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589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584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790791"/>
            <a:ext cx="5152675" cy="176071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3600" b="1" dirty="0">
                <a:solidFill>
                  <a:schemeClr val="tx1"/>
                </a:solidFill>
              </a:rPr>
              <a:t>rd-8. </a:t>
            </a:r>
            <a:r>
              <a:rPr lang="ja-JP" altLang="en-US" sz="3600" b="1" dirty="0">
                <a:solidFill>
                  <a:schemeClr val="tx1"/>
                </a:solidFill>
              </a:rPr>
              <a:t>クラスタリング</a:t>
            </a:r>
            <a:r>
              <a:rPr lang="ja-JP" altLang="en-US" b="1" dirty="0">
                <a:solidFill>
                  <a:schemeClr val="tx1"/>
                </a:solidFill>
              </a:rPr>
              <a:t/>
            </a:r>
            <a:br>
              <a:rPr lang="ja-JP" altLang="en-US" b="1" dirty="0">
                <a:solidFill>
                  <a:schemeClr val="tx1"/>
                </a:solidFill>
              </a:rPr>
            </a:b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152675" cy="157308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データサイエンス演習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（</a:t>
            </a:r>
            <a:r>
              <a:rPr lang="en-US" altLang="ja-JP" sz="2800" b="1" dirty="0">
                <a:solidFill>
                  <a:schemeClr val="tx1"/>
                </a:solidFill>
              </a:rPr>
              <a:t>R </a:t>
            </a:r>
            <a:r>
              <a:rPr lang="ja-JP" altLang="en-US" sz="2800" b="1" dirty="0">
                <a:solidFill>
                  <a:schemeClr val="tx1"/>
                </a:solidFill>
              </a:rPr>
              <a:t>システムを使用）</a:t>
            </a:r>
            <a:r>
              <a:rPr lang="en-US" altLang="ja-JP" sz="2800" dirty="0">
                <a:solidFill>
                  <a:schemeClr val="tx1"/>
                </a:solidFill>
              </a:rPr>
              <a:t/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www.kkaneko.jp</a:t>
            </a:r>
            <a:r>
              <a:rPr lang="en-US" altLang="ja-JP" sz="200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smtClean="0">
                <a:solidFill>
                  <a:schemeClr val="tx1"/>
                </a:solidFill>
              </a:rPr>
              <a:t>de</a:t>
            </a:r>
            <a:r>
              <a:rPr lang="en-US" altLang="ja-JP" sz="200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rd</a:t>
            </a:r>
            <a:r>
              <a:rPr lang="en-US" altLang="ja-JP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index.html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rd-8. </a:t>
            </a:r>
            <a:r>
              <a:rPr lang="ja-JP" altLang="en-US" dirty="0"/>
              <a:t>クラスタリング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05819F9B-612F-4D93-BE96-34D7D21F7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368" y="3016956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R</a:t>
            </a:r>
            <a:r>
              <a:rPr lang="ja-JP" altLang="en-US" dirty="0"/>
              <a:t>システムでデータサイエンス演習）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660" y="4363597"/>
            <a:ext cx="1473994" cy="1473994"/>
          </a:xfrm>
          <a:prstGeom prst="rect">
            <a:avLst/>
          </a:prstGeom>
        </p:spPr>
      </p:pic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1925094" y="3718076"/>
            <a:ext cx="5409173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https://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www.kkaneko.jp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/cc/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rd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index.html</a:t>
            </a: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058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クラスタリング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集団が２つ以上　（外れ値とは違う）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3DCA150-FBCC-4EED-BD77-593698E95F33}" type="slidenum">
              <a:rPr lang="ja-JP" altLang="en-US" smtClean="0"/>
              <a:pPr/>
              <a:t>3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286" y="1665287"/>
            <a:ext cx="5485123" cy="469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29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クラスタデータの合成の例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39020" y="5075287"/>
            <a:ext cx="4453463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は、ベクトルデータの連結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07" y="1429616"/>
            <a:ext cx="3207544" cy="2743200"/>
          </a:xfrm>
          <a:prstGeom prst="rect">
            <a:avLst/>
          </a:prstGeom>
        </p:spPr>
      </p:pic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91995" y="956277"/>
            <a:ext cx="3807078" cy="70845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集団が２つ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0803588E-2BD9-46B7-84BA-3A586D9FA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951" y="795870"/>
            <a:ext cx="5673462" cy="422861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x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100000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y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100000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x2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80000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-15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1</a:t>
            </a:r>
            <a:r>
              <a:rPr lang="en-US" altLang="ja-JP" sz="2000" dirty="0"/>
              <a:t>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y2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80000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-2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1</a:t>
            </a:r>
            <a:r>
              <a:rPr lang="en-US" altLang="ja-JP" sz="2000" dirty="0"/>
              <a:t>) </a:t>
            </a:r>
            <a:endParaRPr lang="en-US" altLang="ja-JP" sz="2000" dirty="0">
              <a:solidFill>
                <a:srgbClr val="C000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x3 </a:t>
            </a:r>
            <a:r>
              <a:rPr lang="en-US" altLang="ja-JP" sz="2000" dirty="0"/>
              <a:t>&lt;- </a:t>
            </a:r>
            <a:r>
              <a:rPr lang="en-US" altLang="ja-JP" sz="2000" dirty="0">
                <a:solidFill>
                  <a:srgbClr val="FF0000"/>
                </a:solidFill>
              </a:rPr>
              <a:t>c</a:t>
            </a:r>
            <a:r>
              <a:rPr lang="en-US" altLang="ja-JP" sz="2000" dirty="0"/>
              <a:t>( </a:t>
            </a:r>
            <a:r>
              <a:rPr lang="en-US" altLang="ja-JP" sz="2000" dirty="0">
                <a:solidFill>
                  <a:srgbClr val="C00000"/>
                </a:solidFill>
              </a:rPr>
              <a:t>x, x2 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y3 </a:t>
            </a:r>
            <a:r>
              <a:rPr lang="en-US" altLang="ja-JP" sz="2000" dirty="0"/>
              <a:t>&lt;- </a:t>
            </a:r>
            <a:r>
              <a:rPr lang="en-US" altLang="ja-JP" sz="2000" dirty="0">
                <a:solidFill>
                  <a:srgbClr val="FF0000"/>
                </a:solidFill>
              </a:rPr>
              <a:t>c</a:t>
            </a:r>
            <a:r>
              <a:rPr lang="en-US" altLang="ja-JP" sz="2000" dirty="0"/>
              <a:t>( </a:t>
            </a:r>
            <a:r>
              <a:rPr lang="en-US" altLang="ja-JP" sz="2000" dirty="0">
                <a:solidFill>
                  <a:srgbClr val="C00000"/>
                </a:solidFill>
              </a:rPr>
              <a:t>y, y2 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n &lt;- </a:t>
            </a:r>
            <a:r>
              <a:rPr lang="en-US" altLang="ja-JP" sz="2000" dirty="0">
                <a:solidFill>
                  <a:srgbClr val="FF0000"/>
                </a:solidFill>
              </a:rPr>
              <a:t>floor</a:t>
            </a:r>
            <a:r>
              <a:rPr lang="en-US" altLang="ja-JP" sz="2000" dirty="0"/>
              <a:t>( </a:t>
            </a:r>
            <a:r>
              <a:rPr lang="en-US" altLang="ja-JP" sz="2000" dirty="0" err="1">
                <a:solidFill>
                  <a:srgbClr val="FF0000"/>
                </a:solidFill>
              </a:rPr>
              <a:t>runif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</a:t>
            </a:r>
            <a:r>
              <a:rPr lang="en-US" altLang="ja-JP" sz="2000" dirty="0"/>
              <a:t>, 1, </a:t>
            </a:r>
            <a:r>
              <a:rPr lang="en-US" altLang="ja-JP" sz="2000" b="1" dirty="0">
                <a:solidFill>
                  <a:srgbClr val="C00000"/>
                </a:solidFill>
              </a:rPr>
              <a:t>180000</a:t>
            </a:r>
            <a:r>
              <a:rPr lang="en-US" altLang="ja-JP" sz="2000" dirty="0"/>
              <a:t>+1) 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</a:rPr>
              <a:t>d12</a:t>
            </a:r>
            <a:r>
              <a:rPr lang="en-US" altLang="ja-JP" sz="2000" dirty="0">
                <a:solidFill>
                  <a:srgbClr val="C00000"/>
                </a:solidFill>
              </a:rPr>
              <a:t> </a:t>
            </a:r>
            <a:r>
              <a:rPr lang="en-US" altLang="ja-JP" sz="2000" dirty="0"/>
              <a:t>&lt;- </a:t>
            </a:r>
            <a:r>
              <a:rPr lang="en-US" altLang="ja-JP" sz="2000" dirty="0" err="1"/>
              <a:t>data.frame</a:t>
            </a:r>
            <a:r>
              <a:rPr lang="en-US" altLang="ja-JP" sz="2000" dirty="0"/>
              <a:t>( </a:t>
            </a:r>
            <a:r>
              <a:rPr lang="en-US" altLang="ja-JP" sz="2000" dirty="0">
                <a:solidFill>
                  <a:srgbClr val="C00000"/>
                </a:solidFill>
              </a:rPr>
              <a:t>xx</a:t>
            </a:r>
            <a:r>
              <a:rPr lang="en-US" altLang="ja-JP" sz="2000" dirty="0"/>
              <a:t>=</a:t>
            </a:r>
            <a:r>
              <a:rPr lang="en-US" altLang="ja-JP" sz="2000" b="1" dirty="0">
                <a:solidFill>
                  <a:srgbClr val="C00000"/>
                </a:solidFill>
              </a:rPr>
              <a:t>x3</a:t>
            </a:r>
            <a:r>
              <a:rPr lang="en-US" altLang="ja-JP" sz="2000" dirty="0"/>
              <a:t>[</a:t>
            </a:r>
            <a:r>
              <a:rPr lang="en-US" altLang="ja-JP" sz="2000" dirty="0">
                <a:solidFill>
                  <a:srgbClr val="FF0000"/>
                </a:solidFill>
              </a:rPr>
              <a:t>n</a:t>
            </a:r>
            <a:r>
              <a:rPr lang="en-US" altLang="ja-JP" sz="2000" dirty="0"/>
              <a:t>],</a:t>
            </a:r>
            <a:r>
              <a:rPr lang="en-US" altLang="ja-JP" sz="2000" dirty="0">
                <a:solidFill>
                  <a:srgbClr val="C00000"/>
                </a:solidFill>
              </a:rPr>
              <a:t>  </a:t>
            </a:r>
            <a:r>
              <a:rPr lang="en-US" altLang="ja-JP" sz="2000" dirty="0" err="1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=</a:t>
            </a:r>
            <a:r>
              <a:rPr lang="en-US" altLang="ja-JP" sz="2000" b="1" dirty="0">
                <a:solidFill>
                  <a:srgbClr val="C00000"/>
                </a:solidFill>
              </a:rPr>
              <a:t>y3</a:t>
            </a:r>
            <a:r>
              <a:rPr lang="en-US" altLang="ja-JP" sz="2000" dirty="0"/>
              <a:t>[</a:t>
            </a:r>
            <a:r>
              <a:rPr lang="en-US" altLang="ja-JP" sz="2000" dirty="0">
                <a:solidFill>
                  <a:srgbClr val="FF0000"/>
                </a:solidFill>
              </a:rPr>
              <a:t>n</a:t>
            </a:r>
            <a:r>
              <a:rPr lang="en-US" altLang="ja-JP" sz="2000" dirty="0"/>
              <a:t>]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library(ggplot2)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ggplot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d</a:t>
            </a:r>
            <a:r>
              <a:rPr lang="en-US" altLang="ja-JP" sz="2000" b="1" dirty="0">
                <a:solidFill>
                  <a:srgbClr val="C00000"/>
                </a:solidFill>
              </a:rPr>
              <a:t>12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(x=</a:t>
            </a:r>
            <a:r>
              <a:rPr lang="en-US" altLang="ja-JP" sz="2000" dirty="0">
                <a:solidFill>
                  <a:srgbClr val="C00000"/>
                </a:solidFill>
              </a:rPr>
              <a:t>xx</a:t>
            </a:r>
            <a:r>
              <a:rPr lang="en-US" altLang="ja-JP" sz="2000" dirty="0"/>
              <a:t>)) +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>
                <a:solidFill>
                  <a:srgbClr val="FF0000"/>
                </a:solidFill>
              </a:rPr>
              <a:t>geom_point</a:t>
            </a:r>
            <a:r>
              <a:rPr lang="en-US" altLang="ja-JP" sz="2000" dirty="0"/>
              <a:t>(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(y=</a:t>
            </a:r>
            <a:r>
              <a:rPr lang="en-US" altLang="ja-JP" sz="2000" dirty="0" err="1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), size=</a:t>
            </a:r>
            <a:r>
              <a:rPr lang="en-US" altLang="ja-JP" sz="2000" dirty="0">
                <a:solidFill>
                  <a:srgbClr val="C00000"/>
                </a:solidFill>
              </a:rPr>
              <a:t>3</a:t>
            </a:r>
            <a:r>
              <a:rPr lang="en-US" altLang="ja-JP" sz="2000" dirty="0"/>
              <a:t> ) + </a:t>
            </a:r>
            <a:r>
              <a:rPr lang="en-US" altLang="ja-JP" sz="2000" dirty="0" err="1"/>
              <a:t>theme_bw</a:t>
            </a:r>
            <a:r>
              <a:rPr lang="en-US" altLang="ja-JP" sz="2000" dirty="0"/>
              <a:t>() 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ja-JP" sz="2400" dirty="0"/>
          </a:p>
          <a:p>
            <a:pPr marL="0" indent="0">
              <a:lnSpc>
                <a:spcPct val="100000"/>
              </a:lnSpc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615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mclust</a:t>
            </a:r>
            <a:r>
              <a:rPr lang="en-US" altLang="ja-JP" dirty="0"/>
              <a:t> </a:t>
            </a:r>
            <a:r>
              <a:rPr lang="ja-JP" altLang="en-US" dirty="0"/>
              <a:t>パッケージを使うには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準備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インターネット接続が必要</a:t>
            </a:r>
            <a:endParaRPr lang="en-US" altLang="ja-JP" dirty="0"/>
          </a:p>
          <a:p>
            <a:r>
              <a:rPr lang="ja-JP" altLang="en-US" dirty="0"/>
              <a:t>インストール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install.packages</a:t>
            </a:r>
            <a:r>
              <a:rPr lang="en-US" altLang="ja-JP" dirty="0"/>
              <a:t>("</a:t>
            </a:r>
            <a:r>
              <a:rPr lang="en-US" altLang="ja-JP" b="1" dirty="0" err="1">
                <a:solidFill>
                  <a:srgbClr val="C00000"/>
                </a:solidFill>
              </a:rPr>
              <a:t>mclust</a:t>
            </a:r>
            <a:r>
              <a:rPr lang="en-US" altLang="ja-JP" dirty="0"/>
              <a:t>")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3DCA150-FBCC-4EED-BD77-593698E95F33}" type="slidenum">
              <a:rPr lang="ja-JP" altLang="en-US" smtClean="0"/>
              <a:pPr/>
              <a:t>5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23" y="3385255"/>
            <a:ext cx="5290569" cy="225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15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クラスタリングの例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3DCA150-FBCC-4EED-BD77-593698E95F33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031" y="1561441"/>
            <a:ext cx="8329440" cy="1551873"/>
          </a:xfrm>
          <a:prstGeom prst="rect">
            <a:avLst/>
          </a:prstGeom>
        </p:spPr>
      </p:pic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671566" y="3572047"/>
            <a:ext cx="6123681" cy="11672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Arial" panose="020B0604020202020204" pitchFamily="34" charset="0"/>
              </a:rPr>
              <a:t>library(</a:t>
            </a:r>
            <a:r>
              <a:rPr lang="en-US" altLang="ja-JP" sz="2000" dirty="0" err="1">
                <a:latin typeface="Arial" panose="020B0604020202020204" pitchFamily="34" charset="0"/>
              </a:rPr>
              <a:t>mclust</a:t>
            </a:r>
            <a:r>
              <a:rPr lang="en-US" altLang="ja-JP" sz="2000" dirty="0">
                <a:latin typeface="Arial" panose="020B0604020202020204" pitchFamily="34" charset="0"/>
              </a:rPr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Arial" panose="020B0604020202020204" pitchFamily="34" charset="0"/>
              </a:rPr>
              <a:t>c &lt;- </a:t>
            </a:r>
            <a:r>
              <a:rPr lang="en-US" altLang="ja-JP" sz="2000" dirty="0" err="1">
                <a:latin typeface="Arial" panose="020B0604020202020204" pitchFamily="34" charset="0"/>
              </a:rPr>
              <a:t>Mclust</a:t>
            </a:r>
            <a:r>
              <a:rPr lang="en-US" altLang="ja-JP" sz="2000" dirty="0">
                <a:latin typeface="Arial" panose="020B0604020202020204" pitchFamily="34" charset="0"/>
              </a:rPr>
              <a:t>(</a:t>
            </a:r>
            <a:r>
              <a:rPr lang="en-US" altLang="ja-JP" sz="2000" dirty="0" err="1">
                <a:solidFill>
                  <a:srgbClr val="C00000"/>
                </a:solidFill>
                <a:latin typeface="Arial" panose="020B0604020202020204" pitchFamily="34" charset="0"/>
              </a:rPr>
              <a:t>d12</a:t>
            </a:r>
            <a:r>
              <a:rPr lang="en-US" altLang="ja-JP" sz="2000" dirty="0">
                <a:latin typeface="Arial" panose="020B0604020202020204" pitchFamily="34" charset="0"/>
              </a:rPr>
              <a:t>, </a:t>
            </a:r>
            <a:r>
              <a:rPr lang="en-US" altLang="ja-JP" sz="2000" dirty="0" err="1">
                <a:latin typeface="Arial" panose="020B0604020202020204" pitchFamily="34" charset="0"/>
              </a:rPr>
              <a:t>modelNames</a:t>
            </a:r>
            <a:r>
              <a:rPr lang="en-US" altLang="ja-JP" sz="2000" dirty="0">
                <a:latin typeface="Arial" panose="020B0604020202020204" pitchFamily="34" charset="0"/>
              </a:rPr>
              <a:t>="</a:t>
            </a:r>
            <a:r>
              <a:rPr lang="en-US" altLang="ja-JP" sz="2000" dirty="0" err="1">
                <a:latin typeface="Arial" panose="020B0604020202020204" pitchFamily="34" charset="0"/>
              </a:rPr>
              <a:t>VVV</a:t>
            </a:r>
            <a:r>
              <a:rPr lang="en-US" altLang="ja-JP" sz="2000" dirty="0">
                <a:latin typeface="Arial" panose="020B0604020202020204" pitchFamily="34" charset="0"/>
              </a:rPr>
              <a:t>")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Arial" panose="020B0604020202020204" pitchFamily="34" charset="0"/>
              </a:rPr>
              <a:t>print(</a:t>
            </a:r>
            <a:r>
              <a:rPr lang="en-US" altLang="ja-JP" sz="2000" dirty="0" err="1">
                <a:latin typeface="Arial" panose="020B0604020202020204" pitchFamily="34" charset="0"/>
              </a:rPr>
              <a:t>c$classification</a:t>
            </a:r>
            <a:r>
              <a:rPr lang="en-US" altLang="ja-JP" sz="2000" dirty="0">
                <a:latin typeface="Arial" panose="020B0604020202020204" pitchFamily="34" charset="0"/>
              </a:rPr>
              <a:t>)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endParaRPr lang="ja-JP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104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396352"/>
            <a:ext cx="7984537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クラスタリングの結果を，色付きの散布図でプロット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979" y="1086798"/>
            <a:ext cx="3223651" cy="2797204"/>
          </a:xfrm>
          <a:prstGeom prst="rect">
            <a:avLst/>
          </a:prstGeom>
        </p:spPr>
      </p:pic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21845" y="3291227"/>
            <a:ext cx="8753475" cy="29063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318204" y="3973648"/>
            <a:ext cx="8329202" cy="213430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Arial" panose="020B0604020202020204" pitchFamily="34" charset="0"/>
              </a:rPr>
              <a:t>library(</a:t>
            </a:r>
            <a:r>
              <a:rPr lang="en-US" altLang="ja-JP" sz="2000" dirty="0" err="1">
                <a:latin typeface="Arial" panose="020B0604020202020204" pitchFamily="34" charset="0"/>
              </a:rPr>
              <a:t>mclust</a:t>
            </a:r>
            <a:r>
              <a:rPr lang="en-US" altLang="ja-JP" sz="2000" dirty="0">
                <a:latin typeface="Arial" panose="020B0604020202020204" pitchFamily="34" charset="0"/>
              </a:rPr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Arial" panose="020B0604020202020204" pitchFamily="34" charset="0"/>
              </a:rPr>
              <a:t>c &lt;- </a:t>
            </a:r>
            <a:r>
              <a:rPr lang="en-US" altLang="ja-JP" sz="2000" dirty="0" err="1">
                <a:latin typeface="Arial" panose="020B0604020202020204" pitchFamily="34" charset="0"/>
              </a:rPr>
              <a:t>Mclust</a:t>
            </a:r>
            <a:r>
              <a:rPr lang="en-US" altLang="ja-JP" sz="2000" dirty="0">
                <a:latin typeface="Arial" panose="020B0604020202020204" pitchFamily="34" charset="0"/>
              </a:rPr>
              <a:t>(</a:t>
            </a:r>
            <a:r>
              <a:rPr lang="en-US" altLang="ja-JP" sz="2000" dirty="0" err="1">
                <a:solidFill>
                  <a:srgbClr val="C00000"/>
                </a:solidFill>
                <a:latin typeface="Arial" panose="020B0604020202020204" pitchFamily="34" charset="0"/>
              </a:rPr>
              <a:t>d12</a:t>
            </a:r>
            <a:r>
              <a:rPr lang="en-US" altLang="ja-JP" sz="2000" dirty="0">
                <a:latin typeface="Arial" panose="020B0604020202020204" pitchFamily="34" charset="0"/>
              </a:rPr>
              <a:t>, </a:t>
            </a:r>
            <a:r>
              <a:rPr lang="en-US" altLang="ja-JP" sz="2000" dirty="0" err="1">
                <a:latin typeface="Arial" panose="020B0604020202020204" pitchFamily="34" charset="0"/>
              </a:rPr>
              <a:t>modelNames</a:t>
            </a:r>
            <a:r>
              <a:rPr lang="en-US" altLang="ja-JP" sz="2000" dirty="0">
                <a:latin typeface="Arial" panose="020B0604020202020204" pitchFamily="34" charset="0"/>
              </a:rPr>
              <a:t>="</a:t>
            </a:r>
            <a:r>
              <a:rPr lang="en-US" altLang="ja-JP" sz="2000" dirty="0" err="1">
                <a:latin typeface="Arial" panose="020B0604020202020204" pitchFamily="34" charset="0"/>
              </a:rPr>
              <a:t>VVV</a:t>
            </a:r>
            <a:r>
              <a:rPr lang="en-US" altLang="ja-JP" sz="2000" dirty="0">
                <a:latin typeface="Arial" panose="020B0604020202020204" pitchFamily="34" charset="0"/>
              </a:rPr>
              <a:t>")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Arial" panose="020B0604020202020204" pitchFamily="34" charset="0"/>
              </a:rPr>
              <a:t>print(</a:t>
            </a:r>
            <a:r>
              <a:rPr lang="en-US" altLang="ja-JP" sz="2000" dirty="0" err="1">
                <a:latin typeface="Arial" panose="020B0604020202020204" pitchFamily="34" charset="0"/>
              </a:rPr>
              <a:t>c$classification</a:t>
            </a:r>
            <a:r>
              <a:rPr lang="en-US" altLang="ja-JP" sz="2000" dirty="0">
                <a:latin typeface="Arial" panose="020B0604020202020204" pitchFamily="34" charset="0"/>
              </a:rPr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Arial" panose="020B0604020202020204" pitchFamily="34" charset="0"/>
              </a:rPr>
              <a:t>library(</a:t>
            </a:r>
            <a:r>
              <a:rPr lang="en-US" altLang="ja-JP" sz="2000" dirty="0" err="1">
                <a:latin typeface="Arial" panose="020B0604020202020204" pitchFamily="34" charset="0"/>
              </a:rPr>
              <a:t>ggplot2</a:t>
            </a:r>
            <a:r>
              <a:rPr lang="en-US" altLang="ja-JP" sz="2000" dirty="0">
                <a:latin typeface="Arial" panose="020B0604020202020204" pitchFamily="34" charset="0"/>
              </a:rPr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>
                <a:latin typeface="Arial" panose="020B0604020202020204" pitchFamily="34" charset="0"/>
              </a:rPr>
              <a:t>ggplot</a:t>
            </a:r>
            <a:r>
              <a:rPr lang="en-US" altLang="ja-JP" sz="2000" dirty="0">
                <a:latin typeface="Arial" panose="020B0604020202020204" pitchFamily="34" charset="0"/>
              </a:rPr>
              <a:t>(</a:t>
            </a:r>
            <a:r>
              <a:rPr lang="en-US" altLang="ja-JP" sz="2000" dirty="0" err="1">
                <a:solidFill>
                  <a:srgbClr val="C00000"/>
                </a:solidFill>
                <a:latin typeface="Arial" panose="020B0604020202020204" pitchFamily="34" charset="0"/>
              </a:rPr>
              <a:t>d</a:t>
            </a:r>
            <a:r>
              <a:rPr lang="en-US" altLang="ja-JP" sz="2000" b="1" dirty="0" err="1">
                <a:solidFill>
                  <a:srgbClr val="C00000"/>
                </a:solidFill>
                <a:latin typeface="Arial" panose="020B0604020202020204" pitchFamily="34" charset="0"/>
              </a:rPr>
              <a:t>12</a:t>
            </a:r>
            <a:r>
              <a:rPr lang="en-US" altLang="ja-JP" sz="2000" dirty="0">
                <a:latin typeface="Arial" panose="020B0604020202020204" pitchFamily="34" charset="0"/>
              </a:rPr>
              <a:t>, </a:t>
            </a:r>
            <a:r>
              <a:rPr lang="en-US" altLang="ja-JP" sz="2000" dirty="0" err="1">
                <a:latin typeface="Arial" panose="020B0604020202020204" pitchFamily="34" charset="0"/>
              </a:rPr>
              <a:t>aes</a:t>
            </a:r>
            <a:r>
              <a:rPr lang="en-US" altLang="ja-JP" sz="2000" dirty="0">
                <a:latin typeface="Arial" panose="020B0604020202020204" pitchFamily="34" charset="0"/>
              </a:rPr>
              <a:t>(x=</a:t>
            </a:r>
            <a:r>
              <a:rPr lang="en-US" altLang="ja-JP" sz="2000" dirty="0">
                <a:solidFill>
                  <a:srgbClr val="C00000"/>
                </a:solidFill>
                <a:latin typeface="Arial" panose="020B0604020202020204" pitchFamily="34" charset="0"/>
              </a:rPr>
              <a:t>xx</a:t>
            </a:r>
            <a:r>
              <a:rPr lang="en-US" altLang="ja-JP" sz="2000" dirty="0">
                <a:latin typeface="Arial" panose="020B0604020202020204" pitchFamily="34" charset="0"/>
              </a:rPr>
              <a:t>)) +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Arial" panose="020B0604020202020204" pitchFamily="34" charset="0"/>
              </a:rPr>
              <a:t>  </a:t>
            </a:r>
            <a:r>
              <a:rPr lang="en-US" altLang="ja-JP" sz="2000" dirty="0" err="1">
                <a:solidFill>
                  <a:srgbClr val="FF0000"/>
                </a:solidFill>
                <a:latin typeface="Arial" panose="020B0604020202020204" pitchFamily="34" charset="0"/>
              </a:rPr>
              <a:t>geom_point</a:t>
            </a:r>
            <a:r>
              <a:rPr lang="en-US" altLang="ja-JP" sz="2000" dirty="0">
                <a:latin typeface="Arial" panose="020B0604020202020204" pitchFamily="34" charset="0"/>
              </a:rPr>
              <a:t>( </a:t>
            </a:r>
            <a:r>
              <a:rPr lang="en-US" altLang="ja-JP" sz="2000" dirty="0" err="1">
                <a:latin typeface="Arial" panose="020B0604020202020204" pitchFamily="34" charset="0"/>
              </a:rPr>
              <a:t>aes</a:t>
            </a:r>
            <a:r>
              <a:rPr lang="en-US" altLang="ja-JP" sz="2000" dirty="0">
                <a:latin typeface="Arial" panose="020B0604020202020204" pitchFamily="34" charset="0"/>
              </a:rPr>
              <a:t>(y=</a:t>
            </a:r>
            <a:r>
              <a:rPr lang="en-US" altLang="ja-JP" sz="2000" dirty="0" err="1">
                <a:solidFill>
                  <a:srgbClr val="C00000"/>
                </a:solidFill>
                <a:latin typeface="Arial" panose="020B0604020202020204" pitchFamily="34" charset="0"/>
              </a:rPr>
              <a:t>yy</a:t>
            </a:r>
            <a:r>
              <a:rPr lang="en-US" altLang="ja-JP" sz="2000" dirty="0">
                <a:latin typeface="Arial" panose="020B0604020202020204" pitchFamily="34" charset="0"/>
              </a:rPr>
              <a:t>), size=</a:t>
            </a:r>
            <a:r>
              <a:rPr lang="en-US" altLang="ja-JP" sz="2000" dirty="0">
                <a:solidFill>
                  <a:srgbClr val="C00000"/>
                </a:solidFill>
                <a:latin typeface="Arial" panose="020B0604020202020204" pitchFamily="34" charset="0"/>
              </a:rPr>
              <a:t>3, </a:t>
            </a:r>
            <a:r>
              <a:rPr lang="en-US" altLang="ja-JP" sz="2000" b="1" dirty="0">
                <a:solidFill>
                  <a:srgbClr val="C00000"/>
                </a:solidFill>
                <a:latin typeface="Arial" panose="020B0604020202020204" pitchFamily="34" charset="0"/>
              </a:rPr>
              <a:t>col=</a:t>
            </a:r>
            <a:r>
              <a:rPr lang="en-US" altLang="ja-JP" sz="2000" b="1" dirty="0" err="1">
                <a:solidFill>
                  <a:srgbClr val="C00000"/>
                </a:solidFill>
                <a:latin typeface="Arial" panose="020B0604020202020204" pitchFamily="34" charset="0"/>
              </a:rPr>
              <a:t>c$classification</a:t>
            </a:r>
            <a:r>
              <a:rPr lang="en-US" altLang="ja-JP" sz="2000" dirty="0">
                <a:latin typeface="Arial" panose="020B0604020202020204" pitchFamily="34" charset="0"/>
              </a:rPr>
              <a:t> ) + </a:t>
            </a:r>
            <a:r>
              <a:rPr lang="en-US" altLang="ja-JP" sz="2000" dirty="0" err="1">
                <a:latin typeface="Arial" panose="020B0604020202020204" pitchFamily="34" charset="0"/>
              </a:rPr>
              <a:t>theme_bw</a:t>
            </a:r>
            <a:r>
              <a:rPr lang="en-US" altLang="ja-JP" sz="2000" dirty="0">
                <a:latin typeface="Arial" panose="020B0604020202020204" pitchFamily="34" charset="0"/>
              </a:rPr>
              <a:t>()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endParaRPr lang="ja-JP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925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206</Words>
  <Application>Microsoft Office PowerPoint</Application>
  <PresentationFormat>画面に合わせる (4:3)</PresentationFormat>
  <Paragraphs>51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rd-8. クラスタリング </vt:lpstr>
      <vt:lpstr>クラスタリング</vt:lpstr>
      <vt:lpstr>クラスタデータの合成の例</vt:lpstr>
      <vt:lpstr>mclust パッケージを使うには</vt:lpstr>
      <vt:lpstr>クラスタリングの例</vt:lpstr>
      <vt:lpstr>クラスタリングの結果を，色付きの散布図でプロット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システムによるデータサイエンス演習</dc:title>
  <dc:creator>kaneko kunihiko</dc:creator>
  <cp:lastModifiedBy>me</cp:lastModifiedBy>
  <cp:revision>44</cp:revision>
  <dcterms:created xsi:type="dcterms:W3CDTF">2019-11-02T00:06:04Z</dcterms:created>
  <dcterms:modified xsi:type="dcterms:W3CDTF">2023-01-25T06:48:37Z</dcterms:modified>
</cp:coreProperties>
</file>