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589" r:id="rId2"/>
    <p:sldId id="596" r:id="rId3"/>
    <p:sldId id="595" r:id="rId4"/>
    <p:sldId id="597" r:id="rId5"/>
    <p:sldId id="598" r:id="rId6"/>
    <p:sldId id="591" r:id="rId7"/>
    <p:sldId id="599" r:id="rId8"/>
    <p:sldId id="600" r:id="rId9"/>
    <p:sldId id="601" r:id="rId10"/>
    <p:sldId id="602" r:id="rId11"/>
    <p:sldId id="263" r:id="rId12"/>
    <p:sldId id="275" r:id="rId13"/>
    <p:sldId id="259" r:id="rId14"/>
    <p:sldId id="260" r:id="rId15"/>
    <p:sldId id="257" r:id="rId16"/>
    <p:sldId id="258" r:id="rId17"/>
    <p:sldId id="261" r:id="rId18"/>
    <p:sldId id="262" r:id="rId19"/>
    <p:sldId id="264" r:id="rId20"/>
    <p:sldId id="265" r:id="rId21"/>
    <p:sldId id="604" r:id="rId22"/>
    <p:sldId id="266" r:id="rId23"/>
    <p:sldId id="267" r:id="rId24"/>
    <p:sldId id="268" r:id="rId25"/>
    <p:sldId id="603" r:id="rId26"/>
    <p:sldId id="269" r:id="rId27"/>
    <p:sldId id="270" r:id="rId28"/>
    <p:sldId id="272" r:id="rId29"/>
    <p:sldId id="273" r:id="rId30"/>
    <p:sldId id="605" r:id="rId3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>
        <p:scale>
          <a:sx n="50" d="100"/>
          <a:sy n="50" d="100"/>
        </p:scale>
        <p:origin x="1118" y="4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416477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rd-7. </a:t>
            </a:r>
            <a:r>
              <a:rPr lang="ja-JP" altLang="en-US" b="1" dirty="0">
                <a:solidFill>
                  <a:schemeClr val="tx1"/>
                </a:solidFill>
              </a:rPr>
              <a:t>次元削減，主成分分析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51992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https://www.kkaneko.jp/de/rd/index.html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9FEF32-4486-655B-0D43-9BF8B2782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主成分分析と主軸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9AE144-25B8-2D77-BF39-1EAFA5C89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65313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では、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データの分散が最大となる方向の軸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主軸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という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では、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元のデータの次元数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同じ数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主軸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を作成できる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81E6AB-8D0A-1086-101D-CA7DC56AF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EFCD98C-879C-84DA-C0D7-7461BFE9CB11}"/>
              </a:ext>
            </a:extLst>
          </p:cNvPr>
          <p:cNvCxnSpPr/>
          <p:nvPr/>
        </p:nvCxnSpPr>
        <p:spPr>
          <a:xfrm>
            <a:off x="194845" y="5305794"/>
            <a:ext cx="38248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C8069D8-0FE2-D3CA-D3C4-D21EAA74805C}"/>
              </a:ext>
            </a:extLst>
          </p:cNvPr>
          <p:cNvCxnSpPr>
            <a:cxnSpLocks/>
          </p:cNvCxnSpPr>
          <p:nvPr/>
        </p:nvCxnSpPr>
        <p:spPr>
          <a:xfrm flipV="1">
            <a:off x="347245" y="2796511"/>
            <a:ext cx="0" cy="2661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楕円 6">
            <a:extLst>
              <a:ext uri="{FF2B5EF4-FFF2-40B4-BE49-F238E27FC236}">
                <a16:creationId xmlns:a16="http://schemas.microsoft.com/office/drawing/2014/main" id="{54FE902F-4CDB-EA65-D3A3-79C53A54FC1F}"/>
              </a:ext>
            </a:extLst>
          </p:cNvPr>
          <p:cNvSpPr/>
          <p:nvPr/>
        </p:nvSpPr>
        <p:spPr>
          <a:xfrm>
            <a:off x="1058530" y="4332915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977B8D98-65DE-A6BA-46FD-5C768A15CD52}"/>
              </a:ext>
            </a:extLst>
          </p:cNvPr>
          <p:cNvSpPr/>
          <p:nvPr/>
        </p:nvSpPr>
        <p:spPr>
          <a:xfrm>
            <a:off x="1587289" y="3685141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C6D8B7EE-BCD7-9D53-9510-FC856B75795A}"/>
              </a:ext>
            </a:extLst>
          </p:cNvPr>
          <p:cNvSpPr/>
          <p:nvPr/>
        </p:nvSpPr>
        <p:spPr>
          <a:xfrm>
            <a:off x="1990312" y="4015711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9F50E763-C04F-905B-8C74-C5DC14D54ED0}"/>
              </a:ext>
            </a:extLst>
          </p:cNvPr>
          <p:cNvSpPr/>
          <p:nvPr/>
        </p:nvSpPr>
        <p:spPr>
          <a:xfrm>
            <a:off x="2308274" y="3461859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FAD12C3-7DA8-BBA3-11E2-87370D2EE89C}"/>
              </a:ext>
            </a:extLst>
          </p:cNvPr>
          <p:cNvSpPr/>
          <p:nvPr/>
        </p:nvSpPr>
        <p:spPr>
          <a:xfrm>
            <a:off x="2769775" y="3242931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8D0E9334-9CB7-9257-CD90-D4BD5211DB7A}"/>
              </a:ext>
            </a:extLst>
          </p:cNvPr>
          <p:cNvSpPr/>
          <p:nvPr/>
        </p:nvSpPr>
        <p:spPr>
          <a:xfrm>
            <a:off x="2027139" y="3713347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E56C5A27-86F0-A35A-4CD8-3E195CAA16A6}"/>
              </a:ext>
            </a:extLst>
          </p:cNvPr>
          <p:cNvCxnSpPr/>
          <p:nvPr/>
        </p:nvCxnSpPr>
        <p:spPr>
          <a:xfrm>
            <a:off x="4454563" y="5293389"/>
            <a:ext cx="38248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2474C8E-2B5B-296C-FB04-45E11A0E8CB6}"/>
              </a:ext>
            </a:extLst>
          </p:cNvPr>
          <p:cNvCxnSpPr>
            <a:cxnSpLocks/>
          </p:cNvCxnSpPr>
          <p:nvPr/>
        </p:nvCxnSpPr>
        <p:spPr>
          <a:xfrm flipV="1">
            <a:off x="4606963" y="2784106"/>
            <a:ext cx="0" cy="2661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楕円 14">
            <a:extLst>
              <a:ext uri="{FF2B5EF4-FFF2-40B4-BE49-F238E27FC236}">
                <a16:creationId xmlns:a16="http://schemas.microsoft.com/office/drawing/2014/main" id="{0D12CD75-697D-28EE-E1F4-C3E8D28716C6}"/>
              </a:ext>
            </a:extLst>
          </p:cNvPr>
          <p:cNvSpPr/>
          <p:nvPr/>
        </p:nvSpPr>
        <p:spPr>
          <a:xfrm>
            <a:off x="5318248" y="4320510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4B54A00C-6951-D894-10AA-BAABC358752A}"/>
              </a:ext>
            </a:extLst>
          </p:cNvPr>
          <p:cNvSpPr/>
          <p:nvPr/>
        </p:nvSpPr>
        <p:spPr>
          <a:xfrm>
            <a:off x="5847007" y="3672736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7542713-E65E-1985-0841-D0E1446EB09D}"/>
              </a:ext>
            </a:extLst>
          </p:cNvPr>
          <p:cNvSpPr/>
          <p:nvPr/>
        </p:nvSpPr>
        <p:spPr>
          <a:xfrm>
            <a:off x="6250030" y="4003306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C37B4A1-747C-D018-BB69-35858A9617B8}"/>
              </a:ext>
            </a:extLst>
          </p:cNvPr>
          <p:cNvSpPr/>
          <p:nvPr/>
        </p:nvSpPr>
        <p:spPr>
          <a:xfrm>
            <a:off x="6567992" y="3449454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01FFBD57-CD3B-8A5A-8B26-34FBF1568BEF}"/>
              </a:ext>
            </a:extLst>
          </p:cNvPr>
          <p:cNvSpPr/>
          <p:nvPr/>
        </p:nvSpPr>
        <p:spPr>
          <a:xfrm>
            <a:off x="7029493" y="3230526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D79CFA6C-D219-9CD6-2E15-C7AAB44B2D70}"/>
              </a:ext>
            </a:extLst>
          </p:cNvPr>
          <p:cNvSpPr/>
          <p:nvPr/>
        </p:nvSpPr>
        <p:spPr>
          <a:xfrm>
            <a:off x="6286857" y="3700942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D5088FE-4DC5-8D79-4D45-090C31AA341C}"/>
              </a:ext>
            </a:extLst>
          </p:cNvPr>
          <p:cNvCxnSpPr>
            <a:cxnSpLocks/>
          </p:cNvCxnSpPr>
          <p:nvPr/>
        </p:nvCxnSpPr>
        <p:spPr>
          <a:xfrm flipH="1">
            <a:off x="4971313" y="2796511"/>
            <a:ext cx="2860157" cy="196702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1B8D27B-DBFB-1E33-28D3-1F4597ACAC9B}"/>
              </a:ext>
            </a:extLst>
          </p:cNvPr>
          <p:cNvCxnSpPr>
            <a:cxnSpLocks/>
          </p:cNvCxnSpPr>
          <p:nvPr/>
        </p:nvCxnSpPr>
        <p:spPr>
          <a:xfrm>
            <a:off x="5912265" y="3027538"/>
            <a:ext cx="978252" cy="141701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1D55245-94E4-D07C-2FCD-22F615D6FA96}"/>
              </a:ext>
            </a:extLst>
          </p:cNvPr>
          <p:cNvSpPr txBox="1"/>
          <p:nvPr/>
        </p:nvSpPr>
        <p:spPr>
          <a:xfrm>
            <a:off x="7348403" y="3024414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１番目の主軸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8DF97CB-FAC5-79E8-AE9C-BF4E795E7D98}"/>
              </a:ext>
            </a:extLst>
          </p:cNvPr>
          <p:cNvSpPr txBox="1"/>
          <p:nvPr/>
        </p:nvSpPr>
        <p:spPr>
          <a:xfrm>
            <a:off x="5291003" y="2573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２番目の主軸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AC546B5-A451-AC44-B391-9C78F252D9FC}"/>
              </a:ext>
            </a:extLst>
          </p:cNvPr>
          <p:cNvSpPr txBox="1"/>
          <p:nvPr/>
        </p:nvSpPr>
        <p:spPr>
          <a:xfrm>
            <a:off x="1058530" y="5676058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次元数は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67C2156-A656-F162-9116-C74C901F40F0}"/>
              </a:ext>
            </a:extLst>
          </p:cNvPr>
          <p:cNvSpPr txBox="1"/>
          <p:nvPr/>
        </p:nvSpPr>
        <p:spPr>
          <a:xfrm>
            <a:off x="5838039" y="5639657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主軸を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1081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主成分分析と主軸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では、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元のデータの次元数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同じ数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主軸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を作成できる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en-US" altLang="ja-JP" sz="2400" dirty="0"/>
              <a:t>1</a:t>
            </a:r>
            <a:r>
              <a:rPr lang="ja-JP" altLang="en-US" sz="2400" dirty="0"/>
              <a:t>番目の</a:t>
            </a:r>
            <a:r>
              <a:rPr lang="ja-JP" altLang="en-US" sz="2400" b="1" dirty="0"/>
              <a:t>主軸</a:t>
            </a:r>
            <a:r>
              <a:rPr lang="ja-JP" altLang="en-US" sz="2400" dirty="0"/>
              <a:t>は，データの分散が最大になるような方向の軸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en-US" altLang="ja-JP" sz="2400" dirty="0"/>
              <a:t>2</a:t>
            </a:r>
            <a:r>
              <a:rPr lang="ja-JP" altLang="en-US" sz="2400" dirty="0"/>
              <a:t>番目の</a:t>
            </a:r>
            <a:r>
              <a:rPr lang="ja-JP" altLang="en-US" sz="2400" b="1" dirty="0"/>
              <a:t>主軸</a:t>
            </a:r>
            <a:r>
              <a:rPr lang="ja-JP" altLang="en-US" sz="2400" dirty="0"/>
              <a:t>は，</a:t>
            </a:r>
            <a:r>
              <a:rPr lang="en-US" altLang="ja-JP" sz="2400" dirty="0"/>
              <a:t>1</a:t>
            </a:r>
            <a:r>
              <a:rPr lang="ja-JP" altLang="en-US" sz="2400" dirty="0"/>
              <a:t>番目の</a:t>
            </a:r>
            <a:r>
              <a:rPr lang="ja-JP" altLang="en-US" sz="2400" b="1" dirty="0"/>
              <a:t>主軸</a:t>
            </a:r>
            <a:r>
              <a:rPr lang="ja-JP" altLang="en-US" sz="2400" dirty="0"/>
              <a:t>とは異なる方向で、その方向における分散が最大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1</a:t>
            </a:r>
            <a:r>
              <a:rPr lang="ja-JP" altLang="en-US" sz="2400" dirty="0"/>
              <a:t>番目の</a:t>
            </a:r>
            <a:r>
              <a:rPr lang="ja-JP" altLang="en-US" sz="2400" b="1" dirty="0"/>
              <a:t>主軸</a:t>
            </a:r>
            <a:r>
              <a:rPr lang="ja-JP" altLang="en-US" sz="2400" dirty="0"/>
              <a:t>に対する</a:t>
            </a:r>
            <a:r>
              <a:rPr lang="ja-JP" altLang="en-US" sz="2400" b="1" u="sng" dirty="0"/>
              <a:t>データの成分を取り除いた</a:t>
            </a:r>
            <a:r>
              <a:rPr lang="ja-JP" altLang="en-US" sz="2400" dirty="0"/>
              <a:t>残りのデータから行う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③ </a:t>
            </a:r>
            <a:r>
              <a:rPr lang="en-US" altLang="ja-JP" sz="2400" dirty="0"/>
              <a:t>3</a:t>
            </a:r>
            <a:r>
              <a:rPr lang="ja-JP" altLang="en-US" sz="2400" dirty="0"/>
              <a:t>番目以降も同様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3</a:t>
            </a:r>
            <a:r>
              <a:rPr lang="ja-JP" altLang="en-US" sz="2400" dirty="0"/>
              <a:t>番目の</a:t>
            </a:r>
            <a:r>
              <a:rPr lang="ja-JP" altLang="en-US" sz="2400" b="1" dirty="0"/>
              <a:t>主軸</a:t>
            </a:r>
            <a:r>
              <a:rPr lang="ja-JP" altLang="en-US" sz="2400" dirty="0"/>
              <a:t>は</a:t>
            </a:r>
            <a:r>
              <a:rPr lang="en-US" altLang="ja-JP" sz="2400" dirty="0"/>
              <a:t>1</a:t>
            </a:r>
            <a:r>
              <a:rPr lang="ja-JP" altLang="en-US" sz="2400" dirty="0"/>
              <a:t>番目と</a:t>
            </a:r>
            <a:r>
              <a:rPr lang="en-US" altLang="ja-JP" sz="2400" dirty="0"/>
              <a:t>2</a:t>
            </a:r>
            <a:r>
              <a:rPr lang="ja-JP" altLang="en-US" sz="2400" dirty="0"/>
              <a:t>番目の</a:t>
            </a:r>
            <a:r>
              <a:rPr lang="ja-JP" altLang="en-US" sz="2400" b="1" dirty="0"/>
              <a:t>主軸</a:t>
            </a:r>
            <a:r>
              <a:rPr lang="ja-JP" altLang="en-US" sz="2400" dirty="0"/>
              <a:t>に対する</a:t>
            </a:r>
            <a:r>
              <a:rPr lang="ja-JP" altLang="en-US" sz="2400" b="1" u="sng" dirty="0"/>
              <a:t>成分を取り除いた</a:t>
            </a:r>
            <a:r>
              <a:rPr lang="ja-JP" altLang="en-US" sz="2400" dirty="0"/>
              <a:t>残りのデータから、その方向における分散が最大となるように選ぶ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得られた各主軸は互いに直交（各段階で「成分を取り除く」ので）</a:t>
            </a:r>
            <a:endParaRPr lang="en-US" altLang="ja-JP" sz="24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9893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3603C4-7806-4DBC-AD66-67404D004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主成分分析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2C8C14-1F51-4A8F-985E-36003FA4F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ja-JP" altLang="en-US" sz="2400" b="1" dirty="0">
                <a:solidFill>
                  <a:srgbClr val="C00000"/>
                </a:solidFill>
              </a:rPr>
              <a:t>主成分分析</a:t>
            </a:r>
            <a:r>
              <a:rPr lang="ja-JP" altLang="en-US" sz="2400" dirty="0"/>
              <a:t>では，得られた</a:t>
            </a:r>
            <a:r>
              <a:rPr lang="ja-JP" altLang="en-US" sz="2400" b="1" dirty="0">
                <a:solidFill>
                  <a:srgbClr val="C00000"/>
                </a:solidFill>
              </a:rPr>
              <a:t>主軸</a:t>
            </a:r>
            <a:r>
              <a:rPr lang="ja-JP" altLang="en-US" sz="2400" dirty="0"/>
              <a:t>の中から、上位の</a:t>
            </a:r>
            <a:r>
              <a:rPr lang="ja-JP" altLang="en-US" sz="2400" b="1" dirty="0">
                <a:solidFill>
                  <a:srgbClr val="C00000"/>
                </a:solidFill>
              </a:rPr>
              <a:t>主軸</a:t>
            </a:r>
            <a:r>
              <a:rPr lang="ja-JP" altLang="en-US" sz="2400" dirty="0"/>
              <a:t>を</a:t>
            </a:r>
            <a:r>
              <a:rPr lang="ja-JP" altLang="en-US" sz="2400" b="1" u="sng" dirty="0">
                <a:solidFill>
                  <a:srgbClr val="FF0000"/>
                </a:solidFill>
              </a:rPr>
              <a:t>選び</a:t>
            </a:r>
            <a:r>
              <a:rPr lang="ja-JP" altLang="en-US" sz="2400" dirty="0"/>
              <a:t>，下位の</a:t>
            </a:r>
            <a:r>
              <a:rPr lang="ja-JP" altLang="en-US" sz="2400" b="1" dirty="0">
                <a:solidFill>
                  <a:srgbClr val="C00000"/>
                </a:solidFill>
              </a:rPr>
              <a:t>主軸</a:t>
            </a:r>
            <a:r>
              <a:rPr lang="ja-JP" altLang="en-US" sz="2400" dirty="0"/>
              <a:t>を削除．</a:t>
            </a:r>
            <a:endParaRPr lang="en-US" altLang="ja-JP" sz="2400" dirty="0"/>
          </a:p>
          <a:p>
            <a:pPr>
              <a:lnSpc>
                <a:spcPct val="110000"/>
              </a:lnSpc>
            </a:pPr>
            <a:r>
              <a:rPr lang="ja-JP" altLang="en-US" sz="2400" b="1" u="sng" dirty="0">
                <a:solidFill>
                  <a:srgbClr val="FF0000"/>
                </a:solidFill>
              </a:rPr>
              <a:t>選ばれた主軸</a:t>
            </a:r>
            <a:r>
              <a:rPr lang="ja-JP" altLang="en-US" sz="2400" dirty="0"/>
              <a:t>に，元データを投影することで，次元削減を行う．この投影は線形変換である．</a:t>
            </a:r>
            <a:endParaRPr lang="en-US" altLang="ja-JP" sz="2400" dirty="0"/>
          </a:p>
          <a:p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BED4C2-752D-45FB-87CA-C7D8ED878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471B200E-E8BD-9AAC-4C79-2A2797AD6DDC}"/>
              </a:ext>
            </a:extLst>
          </p:cNvPr>
          <p:cNvCxnSpPr/>
          <p:nvPr/>
        </p:nvCxnSpPr>
        <p:spPr>
          <a:xfrm>
            <a:off x="191541" y="5667976"/>
            <a:ext cx="38248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3E484AC-36CF-DBD7-FDCC-8999985FEE46}"/>
              </a:ext>
            </a:extLst>
          </p:cNvPr>
          <p:cNvCxnSpPr>
            <a:cxnSpLocks/>
          </p:cNvCxnSpPr>
          <p:nvPr/>
        </p:nvCxnSpPr>
        <p:spPr>
          <a:xfrm flipV="1">
            <a:off x="343941" y="3158693"/>
            <a:ext cx="0" cy="2661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楕円 19">
            <a:extLst>
              <a:ext uri="{FF2B5EF4-FFF2-40B4-BE49-F238E27FC236}">
                <a16:creationId xmlns:a16="http://schemas.microsoft.com/office/drawing/2014/main" id="{872A6885-8254-324E-B434-F7040DA3D3E8}"/>
              </a:ext>
            </a:extLst>
          </p:cNvPr>
          <p:cNvSpPr/>
          <p:nvPr/>
        </p:nvSpPr>
        <p:spPr>
          <a:xfrm>
            <a:off x="1055226" y="4695097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27CAEBD9-F9D9-E0CD-B0DA-3A1717591247}"/>
              </a:ext>
            </a:extLst>
          </p:cNvPr>
          <p:cNvSpPr/>
          <p:nvPr/>
        </p:nvSpPr>
        <p:spPr>
          <a:xfrm>
            <a:off x="1583985" y="4047323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F1C999CC-601A-26E9-0CFE-4DC418E72461}"/>
              </a:ext>
            </a:extLst>
          </p:cNvPr>
          <p:cNvSpPr/>
          <p:nvPr/>
        </p:nvSpPr>
        <p:spPr>
          <a:xfrm>
            <a:off x="1987008" y="4377893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514070A0-AAD6-1EF5-2C89-13761E38B029}"/>
              </a:ext>
            </a:extLst>
          </p:cNvPr>
          <p:cNvSpPr/>
          <p:nvPr/>
        </p:nvSpPr>
        <p:spPr>
          <a:xfrm>
            <a:off x="2304970" y="3824041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0851B634-8009-BB4F-327D-B243E4F6D725}"/>
              </a:ext>
            </a:extLst>
          </p:cNvPr>
          <p:cNvSpPr/>
          <p:nvPr/>
        </p:nvSpPr>
        <p:spPr>
          <a:xfrm>
            <a:off x="2766471" y="3605113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3CC08677-1D2A-AFE4-EC37-383172BD295A}"/>
              </a:ext>
            </a:extLst>
          </p:cNvPr>
          <p:cNvSpPr/>
          <p:nvPr/>
        </p:nvSpPr>
        <p:spPr>
          <a:xfrm>
            <a:off x="2023835" y="4075529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8FB59DC-77F4-9D9E-C87A-61E45AD76631}"/>
              </a:ext>
            </a:extLst>
          </p:cNvPr>
          <p:cNvCxnSpPr>
            <a:cxnSpLocks/>
          </p:cNvCxnSpPr>
          <p:nvPr/>
        </p:nvCxnSpPr>
        <p:spPr>
          <a:xfrm flipH="1">
            <a:off x="708291" y="3171098"/>
            <a:ext cx="2860157" cy="196702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85CC14DA-8E35-E38D-5212-1095DAEDCE2E}"/>
              </a:ext>
            </a:extLst>
          </p:cNvPr>
          <p:cNvCxnSpPr>
            <a:cxnSpLocks/>
          </p:cNvCxnSpPr>
          <p:nvPr/>
        </p:nvCxnSpPr>
        <p:spPr>
          <a:xfrm>
            <a:off x="1649243" y="3402125"/>
            <a:ext cx="978252" cy="141701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85FE198-15DC-3366-5BD1-F3E8021175F6}"/>
              </a:ext>
            </a:extLst>
          </p:cNvPr>
          <p:cNvSpPr txBox="1"/>
          <p:nvPr/>
        </p:nvSpPr>
        <p:spPr>
          <a:xfrm>
            <a:off x="3085381" y="3399001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１番目の軸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1F623E8-4813-6291-F205-CB1E9BFFF12B}"/>
              </a:ext>
            </a:extLst>
          </p:cNvPr>
          <p:cNvSpPr txBox="1"/>
          <p:nvPr/>
        </p:nvSpPr>
        <p:spPr>
          <a:xfrm>
            <a:off x="1027981" y="294770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２番目の軸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83540E0D-A0F7-877C-418E-A7387D7EE7C8}"/>
              </a:ext>
            </a:extLst>
          </p:cNvPr>
          <p:cNvSpPr/>
          <p:nvPr/>
        </p:nvSpPr>
        <p:spPr>
          <a:xfrm>
            <a:off x="4477540" y="4018153"/>
            <a:ext cx="318976" cy="6220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EFE95D49-11A4-83FC-886B-8BCBE064D669}"/>
              </a:ext>
            </a:extLst>
          </p:cNvPr>
          <p:cNvCxnSpPr/>
          <p:nvPr/>
        </p:nvCxnSpPr>
        <p:spPr>
          <a:xfrm>
            <a:off x="4783092" y="5691012"/>
            <a:ext cx="38248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05B138CE-7B55-AE7E-0165-CBA06BD402D8}"/>
              </a:ext>
            </a:extLst>
          </p:cNvPr>
          <p:cNvCxnSpPr>
            <a:cxnSpLocks/>
          </p:cNvCxnSpPr>
          <p:nvPr/>
        </p:nvCxnSpPr>
        <p:spPr>
          <a:xfrm flipV="1">
            <a:off x="4935492" y="3181729"/>
            <a:ext cx="0" cy="2661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6123F92A-DC27-4C2C-C956-8149AF94F24E}"/>
              </a:ext>
            </a:extLst>
          </p:cNvPr>
          <p:cNvSpPr/>
          <p:nvPr/>
        </p:nvSpPr>
        <p:spPr>
          <a:xfrm>
            <a:off x="5646777" y="4718133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152F1380-58E4-1123-A8D2-CA6657EC31DD}"/>
              </a:ext>
            </a:extLst>
          </p:cNvPr>
          <p:cNvSpPr/>
          <p:nvPr/>
        </p:nvSpPr>
        <p:spPr>
          <a:xfrm>
            <a:off x="6328952" y="4234446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5D68342B-9A68-6082-0772-A280990BE999}"/>
              </a:ext>
            </a:extLst>
          </p:cNvPr>
          <p:cNvSpPr/>
          <p:nvPr/>
        </p:nvSpPr>
        <p:spPr>
          <a:xfrm>
            <a:off x="6398824" y="4194578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5383E15A-4113-8B29-2E49-706C5AF03FD1}"/>
              </a:ext>
            </a:extLst>
          </p:cNvPr>
          <p:cNvSpPr/>
          <p:nvPr/>
        </p:nvSpPr>
        <p:spPr>
          <a:xfrm>
            <a:off x="6904987" y="3855543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821625C5-6FB2-A2A7-E077-512D3355F17D}"/>
              </a:ext>
            </a:extLst>
          </p:cNvPr>
          <p:cNvSpPr/>
          <p:nvPr/>
        </p:nvSpPr>
        <p:spPr>
          <a:xfrm>
            <a:off x="7319925" y="3573117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B5F68401-D5A6-E17F-58CA-A525145A08F1}"/>
              </a:ext>
            </a:extLst>
          </p:cNvPr>
          <p:cNvSpPr/>
          <p:nvPr/>
        </p:nvSpPr>
        <p:spPr>
          <a:xfrm>
            <a:off x="6615809" y="4063542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48F6092A-AED7-4497-D99E-4D4ACF693BEA}"/>
              </a:ext>
            </a:extLst>
          </p:cNvPr>
          <p:cNvCxnSpPr>
            <a:cxnSpLocks/>
          </p:cNvCxnSpPr>
          <p:nvPr/>
        </p:nvCxnSpPr>
        <p:spPr>
          <a:xfrm flipH="1">
            <a:off x="5299842" y="3194134"/>
            <a:ext cx="2860157" cy="196702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6916AA1-D7F1-B78B-76A4-03DB80052C29}"/>
              </a:ext>
            </a:extLst>
          </p:cNvPr>
          <p:cNvSpPr txBox="1"/>
          <p:nvPr/>
        </p:nvSpPr>
        <p:spPr>
          <a:xfrm>
            <a:off x="7676932" y="342203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１番目の軸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DB92233-E16C-C277-4D25-F8E6354D6CF6}"/>
              </a:ext>
            </a:extLst>
          </p:cNvPr>
          <p:cNvSpPr txBox="1"/>
          <p:nvPr/>
        </p:nvSpPr>
        <p:spPr>
          <a:xfrm>
            <a:off x="887868" y="5958233"/>
            <a:ext cx="2666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元データ：　次元は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BF96961-7C62-C481-D5F4-C81FACD6C21E}"/>
              </a:ext>
            </a:extLst>
          </p:cNvPr>
          <p:cNvSpPr txBox="1"/>
          <p:nvPr/>
        </p:nvSpPr>
        <p:spPr>
          <a:xfrm>
            <a:off x="6463107" y="5980635"/>
            <a:ext cx="1127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次元は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6817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主成分分析の例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元データ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1574104"/>
            <a:ext cx="3925798" cy="302531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125" y="2336625"/>
            <a:ext cx="4376099" cy="105731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5149955" y="2447327"/>
            <a:ext cx="1211576" cy="8484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418145" y="2441061"/>
            <a:ext cx="1205595" cy="8484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72952" y="3572261"/>
            <a:ext cx="1747245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番目の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主軸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18145" y="3572261"/>
            <a:ext cx="1916585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番目の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主軸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4984374" y="4919843"/>
            <a:ext cx="3304991" cy="550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主成分分析の結果</a:t>
            </a:r>
          </a:p>
        </p:txBody>
      </p:sp>
    </p:spTree>
    <p:extLst>
      <p:ext uri="{BB962C8B-B14F-4D97-AF65-F5344CB8AC3E}">
        <p14:creationId xmlns:p14="http://schemas.microsoft.com/office/powerpoint/2010/main" val="1078560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主成分分析の例</a:t>
            </a:r>
          </a:p>
        </p:txBody>
      </p:sp>
      <p:sp>
        <p:nvSpPr>
          <p:cNvPr id="1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元データ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4402208" y="2430501"/>
            <a:ext cx="4321056" cy="2077300"/>
            <a:chOff x="5855150" y="3763062"/>
            <a:chExt cx="2627869" cy="1283478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55150" y="3813068"/>
              <a:ext cx="2627869" cy="646018"/>
            </a:xfrm>
            <a:prstGeom prst="rect">
              <a:avLst/>
            </a:prstGeom>
          </p:spPr>
        </p:pic>
        <p:sp>
          <p:nvSpPr>
            <p:cNvPr id="7" name="正方形/長方形 6"/>
            <p:cNvSpPr/>
            <p:nvPr/>
          </p:nvSpPr>
          <p:spPr>
            <a:xfrm>
              <a:off x="6193411" y="3763062"/>
              <a:ext cx="975674" cy="64601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7169085" y="3763062"/>
              <a:ext cx="975674" cy="64601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129780" y="4533101"/>
              <a:ext cx="778144" cy="51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solidFill>
                    <a:srgbClr val="FF00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2400" dirty="0">
                  <a:solidFill>
                    <a:srgbClr val="FF00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番目の</a:t>
              </a:r>
              <a:endPara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  <a:p>
              <a:r>
                <a:rPr kumimoji="1" lang="ja-JP" altLang="en-US" sz="2400" dirty="0">
                  <a:solidFill>
                    <a:srgbClr val="FF00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主軸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194535" y="4533101"/>
              <a:ext cx="861008" cy="51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solidFill>
                    <a:srgbClr val="FF00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２</a:t>
              </a:r>
              <a:r>
                <a:rPr kumimoji="1" lang="ja-JP" altLang="en-US" sz="2400" dirty="0">
                  <a:solidFill>
                    <a:srgbClr val="FF00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番目の</a:t>
              </a:r>
              <a:endPara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  <a:p>
              <a:r>
                <a:rPr kumimoji="1" lang="ja-JP" altLang="en-US" sz="2400" dirty="0">
                  <a:solidFill>
                    <a:srgbClr val="FF00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主軸</a:t>
              </a:r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504" y="1720592"/>
            <a:ext cx="3403171" cy="2910507"/>
          </a:xfrm>
          <a:prstGeom prst="rect">
            <a:avLst/>
          </a:prstGeom>
        </p:spPr>
      </p:pic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4984374" y="4919843"/>
            <a:ext cx="3275108" cy="550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主成分分析の結果</a:t>
            </a:r>
          </a:p>
        </p:txBody>
      </p:sp>
    </p:spTree>
    <p:extLst>
      <p:ext uri="{BB962C8B-B14F-4D97-AF65-F5344CB8AC3E}">
        <p14:creationId xmlns:p14="http://schemas.microsoft.com/office/powerpoint/2010/main" val="4258518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7-2 R</a:t>
            </a:r>
            <a:r>
              <a:rPr lang="ja-JP" altLang="en-US" dirty="0"/>
              <a:t>システムでの主成分分析の実行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36D656FD-16C8-488A-BEEB-1950C7B538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6333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パッケージの設定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次の手順で，必要なパッケージをインストール</a:t>
            </a:r>
            <a:endParaRPr lang="en-US" altLang="ja-JP" dirty="0"/>
          </a:p>
          <a:p>
            <a:r>
              <a:rPr lang="ja-JP" altLang="en-US" dirty="0"/>
              <a:t>パッケージをインストールするのにインターネット接続が必要</a:t>
            </a:r>
            <a:endParaRPr lang="en-US" altLang="ja-JP" dirty="0"/>
          </a:p>
          <a:p>
            <a:r>
              <a:rPr lang="en-US" altLang="ja-JP" dirty="0" err="1"/>
              <a:t>install.packages</a:t>
            </a:r>
            <a:r>
              <a:rPr lang="en-US" altLang="ja-JP" dirty="0"/>
              <a:t>("</a:t>
            </a:r>
            <a:r>
              <a:rPr lang="en-US" altLang="ja-JP" b="1" dirty="0" err="1"/>
              <a:t>ggplot2</a:t>
            </a:r>
            <a:r>
              <a:rPr lang="en-US" altLang="ja-JP" dirty="0"/>
              <a:t>") </a:t>
            </a:r>
            <a:r>
              <a:rPr lang="ja-JP" altLang="en-US" dirty="0"/>
              <a:t>を実行</a:t>
            </a:r>
            <a:endParaRPr lang="en-US" altLang="ja-JP" dirty="0"/>
          </a:p>
          <a:p>
            <a:r>
              <a:rPr lang="en-US" altLang="ja-JP" dirty="0" err="1"/>
              <a:t>install.packages</a:t>
            </a:r>
            <a:r>
              <a:rPr lang="en-US" altLang="ja-JP" dirty="0"/>
              <a:t>("</a:t>
            </a:r>
            <a:r>
              <a:rPr lang="en-US" altLang="ja-JP" b="1" dirty="0" err="1"/>
              <a:t>pcaPP</a:t>
            </a:r>
            <a:r>
              <a:rPr lang="en-US" altLang="ja-JP" dirty="0"/>
              <a:t>")</a:t>
            </a:r>
            <a:r>
              <a:rPr lang="ja-JP" altLang="en-US" dirty="0"/>
              <a:t> を実行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9592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694766"/>
          </a:xfrm>
        </p:spPr>
        <p:txBody>
          <a:bodyPr>
            <a:noAutofit/>
          </a:bodyPr>
          <a:lstStyle/>
          <a:p>
            <a:r>
              <a:rPr lang="ja-JP" altLang="en-US" dirty="0"/>
              <a:t>合成データからランダムに</a:t>
            </a:r>
            <a:r>
              <a:rPr lang="en-US" altLang="ja-JP" dirty="0"/>
              <a:t>100</a:t>
            </a:r>
            <a:r>
              <a:rPr lang="ja-JP" altLang="en-US" dirty="0"/>
              <a:t>個選び，主成分分析を実施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153DE37E-262B-4EF9-AAED-E2BE01911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3101339"/>
            <a:ext cx="11671300" cy="375666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000" dirty="0">
                <a:latin typeface="メイリオ" panose="020B0604030504040204" pitchFamily="50" charset="-128"/>
              </a:rPr>
              <a:t> &lt;- </a:t>
            </a:r>
            <a:r>
              <a:rPr lang="en-US" altLang="ja-JP" sz="2000" dirty="0" err="1">
                <a:latin typeface="メイリオ" panose="020B0604030504040204" pitchFamily="50" charset="-128"/>
              </a:rPr>
              <a:t>rnorm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100000</a:t>
            </a:r>
            <a:r>
              <a:rPr lang="en-US" altLang="ja-JP" sz="2000" dirty="0">
                <a:latin typeface="メイリオ" panose="020B0604030504040204" pitchFamily="50" charset="-128"/>
              </a:rPr>
              <a:t>, mean=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, </a:t>
            </a:r>
            <a:r>
              <a:rPr lang="en-US" altLang="ja-JP" sz="2000" dirty="0" err="1">
                <a:latin typeface="メイリオ" panose="020B0604030504040204" pitchFamily="50" charset="-128"/>
              </a:rPr>
              <a:t>sd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y</a:t>
            </a:r>
            <a:r>
              <a:rPr lang="en-US" altLang="ja-JP" sz="2000" dirty="0">
                <a:latin typeface="メイリオ" panose="020B0604030504040204" pitchFamily="50" charset="-128"/>
              </a:rPr>
              <a:t> &lt;- </a:t>
            </a:r>
            <a:r>
              <a:rPr lang="en-US" altLang="ja-JP" sz="2000" dirty="0" err="1">
                <a:latin typeface="メイリオ" panose="020B0604030504040204" pitchFamily="50" charset="-128"/>
              </a:rPr>
              <a:t>rnorm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100000</a:t>
            </a:r>
            <a:r>
              <a:rPr lang="en-US" altLang="ja-JP" sz="2000" dirty="0">
                <a:latin typeface="メイリオ" panose="020B0604030504040204" pitchFamily="50" charset="-128"/>
              </a:rPr>
              <a:t>, mean=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, </a:t>
            </a:r>
            <a:r>
              <a:rPr lang="en-US" altLang="ja-JP" sz="2000" dirty="0" err="1">
                <a:latin typeface="メイリオ" panose="020B0604030504040204" pitchFamily="50" charset="-128"/>
              </a:rPr>
              <a:t>sd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n &lt;- 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floor</a:t>
            </a:r>
            <a:r>
              <a:rPr lang="en-US" altLang="ja-JP" sz="2000" dirty="0">
                <a:latin typeface="メイリオ" panose="020B0604030504040204" pitchFamily="50" charset="-128"/>
              </a:rPr>
              <a:t>( 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runif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</a:t>
            </a:r>
            <a:r>
              <a:rPr lang="en-US" altLang="ja-JP" sz="2000" dirty="0">
                <a:latin typeface="メイリオ" panose="020B0604030504040204" pitchFamily="50" charset="-128"/>
              </a:rPr>
              <a:t>, 1, 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100000</a:t>
            </a:r>
            <a:r>
              <a:rPr lang="en-US" altLang="ja-JP" sz="2000" dirty="0">
                <a:latin typeface="メイリオ" panose="020B0604030504040204" pitchFamily="50" charset="-128"/>
              </a:rPr>
              <a:t>+1) 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d8 </a:t>
            </a:r>
            <a:r>
              <a:rPr lang="en-US" altLang="ja-JP" sz="2000" dirty="0">
                <a:latin typeface="メイリオ" panose="020B0604030504040204" pitchFamily="50" charset="-128"/>
              </a:rPr>
              <a:t>&lt;- </a:t>
            </a:r>
            <a:r>
              <a:rPr lang="en-US" altLang="ja-JP" sz="2000" dirty="0" err="1">
                <a:latin typeface="メイリオ" panose="020B0604030504040204" pitchFamily="50" charset="-128"/>
              </a:rPr>
              <a:t>data.frame</a:t>
            </a:r>
            <a:r>
              <a:rPr lang="en-US" altLang="ja-JP" sz="2000" dirty="0">
                <a:latin typeface="メイリオ" panose="020B0604030504040204" pitchFamily="50" charset="-128"/>
              </a:rPr>
              <a:t>( 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xx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000" dirty="0">
                <a:latin typeface="メイリオ" panose="020B0604030504040204" pitchFamily="50" charset="-128"/>
              </a:rPr>
              <a:t>[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n</a:t>
            </a:r>
            <a:r>
              <a:rPr lang="en-US" altLang="ja-JP" sz="2000" dirty="0">
                <a:latin typeface="メイリオ" panose="020B0604030504040204" pitchFamily="50" charset="-128"/>
              </a:rPr>
              <a:t>],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  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y</a:t>
            </a:r>
            <a:r>
              <a:rPr lang="en-US" altLang="ja-JP" sz="2000" dirty="0">
                <a:latin typeface="メイリオ" panose="020B0604030504040204" pitchFamily="50" charset="-128"/>
              </a:rPr>
              <a:t>[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n</a:t>
            </a:r>
            <a:r>
              <a:rPr lang="en-US" altLang="ja-JP" sz="2000" dirty="0">
                <a:latin typeface="メイリオ" panose="020B0604030504040204" pitchFamily="50" charset="-128"/>
              </a:rPr>
              <a:t>]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d8</a:t>
            </a:r>
            <a:r>
              <a:rPr lang="en-US" altLang="ja-JP" sz="2000" dirty="0" err="1">
                <a:latin typeface="メイリオ" panose="020B0604030504040204" pitchFamily="50" charset="-128"/>
              </a:rPr>
              <a:t>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 &lt;- 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</a:t>
            </a:r>
            <a:r>
              <a:rPr lang="en-US" altLang="ja-JP" sz="2000" dirty="0" err="1">
                <a:latin typeface="メイリオ" panose="020B0604030504040204" pitchFamily="50" charset="-128"/>
              </a:rPr>
              <a:t>8$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</a:rPr>
              <a:t>-</a:t>
            </a:r>
            <a:r>
              <a:rPr lang="en-US" altLang="ja-JP" sz="2000" dirty="0">
                <a:latin typeface="メイリオ" panose="020B0604030504040204" pitchFamily="50" charset="-128"/>
              </a:rPr>
              <a:t> (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d8</a:t>
            </a:r>
            <a:r>
              <a:rPr lang="en-US" altLang="ja-JP" sz="2000" dirty="0" err="1">
                <a:latin typeface="メイリオ" panose="020B0604030504040204" pitchFamily="50" charset="-128"/>
              </a:rPr>
              <a:t>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xx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</a:rPr>
              <a:t>+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d8</a:t>
            </a:r>
            <a:r>
              <a:rPr lang="en-US" altLang="ja-JP" sz="2000" dirty="0" err="1">
                <a:latin typeface="メイリオ" panose="020B0604030504040204" pitchFamily="50" charset="-128"/>
              </a:rPr>
              <a:t>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) * 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0.6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library(</a:t>
            </a:r>
            <a:r>
              <a:rPr lang="en-US" altLang="ja-JP" sz="2000" dirty="0" err="1">
                <a:latin typeface="メイリオ" panose="020B0604030504040204" pitchFamily="50" charset="-128"/>
              </a:rPr>
              <a:t>ggplot2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>
                <a:latin typeface="メイリオ" panose="020B0604030504040204" pitchFamily="50" charset="-128"/>
              </a:rPr>
              <a:t>ggplot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d8</a:t>
            </a:r>
            <a:r>
              <a:rPr lang="en-US" altLang="ja-JP" sz="2000" dirty="0">
                <a:latin typeface="メイリオ" panose="020B0604030504040204" pitchFamily="50" charset="-128"/>
              </a:rPr>
              <a:t>, </a:t>
            </a:r>
            <a:r>
              <a:rPr lang="en-US" altLang="ja-JP" sz="2000" dirty="0" err="1">
                <a:latin typeface="メイリオ" panose="020B0604030504040204" pitchFamily="50" charset="-128"/>
              </a:rPr>
              <a:t>aes</a:t>
            </a:r>
            <a:r>
              <a:rPr lang="en-US" altLang="ja-JP" sz="2000" dirty="0">
                <a:latin typeface="メイリオ" panose="020B0604030504040204" pitchFamily="50" charset="-128"/>
              </a:rPr>
              <a:t>(x=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xx</a:t>
            </a:r>
            <a:r>
              <a:rPr lang="en-US" altLang="ja-JP" sz="2000" dirty="0">
                <a:latin typeface="メイリオ" panose="020B0604030504040204" pitchFamily="50" charset="-128"/>
              </a:rPr>
              <a:t>))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geom_point</a:t>
            </a:r>
            <a:r>
              <a:rPr lang="en-US" altLang="ja-JP" sz="2000" dirty="0">
                <a:latin typeface="メイリオ" panose="020B0604030504040204" pitchFamily="50" charset="-128"/>
              </a:rPr>
              <a:t>( </a:t>
            </a:r>
            <a:r>
              <a:rPr lang="en-US" altLang="ja-JP" sz="2000" dirty="0" err="1">
                <a:latin typeface="メイリオ" panose="020B0604030504040204" pitchFamily="50" charset="-128"/>
              </a:rPr>
              <a:t>aes</a:t>
            </a:r>
            <a:r>
              <a:rPr lang="en-US" altLang="ja-JP" sz="2000" dirty="0">
                <a:latin typeface="メイリオ" panose="020B0604030504040204" pitchFamily="50" charset="-128"/>
              </a:rPr>
              <a:t>(y=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), size=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3</a:t>
            </a:r>
            <a:r>
              <a:rPr lang="en-US" altLang="ja-JP" sz="2000" dirty="0">
                <a:latin typeface="メイリオ" panose="020B0604030504040204" pitchFamily="50" charset="-128"/>
              </a:rPr>
              <a:t> ) + </a:t>
            </a:r>
            <a:r>
              <a:rPr lang="en-US" altLang="ja-JP" sz="2000" dirty="0" err="1">
                <a:latin typeface="メイリオ" panose="020B0604030504040204" pitchFamily="50" charset="-128"/>
              </a:rPr>
              <a:t>theme_bw</a:t>
            </a:r>
            <a:r>
              <a:rPr lang="en-US" altLang="ja-JP" sz="2000" dirty="0">
                <a:latin typeface="メイリオ" panose="020B0604030504040204" pitchFamily="50" charset="-128"/>
              </a:rPr>
              <a:t>()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a &lt;- 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prcomp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d8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print(</a:t>
            </a:r>
            <a:r>
              <a:rPr lang="en-US" altLang="ja-JP" sz="2000" dirty="0" err="1">
                <a:latin typeface="メイリオ" panose="020B0604030504040204" pitchFamily="50" charset="-128"/>
              </a:rPr>
              <a:t>a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$rotation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kumimoji="1" lang="ja-JP" altLang="en-US" sz="2000" dirty="0">
              <a:latin typeface="メイリオ" panose="020B0604030504040204" pitchFamily="50" charset="-128"/>
            </a:endParaRPr>
          </a:p>
        </p:txBody>
      </p:sp>
      <p:sp>
        <p:nvSpPr>
          <p:cNvPr id="21" name="フローチャート: 磁気ディスク 20">
            <a:extLst>
              <a:ext uri="{FF2B5EF4-FFF2-40B4-BE49-F238E27FC236}">
                <a16:creationId xmlns:a16="http://schemas.microsoft.com/office/drawing/2014/main" id="{FC3209BE-0E96-42BE-A572-9F92ED3B6F50}"/>
              </a:ext>
            </a:extLst>
          </p:cNvPr>
          <p:cNvSpPr/>
          <p:nvPr/>
        </p:nvSpPr>
        <p:spPr>
          <a:xfrm>
            <a:off x="159499" y="962286"/>
            <a:ext cx="1467068" cy="13335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2632840-9027-4D2E-92C3-23604BEE4E49}"/>
              </a:ext>
            </a:extLst>
          </p:cNvPr>
          <p:cNvSpPr txBox="1"/>
          <p:nvPr/>
        </p:nvSpPr>
        <p:spPr>
          <a:xfrm>
            <a:off x="159499" y="157266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合成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7AFEE70-0898-4CDB-A56A-399D0D89DEF3}"/>
              </a:ext>
            </a:extLst>
          </p:cNvPr>
          <p:cNvSpPr txBox="1"/>
          <p:nvPr/>
        </p:nvSpPr>
        <p:spPr>
          <a:xfrm>
            <a:off x="723185" y="2270342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タイプ：数値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（整数化しない）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100,000</a:t>
            </a:r>
            <a:endParaRPr kumimoji="1" lang="ja-JP" altLang="en-US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左矢印 27">
            <a:extLst>
              <a:ext uri="{FF2B5EF4-FFF2-40B4-BE49-F238E27FC236}">
                <a16:creationId xmlns:a16="http://schemas.microsoft.com/office/drawing/2014/main" id="{5550B315-9062-4FAC-8A19-983A25F531DC}"/>
              </a:ext>
            </a:extLst>
          </p:cNvPr>
          <p:cNvSpPr/>
          <p:nvPr/>
        </p:nvSpPr>
        <p:spPr>
          <a:xfrm rot="10800000">
            <a:off x="1820087" y="1386433"/>
            <a:ext cx="534114" cy="577828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F8A9D00-702B-481C-98FD-BCAC756BD452}"/>
              </a:ext>
            </a:extLst>
          </p:cNvPr>
          <p:cNvSpPr txBox="1"/>
          <p:nvPr/>
        </p:nvSpPr>
        <p:spPr>
          <a:xfrm>
            <a:off x="2452464" y="1346848"/>
            <a:ext cx="2492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１００</a:t>
            </a:r>
            <a:endParaRPr kumimoji="1"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のデータ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を２セット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角丸四角形吹き出し 29">
            <a:extLst>
              <a:ext uri="{FF2B5EF4-FFF2-40B4-BE49-F238E27FC236}">
                <a16:creationId xmlns:a16="http://schemas.microsoft.com/office/drawing/2014/main" id="{D561BBD4-D681-4CE1-9E26-C8F407D9FF64}"/>
              </a:ext>
            </a:extLst>
          </p:cNvPr>
          <p:cNvSpPr/>
          <p:nvPr/>
        </p:nvSpPr>
        <p:spPr>
          <a:xfrm>
            <a:off x="6554470" y="2999610"/>
            <a:ext cx="2228583" cy="885417"/>
          </a:xfrm>
          <a:prstGeom prst="wedgeRoundRectCallout">
            <a:avLst>
              <a:gd name="adj1" fmla="val -112886"/>
              <a:gd name="adj2" fmla="val 484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8634B5A-7D47-417D-A444-676E5DA1D050}"/>
              </a:ext>
            </a:extLst>
          </p:cNvPr>
          <p:cNvSpPr txBox="1"/>
          <p:nvPr/>
        </p:nvSpPr>
        <p:spPr>
          <a:xfrm>
            <a:off x="6554470" y="3271686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合成データの生成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角丸四角形吹き出し 13">
            <a:extLst>
              <a:ext uri="{FF2B5EF4-FFF2-40B4-BE49-F238E27FC236}">
                <a16:creationId xmlns:a16="http://schemas.microsoft.com/office/drawing/2014/main" id="{B4613C64-353D-4C8F-8579-351289A3AFA9}"/>
              </a:ext>
            </a:extLst>
          </p:cNvPr>
          <p:cNvSpPr/>
          <p:nvPr/>
        </p:nvSpPr>
        <p:spPr>
          <a:xfrm>
            <a:off x="6554470" y="4432136"/>
            <a:ext cx="2549115" cy="853440"/>
          </a:xfrm>
          <a:prstGeom prst="wedgeRoundRectCallout">
            <a:avLst>
              <a:gd name="adj1" fmla="val -83169"/>
              <a:gd name="adj2" fmla="val -3430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33DEA44-96FA-4E1D-B0BB-5C81C2CFB13A}"/>
              </a:ext>
            </a:extLst>
          </p:cNvPr>
          <p:cNvSpPr txBox="1"/>
          <p:nvPr/>
        </p:nvSpPr>
        <p:spPr>
          <a:xfrm>
            <a:off x="6554470" y="4574282"/>
            <a:ext cx="2492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0033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合成データに</a:t>
            </a:r>
            <a:endParaRPr kumimoji="1" lang="en-US" altLang="ja-JP" sz="2000" dirty="0">
              <a:solidFill>
                <a:srgbClr val="0033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相関関係</a:t>
            </a:r>
            <a:r>
              <a:rPr kumimoji="1" lang="ja-JP" altLang="en-US" sz="2000" dirty="0">
                <a:solidFill>
                  <a:srgbClr val="0033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をもたせる</a:t>
            </a:r>
          </a:p>
        </p:txBody>
      </p:sp>
      <p:sp>
        <p:nvSpPr>
          <p:cNvPr id="35" name="右中かっこ 34">
            <a:extLst>
              <a:ext uri="{FF2B5EF4-FFF2-40B4-BE49-F238E27FC236}">
                <a16:creationId xmlns:a16="http://schemas.microsoft.com/office/drawing/2014/main" id="{C1B05A92-10B6-4298-948C-02D6D35E2731}"/>
              </a:ext>
            </a:extLst>
          </p:cNvPr>
          <p:cNvSpPr/>
          <p:nvPr/>
        </p:nvSpPr>
        <p:spPr>
          <a:xfrm>
            <a:off x="2610881" y="5773027"/>
            <a:ext cx="268014" cy="5833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角丸四角形吹き出し 15">
            <a:extLst>
              <a:ext uri="{FF2B5EF4-FFF2-40B4-BE49-F238E27FC236}">
                <a16:creationId xmlns:a16="http://schemas.microsoft.com/office/drawing/2014/main" id="{04D4F503-9035-426C-A1B4-92FCEBAEE1D9}"/>
              </a:ext>
            </a:extLst>
          </p:cNvPr>
          <p:cNvSpPr/>
          <p:nvPr/>
        </p:nvSpPr>
        <p:spPr>
          <a:xfrm>
            <a:off x="4348116" y="6144951"/>
            <a:ext cx="3234836" cy="640080"/>
          </a:xfrm>
          <a:prstGeom prst="wedgeRoundRectCallout">
            <a:avLst>
              <a:gd name="adj1" fmla="val -87803"/>
              <a:gd name="adj2" fmla="val -5817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3C8FED8-F54C-49FE-A893-77FB03A7A29F}"/>
              </a:ext>
            </a:extLst>
          </p:cNvPr>
          <p:cNvSpPr txBox="1"/>
          <p:nvPr/>
        </p:nvSpPr>
        <p:spPr>
          <a:xfrm>
            <a:off x="4590798" y="6315298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0033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この２行が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  <a:endParaRPr kumimoji="1" lang="ja-JP" altLang="en-US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12F7A34E-CCFB-4FFB-9AD8-A9EFEA646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449" y="736661"/>
            <a:ext cx="2292370" cy="1943970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89231F25-7E06-4FE9-ADE9-4611E783F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5132" y="1349508"/>
            <a:ext cx="2328453" cy="606904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580B65-7FF5-41F5-8421-4C6B6EFCE5B4}"/>
              </a:ext>
            </a:extLst>
          </p:cNvPr>
          <p:cNvSpPr txBox="1"/>
          <p:nvPr/>
        </p:nvSpPr>
        <p:spPr>
          <a:xfrm>
            <a:off x="6947674" y="2073903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07F9832-A8F5-427F-A9BA-3E9CED793C28}"/>
              </a:ext>
            </a:extLst>
          </p:cNvPr>
          <p:cNvSpPr/>
          <p:nvPr/>
        </p:nvSpPr>
        <p:spPr>
          <a:xfrm>
            <a:off x="279400" y="3117699"/>
            <a:ext cx="4939834" cy="583325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5761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588790"/>
          </a:xfrm>
        </p:spPr>
        <p:txBody>
          <a:bodyPr>
            <a:noAutofit/>
          </a:bodyPr>
          <a:lstStyle/>
          <a:p>
            <a:r>
              <a:rPr lang="ja-JP" altLang="en-US" dirty="0"/>
              <a:t>合成データからランダムに</a:t>
            </a:r>
            <a:r>
              <a:rPr lang="en-US" altLang="ja-JP" dirty="0"/>
              <a:t>100</a:t>
            </a:r>
            <a:r>
              <a:rPr lang="ja-JP" altLang="en-US" dirty="0"/>
              <a:t>個選びデータを作る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25" name="フローチャート: 磁気ディスク 24"/>
          <p:cNvSpPr/>
          <p:nvPr/>
        </p:nvSpPr>
        <p:spPr>
          <a:xfrm>
            <a:off x="457736" y="920840"/>
            <a:ext cx="1463040" cy="10001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7736" y="1375459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7736" y="1947322"/>
            <a:ext cx="3416320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タイプ：数値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（整数化しない）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100,000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左矢印 27"/>
          <p:cNvSpPr/>
          <p:nvPr/>
        </p:nvSpPr>
        <p:spPr>
          <a:xfrm rot="10800000">
            <a:off x="2349936" y="1252711"/>
            <a:ext cx="776169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29534" y="1247778"/>
            <a:ext cx="203132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</a:t>
            </a:r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１００</a:t>
            </a:r>
            <a:endParaRPr kumimoji="1" lang="en-US" altLang="ja-JP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のデータ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を２セット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878" y="932895"/>
            <a:ext cx="1813322" cy="1550815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9346" y="1322444"/>
            <a:ext cx="1933679" cy="475363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C35E20E-5FE1-4825-9CDF-89C03834FBD7}"/>
              </a:ext>
            </a:extLst>
          </p:cNvPr>
          <p:cNvSpPr txBox="1"/>
          <p:nvPr/>
        </p:nvSpPr>
        <p:spPr>
          <a:xfrm>
            <a:off x="7219196" y="1899124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870B7E88-6D01-4A7C-9515-DAF91CE9917D}"/>
              </a:ext>
            </a:extLst>
          </p:cNvPr>
          <p:cNvSpPr txBox="1">
            <a:spLocks/>
          </p:cNvSpPr>
          <p:nvPr/>
        </p:nvSpPr>
        <p:spPr>
          <a:xfrm>
            <a:off x="112687" y="2845860"/>
            <a:ext cx="8031030" cy="375666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000" dirty="0">
                <a:latin typeface="メイリオ" panose="020B0604030504040204" pitchFamily="50" charset="-128"/>
              </a:rPr>
              <a:t> &lt;- </a:t>
            </a:r>
            <a:r>
              <a:rPr lang="en-US" altLang="ja-JP" sz="2000" dirty="0" err="1">
                <a:latin typeface="メイリオ" panose="020B0604030504040204" pitchFamily="50" charset="-128"/>
              </a:rPr>
              <a:t>rnorm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100000</a:t>
            </a:r>
            <a:r>
              <a:rPr lang="en-US" altLang="ja-JP" sz="2000" dirty="0">
                <a:latin typeface="メイリオ" panose="020B0604030504040204" pitchFamily="50" charset="-128"/>
              </a:rPr>
              <a:t>, mean=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, </a:t>
            </a:r>
            <a:r>
              <a:rPr lang="en-US" altLang="ja-JP" sz="2000" dirty="0" err="1">
                <a:latin typeface="メイリオ" panose="020B0604030504040204" pitchFamily="50" charset="-128"/>
              </a:rPr>
              <a:t>sd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y</a:t>
            </a:r>
            <a:r>
              <a:rPr lang="en-US" altLang="ja-JP" sz="2000" dirty="0">
                <a:latin typeface="メイリオ" panose="020B0604030504040204" pitchFamily="50" charset="-128"/>
              </a:rPr>
              <a:t> &lt;- </a:t>
            </a:r>
            <a:r>
              <a:rPr lang="en-US" altLang="ja-JP" sz="2000" dirty="0" err="1">
                <a:latin typeface="メイリオ" panose="020B0604030504040204" pitchFamily="50" charset="-128"/>
              </a:rPr>
              <a:t>rnorm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100000</a:t>
            </a:r>
            <a:r>
              <a:rPr lang="en-US" altLang="ja-JP" sz="2000" dirty="0">
                <a:latin typeface="メイリオ" panose="020B0604030504040204" pitchFamily="50" charset="-128"/>
              </a:rPr>
              <a:t>, mean=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, </a:t>
            </a:r>
            <a:r>
              <a:rPr lang="en-US" altLang="ja-JP" sz="2000" dirty="0" err="1">
                <a:latin typeface="メイリオ" panose="020B0604030504040204" pitchFamily="50" charset="-128"/>
              </a:rPr>
              <a:t>sd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5</a:t>
            </a:r>
            <a:r>
              <a:rPr lang="en-US" altLang="ja-JP" sz="2000" dirty="0">
                <a:latin typeface="メイリオ" panose="020B0604030504040204" pitchFamily="50" charset="-128"/>
              </a:rPr>
              <a:t>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n &lt;- 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floor</a:t>
            </a:r>
            <a:r>
              <a:rPr lang="en-US" altLang="ja-JP" sz="2000" dirty="0">
                <a:latin typeface="メイリオ" panose="020B0604030504040204" pitchFamily="50" charset="-128"/>
              </a:rPr>
              <a:t>( 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runif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</a:t>
            </a:r>
            <a:r>
              <a:rPr lang="en-US" altLang="ja-JP" sz="2000" dirty="0">
                <a:latin typeface="メイリオ" panose="020B0604030504040204" pitchFamily="50" charset="-128"/>
              </a:rPr>
              <a:t>, 1, 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100000</a:t>
            </a:r>
            <a:r>
              <a:rPr lang="en-US" altLang="ja-JP" sz="2000" dirty="0">
                <a:latin typeface="メイリオ" panose="020B0604030504040204" pitchFamily="50" charset="-128"/>
              </a:rPr>
              <a:t>+1) 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d9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 </a:t>
            </a:r>
            <a:r>
              <a:rPr lang="en-US" altLang="ja-JP" sz="2000" dirty="0">
                <a:latin typeface="メイリオ" panose="020B0604030504040204" pitchFamily="50" charset="-128"/>
              </a:rPr>
              <a:t>&lt;- </a:t>
            </a:r>
            <a:r>
              <a:rPr lang="en-US" altLang="ja-JP" sz="2000" dirty="0" err="1">
                <a:latin typeface="メイリオ" panose="020B0604030504040204" pitchFamily="50" charset="-128"/>
              </a:rPr>
              <a:t>data.frame</a:t>
            </a:r>
            <a:r>
              <a:rPr lang="en-US" altLang="ja-JP" sz="2000" dirty="0">
                <a:latin typeface="メイリオ" panose="020B0604030504040204" pitchFamily="50" charset="-128"/>
              </a:rPr>
              <a:t>( 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xx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000" dirty="0">
                <a:latin typeface="メイリオ" panose="020B0604030504040204" pitchFamily="50" charset="-128"/>
              </a:rPr>
              <a:t>[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n</a:t>
            </a:r>
            <a:r>
              <a:rPr lang="en-US" altLang="ja-JP" sz="2000" dirty="0">
                <a:latin typeface="メイリオ" panose="020B0604030504040204" pitchFamily="50" charset="-128"/>
              </a:rPr>
              <a:t>],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  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y</a:t>
            </a:r>
            <a:r>
              <a:rPr lang="en-US" altLang="ja-JP" sz="2000" dirty="0">
                <a:latin typeface="メイリオ" panose="020B0604030504040204" pitchFamily="50" charset="-128"/>
              </a:rPr>
              <a:t>[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n</a:t>
            </a:r>
            <a:r>
              <a:rPr lang="en-US" altLang="ja-JP" sz="2000" dirty="0">
                <a:latin typeface="メイリオ" panose="020B0604030504040204" pitchFamily="50" charset="-128"/>
              </a:rPr>
              <a:t>] 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d9</a:t>
            </a:r>
            <a:r>
              <a:rPr lang="en-US" altLang="ja-JP" sz="2000" dirty="0" err="1">
                <a:latin typeface="メイリオ" panose="020B0604030504040204" pitchFamily="50" charset="-128"/>
              </a:rPr>
              <a:t>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 &lt;- 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d9</a:t>
            </a:r>
            <a:r>
              <a:rPr lang="en-US" altLang="ja-JP" sz="2000" dirty="0" err="1">
                <a:latin typeface="メイリオ" panose="020B0604030504040204" pitchFamily="50" charset="-128"/>
              </a:rPr>
              <a:t>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</a:rPr>
              <a:t>+</a:t>
            </a:r>
            <a:r>
              <a:rPr lang="en-US" altLang="ja-JP" sz="2000" dirty="0">
                <a:latin typeface="メイリオ" panose="020B0604030504040204" pitchFamily="50" charset="-128"/>
              </a:rPr>
              <a:t> (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d9</a:t>
            </a:r>
            <a:r>
              <a:rPr lang="en-US" altLang="ja-JP" sz="2000" dirty="0" err="1">
                <a:latin typeface="メイリオ" panose="020B0604030504040204" pitchFamily="50" charset="-128"/>
              </a:rPr>
              <a:t>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xx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</a:rPr>
              <a:t>-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d9</a:t>
            </a:r>
            <a:r>
              <a:rPr lang="en-US" altLang="ja-JP" sz="2000" dirty="0" err="1">
                <a:latin typeface="メイリオ" panose="020B0604030504040204" pitchFamily="50" charset="-128"/>
              </a:rPr>
              <a:t>$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) * 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0.8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library(</a:t>
            </a:r>
            <a:r>
              <a:rPr lang="en-US" altLang="ja-JP" sz="2000" dirty="0" err="1">
                <a:latin typeface="メイリオ" panose="020B0604030504040204" pitchFamily="50" charset="-128"/>
              </a:rPr>
              <a:t>ggplot2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>
                <a:latin typeface="メイリオ" panose="020B0604030504040204" pitchFamily="50" charset="-128"/>
              </a:rPr>
              <a:t>ggplot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d9</a:t>
            </a:r>
            <a:r>
              <a:rPr lang="en-US" altLang="ja-JP" sz="2000" dirty="0">
                <a:latin typeface="メイリオ" panose="020B0604030504040204" pitchFamily="50" charset="-128"/>
              </a:rPr>
              <a:t>, </a:t>
            </a:r>
            <a:r>
              <a:rPr lang="en-US" altLang="ja-JP" sz="2000" dirty="0" err="1">
                <a:latin typeface="メイリオ" panose="020B0604030504040204" pitchFamily="50" charset="-128"/>
              </a:rPr>
              <a:t>aes</a:t>
            </a:r>
            <a:r>
              <a:rPr lang="en-US" altLang="ja-JP" sz="2000" dirty="0">
                <a:latin typeface="メイリオ" panose="020B0604030504040204" pitchFamily="50" charset="-128"/>
              </a:rPr>
              <a:t>(x=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xx</a:t>
            </a:r>
            <a:r>
              <a:rPr lang="en-US" altLang="ja-JP" sz="2000" dirty="0">
                <a:latin typeface="メイリオ" panose="020B0604030504040204" pitchFamily="50" charset="-128"/>
              </a:rPr>
              <a:t>)) +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geom_point</a:t>
            </a:r>
            <a:r>
              <a:rPr lang="en-US" altLang="ja-JP" sz="2000" dirty="0">
                <a:latin typeface="メイリオ" panose="020B0604030504040204" pitchFamily="50" charset="-128"/>
              </a:rPr>
              <a:t>( </a:t>
            </a:r>
            <a:r>
              <a:rPr lang="en-US" altLang="ja-JP" sz="2000" dirty="0" err="1">
                <a:latin typeface="メイリオ" panose="020B0604030504040204" pitchFamily="50" charset="-128"/>
              </a:rPr>
              <a:t>aes</a:t>
            </a:r>
            <a:r>
              <a:rPr lang="en-US" altLang="ja-JP" sz="2000" dirty="0">
                <a:latin typeface="メイリオ" panose="020B0604030504040204" pitchFamily="50" charset="-128"/>
              </a:rPr>
              <a:t>(y=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yy</a:t>
            </a:r>
            <a:r>
              <a:rPr lang="en-US" altLang="ja-JP" sz="2000" dirty="0">
                <a:latin typeface="メイリオ" panose="020B0604030504040204" pitchFamily="50" charset="-128"/>
              </a:rPr>
              <a:t>), size=</a:t>
            </a:r>
            <a:r>
              <a:rPr lang="en-US" altLang="ja-JP" sz="2000" dirty="0">
                <a:solidFill>
                  <a:srgbClr val="C00000"/>
                </a:solidFill>
                <a:latin typeface="メイリオ" panose="020B0604030504040204" pitchFamily="50" charset="-128"/>
              </a:rPr>
              <a:t>3</a:t>
            </a:r>
            <a:r>
              <a:rPr lang="en-US" altLang="ja-JP" sz="2000" dirty="0">
                <a:latin typeface="メイリオ" panose="020B0604030504040204" pitchFamily="50" charset="-128"/>
              </a:rPr>
              <a:t> ) + </a:t>
            </a:r>
            <a:r>
              <a:rPr lang="en-US" altLang="ja-JP" sz="2000" dirty="0" err="1">
                <a:latin typeface="メイリオ" panose="020B0604030504040204" pitchFamily="50" charset="-128"/>
              </a:rPr>
              <a:t>theme_bw</a:t>
            </a:r>
            <a:r>
              <a:rPr lang="en-US" altLang="ja-JP" sz="2000" dirty="0">
                <a:latin typeface="メイリオ" panose="020B0604030504040204" pitchFamily="50" charset="-128"/>
              </a:rPr>
              <a:t>()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a &lt;- 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prcomp</a:t>
            </a:r>
            <a:r>
              <a:rPr lang="en-US" altLang="ja-JP" sz="2000" dirty="0">
                <a:latin typeface="メイリオ" panose="020B0604030504040204" pitchFamily="50" charset="-128"/>
              </a:rPr>
              <a:t>(</a:t>
            </a:r>
            <a:r>
              <a:rPr lang="en-US" altLang="ja-JP" sz="2000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d9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print(</a:t>
            </a:r>
            <a:r>
              <a:rPr lang="en-US" altLang="ja-JP" sz="2000" dirty="0" err="1">
                <a:latin typeface="メイリオ" panose="020B0604030504040204" pitchFamily="50" charset="-128"/>
              </a:rPr>
              <a:t>a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$rotation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35" name="右中かっこ 34">
            <a:extLst>
              <a:ext uri="{FF2B5EF4-FFF2-40B4-BE49-F238E27FC236}">
                <a16:creationId xmlns:a16="http://schemas.microsoft.com/office/drawing/2014/main" id="{D10A43AD-2269-4083-9F1E-57D904749DCA}"/>
              </a:ext>
            </a:extLst>
          </p:cNvPr>
          <p:cNvSpPr/>
          <p:nvPr/>
        </p:nvSpPr>
        <p:spPr>
          <a:xfrm>
            <a:off x="2349936" y="5520259"/>
            <a:ext cx="268014" cy="5833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179946D2-B82B-4185-83AD-4FC9A9263664}"/>
              </a:ext>
            </a:extLst>
          </p:cNvPr>
          <p:cNvSpPr/>
          <p:nvPr/>
        </p:nvSpPr>
        <p:spPr>
          <a:xfrm>
            <a:off x="144593" y="2854892"/>
            <a:ext cx="4939834" cy="583325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角丸四角形吹き出し 29">
            <a:extLst>
              <a:ext uri="{FF2B5EF4-FFF2-40B4-BE49-F238E27FC236}">
                <a16:creationId xmlns:a16="http://schemas.microsoft.com/office/drawing/2014/main" id="{F2F8E983-873D-40C3-8EAE-DEB1A0630DEC}"/>
              </a:ext>
            </a:extLst>
          </p:cNvPr>
          <p:cNvSpPr/>
          <p:nvPr/>
        </p:nvSpPr>
        <p:spPr>
          <a:xfrm>
            <a:off x="6554470" y="2781805"/>
            <a:ext cx="2228583" cy="885417"/>
          </a:xfrm>
          <a:prstGeom prst="wedgeRoundRectCallout">
            <a:avLst>
              <a:gd name="adj1" fmla="val -112886"/>
              <a:gd name="adj2" fmla="val 484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8C93D40-6A31-4608-A2EF-B9062B10314F}"/>
              </a:ext>
            </a:extLst>
          </p:cNvPr>
          <p:cNvSpPr txBox="1"/>
          <p:nvPr/>
        </p:nvSpPr>
        <p:spPr>
          <a:xfrm>
            <a:off x="6554470" y="3053881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合成データの生成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角丸四角形吹き出し 13">
            <a:extLst>
              <a:ext uri="{FF2B5EF4-FFF2-40B4-BE49-F238E27FC236}">
                <a16:creationId xmlns:a16="http://schemas.microsoft.com/office/drawing/2014/main" id="{D00021AC-B29E-4D5D-8663-DA2BC27A9256}"/>
              </a:ext>
            </a:extLst>
          </p:cNvPr>
          <p:cNvSpPr/>
          <p:nvPr/>
        </p:nvSpPr>
        <p:spPr>
          <a:xfrm>
            <a:off x="6554470" y="4214331"/>
            <a:ext cx="2549115" cy="853440"/>
          </a:xfrm>
          <a:prstGeom prst="wedgeRoundRectCallout">
            <a:avLst>
              <a:gd name="adj1" fmla="val -83169"/>
              <a:gd name="adj2" fmla="val -3430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1E65006-9308-4D11-988C-394E9C623D72}"/>
              </a:ext>
            </a:extLst>
          </p:cNvPr>
          <p:cNvSpPr txBox="1"/>
          <p:nvPr/>
        </p:nvSpPr>
        <p:spPr>
          <a:xfrm>
            <a:off x="6554470" y="4356477"/>
            <a:ext cx="2492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0033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合成データに</a:t>
            </a:r>
            <a:endParaRPr kumimoji="1" lang="en-US" altLang="ja-JP" sz="2000" dirty="0">
              <a:solidFill>
                <a:srgbClr val="0033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相関関係</a:t>
            </a:r>
            <a:r>
              <a:rPr kumimoji="1" lang="ja-JP" altLang="en-US" sz="2000" dirty="0">
                <a:solidFill>
                  <a:srgbClr val="0033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をもたせる</a:t>
            </a:r>
          </a:p>
        </p:txBody>
      </p:sp>
      <p:sp>
        <p:nvSpPr>
          <p:cNvPr id="43" name="角丸四角形吹き出し 15">
            <a:extLst>
              <a:ext uri="{FF2B5EF4-FFF2-40B4-BE49-F238E27FC236}">
                <a16:creationId xmlns:a16="http://schemas.microsoft.com/office/drawing/2014/main" id="{251B3427-945A-4BD1-BA31-89BAC96F55B4}"/>
              </a:ext>
            </a:extLst>
          </p:cNvPr>
          <p:cNvSpPr/>
          <p:nvPr/>
        </p:nvSpPr>
        <p:spPr>
          <a:xfrm>
            <a:off x="4348116" y="5927146"/>
            <a:ext cx="3234836" cy="640080"/>
          </a:xfrm>
          <a:prstGeom prst="wedgeRoundRectCallout">
            <a:avLst>
              <a:gd name="adj1" fmla="val -93608"/>
              <a:gd name="adj2" fmla="val -6455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68901BD-45E6-43EA-9668-DDE449E0FC20}"/>
              </a:ext>
            </a:extLst>
          </p:cNvPr>
          <p:cNvSpPr txBox="1"/>
          <p:nvPr/>
        </p:nvSpPr>
        <p:spPr>
          <a:xfrm>
            <a:off x="4590798" y="6097493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0033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この２行が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  <a:endParaRPr kumimoji="1" lang="ja-JP" altLang="en-US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873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7-3 </a:t>
            </a:r>
            <a:r>
              <a:rPr lang="ja-JP" altLang="en-US" dirty="0"/>
              <a:t>ロバストな主成分分析</a:t>
            </a:r>
          </a:p>
        </p:txBody>
      </p:sp>
      <p:sp>
        <p:nvSpPr>
          <p:cNvPr id="10" name="字幕 9">
            <a:extLst>
              <a:ext uri="{FF2B5EF4-FFF2-40B4-BE49-F238E27FC236}">
                <a16:creationId xmlns:a16="http://schemas.microsoft.com/office/drawing/2014/main" id="{D22895FC-07EA-4AC1-BFDD-E10D91518D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035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79767-7C71-40B9-AA72-BE5FDF9E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E4EC84-6D48-4A61-B59E-FDCF76A94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7-1. </a:t>
            </a:r>
            <a:r>
              <a:rPr kumimoji="1" lang="ja-JP" altLang="en-US" dirty="0"/>
              <a:t>主成分分析と次元削減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7-2. </a:t>
            </a:r>
            <a:r>
              <a:rPr kumimoji="1" lang="en-US" altLang="ja-JP" dirty="0"/>
              <a:t>R</a:t>
            </a:r>
            <a:r>
              <a:rPr kumimoji="1" lang="ja-JP" altLang="en-US" dirty="0"/>
              <a:t>システムでの主成分分析の実行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7-3. </a:t>
            </a:r>
            <a:r>
              <a:rPr lang="ja-JP" altLang="en-US" dirty="0"/>
              <a:t>ロバストな主成分分析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28528F-A52A-4DAE-8D60-87CD03EA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632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主成分分析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ja-JP" altLang="en-US" sz="2400" b="1" dirty="0"/>
              <a:t>主成分分析</a:t>
            </a:r>
            <a:r>
              <a:rPr lang="ja-JP" altLang="en-US" sz="2400" dirty="0"/>
              <a:t>は，便利であるが，万能ではない</a:t>
            </a:r>
            <a:endParaRPr lang="en-US" altLang="ja-JP" sz="2400" dirty="0"/>
          </a:p>
          <a:p>
            <a:pPr>
              <a:lnSpc>
                <a:spcPct val="110000"/>
              </a:lnSpc>
            </a:pPr>
            <a:r>
              <a:rPr lang="ja-JP" altLang="en-US" sz="2400" dirty="0"/>
              <a:t>ノイズを含むデータについて，</a:t>
            </a:r>
            <a:r>
              <a:rPr lang="ja-JP" altLang="en-US" sz="2400" b="1" dirty="0"/>
              <a:t>ノイズがランダム</a:t>
            </a:r>
            <a:r>
              <a:rPr lang="ja-JP" altLang="en-US" sz="2400" dirty="0"/>
              <a:t>であれば，</a:t>
            </a:r>
            <a:r>
              <a:rPr lang="ja-JP" altLang="en-US" sz="2400" b="1" dirty="0"/>
              <a:t>主軸</a:t>
            </a:r>
            <a:r>
              <a:rPr lang="ja-JP" altLang="en-US" sz="2400" dirty="0"/>
              <a:t>に</a:t>
            </a:r>
            <a:r>
              <a:rPr lang="ja-JP" altLang="en-US" sz="2400" b="1" dirty="0"/>
              <a:t>影響はない</a:t>
            </a:r>
            <a:endParaRPr lang="en-US" altLang="ja-JP" sz="2400" b="1" dirty="0"/>
          </a:p>
          <a:p>
            <a:pPr>
              <a:lnSpc>
                <a:spcPct val="110000"/>
              </a:lnSpc>
            </a:pPr>
            <a:r>
              <a:rPr lang="ja-JP" altLang="en-US" sz="2400" b="1" dirty="0"/>
              <a:t>ノイズがランダムでない場合</a:t>
            </a:r>
            <a:r>
              <a:rPr lang="ja-JP" altLang="en-US" sz="2400" dirty="0"/>
              <a:t>，ノイズが主軸に影響を及ぼし，</a:t>
            </a:r>
            <a:r>
              <a:rPr lang="ja-JP" altLang="en-US" sz="2400" b="1" dirty="0"/>
              <a:t>次元削減に悪影響</a:t>
            </a:r>
            <a:endParaRPr lang="en-US" altLang="ja-JP" sz="2400" b="1" dirty="0"/>
          </a:p>
          <a:p>
            <a:pPr>
              <a:lnSpc>
                <a:spcPct val="110000"/>
              </a:lnSpc>
            </a:pPr>
            <a:endParaRPr lang="en-US" altLang="ja-JP" sz="2400" dirty="0"/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/>
              <a:t>ノイズの他にも、</a:t>
            </a:r>
            <a:r>
              <a:rPr lang="ja-JP" altLang="en-US" sz="2400" b="1" dirty="0"/>
              <a:t>外れ値</a:t>
            </a:r>
            <a:r>
              <a:rPr lang="ja-JP" altLang="en-US" sz="2400" dirty="0"/>
              <a:t>（他の値と比べて、異常に離れた値）、</a:t>
            </a:r>
            <a:r>
              <a:rPr lang="ja-JP" altLang="en-US" sz="2400" b="1" dirty="0"/>
              <a:t>計測漏れ</a:t>
            </a:r>
            <a:r>
              <a:rPr lang="ja-JP" altLang="en-US" sz="2400" dirty="0"/>
              <a:t>（データが空，データが０）も、次元削減に悪影響</a:t>
            </a:r>
            <a:endParaRPr lang="en-US" altLang="ja-JP" sz="2400" dirty="0"/>
          </a:p>
          <a:p>
            <a:pPr marL="0" indent="0">
              <a:lnSpc>
                <a:spcPct val="110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b="1" dirty="0"/>
              <a:t>外れ値</a:t>
            </a:r>
            <a:r>
              <a:rPr lang="ja-JP" altLang="en-US" sz="2400" dirty="0"/>
              <a:t>や</a:t>
            </a:r>
            <a:r>
              <a:rPr lang="ja-JP" altLang="en-US" sz="2400" b="1" dirty="0"/>
              <a:t>計測漏れ</a:t>
            </a:r>
            <a:r>
              <a:rPr lang="ja-JP" altLang="en-US" sz="2400" dirty="0"/>
              <a:t>などの</a:t>
            </a:r>
            <a:r>
              <a:rPr lang="ja-JP" altLang="en-US" sz="2400" b="1" dirty="0"/>
              <a:t>不適切なデータ</a:t>
            </a:r>
            <a:r>
              <a:rPr lang="ja-JP" altLang="en-US" sz="2400" dirty="0"/>
              <a:t>は、手作業や、適切な分析手法で</a:t>
            </a:r>
            <a:r>
              <a:rPr lang="ja-JP" altLang="en-US" sz="2400" b="1" dirty="0"/>
              <a:t>取り除く</a:t>
            </a:r>
            <a:r>
              <a:rPr lang="ja-JP" altLang="en-US" sz="2400" dirty="0"/>
              <a:t>必要あり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381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F41893-C8F0-7662-73F3-A8060BAF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E87620-508C-39AB-2A76-85968276E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外れ値の検出</a:t>
            </a:r>
            <a:r>
              <a:rPr kumimoji="1" lang="ja-JP" altLang="en-US" dirty="0"/>
              <a:t>：データが</a:t>
            </a:r>
            <a:r>
              <a:rPr kumimoji="1" lang="ja-JP" altLang="en-US" b="1" dirty="0"/>
              <a:t>正規分布</a:t>
            </a:r>
            <a:r>
              <a:rPr kumimoji="1" lang="ja-JP" altLang="en-US" dirty="0"/>
              <a:t>に従っていると</a:t>
            </a:r>
            <a:r>
              <a:rPr kumimoji="1" lang="ja-JP" altLang="en-US" b="1" dirty="0"/>
              <a:t>仮定</a:t>
            </a:r>
            <a:r>
              <a:rPr kumimoji="1" lang="ja-JP" altLang="en-US" dirty="0"/>
              <a:t>し，「</a:t>
            </a:r>
            <a:r>
              <a:rPr kumimoji="1" lang="ja-JP" altLang="en-US" b="1" dirty="0"/>
              <a:t>平均から何倍の標準偏差以上離れているデータを外れ値</a:t>
            </a:r>
            <a:r>
              <a:rPr kumimoji="1" lang="ja-JP" altLang="en-US" dirty="0"/>
              <a:t>」とするなど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b="1" dirty="0"/>
              <a:t>欠損データの取り扱い</a:t>
            </a:r>
            <a:r>
              <a:rPr kumimoji="1" lang="ja-JP" altLang="en-US" dirty="0"/>
              <a:t>：</a:t>
            </a:r>
            <a:r>
              <a:rPr kumimoji="1" lang="ja-JP" altLang="en-US" b="1" dirty="0"/>
              <a:t>無視</a:t>
            </a:r>
            <a:r>
              <a:rPr kumimoji="1" lang="ja-JP" altLang="en-US" dirty="0"/>
              <a:t>したり，</a:t>
            </a:r>
            <a:r>
              <a:rPr kumimoji="1" lang="ja-JP" altLang="en-US" b="1" dirty="0"/>
              <a:t>平均値や中央値で補完</a:t>
            </a:r>
            <a:r>
              <a:rPr kumimoji="1" lang="ja-JP" altLang="en-US" dirty="0"/>
              <a:t>する．欠損データにパターンがある場合には，欠損データの原因を調べる手が仮になる場合がある．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異常</a:t>
            </a:r>
            <a:r>
              <a:rPr kumimoji="1" lang="ja-JP" altLang="en-US" dirty="0"/>
              <a:t>検出：統計，機械学習の手法がある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36DC7A-A076-8FE7-D14C-4FD891F3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15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外れ値を含むデータの合成の例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004447" y="1244377"/>
            <a:ext cx="1723549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d11</a:t>
            </a:r>
          </a:p>
          <a:p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外れ値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が混入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21854" y="1285672"/>
            <a:ext cx="44916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d9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97243" y="1285672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＋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312835" y="1278351"/>
            <a:ext cx="579005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d10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4954914" y="1285464"/>
            <a:ext cx="414338" cy="259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953" y="828828"/>
            <a:ext cx="1502294" cy="128481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758329"/>
            <a:ext cx="1591820" cy="136137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4127" y="760699"/>
            <a:ext cx="1562007" cy="1335881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411095" y="1576849"/>
            <a:ext cx="95410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外れ値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0E03B2ED-7950-4FF9-B256-643448FEAAFB}"/>
              </a:ext>
            </a:extLst>
          </p:cNvPr>
          <p:cNvSpPr txBox="1">
            <a:spLocks/>
          </p:cNvSpPr>
          <p:nvPr/>
        </p:nvSpPr>
        <p:spPr>
          <a:xfrm>
            <a:off x="279400" y="2629383"/>
            <a:ext cx="7783486" cy="42286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x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y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/>
              <a:t>n &lt;- </a:t>
            </a:r>
            <a:r>
              <a:rPr lang="en-US" altLang="ja-JP" sz="2000" dirty="0">
                <a:solidFill>
                  <a:srgbClr val="FF0000"/>
                </a:solidFill>
              </a:rPr>
              <a:t>floor</a:t>
            </a:r>
            <a:r>
              <a:rPr lang="en-US" altLang="ja-JP" sz="2000" dirty="0"/>
              <a:t>( </a:t>
            </a:r>
            <a:r>
              <a:rPr lang="en-US" altLang="ja-JP" sz="2000" dirty="0" err="1">
                <a:solidFill>
                  <a:srgbClr val="FF0000"/>
                </a:solidFill>
              </a:rPr>
              <a:t>runif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</a:t>
            </a:r>
            <a:r>
              <a:rPr lang="en-US" altLang="ja-JP" sz="2000" dirty="0"/>
              <a:t>, 1, 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+1) 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>
                <a:solidFill>
                  <a:srgbClr val="C00000"/>
                </a:solidFill>
              </a:rPr>
              <a:t>d9</a:t>
            </a:r>
            <a:r>
              <a:rPr lang="en-US" altLang="ja-JP" sz="2000" dirty="0">
                <a:solidFill>
                  <a:srgbClr val="C00000"/>
                </a:solidFill>
              </a:rPr>
              <a:t> </a:t>
            </a:r>
            <a:r>
              <a:rPr lang="en-US" altLang="ja-JP" sz="2000" dirty="0"/>
              <a:t>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x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],</a:t>
            </a:r>
            <a:r>
              <a:rPr lang="en-US" altLang="ja-JP" sz="2000" dirty="0">
                <a:solidFill>
                  <a:srgbClr val="C00000"/>
                </a:solidFill>
              </a:rPr>
              <a:t>  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y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 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>
                <a:solidFill>
                  <a:srgbClr val="C00000"/>
                </a:solidFill>
              </a:rPr>
              <a:t>d9</a:t>
            </a:r>
            <a:r>
              <a:rPr lang="en-US" altLang="ja-JP" sz="2000" dirty="0" err="1"/>
              <a:t>$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 &lt;- </a:t>
            </a:r>
            <a:r>
              <a:rPr lang="en-US" altLang="ja-JP" sz="2000" dirty="0" err="1">
                <a:solidFill>
                  <a:srgbClr val="C00000"/>
                </a:solidFill>
              </a:rPr>
              <a:t>d9</a:t>
            </a:r>
            <a:r>
              <a:rPr lang="en-US" altLang="ja-JP" sz="2000" dirty="0" err="1"/>
              <a:t>$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 </a:t>
            </a:r>
            <a:r>
              <a:rPr lang="en-US" altLang="ja-JP" sz="2000" b="1" dirty="0">
                <a:solidFill>
                  <a:srgbClr val="FF0000"/>
                </a:solidFill>
              </a:rPr>
              <a:t>+</a:t>
            </a:r>
            <a:r>
              <a:rPr lang="en-US" altLang="ja-JP" sz="2000" dirty="0"/>
              <a:t> (</a:t>
            </a:r>
            <a:r>
              <a:rPr lang="en-US" altLang="ja-JP" sz="2000" dirty="0" err="1">
                <a:solidFill>
                  <a:srgbClr val="C00000"/>
                </a:solidFill>
              </a:rPr>
              <a:t>d9</a:t>
            </a:r>
            <a:r>
              <a:rPr lang="en-US" altLang="ja-JP" sz="2000" dirty="0" err="1"/>
              <a:t>$</a:t>
            </a:r>
            <a:r>
              <a:rPr lang="en-US" altLang="ja-JP" sz="2000" dirty="0" err="1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 </a:t>
            </a:r>
            <a:r>
              <a:rPr lang="en-US" altLang="ja-JP" sz="2000" b="1" dirty="0">
                <a:solidFill>
                  <a:srgbClr val="FF0000"/>
                </a:solidFill>
              </a:rPr>
              <a:t>-</a:t>
            </a:r>
            <a:r>
              <a:rPr lang="en-US" altLang="ja-JP" sz="2000" dirty="0"/>
              <a:t> </a:t>
            </a:r>
            <a:r>
              <a:rPr lang="en-US" altLang="ja-JP" sz="2000" dirty="0" err="1">
                <a:solidFill>
                  <a:srgbClr val="C00000"/>
                </a:solidFill>
              </a:rPr>
              <a:t>d9</a:t>
            </a:r>
            <a:r>
              <a:rPr lang="en-US" altLang="ja-JP" sz="2000" dirty="0" err="1"/>
              <a:t>$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) * </a:t>
            </a:r>
            <a:r>
              <a:rPr lang="en-US" altLang="ja-JP" sz="2000" dirty="0">
                <a:solidFill>
                  <a:srgbClr val="C00000"/>
                </a:solidFill>
              </a:rPr>
              <a:t>0.8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>
                <a:solidFill>
                  <a:srgbClr val="C00000"/>
                </a:solidFill>
              </a:rPr>
              <a:t>d10</a:t>
            </a:r>
            <a:r>
              <a:rPr lang="en-US" altLang="ja-JP" sz="2000" dirty="0">
                <a:solidFill>
                  <a:srgbClr val="C00000"/>
                </a:solidFill>
              </a:rPr>
              <a:t> </a:t>
            </a:r>
            <a:r>
              <a:rPr lang="en-US" altLang="ja-JP" sz="2000" dirty="0"/>
              <a:t>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xx=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-20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),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=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 = 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 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>
                <a:solidFill>
                  <a:srgbClr val="C00000"/>
                </a:solidFill>
              </a:rPr>
              <a:t>d11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rbind</a:t>
            </a:r>
            <a:r>
              <a:rPr lang="en-US" altLang="ja-JP" sz="2000" dirty="0"/>
              <a:t>( </a:t>
            </a:r>
            <a:r>
              <a:rPr lang="en-US" altLang="ja-JP" sz="2000" dirty="0" err="1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, </a:t>
            </a:r>
            <a:r>
              <a:rPr lang="en-US" altLang="ja-JP" sz="2000" dirty="0" err="1">
                <a:solidFill>
                  <a:srgbClr val="C00000"/>
                </a:solidFill>
              </a:rPr>
              <a:t>d10</a:t>
            </a:r>
            <a:r>
              <a:rPr lang="en-US" altLang="ja-JP" sz="2000" dirty="0"/>
              <a:t> 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ggplot2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 err="1">
                <a:solidFill>
                  <a:srgbClr val="C00000"/>
                </a:solidFill>
              </a:rPr>
              <a:t>d11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(x=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)) +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>
                <a:solidFill>
                  <a:srgbClr val="FF0000"/>
                </a:solidFill>
              </a:rPr>
              <a:t>geom_point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(y=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), size=</a:t>
            </a:r>
            <a:r>
              <a:rPr lang="en-US" altLang="ja-JP" sz="2000" dirty="0">
                <a:solidFill>
                  <a:srgbClr val="C00000"/>
                </a:solidFill>
              </a:rPr>
              <a:t>3</a:t>
            </a:r>
            <a:r>
              <a:rPr lang="en-US" altLang="ja-JP" sz="2000" dirty="0"/>
              <a:t> ) +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 </a:t>
            </a:r>
          </a:p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ja-JP" sz="2400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  <p:sp>
        <p:nvSpPr>
          <p:cNvPr id="26" name="角丸四角形吹き出し 29">
            <a:extLst>
              <a:ext uri="{FF2B5EF4-FFF2-40B4-BE49-F238E27FC236}">
                <a16:creationId xmlns:a16="http://schemas.microsoft.com/office/drawing/2014/main" id="{A7D3D2A2-BFDF-41BB-BA5E-CCE0C05BA06C}"/>
              </a:ext>
            </a:extLst>
          </p:cNvPr>
          <p:cNvSpPr/>
          <p:nvPr/>
        </p:nvSpPr>
        <p:spPr>
          <a:xfrm>
            <a:off x="6820111" y="4479018"/>
            <a:ext cx="2162227" cy="853440"/>
          </a:xfrm>
          <a:prstGeom prst="wedgeRoundRectCallout">
            <a:avLst>
              <a:gd name="adj1" fmla="val -78446"/>
              <a:gd name="adj2" fmla="val -3416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D1A1088-A679-4F62-A81F-8599AD5B92F5}"/>
              </a:ext>
            </a:extLst>
          </p:cNvPr>
          <p:cNvSpPr txBox="1"/>
          <p:nvPr/>
        </p:nvSpPr>
        <p:spPr>
          <a:xfrm>
            <a:off x="6996865" y="4743691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外れ値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の混入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9755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主成分分析は外れ値に弱い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68386" y="2611655"/>
            <a:ext cx="1723549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d11</a:t>
            </a:r>
          </a:p>
          <a:p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外れ値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が混入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50765" y="2611655"/>
            <a:ext cx="44916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d9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16801" y="4395269"/>
            <a:ext cx="1675134" cy="101566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全データから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忠実に軸を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算出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403" y="1463026"/>
            <a:ext cx="3306934" cy="282820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28" y="1463026"/>
            <a:ext cx="3266309" cy="2793459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2426" y="4365436"/>
            <a:ext cx="3492887" cy="1193044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845" y="4330693"/>
            <a:ext cx="3582778" cy="122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40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主成分分析は外れ値に弱い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43" y="733234"/>
            <a:ext cx="1605221" cy="1372839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2534482" y="1146602"/>
            <a:ext cx="481222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d11</a:t>
            </a:r>
          </a:p>
        </p:txBody>
      </p:sp>
      <p:sp>
        <p:nvSpPr>
          <p:cNvPr id="6" name="右矢印 5"/>
          <p:cNvSpPr/>
          <p:nvPr/>
        </p:nvSpPr>
        <p:spPr>
          <a:xfrm>
            <a:off x="3290100" y="1205037"/>
            <a:ext cx="335756" cy="278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1865" y="795158"/>
            <a:ext cx="3771687" cy="1288272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C4E84E-B8A0-43A7-9F14-E68E98B08D47}"/>
              </a:ext>
            </a:extLst>
          </p:cNvPr>
          <p:cNvSpPr txBox="1"/>
          <p:nvPr/>
        </p:nvSpPr>
        <p:spPr>
          <a:xfrm>
            <a:off x="5294409" y="199005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主成分分析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B9AFF7E7-C72E-4D79-AE94-1D223A77E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510845"/>
            <a:ext cx="7662240" cy="407789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x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y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/>
              <a:t>n &lt;- </a:t>
            </a:r>
            <a:r>
              <a:rPr lang="en-US" altLang="ja-JP" sz="2000" dirty="0">
                <a:solidFill>
                  <a:srgbClr val="FF0000"/>
                </a:solidFill>
              </a:rPr>
              <a:t>floor</a:t>
            </a:r>
            <a:r>
              <a:rPr lang="en-US" altLang="ja-JP" sz="2000" dirty="0"/>
              <a:t>( </a:t>
            </a:r>
            <a:r>
              <a:rPr lang="en-US" altLang="ja-JP" sz="2000" dirty="0" err="1">
                <a:solidFill>
                  <a:srgbClr val="FF0000"/>
                </a:solidFill>
              </a:rPr>
              <a:t>runif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</a:t>
            </a:r>
            <a:r>
              <a:rPr lang="en-US" altLang="ja-JP" sz="2000" dirty="0"/>
              <a:t>, 1, 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+1) )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d9 </a:t>
            </a:r>
            <a:r>
              <a:rPr lang="en-US" altLang="ja-JP" sz="2000" dirty="0"/>
              <a:t>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x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],</a:t>
            </a:r>
            <a:r>
              <a:rPr lang="en-US" altLang="ja-JP" sz="2000" dirty="0">
                <a:solidFill>
                  <a:srgbClr val="C00000"/>
                </a:solidFill>
              </a:rPr>
              <a:t>  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y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 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 &lt;- 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 </a:t>
            </a:r>
            <a:r>
              <a:rPr lang="en-US" altLang="ja-JP" sz="2000" b="1" dirty="0">
                <a:solidFill>
                  <a:srgbClr val="FF0000"/>
                </a:solidFill>
              </a:rPr>
              <a:t>+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 </a:t>
            </a:r>
            <a:r>
              <a:rPr lang="en-US" altLang="ja-JP" sz="2000" b="1" dirty="0">
                <a:solidFill>
                  <a:srgbClr val="FF0000"/>
                </a:solidFill>
              </a:rPr>
              <a:t>-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) * </a:t>
            </a:r>
            <a:r>
              <a:rPr lang="en-US" altLang="ja-JP" sz="2000" dirty="0">
                <a:solidFill>
                  <a:srgbClr val="C00000"/>
                </a:solidFill>
              </a:rPr>
              <a:t>0.8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d10 </a:t>
            </a:r>
            <a:r>
              <a:rPr lang="en-US" altLang="ja-JP" sz="2000" dirty="0"/>
              <a:t>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xx=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-20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),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=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 = 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 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d11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rbind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rgbClr val="C00000"/>
                </a:solidFill>
              </a:rPr>
              <a:t>d10</a:t>
            </a:r>
            <a:r>
              <a:rPr lang="en-US" altLang="ja-JP" sz="2000" dirty="0"/>
              <a:t> 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/>
              <a:t>library(ggplot2)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d11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(x=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)) +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>
                <a:solidFill>
                  <a:srgbClr val="FF0000"/>
                </a:solidFill>
              </a:rPr>
              <a:t>geom_point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(y=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), size=</a:t>
            </a:r>
            <a:r>
              <a:rPr lang="en-US" altLang="ja-JP" sz="2000" dirty="0">
                <a:solidFill>
                  <a:srgbClr val="C00000"/>
                </a:solidFill>
              </a:rPr>
              <a:t>3</a:t>
            </a:r>
            <a:r>
              <a:rPr lang="en-US" altLang="ja-JP" sz="2000" dirty="0"/>
              <a:t> ) +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/>
              <a:t>a &lt;- </a:t>
            </a:r>
            <a:r>
              <a:rPr lang="en-US" altLang="ja-JP" sz="2000" dirty="0" err="1">
                <a:solidFill>
                  <a:srgbClr val="FF0000"/>
                </a:solidFill>
              </a:rPr>
              <a:t>prcomp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d11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2000" dirty="0"/>
              <a:t>print(</a:t>
            </a:r>
            <a:r>
              <a:rPr lang="en-US" altLang="ja-JP" sz="2000" dirty="0" err="1"/>
              <a:t>a</a:t>
            </a:r>
            <a:r>
              <a:rPr lang="en-US" altLang="ja-JP" sz="2000" dirty="0" err="1">
                <a:solidFill>
                  <a:srgbClr val="FF0000"/>
                </a:solidFill>
              </a:rPr>
              <a:t>$rotation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ja-JP" sz="2400" dirty="0"/>
          </a:p>
        </p:txBody>
      </p:sp>
      <p:sp>
        <p:nvSpPr>
          <p:cNvPr id="20" name="角丸四角形吹き出し 29">
            <a:extLst>
              <a:ext uri="{FF2B5EF4-FFF2-40B4-BE49-F238E27FC236}">
                <a16:creationId xmlns:a16="http://schemas.microsoft.com/office/drawing/2014/main" id="{79A4B8E8-9D87-4AAD-B7F2-B7F397A6DC79}"/>
              </a:ext>
            </a:extLst>
          </p:cNvPr>
          <p:cNvSpPr/>
          <p:nvPr/>
        </p:nvSpPr>
        <p:spPr>
          <a:xfrm>
            <a:off x="6659928" y="4256121"/>
            <a:ext cx="2162227" cy="853440"/>
          </a:xfrm>
          <a:prstGeom prst="wedgeRoundRectCallout">
            <a:avLst>
              <a:gd name="adj1" fmla="val -78446"/>
              <a:gd name="adj2" fmla="val -3416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B167C8F-2920-41C7-87FE-B124971F8678}"/>
              </a:ext>
            </a:extLst>
          </p:cNvPr>
          <p:cNvSpPr txBox="1"/>
          <p:nvPr/>
        </p:nvSpPr>
        <p:spPr>
          <a:xfrm>
            <a:off x="6836682" y="4520794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外れ値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の混入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8453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ロバストな主成分分析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ja-JP" sz="2400" dirty="0"/>
              <a:t>【</a:t>
            </a:r>
            <a:r>
              <a:rPr lang="ja-JP" altLang="en-US" sz="2400" dirty="0"/>
              <a:t>基本は</a:t>
            </a:r>
            <a:r>
              <a:rPr lang="en-US" altLang="ja-JP" sz="2400" dirty="0"/>
              <a:t>】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b="1" dirty="0"/>
              <a:t>外れ値</a:t>
            </a:r>
            <a:r>
              <a:rPr lang="ja-JP" altLang="en-US" sz="2400" dirty="0"/>
              <a:t>や</a:t>
            </a:r>
            <a:r>
              <a:rPr lang="ja-JP" altLang="en-US" sz="2400" b="1" dirty="0"/>
              <a:t>計測漏れ</a:t>
            </a:r>
            <a:r>
              <a:rPr lang="ja-JP" altLang="en-US" sz="2400" dirty="0"/>
              <a:t>などの</a:t>
            </a:r>
            <a:r>
              <a:rPr lang="ja-JP" altLang="en-US" sz="2400" b="1" dirty="0"/>
              <a:t>不適切なデータ</a:t>
            </a:r>
            <a:r>
              <a:rPr lang="ja-JP" altLang="en-US" sz="2400" dirty="0"/>
              <a:t>は、手作業や、適切な分析手法で</a:t>
            </a:r>
            <a:r>
              <a:rPr lang="ja-JP" altLang="en-US" sz="2400" b="1" dirty="0"/>
              <a:t>取り除く</a:t>
            </a:r>
            <a:r>
              <a:rPr lang="ja-JP" altLang="en-US" sz="2400" dirty="0"/>
              <a:t>必要あり</a:t>
            </a:r>
            <a:endParaRPr lang="en-US" altLang="ja-JP" sz="2400" dirty="0"/>
          </a:p>
          <a:p>
            <a:pPr marL="0" indent="0">
              <a:lnSpc>
                <a:spcPct val="110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110000"/>
              </a:lnSpc>
              <a:buNone/>
            </a:pPr>
            <a:r>
              <a:rPr lang="en-US" altLang="ja-JP" sz="2400" dirty="0"/>
              <a:t>【</a:t>
            </a:r>
            <a:r>
              <a:rPr lang="ja-JP" altLang="en-US" sz="2400" dirty="0"/>
              <a:t>ロバストな主成分分析</a:t>
            </a:r>
            <a:r>
              <a:rPr lang="en-US" altLang="ja-JP" sz="2400" dirty="0"/>
              <a:t>】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/>
              <a:t>ノイズがあったり，一部，外れ値や計測漏れが混入していたとしても，それらの悪影響が少ないように改良された主成分分析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4549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746547"/>
          </a:xfrm>
        </p:spPr>
        <p:txBody>
          <a:bodyPr>
            <a:noAutofit/>
          </a:bodyPr>
          <a:lstStyle/>
          <a:p>
            <a:r>
              <a:rPr lang="ja-JP" altLang="en-US" dirty="0"/>
              <a:t>主成分分析のバリエーション①</a:t>
            </a:r>
            <a:br>
              <a:rPr lang="en-US" altLang="ja-JP" dirty="0"/>
            </a:br>
            <a:r>
              <a:rPr lang="ja-JP" altLang="en-US" dirty="0"/>
              <a:t>ロバスト主成分分析（</a:t>
            </a:r>
            <a:r>
              <a:rPr lang="en-US" altLang="ja-JP" dirty="0"/>
              <a:t>robust PCA </a:t>
            </a:r>
            <a:r>
              <a:rPr lang="ja-JP" altLang="en-US" dirty="0"/>
              <a:t>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278965"/>
            <a:ext cx="8461208" cy="4900454"/>
          </a:xfrm>
        </p:spPr>
        <p:txBody>
          <a:bodyPr>
            <a:noAutofit/>
          </a:bodyPr>
          <a:lstStyle/>
          <a:p>
            <a:r>
              <a:rPr lang="ja-JP" altLang="en-US" sz="2400" b="1" dirty="0">
                <a:solidFill>
                  <a:srgbClr val="C00000"/>
                </a:solidFill>
              </a:rPr>
              <a:t>主成分分析</a:t>
            </a:r>
            <a:r>
              <a:rPr lang="ja-JP" altLang="en-US" sz="2400" dirty="0"/>
              <a:t>は</a:t>
            </a:r>
            <a:r>
              <a:rPr lang="ja-JP" altLang="en-US" sz="2400" b="1" u="sng" dirty="0">
                <a:solidFill>
                  <a:srgbClr val="FF0000"/>
                </a:solidFill>
              </a:rPr>
              <a:t>データの外れ値の影響を受けやすい</a:t>
            </a:r>
          </a:p>
          <a:p>
            <a:endParaRPr lang="ja-JP" altLang="en-US" sz="2400" dirty="0"/>
          </a:p>
          <a:p>
            <a:r>
              <a:rPr lang="ja-JP" altLang="en-US" sz="2400" dirty="0"/>
              <a:t>外れ値（他のデータから大きく離れたデータ）は、大きく離れているからこそ、データの分散値に大きな影響を与える可能性がある</a:t>
            </a:r>
          </a:p>
          <a:p>
            <a:endParaRPr lang="ja-JP" altLang="en-US" sz="2400" dirty="0"/>
          </a:p>
          <a:p>
            <a:r>
              <a:rPr lang="ja-JP" altLang="en-US" sz="2400" b="1" dirty="0"/>
              <a:t>ロバスト主成分分析</a:t>
            </a:r>
            <a:r>
              <a:rPr lang="ja-JP" altLang="en-US" sz="2400" dirty="0"/>
              <a:t>は、この問題を克服するための一手法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21845" y="5148065"/>
            <a:ext cx="7886700" cy="74654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solidFill>
                  <a:srgbClr val="374151"/>
                </a:solidFill>
                <a:latin typeface="Söhne"/>
              </a:rPr>
              <a:t>文献</a:t>
            </a:r>
            <a:endParaRPr lang="en-US" altLang="ja-JP" sz="1600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en-US" altLang="ja-JP" sz="1600" b="0" i="0" dirty="0">
                <a:solidFill>
                  <a:srgbClr val="374151"/>
                </a:solidFill>
                <a:effectLst/>
                <a:latin typeface="Söhne"/>
              </a:rPr>
              <a:t>Algorithms for Projection-Pursuit Robust Principal Component Analysis" by C. </a:t>
            </a:r>
            <a:r>
              <a:rPr lang="en-US" altLang="ja-JP" sz="1600" b="0" i="0" dirty="0" err="1">
                <a:solidFill>
                  <a:srgbClr val="374151"/>
                </a:solidFill>
                <a:effectLst/>
                <a:latin typeface="Söhne"/>
              </a:rPr>
              <a:t>Croux</a:t>
            </a:r>
            <a:r>
              <a:rPr lang="en-US" altLang="ja-JP" sz="1600" b="0" i="0" dirty="0">
                <a:solidFill>
                  <a:srgbClr val="374151"/>
                </a:solidFill>
                <a:effectLst/>
                <a:latin typeface="Söhne"/>
              </a:rPr>
              <a:t>, P. </a:t>
            </a:r>
            <a:r>
              <a:rPr lang="en-US" altLang="ja-JP" sz="1600" b="0" i="0" dirty="0" err="1">
                <a:solidFill>
                  <a:srgbClr val="374151"/>
                </a:solidFill>
                <a:effectLst/>
                <a:latin typeface="Söhne"/>
              </a:rPr>
              <a:t>Filzmoser</a:t>
            </a:r>
            <a:r>
              <a:rPr lang="en-US" altLang="ja-JP" sz="1600" b="0" i="0" dirty="0">
                <a:solidFill>
                  <a:srgbClr val="374151"/>
                </a:solidFill>
                <a:effectLst/>
                <a:latin typeface="Söhne"/>
              </a:rPr>
              <a:t>, and M. Oliveira, published in Chemometrics and Intelligent Laboratory Systems, Vol. 87, pp. 218-225, 2007 </a:t>
            </a:r>
            <a:endParaRPr lang="ja-JP" altLang="en-US" sz="16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2330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746547"/>
          </a:xfrm>
        </p:spPr>
        <p:txBody>
          <a:bodyPr>
            <a:noAutofit/>
          </a:bodyPr>
          <a:lstStyle/>
          <a:p>
            <a:r>
              <a:rPr lang="ja-JP" altLang="en-US" dirty="0"/>
              <a:t>主成分分析のバリエーション②</a:t>
            </a:r>
            <a:br>
              <a:rPr lang="en-US" altLang="ja-JP" dirty="0"/>
            </a:br>
            <a:r>
              <a:rPr lang="en-US" altLang="ja-JP" dirty="0"/>
              <a:t>Principal Component Pursuit 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447800"/>
            <a:ext cx="8461208" cy="4731618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ロバストな主成分分析の一手法</a:t>
            </a:r>
            <a:endParaRPr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21845" y="3168939"/>
            <a:ext cx="7886700" cy="74654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>
                <a:latin typeface="Arial" panose="020B0604020202020204" pitchFamily="34" charset="0"/>
                <a:ea typeface="メイリオ" panose="020B0604030504040204" pitchFamily="50" charset="-128"/>
              </a:rPr>
              <a:t>文献</a:t>
            </a:r>
            <a:endParaRPr lang="en-US" altLang="ja-JP" sz="16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600" dirty="0">
                <a:latin typeface="Arial" panose="020B0604020202020204" pitchFamily="34" charset="0"/>
                <a:ea typeface="メイリオ" panose="020B0604030504040204" pitchFamily="50" charset="-128"/>
              </a:rPr>
              <a:t>Robust principal component analysis?” by E. J. </a:t>
            </a:r>
            <a:r>
              <a:rPr lang="en-US" altLang="ja-JP" sz="1600" dirty="0" err="1">
                <a:latin typeface="Arial" panose="020B0604020202020204" pitchFamily="34" charset="0"/>
                <a:ea typeface="メイリオ" panose="020B0604030504040204" pitchFamily="50" charset="-128"/>
              </a:rPr>
              <a:t>Candes</a:t>
            </a:r>
            <a:r>
              <a:rPr lang="en-US" altLang="ja-JP" sz="1600" dirty="0">
                <a:latin typeface="Arial" panose="020B0604020202020204" pitchFamily="34" charset="0"/>
                <a:ea typeface="メイリオ" panose="020B0604030504040204" pitchFamily="50" charset="-128"/>
              </a:rPr>
              <a:t>, X. Li, Y. Ma, and J. Wright, published in Journal of the ACM (JACM), 58(3), 11, 2011</a:t>
            </a:r>
            <a:endParaRPr lang="ja-JP" altLang="en-US" sz="16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8273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robust </a:t>
            </a:r>
            <a:r>
              <a:rPr lang="en-US" altLang="ja-JP" dirty="0" err="1"/>
              <a:t>PCA</a:t>
            </a:r>
            <a:r>
              <a:rPr lang="ja-JP" altLang="en-US" dirty="0"/>
              <a:t> の実行結果例</a:t>
            </a:r>
          </a:p>
        </p:txBody>
      </p:sp>
      <p:sp>
        <p:nvSpPr>
          <p:cNvPr id="21" name="コンテンツ プレースホルダー 6"/>
          <p:cNvSpPr>
            <a:spLocks noGrp="1"/>
          </p:cNvSpPr>
          <p:nvPr>
            <p:ph idx="1"/>
          </p:nvPr>
        </p:nvSpPr>
        <p:spPr>
          <a:xfrm>
            <a:off x="321845" y="2674661"/>
            <a:ext cx="8461208" cy="3504758"/>
          </a:xfrm>
        </p:spPr>
        <p:txBody>
          <a:bodyPr>
            <a:noAutofit/>
          </a:bodyPr>
          <a:lstStyle/>
          <a:p>
            <a:r>
              <a:rPr lang="en-US" altLang="ja-JP" dirty="0"/>
              <a:t>PCA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Robust PCA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8856" y="698552"/>
            <a:ext cx="363753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pcaPP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パッケージを使用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69198" y="1563496"/>
            <a:ext cx="1723549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d11</a:t>
            </a:r>
          </a:p>
          <a:p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外れ値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が混入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233" y="4995372"/>
            <a:ext cx="3795832" cy="1669089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140" y="3083472"/>
            <a:ext cx="3208929" cy="1154678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5901" y="3162013"/>
            <a:ext cx="3220874" cy="1158976"/>
          </a:xfrm>
          <a:prstGeom prst="rect">
            <a:avLst/>
          </a:prstGeom>
        </p:spPr>
      </p:pic>
      <p:sp>
        <p:nvSpPr>
          <p:cNvPr id="28" name="右矢印 27"/>
          <p:cNvSpPr/>
          <p:nvPr/>
        </p:nvSpPr>
        <p:spPr>
          <a:xfrm>
            <a:off x="4435611" y="4172662"/>
            <a:ext cx="233675" cy="1757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4519" y="1213878"/>
            <a:ext cx="1764374" cy="1518896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5563" y="1213877"/>
            <a:ext cx="1764374" cy="151889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15121" y="4912533"/>
            <a:ext cx="3822096" cy="1680638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7163971" y="5284814"/>
            <a:ext cx="1980029" cy="101566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外れ値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に対して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ある程度の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耐性がある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703553" y="1691408"/>
            <a:ext cx="44916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dirty="0" err="1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d9</a:t>
            </a:r>
            <a:endParaRPr kumimoji="1" lang="en-US" altLang="ja-JP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376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pcaPP</a:t>
            </a:r>
            <a:r>
              <a:rPr lang="en-US" altLang="ja-JP" dirty="0"/>
              <a:t> </a:t>
            </a:r>
            <a:r>
              <a:rPr lang="ja-JP" altLang="en-US" dirty="0"/>
              <a:t>パッケージを用いて </a:t>
            </a:r>
            <a:r>
              <a:rPr lang="en-US" altLang="ja-JP" dirty="0"/>
              <a:t>robust PCA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18634" y="1113582"/>
            <a:ext cx="754078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d11</a:t>
            </a:r>
          </a:p>
        </p:txBody>
      </p:sp>
      <p:sp>
        <p:nvSpPr>
          <p:cNvPr id="6" name="右矢印 5"/>
          <p:cNvSpPr/>
          <p:nvPr/>
        </p:nvSpPr>
        <p:spPr>
          <a:xfrm>
            <a:off x="4512863" y="1161482"/>
            <a:ext cx="418671" cy="355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772" y="683112"/>
            <a:ext cx="1534607" cy="131244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268" y="705238"/>
            <a:ext cx="2692108" cy="1280516"/>
          </a:xfrm>
          <a:prstGeom prst="rect">
            <a:avLst/>
          </a:prstGeom>
        </p:spPr>
      </p:pic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A724C60F-D41A-41DC-AADB-163D118DA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278457"/>
            <a:ext cx="6864034" cy="424359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x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y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)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/>
              <a:t>n &lt;- </a:t>
            </a:r>
            <a:r>
              <a:rPr lang="en-US" altLang="ja-JP" sz="2000" dirty="0">
                <a:solidFill>
                  <a:srgbClr val="FF0000"/>
                </a:solidFill>
              </a:rPr>
              <a:t>floor</a:t>
            </a:r>
            <a:r>
              <a:rPr lang="en-US" altLang="ja-JP" sz="2000" dirty="0"/>
              <a:t>( </a:t>
            </a:r>
            <a:r>
              <a:rPr lang="en-US" altLang="ja-JP" sz="2000" dirty="0" err="1">
                <a:solidFill>
                  <a:srgbClr val="FF0000"/>
                </a:solidFill>
              </a:rPr>
              <a:t>runif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100</a:t>
            </a:r>
            <a:r>
              <a:rPr lang="en-US" altLang="ja-JP" sz="2000" dirty="0"/>
              <a:t>, 1, </a:t>
            </a:r>
            <a:r>
              <a:rPr lang="en-US" altLang="ja-JP" sz="2000" dirty="0">
                <a:solidFill>
                  <a:srgbClr val="C00000"/>
                </a:solidFill>
              </a:rPr>
              <a:t>100000</a:t>
            </a:r>
            <a:r>
              <a:rPr lang="en-US" altLang="ja-JP" sz="2000" dirty="0"/>
              <a:t>+1) )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d9 </a:t>
            </a:r>
            <a:r>
              <a:rPr lang="en-US" altLang="ja-JP" sz="2000" dirty="0"/>
              <a:t>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x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],</a:t>
            </a:r>
            <a:r>
              <a:rPr lang="en-US" altLang="ja-JP" sz="2000" dirty="0">
                <a:solidFill>
                  <a:srgbClr val="C00000"/>
                </a:solidFill>
              </a:rPr>
              <a:t>  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y</a:t>
            </a:r>
            <a:r>
              <a:rPr lang="en-US" altLang="ja-JP" sz="2000" dirty="0"/>
              <a:t>[</a:t>
            </a:r>
            <a:r>
              <a:rPr lang="en-US" altLang="ja-JP" sz="2000" dirty="0">
                <a:solidFill>
                  <a:srgbClr val="FF0000"/>
                </a:solidFill>
              </a:rPr>
              <a:t>n</a:t>
            </a:r>
            <a:r>
              <a:rPr lang="en-US" altLang="ja-JP" sz="2000" dirty="0"/>
              <a:t>] 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 &lt;- 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 </a:t>
            </a:r>
            <a:r>
              <a:rPr lang="en-US" altLang="ja-JP" sz="2000" b="1" dirty="0">
                <a:solidFill>
                  <a:srgbClr val="FF0000"/>
                </a:solidFill>
              </a:rPr>
              <a:t>+</a:t>
            </a:r>
            <a:r>
              <a:rPr lang="en-US" altLang="ja-JP" sz="2000" dirty="0"/>
              <a:t> (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 </a:t>
            </a:r>
            <a:r>
              <a:rPr lang="en-US" altLang="ja-JP" sz="2000" b="1" dirty="0">
                <a:solidFill>
                  <a:srgbClr val="FF0000"/>
                </a:solidFill>
              </a:rPr>
              <a:t>-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$</a:t>
            </a:r>
            <a:r>
              <a:rPr lang="en-US" altLang="ja-JP" sz="2000" dirty="0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) * </a:t>
            </a:r>
            <a:r>
              <a:rPr lang="en-US" altLang="ja-JP" sz="2000" dirty="0">
                <a:solidFill>
                  <a:srgbClr val="C00000"/>
                </a:solidFill>
              </a:rPr>
              <a:t>0.8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d10 </a:t>
            </a:r>
            <a:r>
              <a:rPr lang="en-US" altLang="ja-JP" sz="2000" dirty="0"/>
              <a:t>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xx=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-20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),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=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10</a:t>
            </a:r>
            <a:r>
              <a:rPr lang="en-US" altLang="ja-JP" sz="2000" dirty="0"/>
              <a:t>, mean=</a:t>
            </a:r>
            <a:r>
              <a:rPr lang="en-US" altLang="ja-JP" sz="2000" dirty="0">
                <a:solidFill>
                  <a:srgbClr val="C00000"/>
                </a:solidFill>
              </a:rPr>
              <a:t>5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 = </a:t>
            </a:r>
            <a:r>
              <a:rPr lang="en-US" altLang="ja-JP" sz="2000" dirty="0">
                <a:solidFill>
                  <a:srgbClr val="C00000"/>
                </a:solidFill>
              </a:rPr>
              <a:t>1</a:t>
            </a:r>
            <a:r>
              <a:rPr lang="en-US" altLang="ja-JP" sz="2000" dirty="0"/>
              <a:t>) 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d11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rbind</a:t>
            </a:r>
            <a:r>
              <a:rPr lang="en-US" altLang="ja-JP" sz="2000" dirty="0"/>
              <a:t>( </a:t>
            </a:r>
            <a:r>
              <a:rPr lang="en-US" altLang="ja-JP" sz="2000" dirty="0">
                <a:solidFill>
                  <a:srgbClr val="C00000"/>
                </a:solidFill>
              </a:rPr>
              <a:t>d9</a:t>
            </a:r>
            <a:r>
              <a:rPr lang="en-US" altLang="ja-JP" sz="2000" dirty="0"/>
              <a:t>, </a:t>
            </a:r>
            <a:r>
              <a:rPr lang="en-US" altLang="ja-JP" sz="2000" dirty="0">
                <a:solidFill>
                  <a:srgbClr val="C00000"/>
                </a:solidFill>
              </a:rPr>
              <a:t>d10</a:t>
            </a:r>
            <a:r>
              <a:rPr lang="en-US" altLang="ja-JP" sz="2000" dirty="0"/>
              <a:t> 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/>
              <a:t>library(ggplot2)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>
                <a:solidFill>
                  <a:srgbClr val="C00000"/>
                </a:solidFill>
              </a:rPr>
              <a:t>d11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(x=</a:t>
            </a:r>
            <a:r>
              <a:rPr lang="en-US" altLang="ja-JP" sz="2000" dirty="0">
                <a:solidFill>
                  <a:srgbClr val="C00000"/>
                </a:solidFill>
              </a:rPr>
              <a:t>xx</a:t>
            </a:r>
            <a:r>
              <a:rPr lang="en-US" altLang="ja-JP" sz="2000" dirty="0"/>
              <a:t>)) +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>
                <a:solidFill>
                  <a:srgbClr val="FF0000"/>
                </a:solidFill>
              </a:rPr>
              <a:t>geom_point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(y=</a:t>
            </a:r>
            <a:r>
              <a:rPr lang="en-US" altLang="ja-JP" sz="2000" dirty="0" err="1">
                <a:solidFill>
                  <a:srgbClr val="C00000"/>
                </a:solidFill>
              </a:rPr>
              <a:t>yy</a:t>
            </a:r>
            <a:r>
              <a:rPr lang="en-US" altLang="ja-JP" sz="2000" dirty="0"/>
              <a:t>), size=</a:t>
            </a:r>
            <a:r>
              <a:rPr lang="en-US" altLang="ja-JP" sz="2000" dirty="0">
                <a:solidFill>
                  <a:srgbClr val="C00000"/>
                </a:solidFill>
              </a:rPr>
              <a:t>3</a:t>
            </a:r>
            <a:r>
              <a:rPr lang="en-US" altLang="ja-JP" sz="2000" dirty="0"/>
              <a:t> ) +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>
                <a:solidFill>
                  <a:srgbClr val="FF0000"/>
                </a:solidFill>
              </a:rPr>
              <a:t>library(</a:t>
            </a:r>
            <a:r>
              <a:rPr lang="en-US" altLang="ja-JP" sz="2000" dirty="0" err="1">
                <a:solidFill>
                  <a:srgbClr val="FF0000"/>
                </a:solidFill>
              </a:rPr>
              <a:t>pcaPP</a:t>
            </a:r>
            <a:r>
              <a:rPr lang="en-US" altLang="ja-JP" sz="2000" dirty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/>
              <a:t>a2 &lt;- </a:t>
            </a:r>
            <a:r>
              <a:rPr lang="en-US" altLang="ja-JP" sz="2000" dirty="0" err="1">
                <a:solidFill>
                  <a:srgbClr val="FF0000"/>
                </a:solidFill>
              </a:rPr>
              <a:t>PCAgrid</a:t>
            </a:r>
            <a:r>
              <a:rPr lang="en-US" altLang="ja-JP" sz="2000" dirty="0"/>
              <a:t>(d11)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2000" dirty="0"/>
              <a:t>print(a2$loadings)</a:t>
            </a:r>
          </a:p>
        </p:txBody>
      </p:sp>
      <p:sp>
        <p:nvSpPr>
          <p:cNvPr id="18" name="角丸四角形吹き出し 29">
            <a:extLst>
              <a:ext uri="{FF2B5EF4-FFF2-40B4-BE49-F238E27FC236}">
                <a16:creationId xmlns:a16="http://schemas.microsoft.com/office/drawing/2014/main" id="{A2BC1854-52FD-4930-9A60-321321C600AC}"/>
              </a:ext>
            </a:extLst>
          </p:cNvPr>
          <p:cNvSpPr/>
          <p:nvPr/>
        </p:nvSpPr>
        <p:spPr>
          <a:xfrm>
            <a:off x="6620826" y="3890684"/>
            <a:ext cx="2162227" cy="853440"/>
          </a:xfrm>
          <a:prstGeom prst="wedgeRoundRectCallout">
            <a:avLst>
              <a:gd name="adj1" fmla="val -78446"/>
              <a:gd name="adj2" fmla="val -3416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2ED520-9E64-4916-99D6-8266733C9D17}"/>
              </a:ext>
            </a:extLst>
          </p:cNvPr>
          <p:cNvSpPr txBox="1"/>
          <p:nvPr/>
        </p:nvSpPr>
        <p:spPr>
          <a:xfrm>
            <a:off x="6797580" y="4155357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外れ値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の混入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185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7-1 </a:t>
            </a:r>
            <a:r>
              <a:rPr lang="ja-JP" altLang="en-US" dirty="0"/>
              <a:t>主成分分析と次元削減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5B467F0-12AC-4EE6-8368-3A99E7316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2814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DF994-887B-43E3-8009-1A3643B57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全体まとめ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E7864D-D9DF-B56B-3AAE-779ACC4EE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400" b="1" dirty="0"/>
              <a:t>主成分分析と次元削減</a:t>
            </a:r>
            <a:r>
              <a:rPr kumimoji="1" lang="ja-JP" altLang="en-US" sz="2400" dirty="0"/>
              <a:t>：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主成分分析（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PCA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）</a:t>
            </a:r>
            <a:r>
              <a:rPr kumimoji="1" lang="ja-JP" altLang="en-US" sz="2400" dirty="0"/>
              <a:t>は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次元削減</a:t>
            </a:r>
            <a:r>
              <a:rPr kumimoji="1" lang="ja-JP" altLang="en-US" sz="2400" dirty="0"/>
              <a:t>の一手法．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多次元データを低次元データに変換</a:t>
            </a:r>
            <a:r>
              <a:rPr kumimoji="1" lang="ja-JP" altLang="en-US" sz="2400" dirty="0"/>
              <a:t>．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400" b="1" dirty="0"/>
              <a:t>主成分分析の特徴</a:t>
            </a:r>
            <a:r>
              <a:rPr kumimoji="1" lang="ja-JP" altLang="en-US" sz="2400" dirty="0"/>
              <a:t>：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主軸</a:t>
            </a:r>
            <a:r>
              <a:rPr kumimoji="1" lang="ja-JP" altLang="en-US" sz="2400" dirty="0"/>
              <a:t>は，データの分散を最大限に保つように選ばれる．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元のデータセットの情報を可能な限り保持</a:t>
            </a:r>
            <a:r>
              <a:rPr kumimoji="1" lang="ja-JP" altLang="en-US" sz="2400" dirty="0"/>
              <a:t>するように</a:t>
            </a:r>
            <a:r>
              <a:rPr kumimoji="1" lang="ja-JP" altLang="en-US" sz="2400" b="1" u="sng" dirty="0">
                <a:solidFill>
                  <a:srgbClr val="C00000"/>
                </a:solidFill>
              </a:rPr>
              <a:t>次元削減</a:t>
            </a:r>
            <a:r>
              <a:rPr kumimoji="1" lang="ja-JP" altLang="en-US" sz="2400" dirty="0"/>
              <a:t>を行う．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400" b="1" dirty="0"/>
              <a:t>ロバストな主成分分析</a:t>
            </a:r>
            <a:r>
              <a:rPr kumimoji="1" lang="ja-JP" altLang="en-US" sz="2400" dirty="0"/>
              <a:t>：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主成分分析</a:t>
            </a:r>
            <a:r>
              <a:rPr kumimoji="1" lang="ja-JP" altLang="en-US" sz="2400" dirty="0"/>
              <a:t>では、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外れ値</a:t>
            </a:r>
            <a:r>
              <a:rPr kumimoji="1" lang="ja-JP" altLang="en-US" sz="2400" dirty="0"/>
              <a:t>が分散に大きな影響を与，得られる主軸が不適切になるという問題がある．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ロバストな主成分分析</a:t>
            </a:r>
            <a:r>
              <a:rPr kumimoji="1" lang="ja-JP" altLang="en-US" sz="2400" dirty="0"/>
              <a:t>は、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この問題を克服</a:t>
            </a:r>
            <a:r>
              <a:rPr kumimoji="1" lang="ja-JP" altLang="en-US" sz="2400" dirty="0"/>
              <a:t>することを目的としている．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A7FB93-A0A5-6883-485B-6D3EB788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30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DE507-8233-4388-9895-B446DEA0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データの次元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B8C1BD-BF74-43D4-8B39-87924594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FD0C7082-4F9E-46C0-98B2-99FCEF63A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65021"/>
              </p:ext>
            </p:extLst>
          </p:nvPr>
        </p:nvGraphicFramePr>
        <p:xfrm>
          <a:off x="5138821" y="2576137"/>
          <a:ext cx="322343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79">
                  <a:extLst>
                    <a:ext uri="{9D8B030D-6E8A-4147-A177-3AD203B41FA5}">
                      <a16:colId xmlns:a16="http://schemas.microsoft.com/office/drawing/2014/main" val="321907978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48947443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2198828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z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9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-20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12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0.1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4470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2877E8-2DED-4A00-B408-BF63DED319F4}"/>
              </a:ext>
            </a:extLst>
          </p:cNvPr>
          <p:cNvSpPr txBox="1"/>
          <p:nvPr/>
        </p:nvSpPr>
        <p:spPr>
          <a:xfrm>
            <a:off x="615860" y="1231829"/>
            <a:ext cx="7571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次元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データの表現に必要な最小の情報の数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39B0B6D3-EB42-6CCF-19E2-D4A5594176AD}"/>
              </a:ext>
            </a:extLst>
          </p:cNvPr>
          <p:cNvCxnSpPr/>
          <p:nvPr/>
        </p:nvCxnSpPr>
        <p:spPr>
          <a:xfrm>
            <a:off x="776005" y="3198819"/>
            <a:ext cx="2794000" cy="364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B9724B95-8D64-2A3C-E8E6-6D39F2574946}"/>
              </a:ext>
            </a:extLst>
          </p:cNvPr>
          <p:cNvCxnSpPr>
            <a:cxnSpLocks/>
          </p:cNvCxnSpPr>
          <p:nvPr/>
        </p:nvCxnSpPr>
        <p:spPr>
          <a:xfrm flipV="1">
            <a:off x="1133698" y="2441728"/>
            <a:ext cx="0" cy="1930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8AF3B354-0643-F40D-1CC7-F6F49EB4825F}"/>
              </a:ext>
            </a:extLst>
          </p:cNvPr>
          <p:cNvCxnSpPr>
            <a:cxnSpLocks/>
          </p:cNvCxnSpPr>
          <p:nvPr/>
        </p:nvCxnSpPr>
        <p:spPr>
          <a:xfrm flipH="1">
            <a:off x="195934" y="2976458"/>
            <a:ext cx="1349937" cy="87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00672707-3779-D377-FF02-B202458691DA}"/>
              </a:ext>
            </a:extLst>
          </p:cNvPr>
          <p:cNvSpPr/>
          <p:nvPr/>
        </p:nvSpPr>
        <p:spPr>
          <a:xfrm>
            <a:off x="1062116" y="3947737"/>
            <a:ext cx="143164" cy="129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BA44FFB-4505-0EA5-3F55-0B0F16AEF9B2}"/>
              </a:ext>
            </a:extLst>
          </p:cNvPr>
          <p:cNvSpPr/>
          <p:nvPr/>
        </p:nvSpPr>
        <p:spPr>
          <a:xfrm>
            <a:off x="1833354" y="2635656"/>
            <a:ext cx="143164" cy="129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AB42F12-457D-0B05-EC0D-CC9D89F45E96}"/>
              </a:ext>
            </a:extLst>
          </p:cNvPr>
          <p:cNvSpPr txBox="1"/>
          <p:nvPr/>
        </p:nvSpPr>
        <p:spPr>
          <a:xfrm>
            <a:off x="1062116" y="4542721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空間の中の２つの点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D1B292-7B86-161E-3746-7431D5AFBEEB}"/>
              </a:ext>
            </a:extLst>
          </p:cNvPr>
          <p:cNvSpPr txBox="1"/>
          <p:nvPr/>
        </p:nvSpPr>
        <p:spPr>
          <a:xfrm>
            <a:off x="4881744" y="4528704"/>
            <a:ext cx="40607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２つのデータ「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0 -20 0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」と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10 20 0.1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次元数：３</a:t>
            </a:r>
          </a:p>
        </p:txBody>
      </p:sp>
    </p:spTree>
    <p:extLst>
      <p:ext uri="{BB962C8B-B14F-4D97-AF65-F5344CB8AC3E}">
        <p14:creationId xmlns:p14="http://schemas.microsoft.com/office/powerpoint/2010/main" val="29887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DE507-8233-4388-9895-B446DEA0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データの次元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B8C1BD-BF74-43D4-8B39-87924594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FD0C7082-4F9E-46C0-98B2-99FCEF63A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100393"/>
              </p:ext>
            </p:extLst>
          </p:nvPr>
        </p:nvGraphicFramePr>
        <p:xfrm>
          <a:off x="3140244" y="1941581"/>
          <a:ext cx="2148958" cy="1417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79">
                  <a:extLst>
                    <a:ext uri="{9D8B030D-6E8A-4147-A177-3AD203B41FA5}">
                      <a16:colId xmlns:a16="http://schemas.microsoft.com/office/drawing/2014/main" val="321907978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489474432"/>
                    </a:ext>
                  </a:extLst>
                </a:gridCol>
              </a:tblGrid>
              <a:tr h="503236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温度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湿度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9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60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12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70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4470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2877E8-2DED-4A00-B408-BF63DED319F4}"/>
              </a:ext>
            </a:extLst>
          </p:cNvPr>
          <p:cNvSpPr txBox="1"/>
          <p:nvPr/>
        </p:nvSpPr>
        <p:spPr>
          <a:xfrm>
            <a:off x="931646" y="1025805"/>
            <a:ext cx="7571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さまざまなデータについて、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次元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を考えることが可能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D1B292-7B86-161E-3746-7431D5AFBEEB}"/>
              </a:ext>
            </a:extLst>
          </p:cNvPr>
          <p:cNvSpPr txBox="1"/>
          <p:nvPr/>
        </p:nvSpPr>
        <p:spPr>
          <a:xfrm>
            <a:off x="3017936" y="4042160"/>
            <a:ext cx="38218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２つのデータ「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25 60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」と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28 70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次元数：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98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DE507-8233-4388-9895-B446DEA0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次元削減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B8C1BD-BF74-43D4-8B39-87924594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FD0C7082-4F9E-46C0-98B2-99FCEF63A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826103"/>
              </p:ext>
            </p:extLst>
          </p:nvPr>
        </p:nvGraphicFramePr>
        <p:xfrm>
          <a:off x="828679" y="2714847"/>
          <a:ext cx="322343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79">
                  <a:extLst>
                    <a:ext uri="{9D8B030D-6E8A-4147-A177-3AD203B41FA5}">
                      <a16:colId xmlns:a16="http://schemas.microsoft.com/office/drawing/2014/main" val="321907978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48947443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2198828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z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9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12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4470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12877E8-2DED-4A00-B408-BF63DED319F4}"/>
              </a:ext>
            </a:extLst>
          </p:cNvPr>
          <p:cNvSpPr txBox="1"/>
          <p:nvPr/>
        </p:nvSpPr>
        <p:spPr>
          <a:xfrm>
            <a:off x="744637" y="4390656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元データ：　次元数は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1BBD2037-E94A-4BFA-B467-56190E1FEA5E}"/>
              </a:ext>
            </a:extLst>
          </p:cNvPr>
          <p:cNvSpPr/>
          <p:nvPr/>
        </p:nvSpPr>
        <p:spPr>
          <a:xfrm>
            <a:off x="4822976" y="2962763"/>
            <a:ext cx="318977" cy="616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8" name="表 5">
            <a:extLst>
              <a:ext uri="{FF2B5EF4-FFF2-40B4-BE49-F238E27FC236}">
                <a16:creationId xmlns:a16="http://schemas.microsoft.com/office/drawing/2014/main" id="{B59B0A3C-6387-4B8B-B662-4C68C3FCC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73824"/>
              </p:ext>
            </p:extLst>
          </p:nvPr>
        </p:nvGraphicFramePr>
        <p:xfrm>
          <a:off x="5810592" y="2725582"/>
          <a:ext cx="214895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79">
                  <a:extLst>
                    <a:ext uri="{9D8B030D-6E8A-4147-A177-3AD203B41FA5}">
                      <a16:colId xmlns:a16="http://schemas.microsoft.com/office/drawing/2014/main" val="321907978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489474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y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9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-20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12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44709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7FEE9E-8CB4-4633-A895-F2DD74B824AA}"/>
              </a:ext>
            </a:extLst>
          </p:cNvPr>
          <p:cNvSpPr txBox="1"/>
          <p:nvPr/>
        </p:nvSpPr>
        <p:spPr>
          <a:xfrm>
            <a:off x="4090222" y="2142648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属性 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z 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を削除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2FE614-47E3-4367-808D-15C7B6713B59}"/>
              </a:ext>
            </a:extLst>
          </p:cNvPr>
          <p:cNvSpPr txBox="1"/>
          <p:nvPr/>
        </p:nvSpPr>
        <p:spPr>
          <a:xfrm>
            <a:off x="6072989" y="4390656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次元数は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784B68D-F744-3141-A95C-CA5C43894721}"/>
              </a:ext>
            </a:extLst>
          </p:cNvPr>
          <p:cNvSpPr txBox="1"/>
          <p:nvPr/>
        </p:nvSpPr>
        <p:spPr>
          <a:xfrm>
            <a:off x="455396" y="1197447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次元削減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を考えることが可能</a:t>
            </a:r>
          </a:p>
        </p:txBody>
      </p:sp>
    </p:spTree>
    <p:extLst>
      <p:ext uri="{BB962C8B-B14F-4D97-AF65-F5344CB8AC3E}">
        <p14:creationId xmlns:p14="http://schemas.microsoft.com/office/powerpoint/2010/main" val="364480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9BECEB-915B-BBD1-466A-6326E874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次元削減の効果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0F8F71-A2D6-54C9-26DF-69FACEBAE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b="1" dirty="0"/>
              <a:t>可視化のため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データを散布図などのグラフにするとき、データを２次元や３次元に次元削減</a:t>
            </a: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kumimoji="1" lang="ja-JP" altLang="en-US" sz="2400" b="1" dirty="0"/>
              <a:t>本質でない情報の除去のため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データにノイズが含まれていたり、分析のために不要なものが含まれている場合、次元削減を行う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r>
              <a:rPr lang="ja-JP" altLang="en-US" sz="2400" b="1" dirty="0"/>
              <a:t>計算の効率化のため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次元削減によりデータ全体のサイズが少なくなり、計算の効率化ができる</a:t>
            </a:r>
            <a:endParaRPr kumimoji="1"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EE53DAA-4296-0733-7548-7211E623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02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D3C73A1-216C-65C5-9826-30AFA5635628}"/>
              </a:ext>
            </a:extLst>
          </p:cNvPr>
          <p:cNvCxnSpPr>
            <a:cxnSpLocks/>
          </p:cNvCxnSpPr>
          <p:nvPr/>
        </p:nvCxnSpPr>
        <p:spPr>
          <a:xfrm flipH="1">
            <a:off x="5257912" y="4140729"/>
            <a:ext cx="2860157" cy="196702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CC9BECEB-915B-BBD1-466A-6326E874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次元削減の手法①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0F8F71-A2D6-54C9-26DF-69FACEBAE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789710"/>
            <a:ext cx="8461208" cy="5389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次元削減</a:t>
            </a:r>
            <a:r>
              <a:rPr kumimoji="1" lang="ja-JP" altLang="en-US" sz="2400" dirty="0"/>
              <a:t>の単純な方法</a:t>
            </a:r>
            <a:endParaRPr kumimoji="1" lang="en-US" altLang="ja-JP" sz="2400" dirty="0"/>
          </a:p>
          <a:p>
            <a:r>
              <a:rPr kumimoji="1" lang="ja-JP" altLang="en-US" sz="2400" dirty="0"/>
              <a:t>属性の削除</a:t>
            </a:r>
            <a:endParaRPr kumimoji="1" lang="en-US" altLang="ja-JP" sz="2400" dirty="0"/>
          </a:p>
          <a:p>
            <a:endParaRPr lang="en-US" altLang="ja-JP" sz="2400" dirty="0"/>
          </a:p>
          <a:p>
            <a:endParaRPr kumimoji="1" lang="en-US" altLang="ja-JP" sz="2400" dirty="0"/>
          </a:p>
          <a:p>
            <a:endParaRPr lang="en-US" altLang="ja-JP" sz="2400" dirty="0"/>
          </a:p>
          <a:p>
            <a:endParaRPr lang="en-US" altLang="ja-JP" sz="2400" dirty="0"/>
          </a:p>
          <a:p>
            <a:r>
              <a:rPr kumimoji="1" lang="ja-JP" altLang="en-US" sz="2400" dirty="0"/>
              <a:t>近似直線への投影</a:t>
            </a:r>
            <a:endParaRPr kumimoji="1"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EE53DAA-4296-0733-7548-7211E623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41F67B5D-933B-1FB9-A21C-4BE694BD1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47182"/>
              </p:ext>
            </p:extLst>
          </p:nvPr>
        </p:nvGraphicFramePr>
        <p:xfrm>
          <a:off x="1348563" y="1768120"/>
          <a:ext cx="322343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79">
                  <a:extLst>
                    <a:ext uri="{9D8B030D-6E8A-4147-A177-3AD203B41FA5}">
                      <a16:colId xmlns:a16="http://schemas.microsoft.com/office/drawing/2014/main" val="321907978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48947443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2198828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z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9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12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44709"/>
                  </a:ext>
                </a:extLst>
              </a:tr>
            </a:tbl>
          </a:graphicData>
        </a:graphic>
      </p:graphicFrame>
      <p:sp>
        <p:nvSpPr>
          <p:cNvPr id="6" name="矢印: 右 5">
            <a:extLst>
              <a:ext uri="{FF2B5EF4-FFF2-40B4-BE49-F238E27FC236}">
                <a16:creationId xmlns:a16="http://schemas.microsoft.com/office/drawing/2014/main" id="{6455AFB7-F448-E19E-4107-0D838A00381D}"/>
              </a:ext>
            </a:extLst>
          </p:cNvPr>
          <p:cNvSpPr/>
          <p:nvPr/>
        </p:nvSpPr>
        <p:spPr>
          <a:xfrm>
            <a:off x="5342860" y="2016036"/>
            <a:ext cx="318977" cy="616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" name="表 5">
            <a:extLst>
              <a:ext uri="{FF2B5EF4-FFF2-40B4-BE49-F238E27FC236}">
                <a16:creationId xmlns:a16="http://schemas.microsoft.com/office/drawing/2014/main" id="{90FBB5F9-6AE8-C711-DA31-3B28B7E06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14378"/>
              </p:ext>
            </p:extLst>
          </p:nvPr>
        </p:nvGraphicFramePr>
        <p:xfrm>
          <a:off x="6330476" y="1778855"/>
          <a:ext cx="214895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79">
                  <a:extLst>
                    <a:ext uri="{9D8B030D-6E8A-4147-A177-3AD203B41FA5}">
                      <a16:colId xmlns:a16="http://schemas.microsoft.com/office/drawing/2014/main" val="3219079782"/>
                    </a:ext>
                  </a:extLst>
                </a:gridCol>
                <a:gridCol w="1074479">
                  <a:extLst>
                    <a:ext uri="{9D8B030D-6E8A-4147-A177-3AD203B41FA5}">
                      <a16:colId xmlns:a16="http://schemas.microsoft.com/office/drawing/2014/main" val="489474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y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9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-20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12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44709"/>
                  </a:ext>
                </a:extLst>
              </a:tr>
            </a:tbl>
          </a:graphicData>
        </a:graphic>
      </p:graphicFrame>
      <p:sp>
        <p:nvSpPr>
          <p:cNvPr id="8" name="楕円 7">
            <a:extLst>
              <a:ext uri="{FF2B5EF4-FFF2-40B4-BE49-F238E27FC236}">
                <a16:creationId xmlns:a16="http://schemas.microsoft.com/office/drawing/2014/main" id="{25DD8583-6C63-0184-9472-C762D5E6C740}"/>
              </a:ext>
            </a:extLst>
          </p:cNvPr>
          <p:cNvSpPr/>
          <p:nvPr/>
        </p:nvSpPr>
        <p:spPr>
          <a:xfrm>
            <a:off x="1220166" y="5743809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995C40F-8FE5-A43B-2759-EF50FEE2C1C2}"/>
              </a:ext>
            </a:extLst>
          </p:cNvPr>
          <p:cNvSpPr/>
          <p:nvPr/>
        </p:nvSpPr>
        <p:spPr>
          <a:xfrm>
            <a:off x="1748925" y="5096035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7D92E2B4-B1E6-3E48-CD61-40CB6B74E838}"/>
              </a:ext>
            </a:extLst>
          </p:cNvPr>
          <p:cNvSpPr/>
          <p:nvPr/>
        </p:nvSpPr>
        <p:spPr>
          <a:xfrm>
            <a:off x="2151948" y="5426605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A98B1411-44BD-FD8F-5F1D-5BE628513203}"/>
              </a:ext>
            </a:extLst>
          </p:cNvPr>
          <p:cNvSpPr/>
          <p:nvPr/>
        </p:nvSpPr>
        <p:spPr>
          <a:xfrm>
            <a:off x="2469910" y="4872753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F3886AE2-542D-B67E-9FA9-90C81DA3E011}"/>
              </a:ext>
            </a:extLst>
          </p:cNvPr>
          <p:cNvSpPr/>
          <p:nvPr/>
        </p:nvSpPr>
        <p:spPr>
          <a:xfrm>
            <a:off x="2931411" y="4653825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EDE5F8F2-E457-1149-ABBD-178FC57E334E}"/>
              </a:ext>
            </a:extLst>
          </p:cNvPr>
          <p:cNvSpPr/>
          <p:nvPr/>
        </p:nvSpPr>
        <p:spPr>
          <a:xfrm>
            <a:off x="2188775" y="5124241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750BC9AA-C6D1-4059-5577-190F1BC59377}"/>
              </a:ext>
            </a:extLst>
          </p:cNvPr>
          <p:cNvCxnSpPr/>
          <p:nvPr/>
        </p:nvCxnSpPr>
        <p:spPr>
          <a:xfrm>
            <a:off x="634265" y="6268956"/>
            <a:ext cx="38248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920EC54-5F51-E026-ABC7-0F37FBD654D4}"/>
              </a:ext>
            </a:extLst>
          </p:cNvPr>
          <p:cNvCxnSpPr>
            <a:cxnSpLocks/>
          </p:cNvCxnSpPr>
          <p:nvPr/>
        </p:nvCxnSpPr>
        <p:spPr>
          <a:xfrm flipV="1">
            <a:off x="786665" y="4381500"/>
            <a:ext cx="0" cy="2039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矢印: 右 16">
            <a:extLst>
              <a:ext uri="{FF2B5EF4-FFF2-40B4-BE49-F238E27FC236}">
                <a16:creationId xmlns:a16="http://schemas.microsoft.com/office/drawing/2014/main" id="{58F8FCC9-99E7-8B7A-C0B8-4D1633F8D56B}"/>
              </a:ext>
            </a:extLst>
          </p:cNvPr>
          <p:cNvSpPr/>
          <p:nvPr/>
        </p:nvSpPr>
        <p:spPr>
          <a:xfrm>
            <a:off x="4633168" y="4899332"/>
            <a:ext cx="318977" cy="616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1B6F967B-7147-F470-D563-CE2EFFEBAD63}"/>
              </a:ext>
            </a:extLst>
          </p:cNvPr>
          <p:cNvCxnSpPr>
            <a:cxnSpLocks/>
          </p:cNvCxnSpPr>
          <p:nvPr/>
        </p:nvCxnSpPr>
        <p:spPr>
          <a:xfrm flipH="1">
            <a:off x="838827" y="4274486"/>
            <a:ext cx="2860157" cy="196702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楕円 18">
            <a:extLst>
              <a:ext uri="{FF2B5EF4-FFF2-40B4-BE49-F238E27FC236}">
                <a16:creationId xmlns:a16="http://schemas.microsoft.com/office/drawing/2014/main" id="{4C1C83C8-1924-9269-CC40-3E537C02EAEC}"/>
              </a:ext>
            </a:extLst>
          </p:cNvPr>
          <p:cNvSpPr/>
          <p:nvPr/>
        </p:nvSpPr>
        <p:spPr>
          <a:xfrm>
            <a:off x="5639251" y="5610052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65866E3-A9D4-75D4-835B-ED432D693DD9}"/>
              </a:ext>
            </a:extLst>
          </p:cNvPr>
          <p:cNvSpPr/>
          <p:nvPr/>
        </p:nvSpPr>
        <p:spPr>
          <a:xfrm>
            <a:off x="6168010" y="4962278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F8E95A53-2B3F-C58E-E4EF-452368DF111B}"/>
              </a:ext>
            </a:extLst>
          </p:cNvPr>
          <p:cNvSpPr/>
          <p:nvPr/>
        </p:nvSpPr>
        <p:spPr>
          <a:xfrm>
            <a:off x="6571033" y="5292848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7D94FB76-F69A-6D0A-4798-EB4FB1CCCC38}"/>
              </a:ext>
            </a:extLst>
          </p:cNvPr>
          <p:cNvSpPr/>
          <p:nvPr/>
        </p:nvSpPr>
        <p:spPr>
          <a:xfrm>
            <a:off x="6888995" y="4738996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72FD12D3-49FF-C505-CA1C-F4AD7D40EBF6}"/>
              </a:ext>
            </a:extLst>
          </p:cNvPr>
          <p:cNvSpPr/>
          <p:nvPr/>
        </p:nvSpPr>
        <p:spPr>
          <a:xfrm>
            <a:off x="7350496" y="4520068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FDFDEB5E-76B7-689F-A7A8-17A346C79C88}"/>
              </a:ext>
            </a:extLst>
          </p:cNvPr>
          <p:cNvSpPr/>
          <p:nvPr/>
        </p:nvSpPr>
        <p:spPr>
          <a:xfrm>
            <a:off x="6607860" y="4990484"/>
            <a:ext cx="233917" cy="223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7B691BA-3BE3-110D-83D7-2641724D7B4A}"/>
              </a:ext>
            </a:extLst>
          </p:cNvPr>
          <p:cNvSpPr txBox="1"/>
          <p:nvPr/>
        </p:nvSpPr>
        <p:spPr>
          <a:xfrm>
            <a:off x="2074821" y="3063408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次元数は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8679A77-B2B1-1495-79DC-7AADE99E2C7B}"/>
              </a:ext>
            </a:extLst>
          </p:cNvPr>
          <p:cNvSpPr txBox="1"/>
          <p:nvPr/>
        </p:nvSpPr>
        <p:spPr>
          <a:xfrm>
            <a:off x="6538414" y="3132801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次元数は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E99A929-7B9A-C6E8-9EFA-E72782D0E2FE}"/>
              </a:ext>
            </a:extLst>
          </p:cNvPr>
          <p:cNvSpPr txBox="1"/>
          <p:nvPr/>
        </p:nvSpPr>
        <p:spPr>
          <a:xfrm>
            <a:off x="1810810" y="6424277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次元数は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DE3617A-0B03-6BF6-BB80-06FCB579A4EB}"/>
              </a:ext>
            </a:extLst>
          </p:cNvPr>
          <p:cNvSpPr txBox="1"/>
          <p:nvPr/>
        </p:nvSpPr>
        <p:spPr>
          <a:xfrm>
            <a:off x="6310830" y="6388598"/>
            <a:ext cx="1624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次元数は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A3CB3557-5430-49C2-AEBC-0CDB41F45FE8}"/>
              </a:ext>
            </a:extLst>
          </p:cNvPr>
          <p:cNvSpPr/>
          <p:nvPr/>
        </p:nvSpPr>
        <p:spPr>
          <a:xfrm>
            <a:off x="5664016" y="5638627"/>
            <a:ext cx="233917" cy="223282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97B7CD1A-C507-1359-3DDB-32E9C329790F}"/>
              </a:ext>
            </a:extLst>
          </p:cNvPr>
          <p:cNvSpPr/>
          <p:nvPr/>
        </p:nvSpPr>
        <p:spPr>
          <a:xfrm>
            <a:off x="6341959" y="5165397"/>
            <a:ext cx="233917" cy="223282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03D04517-98DC-42D8-1465-56B553B24740}"/>
              </a:ext>
            </a:extLst>
          </p:cNvPr>
          <p:cNvSpPr/>
          <p:nvPr/>
        </p:nvSpPr>
        <p:spPr>
          <a:xfrm>
            <a:off x="6373943" y="5140433"/>
            <a:ext cx="233917" cy="223282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047FA026-5E78-8436-F402-4B3D560F5E0A}"/>
              </a:ext>
            </a:extLst>
          </p:cNvPr>
          <p:cNvSpPr/>
          <p:nvPr/>
        </p:nvSpPr>
        <p:spPr>
          <a:xfrm>
            <a:off x="6590735" y="4982479"/>
            <a:ext cx="233917" cy="223282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A1CC625E-9FB8-B7BD-580F-01A1C72EF570}"/>
              </a:ext>
            </a:extLst>
          </p:cNvPr>
          <p:cNvSpPr/>
          <p:nvPr/>
        </p:nvSpPr>
        <p:spPr>
          <a:xfrm>
            <a:off x="6915181" y="4761112"/>
            <a:ext cx="233917" cy="223282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CC86B0E9-01C6-E2E4-C26F-17024DC56A6F}"/>
              </a:ext>
            </a:extLst>
          </p:cNvPr>
          <p:cNvSpPr/>
          <p:nvPr/>
        </p:nvSpPr>
        <p:spPr>
          <a:xfrm>
            <a:off x="7319637" y="4492179"/>
            <a:ext cx="233917" cy="223282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14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9BECEB-915B-BBD1-466A-6326E874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次元削減の手法②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0F8F71-A2D6-54C9-26DF-69FACEBAE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21" y="651627"/>
            <a:ext cx="8707855" cy="60313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次元削減</a:t>
            </a:r>
            <a:r>
              <a:rPr kumimoji="1" lang="ja-JP" altLang="en-US" sz="2400" dirty="0"/>
              <a:t>にはさまざまなアプローチがある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b="1" dirty="0"/>
              <a:t>主成分分析（</a:t>
            </a:r>
            <a:r>
              <a:rPr kumimoji="1" lang="en-US" altLang="ja-JP" sz="2400" b="1" dirty="0"/>
              <a:t>PCA</a:t>
            </a:r>
            <a:r>
              <a:rPr kumimoji="1" lang="ja-JP" altLang="en-US" sz="2400" b="1" dirty="0"/>
              <a:t>），</a:t>
            </a:r>
            <a:r>
              <a:rPr lang="ja-JP" altLang="en-US" sz="2400" b="1" dirty="0"/>
              <a:t>ロバストな主成分分析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　データの分散が最大になる方向に軸を見つける（</a:t>
            </a:r>
            <a:r>
              <a:rPr lang="ja-JP" altLang="en-US" sz="2400" b="1" dirty="0"/>
              <a:t>データの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特徴</a:t>
            </a:r>
            <a:r>
              <a:rPr lang="ja-JP" altLang="en-US" sz="2400" dirty="0"/>
              <a:t>を最もよく表す</a:t>
            </a:r>
            <a:r>
              <a:rPr lang="ja-JP" altLang="en-US" sz="2400" b="1" dirty="0"/>
              <a:t>軸</a:t>
            </a:r>
            <a:r>
              <a:rPr lang="ja-JP" altLang="en-US" sz="2400" dirty="0"/>
              <a:t>を見つける</a:t>
            </a:r>
            <a:r>
              <a:rPr kumimoji="1" lang="ja-JP" altLang="en-US" sz="2400" dirty="0"/>
              <a:t>）．</a:t>
            </a:r>
            <a:endParaRPr kumimoji="1" lang="en-US" altLang="ja-JP" sz="2400" dirty="0"/>
          </a:p>
          <a:p>
            <a:r>
              <a:rPr kumimoji="1" lang="en-US" altLang="ja-JP" sz="2400" b="1" dirty="0"/>
              <a:t>T-SNE</a:t>
            </a:r>
          </a:p>
          <a:p>
            <a:pPr marL="0" indent="0">
              <a:buNone/>
            </a:pPr>
            <a:r>
              <a:rPr lang="ja-JP" altLang="en-US" sz="2400" dirty="0"/>
              <a:t>　データ間の距離を用いる．距離を保つようにしながら次元削減．</a:t>
            </a:r>
            <a:endParaRPr kumimoji="1" lang="en-US" altLang="ja-JP" sz="2400" dirty="0"/>
          </a:p>
          <a:p>
            <a:r>
              <a:rPr lang="en-US" altLang="ja-JP" sz="2400" b="1" dirty="0"/>
              <a:t>Linear Discriminant Analysis</a:t>
            </a:r>
          </a:p>
          <a:p>
            <a:pPr marL="0" indent="0">
              <a:buNone/>
            </a:pPr>
            <a:r>
              <a:rPr lang="ja-JP" altLang="en-US" sz="2400" dirty="0"/>
              <a:t>　教師有りの機械学習の技術を使用．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「データは、種類ごとの正規分布」，「各種類のデータは同じ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形状の分布である（共通の共分散行列を持つ）．ただし，平均は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違ってもよい」という性質の成り立つデータに有効</a:t>
            </a:r>
            <a:endParaRPr lang="en-US" altLang="ja-JP" sz="2400" dirty="0"/>
          </a:p>
          <a:p>
            <a:r>
              <a:rPr lang="en-US" altLang="ja-JP" sz="2400" b="1" dirty="0"/>
              <a:t>QDA</a:t>
            </a: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LDA</a:t>
            </a:r>
            <a:r>
              <a:rPr lang="ja-JP" altLang="en-US" sz="2400" dirty="0"/>
              <a:t>の改良．「共通の共分散行列を持つ」という仮定を置かない</a:t>
            </a:r>
            <a:endParaRPr kumimoji="1" lang="en-US" altLang="ja-JP" sz="24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EE53DAA-4296-0733-7548-7211E623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28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2313</Words>
  <Application>Microsoft Office PowerPoint</Application>
  <PresentationFormat>画面に合わせる (4:3)</PresentationFormat>
  <Paragraphs>330</Paragraphs>
  <Slides>30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6" baseType="lpstr">
      <vt:lpstr>Söhne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アウトライン</vt:lpstr>
      <vt:lpstr>7-1 主成分分析と次元削減</vt:lpstr>
      <vt:lpstr>データの次元</vt:lpstr>
      <vt:lpstr>データの次元</vt:lpstr>
      <vt:lpstr>次元削減</vt:lpstr>
      <vt:lpstr>次元削減の効果</vt:lpstr>
      <vt:lpstr>次元削減の手法①</vt:lpstr>
      <vt:lpstr>次元削減の手法②</vt:lpstr>
      <vt:lpstr>主成分分析と主軸</vt:lpstr>
      <vt:lpstr>主成分分析と主軸</vt:lpstr>
      <vt:lpstr>主成分分析</vt:lpstr>
      <vt:lpstr>主成分分析の例</vt:lpstr>
      <vt:lpstr>主成分分析の例</vt:lpstr>
      <vt:lpstr>7-2 Rシステムでの主成分分析の実行</vt:lpstr>
      <vt:lpstr>パッケージの設定</vt:lpstr>
      <vt:lpstr>合成データからランダムに100個選び，主成分分析を実施</vt:lpstr>
      <vt:lpstr>合成データからランダムに100個選びデータを作る</vt:lpstr>
      <vt:lpstr>7-3 ロバストな主成分分析</vt:lpstr>
      <vt:lpstr>主成分分析</vt:lpstr>
      <vt:lpstr>PowerPoint プレゼンテーション</vt:lpstr>
      <vt:lpstr>外れ値を含むデータの合成の例</vt:lpstr>
      <vt:lpstr>主成分分析は外れ値に弱い</vt:lpstr>
      <vt:lpstr>主成分分析は外れ値に弱い</vt:lpstr>
      <vt:lpstr>ロバストな主成分分析</vt:lpstr>
      <vt:lpstr>主成分分析のバリエーション① ロバスト主成分分析（robust PCA ）</vt:lpstr>
      <vt:lpstr>主成分分析のバリエーション② Principal Component Pursuit </vt:lpstr>
      <vt:lpstr>robust PCA の実行結果例</vt:lpstr>
      <vt:lpstr>pcaPP パッケージを用いて robust PCA</vt:lpstr>
      <vt:lpstr>全体まとめ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金子　邦彦</cp:lastModifiedBy>
  <cp:revision>56</cp:revision>
  <dcterms:created xsi:type="dcterms:W3CDTF">2019-11-02T00:06:04Z</dcterms:created>
  <dcterms:modified xsi:type="dcterms:W3CDTF">2023-05-11T03:31:08Z</dcterms:modified>
</cp:coreProperties>
</file>