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589" r:id="rId2"/>
    <p:sldId id="991" r:id="rId3"/>
    <p:sldId id="993" r:id="rId4"/>
    <p:sldId id="259" r:id="rId5"/>
    <p:sldId id="261" r:id="rId6"/>
    <p:sldId id="994" r:id="rId7"/>
    <p:sldId id="995" r:id="rId8"/>
    <p:sldId id="1331" r:id="rId9"/>
    <p:sldId id="601" r:id="rId10"/>
    <p:sldId id="266" r:id="rId11"/>
    <p:sldId id="267" r:id="rId12"/>
    <p:sldId id="264" r:id="rId13"/>
    <p:sldId id="271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208953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 err="1">
                <a:solidFill>
                  <a:schemeClr val="tx1"/>
                </a:solidFill>
              </a:rPr>
              <a:t>rd</a:t>
            </a:r>
            <a:r>
              <a:rPr lang="en-US" altLang="ja-JP" b="1" dirty="0">
                <a:solidFill>
                  <a:schemeClr val="tx1"/>
                </a:solidFill>
              </a:rPr>
              <a:t>-6. </a:t>
            </a:r>
            <a:r>
              <a:rPr lang="ja-JP" altLang="en-US" b="1" dirty="0">
                <a:solidFill>
                  <a:schemeClr val="tx1"/>
                </a:solidFill>
              </a:rPr>
              <a:t>相関，相関係数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9"/>
            <a:ext cx="5152675" cy="155181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/de/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787951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合成データからランダムに</a:t>
            </a:r>
            <a:r>
              <a:rPr lang="en-US" altLang="ja-JP" dirty="0"/>
              <a:t>100</a:t>
            </a:r>
            <a:r>
              <a:rPr lang="ja-JP" altLang="en-US" dirty="0"/>
              <a:t>個選び標本を作る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3206839"/>
            <a:ext cx="8461208" cy="297258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x2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(100000, mean=5,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=5)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y2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(100000, mean=5,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=0.1)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d10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xx=</a:t>
            </a:r>
            <a:r>
              <a:rPr lang="en-US" altLang="ja-JP" sz="2000" dirty="0" err="1"/>
              <a:t>x2</a:t>
            </a:r>
            <a:r>
              <a:rPr lang="en-US" altLang="ja-JP" sz="2000" dirty="0"/>
              <a:t>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(100, 1, 100000+1) )],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=</a:t>
            </a:r>
            <a:r>
              <a:rPr lang="en-US" altLang="ja-JP" sz="2000" dirty="0" err="1"/>
              <a:t>y2</a:t>
            </a:r>
            <a:r>
              <a:rPr lang="en-US" altLang="ja-JP" sz="2000" dirty="0"/>
              <a:t>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(100, 1, 100000+1) )]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d10$yy</a:t>
            </a:r>
            <a:r>
              <a:rPr lang="en-US" altLang="ja-JP" sz="2000" dirty="0"/>
              <a:t> &lt;- 0.1 * </a:t>
            </a:r>
            <a:r>
              <a:rPr lang="en-US" altLang="ja-JP" sz="2000" dirty="0" err="1"/>
              <a:t>d10$xx</a:t>
            </a:r>
            <a:r>
              <a:rPr lang="en-US" altLang="ja-JP" sz="2000" dirty="0"/>
              <a:t> + </a:t>
            </a:r>
            <a:r>
              <a:rPr lang="en-US" altLang="ja-JP" sz="2000" dirty="0" err="1"/>
              <a:t>d10$yy</a:t>
            </a:r>
            <a:endParaRPr lang="en-US" altLang="ja-JP" sz="20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ggplot2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d10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(x=xx))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), size=3 ) + </a:t>
            </a:r>
            <a:r>
              <a:rPr lang="en-US" altLang="ja-JP" sz="2000" dirty="0" err="1"/>
              <a:t>xlim</a:t>
            </a:r>
            <a:r>
              <a:rPr lang="en-US" altLang="ja-JP" sz="2000" dirty="0"/>
              <a:t>(-5, 15) + </a:t>
            </a:r>
            <a:r>
              <a:rPr lang="en-US" altLang="ja-JP" sz="2000" dirty="0" err="1"/>
              <a:t>ylim</a:t>
            </a:r>
            <a:r>
              <a:rPr lang="en-US" altLang="ja-JP" sz="2000" dirty="0"/>
              <a:t>(-5, 15) +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cor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d10$xx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d10$yy</a:t>
            </a:r>
            <a:r>
              <a:rPr lang="en-US" altLang="ja-JP" sz="2000" dirty="0"/>
              <a:t>)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857494" y="875999"/>
            <a:ext cx="1463040" cy="10001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81706" y="1349770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0196" y="1902481"/>
            <a:ext cx="341632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（整数化しない）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100,000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2749694" y="1207870"/>
            <a:ext cx="776169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629292" y="1202937"/>
            <a:ext cx="203132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１００</a:t>
            </a:r>
            <a:endParaRPr kumimoji="1" lang="en-US" altLang="ja-JP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の標本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を２セット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角丸四角形吹き出し 13"/>
          <p:cNvSpPr/>
          <p:nvPr/>
        </p:nvSpPr>
        <p:spPr>
          <a:xfrm>
            <a:off x="5362583" y="4190517"/>
            <a:ext cx="3381065" cy="1007728"/>
          </a:xfrm>
          <a:prstGeom prst="wedgeRoundRectCallout">
            <a:avLst>
              <a:gd name="adj1" fmla="val -82199"/>
              <a:gd name="adj2" fmla="val 183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36678" y="4385873"/>
            <a:ext cx="272382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合成データに，</a:t>
            </a:r>
            <a:endParaRPr kumimoji="1" lang="en-US" altLang="ja-JP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正の</a:t>
            </a:r>
            <a:r>
              <a:rPr kumimoji="1"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相関関係</a:t>
            </a:r>
            <a:r>
              <a:rPr kumimoji="1" lang="ja-JP" altLang="en-US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をもたせる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342" y="952348"/>
            <a:ext cx="3000425" cy="2372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052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03105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合成データからランダムに</a:t>
            </a:r>
            <a:r>
              <a:rPr lang="en-US" altLang="ja-JP" dirty="0"/>
              <a:t>100</a:t>
            </a:r>
            <a:r>
              <a:rPr lang="ja-JP" altLang="en-US" dirty="0"/>
              <a:t>個選び標本を作る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950547"/>
            <a:ext cx="8461208" cy="3228872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x2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(100000, mean=5,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=5)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y2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(100000, mean=5, </a:t>
            </a:r>
            <a:r>
              <a:rPr lang="en-US" altLang="ja-JP" sz="2000" dirty="0" err="1"/>
              <a:t>sd</a:t>
            </a:r>
            <a:r>
              <a:rPr lang="en-US" altLang="ja-JP" sz="2000" dirty="0"/>
              <a:t>=0.1)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d11</a:t>
            </a:r>
            <a:r>
              <a:rPr lang="en-US" altLang="ja-JP" sz="2000" dirty="0"/>
              <a:t> &lt;- </a:t>
            </a:r>
            <a:r>
              <a:rPr lang="en-US" altLang="ja-JP" sz="2000" dirty="0" err="1"/>
              <a:t>data.frame</a:t>
            </a:r>
            <a:r>
              <a:rPr lang="en-US" altLang="ja-JP" sz="2000" dirty="0"/>
              <a:t>( xx=</a:t>
            </a:r>
            <a:r>
              <a:rPr lang="en-US" altLang="ja-JP" sz="2000" dirty="0" err="1"/>
              <a:t>x2</a:t>
            </a:r>
            <a:r>
              <a:rPr lang="en-US" altLang="ja-JP" sz="2000" dirty="0"/>
              <a:t>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(100, 1, 100000+1) )],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=</a:t>
            </a:r>
            <a:r>
              <a:rPr lang="en-US" altLang="ja-JP" sz="2000" dirty="0" err="1"/>
              <a:t>y2</a:t>
            </a:r>
            <a:r>
              <a:rPr lang="en-US" altLang="ja-JP" sz="2000" dirty="0"/>
              <a:t>[floor( </a:t>
            </a:r>
            <a:r>
              <a:rPr lang="en-US" altLang="ja-JP" sz="2000" dirty="0" err="1"/>
              <a:t>runif</a:t>
            </a:r>
            <a:r>
              <a:rPr lang="en-US" altLang="ja-JP" sz="2000" dirty="0"/>
              <a:t>(100, 1, 100000+1) )]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d11$yy</a:t>
            </a:r>
            <a:r>
              <a:rPr lang="en-US" altLang="ja-JP" sz="2000" dirty="0"/>
              <a:t> &lt;- 0.4 * </a:t>
            </a:r>
            <a:r>
              <a:rPr lang="en-US" altLang="ja-JP" sz="2000" dirty="0" err="1"/>
              <a:t>d11$xx</a:t>
            </a:r>
            <a:r>
              <a:rPr lang="en-US" altLang="ja-JP" sz="2000" dirty="0"/>
              <a:t> + </a:t>
            </a:r>
            <a:r>
              <a:rPr lang="en-US" altLang="ja-JP" sz="2000" dirty="0" err="1"/>
              <a:t>d11$yy</a:t>
            </a:r>
            <a:endParaRPr lang="en-US" altLang="ja-JP" sz="2000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ggplot2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d11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(x=xx))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geom_point</a:t>
            </a:r>
            <a:r>
              <a:rPr lang="en-US" altLang="ja-JP" sz="2000" dirty="0"/>
              <a:t>(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(y=</a:t>
            </a:r>
            <a:r>
              <a:rPr lang="en-US" altLang="ja-JP" sz="2000" dirty="0" err="1"/>
              <a:t>yy</a:t>
            </a:r>
            <a:r>
              <a:rPr lang="en-US" altLang="ja-JP" sz="2000" dirty="0"/>
              <a:t>), size=3 ) + </a:t>
            </a:r>
            <a:r>
              <a:rPr lang="en-US" altLang="ja-JP" sz="2000" dirty="0" err="1"/>
              <a:t>xlim</a:t>
            </a:r>
            <a:r>
              <a:rPr lang="en-US" altLang="ja-JP" sz="2000" dirty="0"/>
              <a:t>(-5, 15) + </a:t>
            </a:r>
            <a:r>
              <a:rPr lang="en-US" altLang="ja-JP" sz="2000" dirty="0" err="1"/>
              <a:t>ylim</a:t>
            </a:r>
            <a:r>
              <a:rPr lang="en-US" altLang="ja-JP" sz="2000" dirty="0"/>
              <a:t>(-5, 15) +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cor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d11$xx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d11$yy</a:t>
            </a:r>
            <a:r>
              <a:rPr lang="en-US" altLang="ja-JP" sz="2000" dirty="0"/>
              <a:t>)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25" name="フローチャート: 磁気ディスク 24"/>
          <p:cNvSpPr/>
          <p:nvPr/>
        </p:nvSpPr>
        <p:spPr>
          <a:xfrm>
            <a:off x="745297" y="944494"/>
            <a:ext cx="1463040" cy="1000125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1594" y="1390372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合成</a:t>
            </a:r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8975" y="1970976"/>
            <a:ext cx="3416320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タイプ：数値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（整数化しない）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サイズ：</a:t>
            </a:r>
            <a:r>
              <a:rPr lang="en-US" altLang="ja-JP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100,000</a:t>
            </a:r>
            <a:endParaRPr kumimoji="1" lang="ja-JP" altLang="en-US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左矢印 27"/>
          <p:cNvSpPr/>
          <p:nvPr/>
        </p:nvSpPr>
        <p:spPr>
          <a:xfrm rot="10800000">
            <a:off x="2637497" y="1276365"/>
            <a:ext cx="776169" cy="433371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517095" y="1271432"/>
            <a:ext cx="203132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サイズ</a:t>
            </a:r>
            <a:r>
              <a:rPr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１００</a:t>
            </a:r>
            <a:endParaRPr kumimoji="1" lang="en-US" altLang="ja-JP" sz="20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の標本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を２セット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644" y="978133"/>
            <a:ext cx="2853717" cy="2256561"/>
          </a:xfrm>
          <a:prstGeom prst="rect">
            <a:avLst/>
          </a:prstGeom>
        </p:spPr>
      </p:pic>
      <p:sp>
        <p:nvSpPr>
          <p:cNvPr id="17" name="角丸四角形吹き出し 16"/>
          <p:cNvSpPr/>
          <p:nvPr/>
        </p:nvSpPr>
        <p:spPr>
          <a:xfrm>
            <a:off x="5355218" y="4107812"/>
            <a:ext cx="3381065" cy="1007728"/>
          </a:xfrm>
          <a:prstGeom prst="wedgeRoundRectCallout">
            <a:avLst>
              <a:gd name="adj1" fmla="val -85056"/>
              <a:gd name="adj2" fmla="val -2117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29313" y="4303168"/>
            <a:ext cx="2723823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合成データに，</a:t>
            </a:r>
            <a:endParaRPr kumimoji="1" lang="en-US" altLang="ja-JP" sz="20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正の</a:t>
            </a:r>
            <a:r>
              <a:rPr kumimoji="1" lang="ja-JP" altLang="en-US" sz="20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相関関係</a:t>
            </a:r>
            <a:r>
              <a:rPr kumimoji="1" lang="ja-JP" altLang="en-US" sz="20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をもたせる</a:t>
            </a:r>
          </a:p>
        </p:txBody>
      </p:sp>
    </p:spTree>
    <p:extLst>
      <p:ext uri="{BB962C8B-B14F-4D97-AF65-F5344CB8AC3E}">
        <p14:creationId xmlns:p14="http://schemas.microsoft.com/office/powerpoint/2010/main" val="181614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相関係数の例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920" y="1068482"/>
            <a:ext cx="2252582" cy="178121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675" y="2891768"/>
            <a:ext cx="2018366" cy="43666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9517" y="1090001"/>
            <a:ext cx="2225366" cy="1759697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0877" y="2891768"/>
            <a:ext cx="2018366" cy="436666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22724" y="1127292"/>
            <a:ext cx="2135933" cy="1688978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76895" y="2889092"/>
            <a:ext cx="1849124" cy="40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7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おわりに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sz="2400" b="1" dirty="0"/>
              <a:t>相関がある</a:t>
            </a:r>
            <a:r>
              <a:rPr lang="ja-JP" altLang="en-US" sz="2400" dirty="0"/>
              <a:t>場合，</a:t>
            </a:r>
            <a:r>
              <a:rPr lang="ja-JP" altLang="en-US" sz="2400" b="1" dirty="0"/>
              <a:t>一方が変化すると，もう一方も変化する傾向</a:t>
            </a:r>
            <a:r>
              <a:rPr lang="ja-JP" altLang="en-US" sz="2400" i="1" dirty="0"/>
              <a:t>にある</a:t>
            </a:r>
            <a:endParaRPr lang="en-US" altLang="ja-JP" sz="2400" i="1" dirty="0"/>
          </a:p>
          <a:p>
            <a:pPr lvl="1"/>
            <a:r>
              <a:rPr kumimoji="1" lang="ja-JP" altLang="en-US" b="1" dirty="0"/>
              <a:t>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あり</a:t>
            </a:r>
            <a:r>
              <a:rPr lang="ja-JP" altLang="en-US" b="1" dirty="0"/>
              <a:t>．正の相関</a:t>
            </a:r>
            <a:endParaRPr kumimoji="1" lang="en-US" altLang="ja-JP" b="1" dirty="0"/>
          </a:p>
          <a:p>
            <a:pPr lvl="1"/>
            <a:r>
              <a:rPr lang="ja-JP" altLang="en-US" b="1" dirty="0"/>
              <a:t>０に近い値</a:t>
            </a:r>
            <a:r>
              <a:rPr lang="ja-JP" altLang="en-US" dirty="0"/>
              <a:t>：　</a:t>
            </a:r>
            <a:r>
              <a:rPr lang="ja-JP" altLang="en-US" b="1" dirty="0"/>
              <a:t>相関なし</a:t>
            </a:r>
            <a:endParaRPr lang="en-US" altLang="ja-JP" b="1" dirty="0"/>
          </a:p>
          <a:p>
            <a:pPr lvl="1"/>
            <a:r>
              <a:rPr kumimoji="1" lang="ja-JP" altLang="en-US" b="1" dirty="0"/>
              <a:t>ー１に近い値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なし</a:t>
            </a:r>
            <a:r>
              <a:rPr lang="ja-JP" altLang="en-US" b="1" dirty="0"/>
              <a:t>．負の相関</a:t>
            </a:r>
            <a:endParaRPr lang="en-US" altLang="ja-JP" b="1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 dirty="0"/>
              <a:t>３つ以上の変数があるとき、相関係数は多数求まる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変数</a:t>
            </a:r>
            <a:r>
              <a:rPr lang="en-US" altLang="ja-JP" sz="2400" dirty="0"/>
              <a:t>	A,</a:t>
            </a:r>
            <a:r>
              <a:rPr lang="ja-JP" altLang="en-US" sz="2400" dirty="0"/>
              <a:t> </a:t>
            </a:r>
            <a:r>
              <a:rPr lang="en-US" altLang="ja-JP" sz="2400" dirty="0"/>
              <a:t>B,</a:t>
            </a:r>
            <a:r>
              <a:rPr lang="ja-JP" altLang="en-US" sz="2400" dirty="0"/>
              <a:t> </a:t>
            </a:r>
            <a:r>
              <a:rPr lang="en-US" altLang="ja-JP" sz="2400" dirty="0"/>
              <a:t>C</a:t>
            </a:r>
            <a:r>
              <a:rPr lang="ja-JP" altLang="en-US" sz="2400" dirty="0"/>
              <a:t>　に対して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en-US" altLang="ja-JP" sz="2400" dirty="0"/>
              <a:t>	A </a:t>
            </a:r>
            <a:r>
              <a:rPr lang="ja-JP" altLang="en-US" sz="2400" dirty="0"/>
              <a:t>と </a:t>
            </a:r>
            <a:r>
              <a:rPr lang="en-US" altLang="ja-JP" sz="2400" dirty="0"/>
              <a:t>B</a:t>
            </a:r>
            <a:r>
              <a:rPr lang="ja-JP" altLang="en-US" sz="2400" dirty="0"/>
              <a:t> の相関係数，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B </a:t>
            </a:r>
            <a:r>
              <a:rPr lang="ja-JP" altLang="en-US" sz="2400" dirty="0"/>
              <a:t>と </a:t>
            </a:r>
            <a:r>
              <a:rPr lang="en-US" altLang="ja-JP" sz="2400" dirty="0"/>
              <a:t>C</a:t>
            </a:r>
            <a:r>
              <a:rPr lang="ja-JP" altLang="en-US" sz="2400" dirty="0"/>
              <a:t> の相関係数，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C </a:t>
            </a:r>
            <a:r>
              <a:rPr lang="ja-JP" altLang="en-US" sz="2400" dirty="0"/>
              <a:t>と </a:t>
            </a:r>
            <a:r>
              <a:rPr lang="en-US" altLang="ja-JP" sz="2400" dirty="0"/>
              <a:t>A</a:t>
            </a:r>
            <a:r>
              <a:rPr lang="ja-JP" altLang="en-US" sz="2400" dirty="0"/>
              <a:t> の相関係数</a:t>
            </a:r>
            <a:endParaRPr lang="en-US" altLang="ja-JP" sz="2400" dirty="0"/>
          </a:p>
          <a:p>
            <a:endParaRPr lang="en-US" altLang="ja-JP" sz="2400" dirty="0"/>
          </a:p>
          <a:p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7951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8F34-D7E0-4D39-9858-18321676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相関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82CB2-603C-498A-840E-CA6F7C40A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87522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相関</a:t>
            </a:r>
            <a:r>
              <a:rPr kumimoji="1" lang="ja-JP" altLang="en-US" dirty="0"/>
              <a:t>は</a:t>
            </a:r>
            <a:r>
              <a:rPr lang="ja-JP" altLang="en-US" dirty="0"/>
              <a:t>，</a:t>
            </a:r>
            <a:r>
              <a:rPr lang="en-US" altLang="ja-JP" dirty="0"/>
              <a:t>2</a:t>
            </a:r>
            <a:r>
              <a:rPr lang="ja-JP" altLang="en-US" dirty="0"/>
              <a:t>つの変数の間に関連性があるかを示す</a:t>
            </a:r>
            <a:endParaRPr lang="en-US" altLang="ja-JP" dirty="0"/>
          </a:p>
          <a:p>
            <a:r>
              <a:rPr lang="ja-JP" altLang="en-US" b="1" dirty="0"/>
              <a:t>相関がある</a:t>
            </a:r>
            <a:r>
              <a:rPr lang="ja-JP" altLang="en-US" dirty="0"/>
              <a:t>場合，</a:t>
            </a:r>
            <a:r>
              <a:rPr lang="ja-JP" altLang="en-US" b="1" dirty="0"/>
              <a:t>一方が変化すると，もう一方も変化する傾向</a:t>
            </a:r>
            <a:r>
              <a:rPr lang="ja-JP" altLang="en-US" i="1" dirty="0"/>
              <a:t>にある</a:t>
            </a:r>
            <a:endParaRPr lang="en-US" altLang="ja-JP" i="1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【</a:t>
            </a:r>
            <a:r>
              <a:rPr lang="ja-JP" altLang="en-US" b="1" dirty="0"/>
              <a:t>相関ありの場合</a:t>
            </a:r>
            <a:r>
              <a:rPr lang="en-US" altLang="ja-JP" b="1" dirty="0"/>
              <a:t>】</a:t>
            </a:r>
          </a:p>
          <a:p>
            <a:r>
              <a:rPr lang="en-US" altLang="ja-JP" b="1" dirty="0"/>
              <a:t>X</a:t>
            </a:r>
            <a:r>
              <a:rPr lang="en-US" altLang="ja-JP" dirty="0"/>
              <a:t> </a:t>
            </a:r>
            <a:r>
              <a:rPr lang="ja-JP" altLang="en-US" dirty="0"/>
              <a:t>が</a:t>
            </a:r>
            <a:r>
              <a:rPr lang="ja-JP" altLang="en-US" b="1" dirty="0"/>
              <a:t>増える</a:t>
            </a:r>
            <a:r>
              <a:rPr lang="ja-JP" altLang="en-US" dirty="0"/>
              <a:t>と，</a:t>
            </a:r>
            <a:r>
              <a:rPr lang="en-US" altLang="ja-JP" b="1" dirty="0"/>
              <a:t>Y</a:t>
            </a:r>
            <a:r>
              <a:rPr lang="ja-JP" altLang="en-US" b="1" dirty="0"/>
              <a:t> </a:t>
            </a:r>
            <a:r>
              <a:rPr lang="ja-JP" altLang="en-US" dirty="0"/>
              <a:t>が</a:t>
            </a:r>
            <a:r>
              <a:rPr lang="ja-JP" altLang="en-US" b="1" dirty="0"/>
              <a:t>増える</a:t>
            </a:r>
            <a:r>
              <a:rPr lang="ja-JP" altLang="en-US" dirty="0"/>
              <a:t>傾向がある（</a:t>
            </a:r>
            <a:r>
              <a:rPr lang="ja-JP" altLang="en-US" b="1" dirty="0"/>
              <a:t>正の相関</a:t>
            </a:r>
            <a:r>
              <a:rPr lang="ja-JP" altLang="en-US" dirty="0"/>
              <a:t>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勉強時間が増えると、得点が上がる</a:t>
            </a:r>
            <a:endParaRPr lang="en-US" altLang="ja-JP" dirty="0"/>
          </a:p>
          <a:p>
            <a:r>
              <a:rPr lang="en-US" altLang="ja-JP" b="1" dirty="0"/>
              <a:t>X</a:t>
            </a:r>
            <a:r>
              <a:rPr lang="en-US" altLang="ja-JP" dirty="0"/>
              <a:t> </a:t>
            </a:r>
            <a:r>
              <a:rPr lang="ja-JP" altLang="en-US" dirty="0"/>
              <a:t>が</a:t>
            </a:r>
            <a:r>
              <a:rPr lang="ja-JP" altLang="en-US" b="1" dirty="0"/>
              <a:t>増える</a:t>
            </a:r>
            <a:r>
              <a:rPr lang="ja-JP" altLang="en-US" dirty="0"/>
              <a:t>と，</a:t>
            </a:r>
            <a:r>
              <a:rPr lang="en-US" altLang="ja-JP" b="1" dirty="0"/>
              <a:t>Y</a:t>
            </a:r>
            <a:r>
              <a:rPr lang="en-US" altLang="ja-JP" dirty="0"/>
              <a:t> </a:t>
            </a:r>
            <a:r>
              <a:rPr lang="ja-JP" altLang="en-US" dirty="0"/>
              <a:t>が</a:t>
            </a:r>
            <a:r>
              <a:rPr lang="ja-JP" altLang="en-US" b="1" dirty="0"/>
              <a:t>減る</a:t>
            </a:r>
            <a:r>
              <a:rPr lang="ja-JP" altLang="en-US" dirty="0"/>
              <a:t>傾向がある（</a:t>
            </a:r>
            <a:r>
              <a:rPr lang="ja-JP" altLang="en-US" b="1" dirty="0"/>
              <a:t>負の相関</a:t>
            </a:r>
            <a:r>
              <a:rPr lang="ja-JP" altLang="en-US" dirty="0"/>
              <a:t>）</a:t>
            </a:r>
            <a:r>
              <a:rPr lang="en-US" altLang="ja-JP" dirty="0"/>
              <a:t>	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ガソリン代が上がると、車の利用が減る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b="1" dirty="0"/>
              <a:t>【</a:t>
            </a:r>
            <a:r>
              <a:rPr kumimoji="1" lang="ja-JP" altLang="en-US" b="1" dirty="0"/>
              <a:t>相関なしの場合</a:t>
            </a:r>
            <a:r>
              <a:rPr kumimoji="1" lang="en-US" altLang="ja-JP" b="1" dirty="0"/>
              <a:t>】</a:t>
            </a:r>
          </a:p>
          <a:p>
            <a:pPr marL="0" indent="0">
              <a:buNone/>
            </a:pPr>
            <a:r>
              <a:rPr lang="en-US" altLang="ja-JP" dirty="0"/>
              <a:t>X </a:t>
            </a:r>
            <a:r>
              <a:rPr lang="ja-JP" altLang="en-US" dirty="0"/>
              <a:t>と </a:t>
            </a:r>
            <a:r>
              <a:rPr lang="en-US" altLang="ja-JP" dirty="0"/>
              <a:t>Y </a:t>
            </a:r>
            <a:r>
              <a:rPr lang="ja-JP" altLang="en-US" dirty="0"/>
              <a:t>に関係がない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ja-JP" altLang="en-US" dirty="0"/>
              <a:t>足のサイズと勉強時間に関係がない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1810DB-B203-44E9-ABEC-9948A07E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56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08F34-D7E0-4D39-9858-18321676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相関係数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782CB2-603C-498A-840E-CA6F7C40A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相関係数</a:t>
            </a:r>
            <a:r>
              <a:rPr kumimoji="1" lang="ja-JP" altLang="en-US" dirty="0"/>
              <a:t>は，</a:t>
            </a:r>
            <a:r>
              <a:rPr kumimoji="1" lang="ja-JP" altLang="en-US" b="1" dirty="0">
                <a:solidFill>
                  <a:srgbClr val="C00000"/>
                </a:solidFill>
              </a:rPr>
              <a:t>相関</a:t>
            </a:r>
            <a:r>
              <a:rPr kumimoji="1" lang="ja-JP" altLang="en-US" dirty="0"/>
              <a:t>を算出した</a:t>
            </a:r>
            <a:r>
              <a:rPr kumimoji="1" lang="ja-JP" altLang="en-US" b="1" dirty="0"/>
              <a:t>数値．範囲はー１から１まで</a:t>
            </a:r>
            <a:endParaRPr kumimoji="1" lang="en-US" altLang="ja-JP" b="1" dirty="0"/>
          </a:p>
          <a:p>
            <a:r>
              <a:rPr lang="ja-JP" altLang="en-US" dirty="0"/>
              <a:t>相関係数を算出することで、変数間の関係の分析ができる</a:t>
            </a:r>
            <a:endParaRPr kumimoji="1" lang="en-US" altLang="ja-JP" dirty="0"/>
          </a:p>
          <a:p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あり</a:t>
            </a:r>
            <a:r>
              <a:rPr lang="ja-JP" altLang="en-US" b="1" dirty="0"/>
              <a:t>．正の相関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０に近い値</a:t>
            </a:r>
            <a:r>
              <a:rPr lang="ja-JP" altLang="en-US" dirty="0"/>
              <a:t>：　</a:t>
            </a:r>
            <a:r>
              <a:rPr lang="ja-JP" altLang="en-US" b="1" dirty="0"/>
              <a:t>相関なし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ー１に近い値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なし</a:t>
            </a:r>
            <a:r>
              <a:rPr lang="ja-JP" altLang="en-US" b="1" dirty="0"/>
              <a:t>．負の相関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1810DB-B203-44E9-ABEC-9948A07E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17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正の相関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77685" y="846253"/>
            <a:ext cx="380536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２つの変数 </a:t>
            </a:r>
            <a:r>
              <a:rPr lang="en-US" altLang="ja-JP" dirty="0"/>
              <a:t>xx, </a:t>
            </a:r>
            <a:r>
              <a:rPr lang="en-US" altLang="ja-JP" dirty="0" err="1"/>
              <a:t>yy</a:t>
            </a:r>
            <a:r>
              <a:rPr lang="en-US" altLang="ja-JP" dirty="0"/>
              <a:t> </a:t>
            </a:r>
            <a:r>
              <a:rPr lang="ja-JP" altLang="en-US" dirty="0"/>
              <a:t>に相関がある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284017" y="4846320"/>
            <a:ext cx="3459713" cy="371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相関係数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の算出結果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78" y="905928"/>
            <a:ext cx="4716610" cy="3634732"/>
          </a:xfrm>
          <a:prstGeom prst="rect">
            <a:avLst/>
          </a:prstGeom>
        </p:spPr>
      </p:pic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052059" y="2989326"/>
            <a:ext cx="4029075" cy="164635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 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増える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yy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増える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傾向がある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（正の相関）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8F038EC-274B-3C33-18C1-01710A26D93B}"/>
              </a:ext>
            </a:extLst>
          </p:cNvPr>
          <p:cNvSpPr txBox="1"/>
          <p:nvPr/>
        </p:nvSpPr>
        <p:spPr>
          <a:xfrm>
            <a:off x="1233805" y="5490407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0.8620027 (1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51363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負の相関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09631" y="857683"/>
            <a:ext cx="3663740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２つの変数 </a:t>
            </a:r>
            <a:r>
              <a:rPr lang="en-US" altLang="ja-JP" dirty="0"/>
              <a:t>xx, </a:t>
            </a:r>
            <a:r>
              <a:rPr lang="en-US" altLang="ja-JP" dirty="0" err="1"/>
              <a:t>yy</a:t>
            </a:r>
            <a:r>
              <a:rPr lang="en-US" altLang="ja-JP" dirty="0"/>
              <a:t> </a:t>
            </a:r>
            <a:r>
              <a:rPr lang="ja-JP" altLang="en-US" dirty="0"/>
              <a:t>に相関がある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773529" y="5040399"/>
            <a:ext cx="3459713" cy="37171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相関係数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の算出結果</a:t>
            </a: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5233242" y="2928557"/>
            <a:ext cx="4023508" cy="100088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xx 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増える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24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yy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の値が</a:t>
            </a:r>
            <a:r>
              <a:rPr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減る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傾向がある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（負の相関）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569" y="915086"/>
            <a:ext cx="4841804" cy="3731209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04A90E-FCCD-4EE9-C781-F2396567FCD4}"/>
              </a:ext>
            </a:extLst>
          </p:cNvPr>
          <p:cNvSpPr txBox="1"/>
          <p:nvPr/>
        </p:nvSpPr>
        <p:spPr>
          <a:xfrm>
            <a:off x="1693311" y="5538652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-0.8502535 (-1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5981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相関なし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228" y="772411"/>
            <a:ext cx="6185051" cy="4766346"/>
          </a:xfrm>
          <a:prstGeom prst="rect">
            <a:avLst/>
          </a:prstGeom>
        </p:spPr>
      </p:pic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370955" y="5526472"/>
            <a:ext cx="3392395" cy="5594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相関係数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の算出結果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C04B9A-D2AE-953B-03D6-A0837C91A21B}"/>
              </a:ext>
            </a:extLst>
          </p:cNvPr>
          <p:cNvSpPr txBox="1"/>
          <p:nvPr/>
        </p:nvSpPr>
        <p:spPr>
          <a:xfrm>
            <a:off x="2370955" y="5971955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0.1252164 (0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2628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相関係数のまとめ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ja-JP" altLang="en-US" b="1" dirty="0"/>
              <a:t>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あり</a:t>
            </a:r>
            <a:r>
              <a:rPr lang="ja-JP" altLang="en-US" b="1" dirty="0"/>
              <a:t>．正の相関</a:t>
            </a:r>
            <a:endParaRPr kumimoji="1" lang="en-US" altLang="ja-JP" b="1" dirty="0"/>
          </a:p>
          <a:p>
            <a:r>
              <a:rPr lang="ja-JP" altLang="en-US" b="1" dirty="0"/>
              <a:t>０に近い値</a:t>
            </a:r>
            <a:r>
              <a:rPr lang="ja-JP" altLang="en-US" dirty="0"/>
              <a:t>：　</a:t>
            </a:r>
            <a:r>
              <a:rPr lang="ja-JP" altLang="en-US" b="1" dirty="0"/>
              <a:t>相関なし</a:t>
            </a:r>
            <a:endParaRPr lang="en-US" altLang="ja-JP" b="1" dirty="0"/>
          </a:p>
          <a:p>
            <a:r>
              <a:rPr kumimoji="1" lang="ja-JP" altLang="en-US" b="1" dirty="0"/>
              <a:t>ー１に近い値</a:t>
            </a:r>
            <a:r>
              <a:rPr kumimoji="1" lang="ja-JP" altLang="en-US" dirty="0"/>
              <a:t>：　</a:t>
            </a:r>
            <a:r>
              <a:rPr kumimoji="1" lang="ja-JP" altLang="en-US" b="1" dirty="0"/>
              <a:t>相関</a:t>
            </a:r>
            <a:r>
              <a:rPr kumimoji="1" lang="ja-JP" altLang="en-US" b="1" u="sng" dirty="0">
                <a:solidFill>
                  <a:srgbClr val="FF0000"/>
                </a:solidFill>
              </a:rPr>
              <a:t>なし</a:t>
            </a:r>
            <a:r>
              <a:rPr lang="ja-JP" altLang="en-US" b="1" dirty="0"/>
              <a:t>．負の相関</a:t>
            </a:r>
            <a:endParaRPr lang="en-US" altLang="ja-JP" b="1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6965" y="3095572"/>
            <a:ext cx="2896088" cy="223179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4457" y="3086675"/>
            <a:ext cx="2907632" cy="224069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02" y="3095571"/>
            <a:ext cx="2636879" cy="2032041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3296094" y="6286050"/>
            <a:ext cx="754790" cy="48547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正の相関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615689" y="5831996"/>
            <a:ext cx="1356750" cy="4192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負の相関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6BB4A65-1DC3-FB83-39E0-9F9651FCE44F}"/>
              </a:ext>
            </a:extLst>
          </p:cNvPr>
          <p:cNvSpPr txBox="1"/>
          <p:nvPr/>
        </p:nvSpPr>
        <p:spPr>
          <a:xfrm>
            <a:off x="0" y="5422683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0.1252164 (0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B1B126-7174-7571-00FD-7597B3BADFBF}"/>
              </a:ext>
            </a:extLst>
          </p:cNvPr>
          <p:cNvSpPr txBox="1"/>
          <p:nvPr/>
        </p:nvSpPr>
        <p:spPr>
          <a:xfrm>
            <a:off x="2777943" y="5806220"/>
            <a:ext cx="3227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0.8620027 (1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F86EC1C-5C93-5646-4605-6F685D22BD3A}"/>
              </a:ext>
            </a:extLst>
          </p:cNvPr>
          <p:cNvSpPr txBox="1"/>
          <p:nvPr/>
        </p:nvSpPr>
        <p:spPr>
          <a:xfrm>
            <a:off x="5674137" y="5335959"/>
            <a:ext cx="3416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/>
              <a:t>-0.8502535 (-1 </a:t>
            </a:r>
            <a:r>
              <a:rPr kumimoji="1" lang="ja-JP" altLang="en-US" sz="2400" b="1" dirty="0"/>
              <a:t>に近い値</a:t>
            </a:r>
            <a:r>
              <a:rPr kumimoji="1" lang="en-US" altLang="ja-JP" sz="2400" b="1" dirty="0"/>
              <a:t>)</a:t>
            </a:r>
            <a:endParaRPr kumimoji="1" lang="ja-JP" altLang="en-US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430B45-0170-FB02-D0CC-6FD993CEF42B}"/>
              </a:ext>
            </a:extLst>
          </p:cNvPr>
          <p:cNvSpPr txBox="1"/>
          <p:nvPr/>
        </p:nvSpPr>
        <p:spPr>
          <a:xfrm>
            <a:off x="461907" y="5884348"/>
            <a:ext cx="1356750" cy="41928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相関なし</a:t>
            </a:r>
          </a:p>
        </p:txBody>
      </p:sp>
    </p:spTree>
    <p:extLst>
      <p:ext uri="{BB962C8B-B14F-4D97-AF65-F5344CB8AC3E}">
        <p14:creationId xmlns:p14="http://schemas.microsoft.com/office/powerpoint/2010/main" val="24416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C2E2B-D799-15CA-3C7A-29CC5C2C4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相関係数の活用例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80FBBD9-0C5F-9B51-C783-520D86D7B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b="1" dirty="0"/>
              <a:t>２つの量の間の関係性の分析</a:t>
            </a:r>
            <a:endParaRPr kumimoji="1" lang="en-US" altLang="ja-JP" b="1" dirty="0"/>
          </a:p>
          <a:p>
            <a:endParaRPr lang="en-US" altLang="ja-JP" dirty="0"/>
          </a:p>
          <a:p>
            <a:r>
              <a:rPr kumimoji="1" lang="ja-JP" altLang="en-US" dirty="0"/>
              <a:t>広告を増やすと，売上高が増えそうか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相関が高い複数の金融商品を扱うと，リスクが高いか</a:t>
            </a:r>
            <a:endParaRPr kumimoji="1" lang="en-US" altLang="ja-JP" dirty="0"/>
          </a:p>
          <a:p>
            <a:endParaRPr lang="en-US" altLang="ja-JP" dirty="0"/>
          </a:p>
          <a:p>
            <a:r>
              <a:rPr lang="ja-JP" altLang="en-US" dirty="0"/>
              <a:t>遺伝子と疾患に関係がありそうか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C6733F-A960-9B80-F608-F5B85A007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4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相関係数の性質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99" y="1302357"/>
            <a:ext cx="2297736" cy="1816922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931" y="3215690"/>
            <a:ext cx="2198306" cy="41079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8772" y="1302357"/>
            <a:ext cx="2297736" cy="181692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7189" y="3215691"/>
            <a:ext cx="2294105" cy="42869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236061" y="3439563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１に近い値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0288" y="1302357"/>
            <a:ext cx="2277626" cy="180102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16151" y="3187116"/>
            <a:ext cx="2113610" cy="457271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7051583" y="3453360"/>
            <a:ext cx="1338828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１に近い値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3581" y="723409"/>
            <a:ext cx="695575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相関の強弱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」の尺度である．「傾き」では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ない</a:t>
            </a:r>
          </a:p>
        </p:txBody>
      </p:sp>
    </p:spTree>
    <p:extLst>
      <p:ext uri="{BB962C8B-B14F-4D97-AF65-F5344CB8AC3E}">
        <p14:creationId xmlns:p14="http://schemas.microsoft.com/office/powerpoint/2010/main" val="219736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927</Words>
  <Application>Microsoft Office PowerPoint</Application>
  <PresentationFormat>画面に合わせる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  <vt:lpstr>相関</vt:lpstr>
      <vt:lpstr>相関係数</vt:lpstr>
      <vt:lpstr>正の相関</vt:lpstr>
      <vt:lpstr>負の相関</vt:lpstr>
      <vt:lpstr>相関なし</vt:lpstr>
      <vt:lpstr>相関係数のまとめ</vt:lpstr>
      <vt:lpstr>相関係数の活用例</vt:lpstr>
      <vt:lpstr>相関係数の性質</vt:lpstr>
      <vt:lpstr>合成データからランダムに100個選び標本を作る</vt:lpstr>
      <vt:lpstr>合成データからランダムに100個選び標本を作る</vt:lpstr>
      <vt:lpstr>相関係数の例</vt:lpstr>
      <vt:lpstr>おわりに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金子　邦彦</cp:lastModifiedBy>
  <cp:revision>53</cp:revision>
  <dcterms:created xsi:type="dcterms:W3CDTF">2019-11-02T00:06:04Z</dcterms:created>
  <dcterms:modified xsi:type="dcterms:W3CDTF">2023-05-18T06:18:28Z</dcterms:modified>
</cp:coreProperties>
</file>