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589" r:id="rId2"/>
    <p:sldId id="596" r:id="rId3"/>
    <p:sldId id="595" r:id="rId4"/>
    <p:sldId id="597" r:id="rId5"/>
    <p:sldId id="598" r:id="rId6"/>
    <p:sldId id="258" r:id="rId7"/>
    <p:sldId id="600" r:id="rId8"/>
    <p:sldId id="602" r:id="rId9"/>
    <p:sldId id="601" r:id="rId10"/>
    <p:sldId id="603" r:id="rId11"/>
    <p:sldId id="599" r:id="rId12"/>
    <p:sldId id="605" r:id="rId13"/>
    <p:sldId id="606" r:id="rId14"/>
    <p:sldId id="608" r:id="rId15"/>
    <p:sldId id="607" r:id="rId16"/>
    <p:sldId id="609" r:id="rId17"/>
    <p:sldId id="610" r:id="rId18"/>
    <p:sldId id="260" r:id="rId19"/>
    <p:sldId id="263" r:id="rId20"/>
    <p:sldId id="264" r:id="rId2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8" d="100"/>
          <a:sy n="58" d="100"/>
        </p:scale>
        <p:origin x="24" y="1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7" y="790791"/>
            <a:ext cx="5152675" cy="176071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b="1" dirty="0">
                <a:solidFill>
                  <a:schemeClr val="tx1"/>
                </a:solidFill>
              </a:rPr>
              <a:t>rd-5. t </a:t>
            </a:r>
            <a:r>
              <a:rPr lang="ja-JP" altLang="en-US" b="1" dirty="0">
                <a:solidFill>
                  <a:schemeClr val="tx1"/>
                </a:solidFill>
              </a:rPr>
              <a:t>検定</a:t>
            </a:r>
            <a:br>
              <a:rPr lang="ja-JP" altLang="en-US" b="1" dirty="0">
                <a:solidFill>
                  <a:schemeClr val="tx1"/>
                </a:solidFill>
              </a:rPr>
            </a:br>
            <a:endParaRPr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9"/>
            <a:ext cx="5152675" cy="159434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2800" b="1" dirty="0">
                <a:solidFill>
                  <a:schemeClr val="tx1"/>
                </a:solidFill>
              </a:rPr>
              <a:t>データサイエンス演習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2800" b="1" dirty="0">
                <a:solidFill>
                  <a:schemeClr val="tx1"/>
                </a:solidFill>
              </a:rPr>
              <a:t>（</a:t>
            </a:r>
            <a:r>
              <a:rPr lang="en-US" altLang="ja-JP" sz="2800" b="1" dirty="0">
                <a:solidFill>
                  <a:schemeClr val="tx1"/>
                </a:solidFill>
              </a:rPr>
              <a:t>R </a:t>
            </a:r>
            <a:r>
              <a:rPr lang="ja-JP" altLang="en-US" sz="2800" b="1" dirty="0">
                <a:solidFill>
                  <a:schemeClr val="tx1"/>
                </a:solidFill>
              </a:rPr>
              <a:t>システムを使用）</a:t>
            </a:r>
            <a:br>
              <a:rPr lang="en-US" altLang="ja-JP" sz="2800" dirty="0">
                <a:solidFill>
                  <a:schemeClr val="tx1"/>
                </a:solidFill>
              </a:rPr>
            </a:br>
            <a:r>
              <a:rPr lang="en-US" altLang="ja-JP" sz="20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https://</a:t>
            </a:r>
            <a:r>
              <a:rPr lang="en-US" altLang="ja-JP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www.kkaneko.jp</a:t>
            </a:r>
            <a:r>
              <a:rPr lang="en-US" altLang="ja-JP" sz="200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/de/</a:t>
            </a:r>
            <a:r>
              <a:rPr lang="en-US" altLang="ja-JP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rd</a:t>
            </a:r>
            <a:r>
              <a:rPr lang="en-US" altLang="ja-JP" sz="20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altLang="ja-JP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index.html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9CCF73-D9C3-58B2-ED6E-633505543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t</a:t>
            </a:r>
            <a:r>
              <a:rPr kumimoji="1" lang="en-US" altLang="ja-JP" dirty="0"/>
              <a:t> </a:t>
            </a:r>
            <a:r>
              <a:rPr kumimoji="1" lang="ja-JP" altLang="en-US" dirty="0"/>
              <a:t>検定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99284B-FD20-42CF-17BE-2E5DCE773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b="1" dirty="0">
                <a:solidFill>
                  <a:srgbClr val="C00000"/>
                </a:solidFill>
              </a:rPr>
              <a:t>t </a:t>
            </a:r>
            <a:r>
              <a:rPr kumimoji="1" lang="ja-JP" altLang="en-US" b="1" dirty="0">
                <a:solidFill>
                  <a:srgbClr val="C00000"/>
                </a:solidFill>
              </a:rPr>
              <a:t>検定</a:t>
            </a:r>
            <a:r>
              <a:rPr kumimoji="1" lang="ja-JP" altLang="en-US" dirty="0"/>
              <a:t>は、</a:t>
            </a:r>
            <a:r>
              <a:rPr kumimoji="1" lang="ja-JP" altLang="en-US" b="1" u="sng" dirty="0">
                <a:solidFill>
                  <a:srgbClr val="FF0000"/>
                </a:solidFill>
              </a:rPr>
              <a:t>２つの標本</a:t>
            </a:r>
            <a:r>
              <a:rPr kumimoji="1" lang="ja-JP" altLang="en-US" dirty="0"/>
              <a:t>の</a:t>
            </a:r>
            <a:r>
              <a:rPr kumimoji="1" lang="ja-JP" altLang="en-US" b="1" u="sng" dirty="0">
                <a:solidFill>
                  <a:srgbClr val="FF0000"/>
                </a:solidFill>
              </a:rPr>
              <a:t>平均値</a:t>
            </a:r>
            <a:r>
              <a:rPr kumimoji="1" lang="ja-JP" altLang="en-US" dirty="0"/>
              <a:t>が</a:t>
            </a:r>
            <a:r>
              <a:rPr kumimoji="1" lang="ja-JP" altLang="en-US" b="1" u="sng" dirty="0">
                <a:solidFill>
                  <a:srgbClr val="FF0000"/>
                </a:solidFill>
              </a:rPr>
              <a:t>統計的に有意に異なるか</a:t>
            </a:r>
            <a:r>
              <a:rPr lang="ja-JP" altLang="en-US" b="1" u="sng" dirty="0">
                <a:solidFill>
                  <a:srgbClr val="FF0000"/>
                </a:solidFill>
              </a:rPr>
              <a:t>どうかを</a:t>
            </a:r>
            <a:r>
              <a:rPr kumimoji="1" lang="ja-JP" altLang="en-US" dirty="0"/>
              <a:t>判断するための</a:t>
            </a:r>
            <a:r>
              <a:rPr kumimoji="1" lang="ja-JP" altLang="en-US" b="1" u="sng" dirty="0">
                <a:solidFill>
                  <a:srgbClr val="FF0000"/>
                </a:solidFill>
              </a:rPr>
              <a:t>統計手法</a:t>
            </a:r>
            <a:endParaRPr kumimoji="1"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kumimoji="1" lang="ja-JP" altLang="en-US" dirty="0"/>
              <a:t>注意点</a:t>
            </a:r>
            <a:r>
              <a:rPr kumimoji="1" lang="en-US" altLang="ja-JP" dirty="0"/>
              <a:t>】</a:t>
            </a:r>
          </a:p>
          <a:p>
            <a:r>
              <a:rPr lang="ja-JP" altLang="en-US" b="1" u="sng" dirty="0">
                <a:solidFill>
                  <a:srgbClr val="FF0000"/>
                </a:solidFill>
              </a:rPr>
              <a:t>標本が正規分布</a:t>
            </a:r>
            <a:r>
              <a:rPr lang="ja-JP" altLang="en-US" dirty="0"/>
              <a:t>に従っていること</a:t>
            </a:r>
            <a:endParaRPr lang="en-US" altLang="ja-JP" dirty="0"/>
          </a:p>
          <a:p>
            <a:r>
              <a:rPr kumimoji="1" lang="ja-JP" altLang="en-US" b="1" u="sng" dirty="0">
                <a:solidFill>
                  <a:srgbClr val="FF0000"/>
                </a:solidFill>
              </a:rPr>
              <a:t>外れ値</a:t>
            </a:r>
            <a:r>
              <a:rPr kumimoji="1" lang="ja-JP" altLang="en-US" dirty="0"/>
              <a:t>が存在する場合は、取り除いたり、適切に修正すること</a:t>
            </a:r>
            <a:endParaRPr kumimoji="1" lang="en-US" altLang="ja-JP" dirty="0"/>
          </a:p>
          <a:p>
            <a:r>
              <a:rPr lang="ja-JP" altLang="en-US" sz="2800" b="1" u="sng" dirty="0">
                <a:solidFill>
                  <a:srgbClr val="FF0000"/>
                </a:solidFill>
              </a:rPr>
              <a:t>十分な標本サイズ</a:t>
            </a:r>
            <a:r>
              <a:rPr lang="ja-JP" altLang="en-US" sz="2800" dirty="0"/>
              <a:t>を確保すること．小さな標本サイズでは、結果の信頼性が下がる可能性がある</a:t>
            </a:r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A497BFA-A010-A94B-4468-E7F5D391E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126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535797-DC94-A947-8D7C-3EC6EBCD2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複数の母集団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26F59C-CD57-9187-BBDB-887573DD9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5926022"/>
          </a:xfrm>
        </p:spPr>
        <p:txBody>
          <a:bodyPr>
            <a:normAutofit lnSpcReduction="10000"/>
          </a:bodyPr>
          <a:lstStyle/>
          <a:p>
            <a:r>
              <a:rPr kumimoji="1" lang="ja-JP" altLang="en-US" b="1" dirty="0"/>
              <a:t>母集団が複数あるという考え方は重要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あなたは大学生です。</a:t>
            </a:r>
            <a:r>
              <a:rPr lang="ja-JP" altLang="en-US" dirty="0"/>
              <a:t>授業</a:t>
            </a:r>
            <a:r>
              <a:rPr lang="en-US" altLang="ja-JP" dirty="0"/>
              <a:t>A</a:t>
            </a:r>
            <a:r>
              <a:rPr lang="ja-JP" altLang="en-US" dirty="0"/>
              <a:t>を受けた人と、授業</a:t>
            </a:r>
            <a:r>
              <a:rPr lang="en-US" altLang="ja-JP" dirty="0"/>
              <a:t>A</a:t>
            </a:r>
            <a:r>
              <a:rPr lang="ja-JP" altLang="en-US" dirty="0"/>
              <a:t>を受けていない人の調査し、比較してみたいと考えました</a:t>
            </a:r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b="1" dirty="0">
                <a:solidFill>
                  <a:srgbClr val="FF0000"/>
                </a:solidFill>
              </a:rPr>
              <a:t>母集団が２つ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2E3AE7-D096-6858-FC14-4EBB51DB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雲 4">
            <a:extLst>
              <a:ext uri="{FF2B5EF4-FFF2-40B4-BE49-F238E27FC236}">
                <a16:creationId xmlns:a16="http://schemas.microsoft.com/office/drawing/2014/main" id="{A64D77A8-3E04-9F1B-2E02-A9E123977BD8}"/>
              </a:ext>
            </a:extLst>
          </p:cNvPr>
          <p:cNvSpPr/>
          <p:nvPr/>
        </p:nvSpPr>
        <p:spPr>
          <a:xfrm>
            <a:off x="1381045" y="3152083"/>
            <a:ext cx="3074670" cy="1638842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5C7D33F-731E-D2D0-3C87-5308CBF45469}"/>
              </a:ext>
            </a:extLst>
          </p:cNvPr>
          <p:cNvSpPr txBox="1"/>
          <p:nvPr/>
        </p:nvSpPr>
        <p:spPr>
          <a:xfrm>
            <a:off x="2351160" y="2518126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母集団</a:t>
            </a:r>
            <a:endParaRPr kumimoji="1" lang="en-US" altLang="ja-JP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雲 6">
            <a:extLst>
              <a:ext uri="{FF2B5EF4-FFF2-40B4-BE49-F238E27FC236}">
                <a16:creationId xmlns:a16="http://schemas.microsoft.com/office/drawing/2014/main" id="{F542BBBD-582D-268F-59CB-F7CF3C8B8EE3}"/>
              </a:ext>
            </a:extLst>
          </p:cNvPr>
          <p:cNvSpPr/>
          <p:nvPr/>
        </p:nvSpPr>
        <p:spPr>
          <a:xfrm>
            <a:off x="5299630" y="3152083"/>
            <a:ext cx="3074670" cy="1638842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D2227B8-3734-8C78-619C-48C763009CCB}"/>
              </a:ext>
            </a:extLst>
          </p:cNvPr>
          <p:cNvSpPr txBox="1"/>
          <p:nvPr/>
        </p:nvSpPr>
        <p:spPr>
          <a:xfrm>
            <a:off x="6269745" y="2518126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母集団</a:t>
            </a:r>
            <a:endParaRPr kumimoji="1" lang="en-US" altLang="ja-JP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753C88-7B39-051C-E327-898E7157032F}"/>
              </a:ext>
            </a:extLst>
          </p:cNvPr>
          <p:cNvSpPr txBox="1"/>
          <p:nvPr/>
        </p:nvSpPr>
        <p:spPr>
          <a:xfrm>
            <a:off x="1913873" y="4948716"/>
            <a:ext cx="27774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授業</a:t>
            </a:r>
            <a:r>
              <a:rPr lang="en-US" altLang="ja-JP" sz="2400" dirty="0"/>
              <a:t>A</a:t>
            </a:r>
            <a:r>
              <a:rPr lang="ja-JP" altLang="en-US" sz="2400" dirty="0"/>
              <a:t>を受けた人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52013E9-C103-0AC2-29DC-9887B1526758}"/>
              </a:ext>
            </a:extLst>
          </p:cNvPr>
          <p:cNvSpPr txBox="1"/>
          <p:nvPr/>
        </p:nvSpPr>
        <p:spPr>
          <a:xfrm>
            <a:off x="5137233" y="4992285"/>
            <a:ext cx="34956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授業</a:t>
            </a:r>
            <a:r>
              <a:rPr lang="en-US" altLang="ja-JP" sz="2400" dirty="0"/>
              <a:t>A</a:t>
            </a:r>
            <a:r>
              <a:rPr lang="ja-JP" altLang="en-US" sz="2400" dirty="0"/>
              <a:t>を受けていない人</a:t>
            </a:r>
          </a:p>
        </p:txBody>
      </p:sp>
    </p:spTree>
    <p:extLst>
      <p:ext uri="{BB962C8B-B14F-4D97-AF65-F5344CB8AC3E}">
        <p14:creationId xmlns:p14="http://schemas.microsoft.com/office/powerpoint/2010/main" val="3106659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535797-DC94-A947-8D7C-3EC6EBCD2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２つ</a:t>
            </a:r>
            <a:r>
              <a:rPr kumimoji="1" lang="ja-JP" altLang="en-US" dirty="0"/>
              <a:t>の母集団</a:t>
            </a:r>
            <a:r>
              <a:rPr lang="ja-JP" altLang="en-US" dirty="0"/>
              <a:t>と２つの標本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2E3AE7-D096-6858-FC14-4EBB51DB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13" name="雲 12">
            <a:extLst>
              <a:ext uri="{FF2B5EF4-FFF2-40B4-BE49-F238E27FC236}">
                <a16:creationId xmlns:a16="http://schemas.microsoft.com/office/drawing/2014/main" id="{47EA54D8-C3E1-F539-9A88-605B625A271A}"/>
              </a:ext>
            </a:extLst>
          </p:cNvPr>
          <p:cNvSpPr/>
          <p:nvPr/>
        </p:nvSpPr>
        <p:spPr>
          <a:xfrm>
            <a:off x="2609102" y="1546587"/>
            <a:ext cx="3074670" cy="1638842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右矢印 13">
            <a:extLst>
              <a:ext uri="{FF2B5EF4-FFF2-40B4-BE49-F238E27FC236}">
                <a16:creationId xmlns:a16="http://schemas.microsoft.com/office/drawing/2014/main" id="{02159AC7-0BB9-1409-C685-398E3EEC9F2D}"/>
              </a:ext>
            </a:extLst>
          </p:cNvPr>
          <p:cNvSpPr/>
          <p:nvPr/>
        </p:nvSpPr>
        <p:spPr>
          <a:xfrm>
            <a:off x="6376122" y="2133637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DDEEF6B-3DED-BA16-0577-146E4A9A480F}"/>
              </a:ext>
            </a:extLst>
          </p:cNvPr>
          <p:cNvSpPr txBox="1"/>
          <p:nvPr/>
        </p:nvSpPr>
        <p:spPr>
          <a:xfrm>
            <a:off x="7609492" y="2110554"/>
            <a:ext cx="1915909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標本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1A87973-E677-C054-93B3-927DB7D854CA}"/>
              </a:ext>
            </a:extLst>
          </p:cNvPr>
          <p:cNvSpPr txBox="1"/>
          <p:nvPr/>
        </p:nvSpPr>
        <p:spPr>
          <a:xfrm>
            <a:off x="499458" y="2110553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母集団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959B9E9-16B7-F58E-A587-853B74A00B71}"/>
              </a:ext>
            </a:extLst>
          </p:cNvPr>
          <p:cNvSpPr txBox="1"/>
          <p:nvPr/>
        </p:nvSpPr>
        <p:spPr>
          <a:xfrm>
            <a:off x="5688678" y="1355621"/>
            <a:ext cx="1915909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サンプリング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雲 17">
            <a:extLst>
              <a:ext uri="{FF2B5EF4-FFF2-40B4-BE49-F238E27FC236}">
                <a16:creationId xmlns:a16="http://schemas.microsoft.com/office/drawing/2014/main" id="{0DA2F76C-E2EA-3A90-9DEA-A5E6BDA1EA5C}"/>
              </a:ext>
            </a:extLst>
          </p:cNvPr>
          <p:cNvSpPr/>
          <p:nvPr/>
        </p:nvSpPr>
        <p:spPr>
          <a:xfrm>
            <a:off x="2614008" y="4389214"/>
            <a:ext cx="3074670" cy="1638842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右矢印 13">
            <a:extLst>
              <a:ext uri="{FF2B5EF4-FFF2-40B4-BE49-F238E27FC236}">
                <a16:creationId xmlns:a16="http://schemas.microsoft.com/office/drawing/2014/main" id="{FECA02CC-18AE-DA47-025F-722CA9B68E69}"/>
              </a:ext>
            </a:extLst>
          </p:cNvPr>
          <p:cNvSpPr/>
          <p:nvPr/>
        </p:nvSpPr>
        <p:spPr>
          <a:xfrm>
            <a:off x="6376122" y="4977802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BAC0D1C-F1C1-0407-C762-38A4E68E30F3}"/>
              </a:ext>
            </a:extLst>
          </p:cNvPr>
          <p:cNvSpPr txBox="1"/>
          <p:nvPr/>
        </p:nvSpPr>
        <p:spPr>
          <a:xfrm>
            <a:off x="7609492" y="4954719"/>
            <a:ext cx="1915909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標本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59B0153-C390-0AD9-C508-2B9748596789}"/>
              </a:ext>
            </a:extLst>
          </p:cNvPr>
          <p:cNvSpPr txBox="1"/>
          <p:nvPr/>
        </p:nvSpPr>
        <p:spPr>
          <a:xfrm>
            <a:off x="499458" y="5195031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別の母集団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8E93139-F853-9A7F-B638-E0DDEFE671B3}"/>
              </a:ext>
            </a:extLst>
          </p:cNvPr>
          <p:cNvSpPr txBox="1"/>
          <p:nvPr/>
        </p:nvSpPr>
        <p:spPr>
          <a:xfrm>
            <a:off x="5688678" y="4199786"/>
            <a:ext cx="1915909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サンプリング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8203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9CCF73-D9C3-58B2-ED6E-633505543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t</a:t>
            </a:r>
            <a:r>
              <a:rPr kumimoji="1" lang="en-US" altLang="ja-JP" dirty="0"/>
              <a:t> </a:t>
            </a:r>
            <a:r>
              <a:rPr kumimoji="1" lang="ja-JP" altLang="en-US" dirty="0"/>
              <a:t>検定と </a:t>
            </a:r>
            <a:r>
              <a:rPr kumimoji="1" lang="en-US" altLang="ja-JP" dirty="0"/>
              <a:t>p</a:t>
            </a:r>
            <a:r>
              <a:rPr lang="ja-JP" altLang="en-US" dirty="0"/>
              <a:t> 値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99284B-FD20-42CF-17BE-2E5DCE773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2925647"/>
          </a:xfrm>
        </p:spPr>
        <p:txBody>
          <a:bodyPr/>
          <a:lstStyle/>
          <a:p>
            <a:r>
              <a:rPr kumimoji="1" lang="en-US" altLang="ja-JP" b="1" dirty="0">
                <a:solidFill>
                  <a:srgbClr val="C00000"/>
                </a:solidFill>
              </a:rPr>
              <a:t>t </a:t>
            </a:r>
            <a:r>
              <a:rPr kumimoji="1" lang="ja-JP" altLang="en-US" b="1" dirty="0">
                <a:solidFill>
                  <a:srgbClr val="C00000"/>
                </a:solidFill>
              </a:rPr>
              <a:t>検定</a:t>
            </a:r>
            <a:r>
              <a:rPr kumimoji="1" lang="ja-JP" altLang="en-US" dirty="0"/>
              <a:t>は、</a:t>
            </a:r>
            <a:r>
              <a:rPr kumimoji="1" lang="ja-JP" altLang="en-US" b="1" u="sng" dirty="0">
                <a:solidFill>
                  <a:srgbClr val="FF0000"/>
                </a:solidFill>
              </a:rPr>
              <a:t>２つの標本</a:t>
            </a:r>
            <a:r>
              <a:rPr kumimoji="1" lang="ja-JP" altLang="en-US" dirty="0"/>
              <a:t>の</a:t>
            </a:r>
            <a:r>
              <a:rPr kumimoji="1" lang="ja-JP" altLang="en-US" b="1" u="sng" dirty="0">
                <a:solidFill>
                  <a:srgbClr val="FF0000"/>
                </a:solidFill>
              </a:rPr>
              <a:t>平均値</a:t>
            </a:r>
            <a:r>
              <a:rPr kumimoji="1" lang="ja-JP" altLang="en-US" dirty="0"/>
              <a:t>が</a:t>
            </a:r>
            <a:r>
              <a:rPr kumimoji="1" lang="ja-JP" altLang="en-US" b="1" u="sng" dirty="0">
                <a:solidFill>
                  <a:srgbClr val="FF0000"/>
                </a:solidFill>
              </a:rPr>
              <a:t>統計的に有意に異なるか</a:t>
            </a:r>
            <a:r>
              <a:rPr lang="ja-JP" altLang="en-US" b="1" u="sng" dirty="0">
                <a:solidFill>
                  <a:srgbClr val="FF0000"/>
                </a:solidFill>
              </a:rPr>
              <a:t>どうかを</a:t>
            </a:r>
            <a:r>
              <a:rPr kumimoji="1" lang="ja-JP" altLang="en-US" dirty="0"/>
              <a:t>判断するための</a:t>
            </a:r>
            <a:r>
              <a:rPr kumimoji="1" lang="ja-JP" altLang="en-US" b="1" u="sng" dirty="0">
                <a:solidFill>
                  <a:srgbClr val="FF0000"/>
                </a:solidFill>
              </a:rPr>
              <a:t>統計手法</a:t>
            </a:r>
            <a:endParaRPr kumimoji="1"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b="1" u="sng" dirty="0">
              <a:solidFill>
                <a:srgbClr val="FF0000"/>
              </a:solidFill>
            </a:endParaRPr>
          </a:p>
          <a:p>
            <a:r>
              <a:rPr kumimoji="1" lang="en-US" altLang="ja-JP" b="1" dirty="0">
                <a:solidFill>
                  <a:srgbClr val="C00000"/>
                </a:solidFill>
              </a:rPr>
              <a:t>p</a:t>
            </a:r>
            <a:r>
              <a:rPr lang="ja-JP" altLang="en-US" b="1" dirty="0">
                <a:solidFill>
                  <a:srgbClr val="C00000"/>
                </a:solidFill>
              </a:rPr>
              <a:t> 値</a:t>
            </a:r>
            <a:r>
              <a:rPr lang="ja-JP" altLang="en-US" dirty="0"/>
              <a:t>は、</a:t>
            </a:r>
            <a:r>
              <a:rPr lang="ja-JP" altLang="en-US" b="1" u="sng" dirty="0">
                <a:solidFill>
                  <a:srgbClr val="FF0000"/>
                </a:solidFill>
              </a:rPr>
              <a:t>２つの標本の差が偶然による</a:t>
            </a:r>
            <a:r>
              <a:rPr lang="ja-JP" altLang="en-US" dirty="0"/>
              <a:t>（有意でない）確率を示す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A497BFA-A010-A94B-4468-E7F5D391E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72F6CC-3079-F5CF-E185-22B5EDC5704D}"/>
              </a:ext>
            </a:extLst>
          </p:cNvPr>
          <p:cNvSpPr txBox="1"/>
          <p:nvPr/>
        </p:nvSpPr>
        <p:spPr>
          <a:xfrm>
            <a:off x="748665" y="4048027"/>
            <a:ext cx="77829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p</a:t>
            </a:r>
            <a:r>
              <a:rPr kumimoji="1" lang="ja-JP" altLang="en-US" sz="2400" dirty="0"/>
              <a:t> 値 </a:t>
            </a:r>
            <a:r>
              <a:rPr kumimoji="1" lang="en-US" altLang="ja-JP" sz="2400" dirty="0"/>
              <a:t>= 0.99 </a:t>
            </a:r>
            <a:r>
              <a:rPr kumimoji="1" lang="ja-JP" altLang="en-US" sz="2400" dirty="0"/>
              <a:t>のとき．「偶然による確率は９９％」</a:t>
            </a:r>
            <a:endParaRPr kumimoji="1" lang="en-US" altLang="ja-JP" sz="2400" dirty="0"/>
          </a:p>
          <a:p>
            <a:r>
              <a:rPr kumimoji="1" lang="en-US" altLang="ja-JP" sz="2400" dirty="0"/>
              <a:t>	</a:t>
            </a:r>
            <a:r>
              <a:rPr kumimoji="1" lang="ja-JP" altLang="en-US" sz="2400" dirty="0"/>
              <a:t>⇒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有意であるとも有意でないともいえない</a:t>
            </a:r>
            <a:endParaRPr kumimoji="1" lang="en-US" altLang="ja-JP" sz="2400" b="1" u="sng" dirty="0">
              <a:solidFill>
                <a:srgbClr val="FF0000"/>
              </a:solidFill>
            </a:endParaRPr>
          </a:p>
          <a:p>
            <a:endParaRPr kumimoji="1" lang="en-US" altLang="ja-JP" sz="2400" dirty="0"/>
          </a:p>
          <a:p>
            <a:r>
              <a:rPr kumimoji="1" lang="en-US" altLang="ja-JP" sz="2400" dirty="0"/>
              <a:t>P</a:t>
            </a:r>
            <a:r>
              <a:rPr kumimoji="1" lang="ja-JP" altLang="en-US" sz="2400" dirty="0"/>
              <a:t> 値 </a:t>
            </a:r>
            <a:r>
              <a:rPr kumimoji="1" lang="en-US" altLang="ja-JP" sz="2400" dirty="0"/>
              <a:t>= 0.0005 </a:t>
            </a:r>
            <a:r>
              <a:rPr kumimoji="1" lang="ja-JP" altLang="en-US" sz="2400" dirty="0"/>
              <a:t>のとき、「偶然による確率は０．０５％」</a:t>
            </a:r>
            <a:endParaRPr kumimoji="1" lang="en-US" altLang="ja-JP" sz="2400" dirty="0"/>
          </a:p>
          <a:p>
            <a:r>
              <a:rPr kumimoji="1" lang="en-US" altLang="ja-JP" sz="2400" dirty="0"/>
              <a:t>	</a:t>
            </a:r>
            <a:r>
              <a:rPr kumimoji="1" lang="ja-JP" altLang="en-US" sz="2400" dirty="0"/>
              <a:t>⇒おそらく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有意である</a:t>
            </a:r>
            <a:endParaRPr kumimoji="1" lang="en-US" altLang="ja-JP" sz="2400" b="1" u="sng" dirty="0">
              <a:solidFill>
                <a:srgbClr val="FF0000"/>
              </a:solidFill>
            </a:endParaRPr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59121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535797-DC94-A947-8D7C-3EC6EBCD2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２つ</a:t>
            </a:r>
            <a:r>
              <a:rPr kumimoji="1" lang="ja-JP" altLang="en-US" dirty="0"/>
              <a:t>の母集団</a:t>
            </a:r>
            <a:r>
              <a:rPr lang="ja-JP" altLang="en-US" dirty="0"/>
              <a:t>と２つの標本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2E3AE7-D096-6858-FC14-4EBB51DB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13" name="雲 12">
            <a:extLst>
              <a:ext uri="{FF2B5EF4-FFF2-40B4-BE49-F238E27FC236}">
                <a16:creationId xmlns:a16="http://schemas.microsoft.com/office/drawing/2014/main" id="{47EA54D8-C3E1-F539-9A88-605B625A271A}"/>
              </a:ext>
            </a:extLst>
          </p:cNvPr>
          <p:cNvSpPr/>
          <p:nvPr/>
        </p:nvSpPr>
        <p:spPr>
          <a:xfrm>
            <a:off x="1740422" y="748389"/>
            <a:ext cx="3074670" cy="1638842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右矢印 13">
            <a:extLst>
              <a:ext uri="{FF2B5EF4-FFF2-40B4-BE49-F238E27FC236}">
                <a16:creationId xmlns:a16="http://schemas.microsoft.com/office/drawing/2014/main" id="{02159AC7-0BB9-1409-C685-398E3EEC9F2D}"/>
              </a:ext>
            </a:extLst>
          </p:cNvPr>
          <p:cNvSpPr/>
          <p:nvPr/>
        </p:nvSpPr>
        <p:spPr>
          <a:xfrm>
            <a:off x="5240742" y="1247812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1A87973-E677-C054-93B3-927DB7D854CA}"/>
              </a:ext>
            </a:extLst>
          </p:cNvPr>
          <p:cNvSpPr txBox="1"/>
          <p:nvPr/>
        </p:nvSpPr>
        <p:spPr>
          <a:xfrm>
            <a:off x="173821" y="1270080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母集団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雲 17">
            <a:extLst>
              <a:ext uri="{FF2B5EF4-FFF2-40B4-BE49-F238E27FC236}">
                <a16:creationId xmlns:a16="http://schemas.microsoft.com/office/drawing/2014/main" id="{0DA2F76C-E2EA-3A90-9DEA-A5E6BDA1EA5C}"/>
              </a:ext>
            </a:extLst>
          </p:cNvPr>
          <p:cNvSpPr/>
          <p:nvPr/>
        </p:nvSpPr>
        <p:spPr>
          <a:xfrm>
            <a:off x="1853017" y="2910931"/>
            <a:ext cx="3074670" cy="1638842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右矢印 13">
            <a:extLst>
              <a:ext uri="{FF2B5EF4-FFF2-40B4-BE49-F238E27FC236}">
                <a16:creationId xmlns:a16="http://schemas.microsoft.com/office/drawing/2014/main" id="{FECA02CC-18AE-DA47-025F-722CA9B68E69}"/>
              </a:ext>
            </a:extLst>
          </p:cNvPr>
          <p:cNvSpPr/>
          <p:nvPr/>
        </p:nvSpPr>
        <p:spPr>
          <a:xfrm>
            <a:off x="5240742" y="3487978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59B0153-C390-0AD9-C508-2B9748596789}"/>
              </a:ext>
            </a:extLst>
          </p:cNvPr>
          <p:cNvSpPr txBox="1"/>
          <p:nvPr/>
        </p:nvSpPr>
        <p:spPr>
          <a:xfrm>
            <a:off x="29608" y="3652205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別の母集団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D44BFD7-C45C-BA37-999A-A1097A4F0D8F}"/>
              </a:ext>
            </a:extLst>
          </p:cNvPr>
          <p:cNvSpPr txBox="1"/>
          <p:nvPr/>
        </p:nvSpPr>
        <p:spPr>
          <a:xfrm>
            <a:off x="4927687" y="5016344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２つの標本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t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検定の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p 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値を算出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：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0.006908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FBC668-9A0E-7B5B-6827-242B33A5557A}"/>
              </a:ext>
            </a:extLst>
          </p:cNvPr>
          <p:cNvSpPr txBox="1"/>
          <p:nvPr/>
        </p:nvSpPr>
        <p:spPr>
          <a:xfrm>
            <a:off x="4629036" y="5990747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b="1" u="sng" dirty="0">
                <a:solidFill>
                  <a:srgbClr val="FF0000"/>
                </a:solidFill>
              </a:rPr>
              <a:t>２つの標本の差が偶然による</a:t>
            </a:r>
            <a:endParaRPr lang="en-US" altLang="ja-JP" sz="2400" b="1" u="sng" dirty="0">
              <a:solidFill>
                <a:srgbClr val="FF0000"/>
              </a:solidFill>
            </a:endParaRPr>
          </a:p>
          <a:p>
            <a:r>
              <a:rPr lang="ja-JP" altLang="en-US" sz="2400" dirty="0"/>
              <a:t>（有意でない）</a:t>
            </a:r>
            <a:r>
              <a:rPr lang="ja-JP" altLang="en-US" sz="2400" b="1" u="sng" dirty="0">
                <a:solidFill>
                  <a:srgbClr val="FF0000"/>
                </a:solidFill>
              </a:rPr>
              <a:t>確率が低い</a:t>
            </a:r>
            <a:endParaRPr kumimoji="1"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D2D9D63-38EA-AF7C-17DF-EE3C749DD559}"/>
              </a:ext>
            </a:extLst>
          </p:cNvPr>
          <p:cNvSpPr/>
          <p:nvPr/>
        </p:nvSpPr>
        <p:spPr>
          <a:xfrm>
            <a:off x="6207412" y="473182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6706339-1DF1-49A6-6666-6C35C2500A89}"/>
              </a:ext>
            </a:extLst>
          </p:cNvPr>
          <p:cNvSpPr txBox="1"/>
          <p:nvPr/>
        </p:nvSpPr>
        <p:spPr>
          <a:xfrm>
            <a:off x="6327566" y="561217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128</a:t>
            </a:r>
            <a:b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</a:br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104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124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64ECB2F-1513-79BD-3538-CB45DDAE07CF}"/>
              </a:ext>
            </a:extLst>
          </p:cNvPr>
          <p:cNvSpPr/>
          <p:nvPr/>
        </p:nvSpPr>
        <p:spPr>
          <a:xfrm>
            <a:off x="6207412" y="2653197"/>
            <a:ext cx="959124" cy="234555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2B76F85-44C0-D3C5-B2B6-7FA78A5A96BE}"/>
              </a:ext>
            </a:extLst>
          </p:cNvPr>
          <p:cNvSpPr txBox="1"/>
          <p:nvPr/>
        </p:nvSpPr>
        <p:spPr>
          <a:xfrm>
            <a:off x="6327566" y="2741232"/>
            <a:ext cx="651140" cy="230832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180</a:t>
            </a:r>
            <a:b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</a:br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91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189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131</a:t>
            </a:r>
            <a:endParaRPr kumimoji="1" lang="en-US" altLang="ja-JP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130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150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4389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535797-DC94-A947-8D7C-3EC6EBCD2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２つ</a:t>
            </a:r>
            <a:r>
              <a:rPr kumimoji="1" lang="ja-JP" altLang="en-US" dirty="0"/>
              <a:t>の母集団</a:t>
            </a:r>
            <a:r>
              <a:rPr lang="ja-JP" altLang="en-US" dirty="0"/>
              <a:t>と２つの標本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2E3AE7-D096-6858-FC14-4EBB51DB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13" name="雲 12">
            <a:extLst>
              <a:ext uri="{FF2B5EF4-FFF2-40B4-BE49-F238E27FC236}">
                <a16:creationId xmlns:a16="http://schemas.microsoft.com/office/drawing/2014/main" id="{47EA54D8-C3E1-F539-9A88-605B625A271A}"/>
              </a:ext>
            </a:extLst>
          </p:cNvPr>
          <p:cNvSpPr/>
          <p:nvPr/>
        </p:nvSpPr>
        <p:spPr>
          <a:xfrm>
            <a:off x="1740422" y="748389"/>
            <a:ext cx="3074670" cy="1638842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右矢印 13">
            <a:extLst>
              <a:ext uri="{FF2B5EF4-FFF2-40B4-BE49-F238E27FC236}">
                <a16:creationId xmlns:a16="http://schemas.microsoft.com/office/drawing/2014/main" id="{02159AC7-0BB9-1409-C685-398E3EEC9F2D}"/>
              </a:ext>
            </a:extLst>
          </p:cNvPr>
          <p:cNvSpPr/>
          <p:nvPr/>
        </p:nvSpPr>
        <p:spPr>
          <a:xfrm>
            <a:off x="5240742" y="1247812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1A87973-E677-C054-93B3-927DB7D854CA}"/>
              </a:ext>
            </a:extLst>
          </p:cNvPr>
          <p:cNvSpPr txBox="1"/>
          <p:nvPr/>
        </p:nvSpPr>
        <p:spPr>
          <a:xfrm>
            <a:off x="173821" y="1270080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母集団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雲 17">
            <a:extLst>
              <a:ext uri="{FF2B5EF4-FFF2-40B4-BE49-F238E27FC236}">
                <a16:creationId xmlns:a16="http://schemas.microsoft.com/office/drawing/2014/main" id="{0DA2F76C-E2EA-3A90-9DEA-A5E6BDA1EA5C}"/>
              </a:ext>
            </a:extLst>
          </p:cNvPr>
          <p:cNvSpPr/>
          <p:nvPr/>
        </p:nvSpPr>
        <p:spPr>
          <a:xfrm>
            <a:off x="1853017" y="2910931"/>
            <a:ext cx="3074670" cy="1638842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右矢印 13">
            <a:extLst>
              <a:ext uri="{FF2B5EF4-FFF2-40B4-BE49-F238E27FC236}">
                <a16:creationId xmlns:a16="http://schemas.microsoft.com/office/drawing/2014/main" id="{FECA02CC-18AE-DA47-025F-722CA9B68E69}"/>
              </a:ext>
            </a:extLst>
          </p:cNvPr>
          <p:cNvSpPr/>
          <p:nvPr/>
        </p:nvSpPr>
        <p:spPr>
          <a:xfrm>
            <a:off x="5240742" y="3487978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59B0153-C390-0AD9-C508-2B9748596789}"/>
              </a:ext>
            </a:extLst>
          </p:cNvPr>
          <p:cNvSpPr txBox="1"/>
          <p:nvPr/>
        </p:nvSpPr>
        <p:spPr>
          <a:xfrm>
            <a:off x="29608" y="3652205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別の母集団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010DD14-52B5-0C9E-F255-FCA03D30CCA1}"/>
              </a:ext>
            </a:extLst>
          </p:cNvPr>
          <p:cNvSpPr/>
          <p:nvPr/>
        </p:nvSpPr>
        <p:spPr>
          <a:xfrm>
            <a:off x="6094817" y="457970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C45525-2AB0-2FB7-F4FD-63A37E9C4696}"/>
              </a:ext>
            </a:extLst>
          </p:cNvPr>
          <p:cNvSpPr txBox="1"/>
          <p:nvPr/>
        </p:nvSpPr>
        <p:spPr>
          <a:xfrm>
            <a:off x="6214971" y="546005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128</a:t>
            </a:r>
            <a:b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</a:br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104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124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63C4C4-D1DA-1B53-C9D5-5D200CD9A637}"/>
              </a:ext>
            </a:extLst>
          </p:cNvPr>
          <p:cNvSpPr txBox="1"/>
          <p:nvPr/>
        </p:nvSpPr>
        <p:spPr>
          <a:xfrm>
            <a:off x="6214971" y="2903220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100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106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89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89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105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9DBCA08-A075-C441-967D-BEFFC3957039}"/>
              </a:ext>
            </a:extLst>
          </p:cNvPr>
          <p:cNvSpPr/>
          <p:nvPr/>
        </p:nvSpPr>
        <p:spPr>
          <a:xfrm>
            <a:off x="6115177" y="2826726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D44BFD7-C45C-BA37-999A-A1097A4F0D8F}"/>
              </a:ext>
            </a:extLst>
          </p:cNvPr>
          <p:cNvSpPr txBox="1"/>
          <p:nvPr/>
        </p:nvSpPr>
        <p:spPr>
          <a:xfrm>
            <a:off x="4927687" y="5016344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２つの標本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t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検定の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p 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値を算出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：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0.1541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FBC668-9A0E-7B5B-6827-242B33A5557A}"/>
              </a:ext>
            </a:extLst>
          </p:cNvPr>
          <p:cNvSpPr txBox="1"/>
          <p:nvPr/>
        </p:nvSpPr>
        <p:spPr>
          <a:xfrm>
            <a:off x="4203386" y="5990746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有意であるとも有意でないとも言えない</a:t>
            </a:r>
            <a:endParaRPr kumimoji="1" lang="en-US" altLang="ja-JP" sz="2000" b="1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425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B792D1-26EC-E54A-EA88-9185DF24D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p </a:t>
            </a:r>
            <a:r>
              <a:rPr kumimoji="1" lang="ja-JP" altLang="en-US" dirty="0"/>
              <a:t>値と有意性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F2C235-4AAC-BF76-0506-92CA7843C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1" dirty="0">
                <a:solidFill>
                  <a:srgbClr val="C00000"/>
                </a:solidFill>
              </a:rPr>
              <a:t>t </a:t>
            </a:r>
            <a:r>
              <a:rPr kumimoji="1" lang="ja-JP" altLang="en-US" b="1" dirty="0">
                <a:solidFill>
                  <a:srgbClr val="C00000"/>
                </a:solidFill>
              </a:rPr>
              <a:t>検定</a:t>
            </a:r>
            <a:r>
              <a:rPr kumimoji="1" lang="ja-JP" altLang="en-US" dirty="0"/>
              <a:t>の </a:t>
            </a:r>
            <a:r>
              <a:rPr kumimoji="1" lang="en-US" altLang="ja-JP" b="1" dirty="0">
                <a:solidFill>
                  <a:srgbClr val="C00000"/>
                </a:solidFill>
              </a:rPr>
              <a:t>p</a:t>
            </a:r>
            <a:r>
              <a:rPr lang="ja-JP" altLang="en-US" b="1" dirty="0">
                <a:solidFill>
                  <a:srgbClr val="C00000"/>
                </a:solidFill>
              </a:rPr>
              <a:t> 値</a:t>
            </a:r>
            <a:r>
              <a:rPr lang="ja-JP" altLang="en-US" dirty="0"/>
              <a:t>は、</a:t>
            </a:r>
            <a:r>
              <a:rPr lang="ja-JP" altLang="en-US" b="1" u="sng" dirty="0">
                <a:solidFill>
                  <a:srgbClr val="FF0000"/>
                </a:solidFill>
              </a:rPr>
              <a:t>２つの標本の差が偶然による</a:t>
            </a:r>
            <a:r>
              <a:rPr lang="ja-JP" altLang="en-US" dirty="0"/>
              <a:t>確率を示す</a:t>
            </a:r>
            <a:endParaRPr lang="en-US" altLang="ja-JP" dirty="0"/>
          </a:p>
          <a:p>
            <a:r>
              <a:rPr kumimoji="1" lang="en-US" altLang="ja-JP" b="1" dirty="0">
                <a:solidFill>
                  <a:srgbClr val="FF0000"/>
                </a:solidFill>
              </a:rPr>
              <a:t>p</a:t>
            </a:r>
            <a:r>
              <a:rPr kumimoji="1" lang="ja-JP" altLang="en-US" b="1" dirty="0">
                <a:solidFill>
                  <a:srgbClr val="FF0000"/>
                </a:solidFill>
              </a:rPr>
              <a:t>値が小さい</a:t>
            </a:r>
            <a:r>
              <a:rPr kumimoji="1" lang="ja-JP" altLang="en-US" dirty="0"/>
              <a:t>とき「</a:t>
            </a:r>
            <a:r>
              <a:rPr kumimoji="1" lang="ja-JP" altLang="en-US" b="1" dirty="0"/>
              <a:t>とても偶然とは思えず、有意である</a:t>
            </a:r>
            <a:r>
              <a:rPr kumimoji="1" lang="ja-JP" altLang="en-US" dirty="0"/>
              <a:t>」と考える</a:t>
            </a:r>
            <a:endParaRPr kumimoji="1" lang="en-US" altLang="ja-JP" dirty="0"/>
          </a:p>
          <a:p>
            <a:r>
              <a:rPr kumimoji="1" lang="en-US" altLang="ja-JP" b="1" dirty="0">
                <a:solidFill>
                  <a:srgbClr val="FF0000"/>
                </a:solidFill>
              </a:rPr>
              <a:t>p</a:t>
            </a:r>
            <a:r>
              <a:rPr kumimoji="1" lang="ja-JP" altLang="en-US" b="1" dirty="0">
                <a:solidFill>
                  <a:srgbClr val="FF0000"/>
                </a:solidFill>
              </a:rPr>
              <a:t>値が大きい</a:t>
            </a:r>
            <a:r>
              <a:rPr kumimoji="1" lang="ja-JP" altLang="en-US" dirty="0"/>
              <a:t>ときは「</a:t>
            </a:r>
            <a:r>
              <a:rPr kumimoji="1" lang="ja-JP" altLang="en-US" b="1" dirty="0"/>
              <a:t>偶然であるとも、偶然でないとも言えない</a:t>
            </a:r>
            <a:r>
              <a:rPr kumimoji="1" lang="ja-JP" altLang="en-US" dirty="0"/>
              <a:t>」と考える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07F281F-0DDD-C26B-8FC6-2A431FC08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935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F089A2-D04B-B64A-083F-90EC184FF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8F7B173-F4B8-2F66-04F2-40062F72A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4" y="846252"/>
            <a:ext cx="8662135" cy="5875223"/>
          </a:xfrm>
        </p:spPr>
        <p:txBody>
          <a:bodyPr>
            <a:normAutofit/>
          </a:bodyPr>
          <a:lstStyle/>
          <a:p>
            <a:r>
              <a:rPr kumimoji="1" lang="en-US" altLang="ja-JP" sz="2400" b="1" dirty="0"/>
              <a:t>t</a:t>
            </a:r>
            <a:r>
              <a:rPr kumimoji="1" lang="ja-JP" altLang="en-US" sz="2400" b="1" dirty="0"/>
              <a:t>検定</a:t>
            </a:r>
            <a:endParaRPr kumimoji="1" lang="en-US" altLang="ja-JP" sz="2400" b="1" dirty="0"/>
          </a:p>
          <a:p>
            <a:pPr lvl="1"/>
            <a:r>
              <a:rPr kumimoji="1" lang="en-US" altLang="ja-JP" b="1" dirty="0"/>
              <a:t>t</a:t>
            </a:r>
            <a:r>
              <a:rPr kumimoji="1" lang="ja-JP" altLang="en-US" b="1" dirty="0"/>
              <a:t>検定</a:t>
            </a:r>
            <a:r>
              <a:rPr kumimoji="1" lang="ja-JP" altLang="en-US" dirty="0"/>
              <a:t>は、</a:t>
            </a:r>
            <a:r>
              <a:rPr kumimoji="1" lang="en-US" altLang="ja-JP" b="1" dirty="0"/>
              <a:t>2</a:t>
            </a:r>
            <a:r>
              <a:rPr kumimoji="1" lang="ja-JP" altLang="en-US" b="1" dirty="0"/>
              <a:t>つの標本の平均値の統計的な有意性</a:t>
            </a:r>
            <a:r>
              <a:rPr kumimoji="1" lang="ja-JP" altLang="en-US" dirty="0"/>
              <a:t>を判断する</a:t>
            </a:r>
            <a:r>
              <a:rPr kumimoji="1" lang="ja-JP" altLang="en-US" b="1" dirty="0"/>
              <a:t>統計手法</a:t>
            </a:r>
            <a:endParaRPr kumimoji="1" lang="en-US" altLang="ja-JP" b="1" dirty="0"/>
          </a:p>
          <a:p>
            <a:pPr lvl="1"/>
            <a:r>
              <a:rPr kumimoji="1" lang="ja-JP" altLang="en-US" b="1" dirty="0"/>
              <a:t>標本が正規分布</a:t>
            </a:r>
            <a:r>
              <a:rPr kumimoji="1" lang="ja-JP" altLang="en-US" dirty="0"/>
              <a:t>に従い、</a:t>
            </a:r>
            <a:r>
              <a:rPr kumimoji="1" lang="ja-JP" altLang="en-US" b="1" dirty="0"/>
              <a:t>外れ値</a:t>
            </a:r>
            <a:r>
              <a:rPr kumimoji="1" lang="ja-JP" altLang="en-US" dirty="0"/>
              <a:t>を適切に扱い、</a:t>
            </a:r>
            <a:r>
              <a:rPr kumimoji="1" lang="ja-JP" altLang="en-US" b="1" dirty="0"/>
              <a:t>十分な標本サイズ</a:t>
            </a:r>
            <a:r>
              <a:rPr kumimoji="1" lang="ja-JP" altLang="en-US" dirty="0"/>
              <a:t>を確保することが重要</a:t>
            </a:r>
          </a:p>
          <a:p>
            <a:r>
              <a:rPr kumimoji="1" lang="en-US" altLang="ja-JP" sz="2400" b="1" dirty="0"/>
              <a:t>t</a:t>
            </a:r>
            <a:r>
              <a:rPr kumimoji="1" lang="ja-JP" altLang="en-US" sz="2400" b="1" dirty="0"/>
              <a:t>検定の</a:t>
            </a:r>
            <a:r>
              <a:rPr kumimoji="1" lang="en-US" altLang="ja-JP" sz="2400" b="1" dirty="0"/>
              <a:t>p</a:t>
            </a:r>
            <a:r>
              <a:rPr kumimoji="1" lang="ja-JP" altLang="en-US" sz="2400" b="1" dirty="0"/>
              <a:t>値</a:t>
            </a:r>
            <a:endParaRPr kumimoji="1" lang="en-US" altLang="ja-JP" sz="2400" b="1" dirty="0"/>
          </a:p>
          <a:p>
            <a:pPr lvl="1"/>
            <a:r>
              <a:rPr kumimoji="1" lang="en-US" altLang="ja-JP" dirty="0"/>
              <a:t>t</a:t>
            </a:r>
            <a:r>
              <a:rPr kumimoji="1" lang="ja-JP" altLang="en-US" dirty="0"/>
              <a:t>検定の</a:t>
            </a:r>
            <a:r>
              <a:rPr kumimoji="1" lang="en-US" altLang="ja-JP" dirty="0"/>
              <a:t>p</a:t>
            </a:r>
            <a:r>
              <a:rPr kumimoji="1" lang="ja-JP" altLang="en-US" dirty="0"/>
              <a:t>値は、</a:t>
            </a:r>
            <a:r>
              <a:rPr kumimoji="1" lang="en-US" altLang="ja-JP" b="1" dirty="0"/>
              <a:t>2</a:t>
            </a:r>
            <a:r>
              <a:rPr kumimoji="1" lang="ja-JP" altLang="en-US" b="1" dirty="0"/>
              <a:t>つの標本の差が偶然</a:t>
            </a:r>
            <a:r>
              <a:rPr kumimoji="1" lang="ja-JP" altLang="en-US" dirty="0"/>
              <a:t>である</a:t>
            </a:r>
            <a:r>
              <a:rPr kumimoji="1" lang="ja-JP" altLang="en-US" b="1" dirty="0"/>
              <a:t>確率</a:t>
            </a:r>
            <a:endParaRPr kumimoji="1" lang="en-US" altLang="ja-JP" b="1" dirty="0"/>
          </a:p>
          <a:p>
            <a:pPr lvl="1"/>
            <a:r>
              <a:rPr kumimoji="1" lang="en-US" altLang="ja-JP" dirty="0"/>
              <a:t>p</a:t>
            </a:r>
            <a:r>
              <a:rPr kumimoji="1" lang="ja-JP" altLang="en-US" dirty="0"/>
              <a:t>値が低いとき、差が統計的に有意である可能性が高まる</a:t>
            </a:r>
          </a:p>
          <a:p>
            <a:r>
              <a:rPr kumimoji="1" lang="en-US" altLang="ja-JP" sz="2400" b="1" dirty="0"/>
              <a:t>p</a:t>
            </a:r>
            <a:r>
              <a:rPr kumimoji="1" lang="ja-JP" altLang="en-US" sz="2400" b="1" dirty="0"/>
              <a:t>値の解釈</a:t>
            </a:r>
            <a:endParaRPr kumimoji="1" lang="en-US" altLang="ja-JP" sz="2400" b="1" dirty="0"/>
          </a:p>
          <a:p>
            <a:pPr lvl="1"/>
            <a:r>
              <a:rPr kumimoji="1" lang="en-US" altLang="ja-JP" b="1" dirty="0"/>
              <a:t>p</a:t>
            </a:r>
            <a:r>
              <a:rPr kumimoji="1" lang="ja-JP" altLang="en-US" b="1" dirty="0"/>
              <a:t>値が小さい</a:t>
            </a:r>
            <a:r>
              <a:rPr kumimoji="1" lang="ja-JP" altLang="en-US" dirty="0"/>
              <a:t>とき、「</a:t>
            </a:r>
            <a:r>
              <a:rPr kumimoji="1" lang="ja-JP" altLang="en-US" b="1" dirty="0"/>
              <a:t>差は統計的に有意であり、偶然とは考えにくい</a:t>
            </a:r>
            <a:r>
              <a:rPr kumimoji="1" lang="ja-JP" altLang="en-US" dirty="0"/>
              <a:t>」と考える</a:t>
            </a:r>
            <a:endParaRPr kumimoji="1" lang="en-US" altLang="ja-JP" dirty="0"/>
          </a:p>
          <a:p>
            <a:pPr lvl="1"/>
            <a:r>
              <a:rPr kumimoji="1" lang="en-US" altLang="ja-JP" b="1" dirty="0"/>
              <a:t>p</a:t>
            </a:r>
            <a:r>
              <a:rPr kumimoji="1" lang="ja-JP" altLang="en-US" b="1" dirty="0"/>
              <a:t>値が大きい</a:t>
            </a:r>
            <a:r>
              <a:rPr kumimoji="1" lang="ja-JP" altLang="en-US" dirty="0"/>
              <a:t>ときは、「差は統計的に有意であるとは言いきれない。</a:t>
            </a:r>
            <a:r>
              <a:rPr kumimoji="1" lang="ja-JP" altLang="en-US" b="1" dirty="0"/>
              <a:t>偶然であるとも、偶然でないとも言えない</a:t>
            </a:r>
            <a:r>
              <a:rPr kumimoji="1" lang="ja-JP" altLang="en-US" dirty="0"/>
              <a:t>」と考える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5FB977-9DC2-60A4-F368-40844D4A2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482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R </a:t>
            </a:r>
            <a:r>
              <a:rPr lang="ja-JP" altLang="en-US" dirty="0"/>
              <a:t>での</a:t>
            </a:r>
            <a:r>
              <a:rPr lang="en-US" altLang="ja-JP" dirty="0"/>
              <a:t> t </a:t>
            </a:r>
            <a:r>
              <a:rPr lang="ja-JP" altLang="en-US" dirty="0"/>
              <a:t>検定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/>
              <a:t>R </a:t>
            </a:r>
            <a:r>
              <a:rPr lang="ja-JP" altLang="en-US" sz="2400" dirty="0"/>
              <a:t>システム： </a:t>
            </a:r>
            <a:r>
              <a:rPr lang="en-US" altLang="ja-JP" sz="2400" b="1" dirty="0" err="1"/>
              <a:t>t.test</a:t>
            </a:r>
            <a:r>
              <a:rPr lang="en-US" altLang="ja-JP" sz="2400" b="1" dirty="0"/>
              <a:t>(</a:t>
            </a:r>
            <a:r>
              <a:rPr lang="ja-JP" altLang="en-US" sz="2400" b="1" dirty="0"/>
              <a:t>＜標本１＞</a:t>
            </a:r>
            <a:r>
              <a:rPr lang="en-US" altLang="ja-JP" sz="2400" b="1" dirty="0"/>
              <a:t>, </a:t>
            </a:r>
            <a:r>
              <a:rPr lang="ja-JP" altLang="en-US" sz="2400" b="1" dirty="0"/>
              <a:t>＜標本２＞</a:t>
            </a:r>
            <a:r>
              <a:rPr lang="en-US" altLang="ja-JP" sz="2400" b="1" dirty="0"/>
              <a:t>, </a:t>
            </a:r>
            <a:r>
              <a:rPr lang="en-US" altLang="ja-JP" sz="2400" b="1" dirty="0" err="1"/>
              <a:t>var.equal</a:t>
            </a:r>
            <a:r>
              <a:rPr lang="en-US" altLang="ja-JP" sz="2400" b="1" dirty="0"/>
              <a:t>=F)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692" y="2393710"/>
            <a:ext cx="8079883" cy="2522563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3125935" y="3439412"/>
            <a:ext cx="1773497" cy="2155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82546" y="3844040"/>
            <a:ext cx="2501006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値が表示される</a:t>
            </a:r>
            <a:endParaRPr kumimoji="1" lang="ja-JP" altLang="en-US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32897" y="5449730"/>
            <a:ext cx="8753475" cy="98084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 err="1">
                <a:solidFill>
                  <a:srgbClr val="FF0000"/>
                </a:solidFill>
                <a:latin typeface="Arial" panose="020B0604020202020204" pitchFamily="34" charset="0"/>
              </a:rPr>
              <a:t>t.test</a:t>
            </a:r>
            <a:r>
              <a:rPr lang="en-US" altLang="ja-JP" dirty="0">
                <a:latin typeface="Arial" panose="020B0604020202020204" pitchFamily="34" charset="0"/>
              </a:rPr>
              <a:t>( </a:t>
            </a:r>
            <a:r>
              <a:rPr lang="en-US" altLang="ja-JP" dirty="0">
                <a:solidFill>
                  <a:srgbClr val="C00000"/>
                </a:solidFill>
                <a:latin typeface="Arial" panose="020B0604020202020204" pitchFamily="34" charset="0"/>
              </a:rPr>
              <a:t>c(128, 104, 124, 85, 120</a:t>
            </a:r>
            <a:r>
              <a:rPr lang="en-US" altLang="ja-JP" dirty="0">
                <a:latin typeface="Arial" panose="020B0604020202020204" pitchFamily="34" charset="0"/>
              </a:rPr>
              <a:t>), </a:t>
            </a:r>
            <a:r>
              <a:rPr lang="en-US" altLang="ja-JP" dirty="0">
                <a:solidFill>
                  <a:srgbClr val="C00000"/>
                </a:solidFill>
                <a:latin typeface="Arial" panose="020B0604020202020204" pitchFamily="34" charset="0"/>
              </a:rPr>
              <a:t>c(100, 106, 89, 89, 105</a:t>
            </a:r>
            <a:r>
              <a:rPr lang="en-US" altLang="ja-JP" dirty="0">
                <a:latin typeface="Arial" panose="020B0604020202020204" pitchFamily="34" charset="0"/>
              </a:rPr>
              <a:t>), </a:t>
            </a:r>
            <a:r>
              <a:rPr lang="en-US" altLang="ja-JP" dirty="0" err="1">
                <a:latin typeface="Arial" panose="020B0604020202020204" pitchFamily="34" charset="0"/>
              </a:rPr>
              <a:t>var.equal</a:t>
            </a:r>
            <a:r>
              <a:rPr lang="en-US" altLang="ja-JP" dirty="0">
                <a:latin typeface="Arial" panose="020B0604020202020204" pitchFamily="34" charset="0"/>
              </a:rPr>
              <a:t>=F )</a:t>
            </a:r>
          </a:p>
        </p:txBody>
      </p:sp>
    </p:spTree>
    <p:extLst>
      <p:ext uri="{BB962C8B-B14F-4D97-AF65-F5344CB8AC3E}">
        <p14:creationId xmlns:p14="http://schemas.microsoft.com/office/powerpoint/2010/main" val="12166715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 t </a:t>
            </a:r>
            <a:r>
              <a:rPr lang="ja-JP" altLang="en-US" dirty="0"/>
              <a:t>検定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9468" y="3316650"/>
            <a:ext cx="7570871" cy="66941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■　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p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値 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&lt; </a:t>
            </a:r>
            <a:r>
              <a:rPr lang="en-US" altLang="ja-JP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0.05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が，</a:t>
            </a:r>
            <a:r>
              <a:rPr lang="ja-JP" altLang="en-US" sz="2400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判断の分かれ目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の目安という考え方も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　　　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31" y="1171311"/>
            <a:ext cx="3906847" cy="1219729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2625" y="1171311"/>
            <a:ext cx="4224050" cy="1337395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1310138" y="1615447"/>
            <a:ext cx="998796" cy="2083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519382" y="1732347"/>
            <a:ext cx="1201177" cy="180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650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779767-7C71-40B9-AA72-BE5FDF9E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アウトライン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E4EC84-6D48-4A61-B59E-FDCF76A94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5</a:t>
            </a:r>
            <a:r>
              <a:rPr kumimoji="1" lang="en-US" altLang="ja-JP" dirty="0"/>
              <a:t>-1. </a:t>
            </a:r>
            <a:r>
              <a:rPr lang="ja-JP" altLang="en-US" dirty="0"/>
              <a:t>母集団と標本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5-2. t </a:t>
            </a:r>
            <a:r>
              <a:rPr lang="ja-JP" altLang="en-US" dirty="0"/>
              <a:t>検定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28528F-A52A-4DAE-8D60-87CD03EA4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632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サイズが５以上の数値データを，</a:t>
            </a:r>
            <a:r>
              <a:rPr lang="en-US" altLang="ja-JP" dirty="0"/>
              <a:t>2</a:t>
            </a:r>
            <a:r>
              <a:rPr lang="ja-JP" altLang="en-US" dirty="0"/>
              <a:t>個準備しなさい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/>
              <a:t>1</a:t>
            </a:r>
            <a:r>
              <a:rPr lang="ja-JP" altLang="en-US" dirty="0"/>
              <a:t>のデータについて </a:t>
            </a:r>
            <a:r>
              <a:rPr lang="en-US" altLang="ja-JP" dirty="0"/>
              <a:t>t</a:t>
            </a:r>
            <a:r>
              <a:rPr lang="ja-JP" altLang="en-US" dirty="0"/>
              <a:t> 検定を行い，その</a:t>
            </a:r>
            <a:r>
              <a:rPr lang="en-US" altLang="ja-JP" dirty="0"/>
              <a:t> p </a:t>
            </a:r>
            <a:r>
              <a:rPr lang="ja-JP" altLang="en-US" dirty="0"/>
              <a:t>値を求めなさい</a:t>
            </a:r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20</a:t>
            </a:fld>
            <a:endParaRPr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657480"/>
              </p:ext>
            </p:extLst>
          </p:nvPr>
        </p:nvGraphicFramePr>
        <p:xfrm>
          <a:off x="706429" y="1955645"/>
          <a:ext cx="7579269" cy="93909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91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7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759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データ１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データ２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678379" y="4637899"/>
            <a:ext cx="7635367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＜</a:t>
            </a:r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値＞　　　　　　　　　　　　　　　　　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2035203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5-1 </a:t>
            </a:r>
            <a:r>
              <a:rPr lang="ja-JP" altLang="en-US" dirty="0"/>
              <a:t>母集団と標本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55B467F0-12AC-4EE6-8368-3A99E73165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2814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B28329-1B3A-70B2-2D8C-C3D666908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母集団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FFF29F-89AF-6B77-92B3-876E38A0C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kumimoji="1" lang="ja-JP" altLang="en-US" sz="2400" b="1" dirty="0">
                <a:solidFill>
                  <a:srgbClr val="C00000"/>
                </a:solidFill>
              </a:rPr>
              <a:t>母集団</a:t>
            </a:r>
            <a:r>
              <a:rPr kumimoji="1" lang="ja-JP" altLang="en-US" sz="2400" dirty="0"/>
              <a:t>は，調査や研究の対象となる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全体の集団</a:t>
            </a:r>
            <a:r>
              <a:rPr kumimoji="1" lang="ja-JP" altLang="en-US" sz="2400" dirty="0"/>
              <a:t>のこと</a:t>
            </a:r>
            <a:endParaRPr kumimoji="1" lang="en-US" altLang="ja-JP" sz="2400" dirty="0"/>
          </a:p>
          <a:p>
            <a:pPr marL="0" indent="0">
              <a:spcBef>
                <a:spcPts val="1200"/>
              </a:spcBef>
              <a:buNone/>
            </a:pPr>
            <a:endParaRPr kumimoji="1" lang="en-US" altLang="ja-JP" sz="2400" dirty="0"/>
          </a:p>
          <a:p>
            <a:pPr>
              <a:spcBef>
                <a:spcPts val="1200"/>
              </a:spcBef>
            </a:pPr>
            <a:r>
              <a:rPr kumimoji="1" lang="ja-JP" altLang="en-US" sz="2400" b="1" u="sng" dirty="0">
                <a:solidFill>
                  <a:srgbClr val="FF0000"/>
                </a:solidFill>
              </a:rPr>
              <a:t>母集団</a:t>
            </a:r>
            <a:r>
              <a:rPr kumimoji="1" lang="ja-JP" altLang="en-US" sz="2400" dirty="0"/>
              <a:t>の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把握と理解</a:t>
            </a:r>
            <a:r>
              <a:rPr kumimoji="1" lang="ja-JP" altLang="en-US" sz="2400" dirty="0"/>
              <a:t>が</a:t>
            </a:r>
            <a:r>
              <a:rPr lang="ja-JP" altLang="en-US" sz="2400" dirty="0"/>
              <a:t>重要</a:t>
            </a:r>
            <a:endParaRPr kumimoji="1" lang="en-US" altLang="ja-JP" sz="2400" dirty="0"/>
          </a:p>
          <a:p>
            <a:pPr marL="0" indent="0">
              <a:spcBef>
                <a:spcPts val="1200"/>
              </a:spcBef>
              <a:buNone/>
            </a:pPr>
            <a:r>
              <a:rPr lang="en-US" altLang="ja-JP" sz="2400" dirty="0"/>
              <a:t>	</a:t>
            </a:r>
            <a:r>
              <a:rPr lang="ja-JP" altLang="en-US" sz="2400" dirty="0"/>
              <a:t>（例）人類全体、２０歳以上の人類全体</a:t>
            </a:r>
            <a:endParaRPr lang="en-US" altLang="ja-JP" sz="2400" dirty="0"/>
          </a:p>
          <a:p>
            <a:pPr marL="0" indent="0">
              <a:spcBef>
                <a:spcPts val="1200"/>
              </a:spcBef>
              <a:buNone/>
            </a:pPr>
            <a:endParaRPr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6BA498C-1CB5-E9B7-A856-4C72F6740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46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585C61-BF56-FC28-DB78-760712C74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サンプリングと標本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5CBAD8-391C-5793-4746-F983F8846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ja-JP" altLang="en-US" sz="2400" b="1" u="sng" dirty="0">
                <a:solidFill>
                  <a:srgbClr val="FF0000"/>
                </a:solidFill>
              </a:rPr>
              <a:t>母集団全体を調べることが困難な場合</a:t>
            </a:r>
            <a:r>
              <a:rPr lang="ja-JP" altLang="en-US" sz="2400" dirty="0"/>
              <a:t>、</a:t>
            </a:r>
            <a:r>
              <a:rPr lang="ja-JP" altLang="en-US" sz="2400" b="1" dirty="0">
                <a:solidFill>
                  <a:srgbClr val="C00000"/>
                </a:solidFill>
              </a:rPr>
              <a:t>サンプリング</a:t>
            </a:r>
            <a:r>
              <a:rPr lang="ja-JP" altLang="en-US" sz="2400" dirty="0"/>
              <a:t>を適切に行う</a:t>
            </a:r>
            <a:endParaRPr lang="en-US" altLang="ja-JP" sz="2400" dirty="0"/>
          </a:p>
          <a:p>
            <a:pPr marL="0" indent="0">
              <a:spcBef>
                <a:spcPts val="1200"/>
              </a:spcBef>
              <a:buNone/>
            </a:pPr>
            <a:r>
              <a:rPr kumimoji="1" lang="en-US" altLang="ja-JP" sz="2400" dirty="0"/>
              <a:t>	</a:t>
            </a:r>
            <a:r>
              <a:rPr kumimoji="1" lang="ja-JP" altLang="en-US" sz="2400" dirty="0"/>
              <a:t>（例）１０００名をランダムに選ぶ</a:t>
            </a:r>
          </a:p>
          <a:p>
            <a:pPr>
              <a:spcBef>
                <a:spcPts val="1200"/>
              </a:spcBef>
            </a:pPr>
            <a:r>
              <a:rPr kumimoji="1" lang="ja-JP" altLang="en-US" sz="2400" b="1" dirty="0">
                <a:solidFill>
                  <a:srgbClr val="C00000"/>
                </a:solidFill>
              </a:rPr>
              <a:t>サンプリング</a:t>
            </a:r>
            <a:r>
              <a:rPr kumimoji="1" lang="ja-JP" altLang="en-US" sz="2400" dirty="0"/>
              <a:t>は、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母集団から一部を選ぶ</a:t>
            </a:r>
            <a:r>
              <a:rPr kumimoji="1" lang="ja-JP" altLang="en-US" sz="2400" dirty="0"/>
              <a:t>こと。</a:t>
            </a:r>
            <a:endParaRPr lang="en-US" altLang="ja-JP" sz="2400" dirty="0"/>
          </a:p>
          <a:p>
            <a:pPr>
              <a:spcBef>
                <a:spcPts val="1200"/>
              </a:spcBef>
            </a:pPr>
            <a:r>
              <a:rPr kumimoji="1" lang="ja-JP" altLang="en-US" sz="2400" dirty="0"/>
              <a:t>母集団全体を調べるのでなく、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一部を調べる</a:t>
            </a:r>
            <a:r>
              <a:rPr kumimoji="1" lang="ja-JP" altLang="en-US" sz="2400" dirty="0"/>
              <a:t>ことになる。</a:t>
            </a:r>
            <a:endParaRPr kumimoji="1" lang="en-US" altLang="ja-JP" sz="2400" dirty="0"/>
          </a:p>
          <a:p>
            <a:pPr>
              <a:spcBef>
                <a:spcPts val="1200"/>
              </a:spcBef>
            </a:pPr>
            <a:r>
              <a:rPr kumimoji="1" lang="ja-JP" altLang="en-US" sz="2400" b="1" dirty="0">
                <a:solidFill>
                  <a:srgbClr val="C00000"/>
                </a:solidFill>
              </a:rPr>
              <a:t>標本</a:t>
            </a:r>
            <a:r>
              <a:rPr kumimoji="1" lang="ja-JP" altLang="en-US" sz="2400" dirty="0"/>
              <a:t>は、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サンプリングで選ばれたもの</a:t>
            </a:r>
            <a:r>
              <a:rPr kumimoji="1" lang="ja-JP" altLang="en-US" sz="2400" dirty="0"/>
              <a:t>のこと。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2EC2D5-A743-746B-8FC7-E94F24919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雲 4">
            <a:extLst>
              <a:ext uri="{FF2B5EF4-FFF2-40B4-BE49-F238E27FC236}">
                <a16:creationId xmlns:a16="http://schemas.microsoft.com/office/drawing/2014/main" id="{CD935BDC-0ED9-3C2B-9ECC-BDA0E32ED237}"/>
              </a:ext>
            </a:extLst>
          </p:cNvPr>
          <p:cNvSpPr/>
          <p:nvPr/>
        </p:nvSpPr>
        <p:spPr>
          <a:xfrm>
            <a:off x="1719819" y="4836889"/>
            <a:ext cx="3074670" cy="1638842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右矢印 13">
            <a:extLst>
              <a:ext uri="{FF2B5EF4-FFF2-40B4-BE49-F238E27FC236}">
                <a16:creationId xmlns:a16="http://schemas.microsoft.com/office/drawing/2014/main" id="{914A9E4D-E67E-C78E-506B-30BA866B781F}"/>
              </a:ext>
            </a:extLst>
          </p:cNvPr>
          <p:cNvSpPr/>
          <p:nvPr/>
        </p:nvSpPr>
        <p:spPr>
          <a:xfrm>
            <a:off x="5481933" y="5425477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A0FFC25-93F2-D546-5421-8985C3025B80}"/>
              </a:ext>
            </a:extLst>
          </p:cNvPr>
          <p:cNvSpPr txBox="1"/>
          <p:nvPr/>
        </p:nvSpPr>
        <p:spPr>
          <a:xfrm>
            <a:off x="6715303" y="5402394"/>
            <a:ext cx="1915909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標本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57DF7AE-2E2A-424E-C2CF-B9E81614E96E}"/>
              </a:ext>
            </a:extLst>
          </p:cNvPr>
          <p:cNvSpPr txBox="1"/>
          <p:nvPr/>
        </p:nvSpPr>
        <p:spPr>
          <a:xfrm>
            <a:off x="2754234" y="4120246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母集団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DE774C4-ED56-4442-6521-7FABB51DD241}"/>
              </a:ext>
            </a:extLst>
          </p:cNvPr>
          <p:cNvSpPr txBox="1"/>
          <p:nvPr/>
        </p:nvSpPr>
        <p:spPr>
          <a:xfrm>
            <a:off x="4794489" y="4647461"/>
            <a:ext cx="1915909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サンプリング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0802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551291"/>
          </a:xfrm>
        </p:spPr>
        <p:txBody>
          <a:bodyPr>
            <a:noAutofit/>
          </a:bodyPr>
          <a:lstStyle/>
          <a:p>
            <a:r>
              <a:rPr lang="ja-JP" altLang="en-US" dirty="0"/>
              <a:t>サンプリングと標本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85071" y="6356350"/>
            <a:ext cx="2057400" cy="428399"/>
          </a:xfrm>
        </p:spPr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13" name="雲 12"/>
          <p:cNvSpPr/>
          <p:nvPr/>
        </p:nvSpPr>
        <p:spPr>
          <a:xfrm>
            <a:off x="364427" y="1929072"/>
            <a:ext cx="3074670" cy="1922847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4057757" y="2579047"/>
            <a:ext cx="541020" cy="568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940743" y="876110"/>
            <a:ext cx="1223412" cy="59583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あるときの標本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980612" y="1590226"/>
            <a:ext cx="959124" cy="245451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967022" y="1609129"/>
            <a:ext cx="959124" cy="245451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100766" y="1678261"/>
            <a:ext cx="651140" cy="227501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128</a:t>
            </a:r>
            <a:b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</a:br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104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124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106335" y="1700619"/>
            <a:ext cx="651140" cy="227501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118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110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96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109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980612" y="4000053"/>
            <a:ext cx="1101210" cy="108333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kumimoji="1" lang="en-US" altLang="ja-JP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	 </a:t>
            </a:r>
          </a:p>
          <a:p>
            <a:r>
              <a:rPr kumimoji="1" lang="en-US" altLang="ja-JP" sz="2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112.2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A115FFB-909C-4368-8CCE-0FD6597048A5}"/>
              </a:ext>
            </a:extLst>
          </p:cNvPr>
          <p:cNvSpPr txBox="1"/>
          <p:nvPr/>
        </p:nvSpPr>
        <p:spPr>
          <a:xfrm>
            <a:off x="7047400" y="4000053"/>
            <a:ext cx="1895071" cy="108333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kumimoji="1" lang="en-US" altLang="ja-JP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	 </a:t>
            </a:r>
          </a:p>
          <a:p>
            <a:r>
              <a:rPr kumimoji="1" lang="en-US" altLang="ja-JP" sz="2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103.6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5CEC0D-5A60-44C6-FEBA-52BB482EA8AC}"/>
              </a:ext>
            </a:extLst>
          </p:cNvPr>
          <p:cNvSpPr txBox="1"/>
          <p:nvPr/>
        </p:nvSpPr>
        <p:spPr>
          <a:xfrm>
            <a:off x="1334542" y="1295116"/>
            <a:ext cx="1223412" cy="59583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母集団</a:t>
            </a:r>
            <a:endParaRPr kumimoji="1" lang="en-US" altLang="ja-JP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9AAD221-3F21-9B29-8542-0EAA6C609FC5}"/>
              </a:ext>
            </a:extLst>
          </p:cNvPr>
          <p:cNvSpPr txBox="1"/>
          <p:nvPr/>
        </p:nvSpPr>
        <p:spPr>
          <a:xfrm>
            <a:off x="3044096" y="5502069"/>
            <a:ext cx="1223412" cy="59583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選ばれた標本によっては、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値が違い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、</a:t>
            </a:r>
            <a:r>
              <a:rPr kumimoji="1" lang="ja-JP" altLang="en-US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平均なども異なってくる</a:t>
            </a:r>
            <a:endParaRPr kumimoji="1" lang="en-US" altLang="ja-JP" sz="27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FB57817-C9A9-C942-718D-1CB417E8366A}"/>
              </a:ext>
            </a:extLst>
          </p:cNvPr>
          <p:cNvSpPr txBox="1"/>
          <p:nvPr/>
        </p:nvSpPr>
        <p:spPr>
          <a:xfrm>
            <a:off x="6885010" y="894040"/>
            <a:ext cx="1223412" cy="59583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別の標本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6324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6E4E47-0E8C-B4AE-DADF-5CF75D2B5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十分な数の標本が必要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A1C5AD-30BA-7DA0-E50A-7587CE32D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4217669"/>
            <a:ext cx="8461208" cy="2503807"/>
          </a:xfrm>
        </p:spPr>
        <p:txBody>
          <a:bodyPr>
            <a:normAutofit fontScale="92500"/>
          </a:bodyPr>
          <a:lstStyle/>
          <a:p>
            <a:r>
              <a:rPr lang="ja-JP" altLang="en-US" dirty="0"/>
              <a:t>標本の大きさが</a:t>
            </a:r>
            <a:r>
              <a:rPr lang="ja-JP" altLang="en-US" b="1" u="sng" dirty="0">
                <a:solidFill>
                  <a:srgbClr val="FF0000"/>
                </a:solidFill>
              </a:rPr>
              <a:t>小さい</a:t>
            </a:r>
            <a:r>
              <a:rPr lang="ja-JP" altLang="en-US" dirty="0"/>
              <a:t>と、</a:t>
            </a:r>
            <a:r>
              <a:rPr lang="ja-JP" altLang="en-US" b="1" i="1" u="sng" dirty="0">
                <a:solidFill>
                  <a:srgbClr val="FF0000"/>
                </a:solidFill>
              </a:rPr>
              <a:t>結果の信頼性が下がる</a:t>
            </a:r>
            <a:endParaRPr lang="en-US" altLang="ja-JP" b="1" i="1" u="sng" dirty="0">
              <a:solidFill>
                <a:srgbClr val="FF0000"/>
              </a:solidFill>
            </a:endParaRPr>
          </a:p>
          <a:p>
            <a:r>
              <a:rPr kumimoji="1" lang="ja-JP" altLang="en-US" b="1" u="sng" dirty="0">
                <a:solidFill>
                  <a:srgbClr val="FF0000"/>
                </a:solidFill>
              </a:rPr>
              <a:t>十分な数の標本を得る</a:t>
            </a:r>
            <a:r>
              <a:rPr kumimoji="1" lang="ja-JP" altLang="en-US" dirty="0"/>
              <a:t>ことが重要</a:t>
            </a:r>
            <a:endParaRPr kumimoji="1" lang="en-US" altLang="ja-JP" dirty="0"/>
          </a:p>
          <a:p>
            <a:r>
              <a:rPr kumimoji="1" lang="ja-JP" altLang="en-US" dirty="0"/>
              <a:t>標本の大きさの決定は簡単に決めることができない</a:t>
            </a:r>
            <a:endParaRPr kumimoji="1" lang="en-US" altLang="ja-JP" dirty="0"/>
          </a:p>
          <a:p>
            <a:r>
              <a:rPr kumimoji="1" lang="ja-JP" altLang="en-US" dirty="0"/>
              <a:t>母集団の特徴、調査や研究の目的に</a:t>
            </a:r>
            <a:r>
              <a:rPr lang="ja-JP" altLang="en-US" b="1" u="sng" dirty="0">
                <a:solidFill>
                  <a:srgbClr val="FF0000"/>
                </a:solidFill>
              </a:rPr>
              <a:t>よって，適切な標本の大きさは変わる</a:t>
            </a:r>
            <a:r>
              <a:rPr kumimoji="1" lang="ja-JP" altLang="en-US" dirty="0"/>
              <a:t>ことに注意しよう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0A4F138-84AF-049E-4CF4-E2E39623D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雲 4">
            <a:extLst>
              <a:ext uri="{FF2B5EF4-FFF2-40B4-BE49-F238E27FC236}">
                <a16:creationId xmlns:a16="http://schemas.microsoft.com/office/drawing/2014/main" id="{A83E5BF8-F8E0-753B-5506-B3E707139113}"/>
              </a:ext>
            </a:extLst>
          </p:cNvPr>
          <p:cNvSpPr/>
          <p:nvPr/>
        </p:nvSpPr>
        <p:spPr>
          <a:xfrm>
            <a:off x="364427" y="1929073"/>
            <a:ext cx="3074670" cy="1638842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右矢印 13">
            <a:extLst>
              <a:ext uri="{FF2B5EF4-FFF2-40B4-BE49-F238E27FC236}">
                <a16:creationId xmlns:a16="http://schemas.microsoft.com/office/drawing/2014/main" id="{211B73C4-7A33-BAC9-46C3-9648749046B5}"/>
              </a:ext>
            </a:extLst>
          </p:cNvPr>
          <p:cNvSpPr/>
          <p:nvPr/>
        </p:nvSpPr>
        <p:spPr>
          <a:xfrm>
            <a:off x="4057757" y="2579047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C50830A-4E13-2A64-F423-87C1CDFC25C7}"/>
              </a:ext>
            </a:extLst>
          </p:cNvPr>
          <p:cNvSpPr txBox="1"/>
          <p:nvPr/>
        </p:nvSpPr>
        <p:spPr>
          <a:xfrm>
            <a:off x="3940743" y="876110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あるときの標本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B7486F-C9B0-6F53-6391-6896405E6906}"/>
              </a:ext>
            </a:extLst>
          </p:cNvPr>
          <p:cNvSpPr/>
          <p:nvPr/>
        </p:nvSpPr>
        <p:spPr>
          <a:xfrm>
            <a:off x="4980612" y="1590227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0259B53-BBB9-8BFD-D609-B2C432448D3D}"/>
              </a:ext>
            </a:extLst>
          </p:cNvPr>
          <p:cNvSpPr txBox="1"/>
          <p:nvPr/>
        </p:nvSpPr>
        <p:spPr>
          <a:xfrm>
            <a:off x="5100766" y="1678262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128</a:t>
            </a:r>
            <a:b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</a:br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104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124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16ADDCD-E525-48C9-4225-25375D9DE80C}"/>
              </a:ext>
            </a:extLst>
          </p:cNvPr>
          <p:cNvSpPr txBox="1"/>
          <p:nvPr/>
        </p:nvSpPr>
        <p:spPr>
          <a:xfrm>
            <a:off x="1334542" y="1295116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母集団</a:t>
            </a:r>
            <a:endParaRPr kumimoji="1" lang="en-US" altLang="ja-JP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0836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97EB3B-998D-D083-1072-A3EAA7889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FCE804-6A0A-156D-45A9-82DC1B7C8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2"/>
            <a:ext cx="8461208" cy="5651067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ja-JP" altLang="en-US" sz="2400" b="1" dirty="0">
                <a:solidFill>
                  <a:srgbClr val="C00000"/>
                </a:solidFill>
              </a:rPr>
              <a:t>母集団</a:t>
            </a:r>
            <a:r>
              <a:rPr lang="ja-JP" altLang="en-US" sz="2400" dirty="0"/>
              <a:t>：調査や研究の対象となる</a:t>
            </a:r>
            <a:r>
              <a:rPr lang="ja-JP" altLang="en-US" sz="2400" b="1" dirty="0">
                <a:solidFill>
                  <a:srgbClr val="FF0000"/>
                </a:solidFill>
              </a:rPr>
              <a:t>全体の集団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</a:pPr>
            <a:r>
              <a:rPr lang="ja-JP" altLang="en-US" sz="2400" b="1" dirty="0">
                <a:solidFill>
                  <a:srgbClr val="C00000"/>
                </a:solidFill>
              </a:rPr>
              <a:t>サンプリング</a:t>
            </a:r>
            <a:r>
              <a:rPr lang="ja-JP" altLang="en-US" sz="2400" dirty="0"/>
              <a:t>：</a:t>
            </a:r>
            <a:endParaRPr lang="en-US" altLang="ja-JP" sz="2400" dirty="0"/>
          </a:p>
          <a:p>
            <a:pPr marL="0" indent="0">
              <a:spcBef>
                <a:spcPts val="1200"/>
              </a:spcBef>
              <a:buNone/>
            </a:pPr>
            <a:r>
              <a:rPr lang="ja-JP" altLang="en-US" sz="2400" b="1" u="sng" dirty="0">
                <a:solidFill>
                  <a:srgbClr val="FF0000"/>
                </a:solidFill>
              </a:rPr>
              <a:t>母集団全体を調べることが困難</a:t>
            </a:r>
            <a:r>
              <a:rPr lang="ja-JP" altLang="en-US" sz="2400" dirty="0"/>
              <a:t>な場合、</a:t>
            </a:r>
            <a:r>
              <a:rPr lang="ja-JP" altLang="en-US" sz="2400" b="1" u="sng" dirty="0">
                <a:solidFill>
                  <a:srgbClr val="FF0000"/>
                </a:solidFill>
              </a:rPr>
              <a:t>母集団から一部を選ぶサンプリング</a:t>
            </a:r>
            <a:r>
              <a:rPr lang="ja-JP" altLang="en-US" sz="2400" dirty="0"/>
              <a:t>を行う。</a:t>
            </a:r>
            <a:endParaRPr lang="en-US" altLang="ja-JP" sz="2400" dirty="0"/>
          </a:p>
          <a:p>
            <a:pPr marL="0" indent="0">
              <a:spcBef>
                <a:spcPts val="1200"/>
              </a:spcBef>
              <a:buNone/>
            </a:pPr>
            <a:r>
              <a:rPr lang="ja-JP" altLang="en-US" sz="2400" dirty="0"/>
              <a:t>母集団の特徴や性質を</a:t>
            </a:r>
            <a:r>
              <a:rPr lang="ja-JP" altLang="en-US" sz="2400" b="1" u="sng" dirty="0">
                <a:solidFill>
                  <a:srgbClr val="FF0000"/>
                </a:solidFill>
              </a:rPr>
              <a:t>推測</a:t>
            </a:r>
            <a:r>
              <a:rPr lang="ja-JP" altLang="en-US" sz="2400" dirty="0"/>
              <a:t>することが可能となる。</a:t>
            </a:r>
            <a:endParaRPr lang="en-US" altLang="ja-JP" sz="2400" dirty="0"/>
          </a:p>
          <a:p>
            <a:pPr>
              <a:spcBef>
                <a:spcPts val="1200"/>
              </a:spcBef>
            </a:pPr>
            <a:r>
              <a:rPr lang="ja-JP" altLang="en-US" sz="2400" dirty="0"/>
              <a:t> </a:t>
            </a:r>
            <a:r>
              <a:rPr lang="ja-JP" altLang="en-US" sz="2400" b="1" dirty="0">
                <a:solidFill>
                  <a:srgbClr val="C00000"/>
                </a:solidFill>
              </a:rPr>
              <a:t>標本</a:t>
            </a:r>
            <a:r>
              <a:rPr lang="ja-JP" altLang="en-US" sz="2400" dirty="0"/>
              <a:t>：</a:t>
            </a:r>
            <a:endParaRPr lang="en-US" altLang="ja-JP" sz="2400" dirty="0"/>
          </a:p>
          <a:p>
            <a:pPr marL="0" indent="0">
              <a:spcBef>
                <a:spcPts val="1200"/>
              </a:spcBef>
              <a:buNone/>
            </a:pPr>
            <a:r>
              <a:rPr lang="ja-JP" altLang="en-US" sz="2400" b="1" dirty="0">
                <a:solidFill>
                  <a:srgbClr val="C00000"/>
                </a:solidFill>
              </a:rPr>
              <a:t>標本</a:t>
            </a:r>
            <a:r>
              <a:rPr lang="ja-JP" altLang="en-US" sz="2400"/>
              <a:t>は、母集団からサンプリング</a:t>
            </a:r>
            <a:r>
              <a:rPr lang="ja-JP" altLang="en-US" sz="2400" dirty="0"/>
              <a:t>で選ばれた</a:t>
            </a:r>
            <a:r>
              <a:rPr lang="ja-JP" altLang="en-US" sz="2400" b="1" u="sng" dirty="0">
                <a:solidFill>
                  <a:srgbClr val="FF0000"/>
                </a:solidFill>
              </a:rPr>
              <a:t>母集団の一部</a:t>
            </a:r>
            <a:r>
              <a:rPr lang="ja-JP" altLang="en-US" sz="2400" dirty="0"/>
              <a:t>。</a:t>
            </a:r>
            <a:endParaRPr lang="en-US" altLang="ja-JP" sz="2400" dirty="0"/>
          </a:p>
          <a:p>
            <a:pPr marL="0" indent="0">
              <a:spcBef>
                <a:spcPts val="1200"/>
              </a:spcBef>
              <a:buNone/>
            </a:pPr>
            <a:r>
              <a:rPr lang="ja-JP" altLang="en-US" sz="2400" dirty="0"/>
              <a:t>標本から得られたデータを分析し、</a:t>
            </a:r>
            <a:r>
              <a:rPr lang="ja-JP" altLang="en-US" sz="2400" b="1" u="sng" dirty="0">
                <a:solidFill>
                  <a:srgbClr val="FF0000"/>
                </a:solidFill>
              </a:rPr>
              <a:t>母集団全体の性質や傾向を推測</a:t>
            </a:r>
            <a:r>
              <a:rPr lang="ja-JP" altLang="en-US" sz="2400" dirty="0"/>
              <a:t>可能。</a:t>
            </a:r>
            <a:endParaRPr lang="en-US" altLang="ja-JP" sz="2400" dirty="0"/>
          </a:p>
          <a:p>
            <a:pPr marL="0" indent="0">
              <a:spcBef>
                <a:spcPts val="1200"/>
              </a:spcBef>
              <a:buNone/>
            </a:pPr>
            <a:r>
              <a:rPr lang="en-US" altLang="ja-JP" sz="2400" dirty="0"/>
              <a:t>【</a:t>
            </a:r>
            <a:r>
              <a:rPr lang="ja-JP" altLang="en-US" sz="2400" dirty="0"/>
              <a:t>注意点</a:t>
            </a:r>
            <a:r>
              <a:rPr lang="en-US" altLang="ja-JP" sz="2400" dirty="0"/>
              <a:t>】</a:t>
            </a:r>
            <a:r>
              <a:rPr lang="ja-JP" altLang="en-US" sz="2400" b="1" u="sng" dirty="0">
                <a:solidFill>
                  <a:srgbClr val="FF0000"/>
                </a:solidFill>
              </a:rPr>
              <a:t>十分な標本サイズの確保</a:t>
            </a:r>
            <a:r>
              <a:rPr lang="ja-JP" altLang="en-US" sz="2400" dirty="0"/>
              <a:t>が必要。ランダムに選択するなどの考慮が重要。</a:t>
            </a:r>
            <a:endParaRPr kumimoji="1" lang="ja-JP" altLang="en-US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C4E2B2A-BF6A-1778-7828-F719B5851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978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5-2 t </a:t>
            </a:r>
            <a:r>
              <a:rPr lang="ja-JP" altLang="en-US" dirty="0"/>
              <a:t>検定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55B467F0-12AC-4EE6-8368-3A99E73165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1579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1065</Words>
  <Application>Microsoft Office PowerPoint</Application>
  <PresentationFormat>画面に合わせる (4:3)</PresentationFormat>
  <Paragraphs>181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5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  <vt:lpstr>アウトライン</vt:lpstr>
      <vt:lpstr>5-1 母集団と標本</vt:lpstr>
      <vt:lpstr>母集団</vt:lpstr>
      <vt:lpstr>サンプリングと標本</vt:lpstr>
      <vt:lpstr>サンプリングと標本</vt:lpstr>
      <vt:lpstr>十分な数の標本が必要</vt:lpstr>
      <vt:lpstr>まとめ</vt:lpstr>
      <vt:lpstr>5-2 t 検定</vt:lpstr>
      <vt:lpstr>t 検定</vt:lpstr>
      <vt:lpstr>複数の母集団</vt:lpstr>
      <vt:lpstr>２つの母集団と２つの標本</vt:lpstr>
      <vt:lpstr>t 検定と p 値</vt:lpstr>
      <vt:lpstr>２つの母集団と２つの標本</vt:lpstr>
      <vt:lpstr>２つの母集団と２つの標本</vt:lpstr>
      <vt:lpstr>p 値と有意性</vt:lpstr>
      <vt:lpstr>まとめ</vt:lpstr>
      <vt:lpstr>R での t 検定</vt:lpstr>
      <vt:lpstr> t 検定</vt:lpstr>
      <vt:lpstr>演習の例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システムによるデータサイエンス演習</dc:title>
  <dc:creator>kaneko kunihiko</dc:creator>
  <cp:lastModifiedBy>金子　邦彦</cp:lastModifiedBy>
  <cp:revision>47</cp:revision>
  <dcterms:created xsi:type="dcterms:W3CDTF">2019-11-02T00:06:04Z</dcterms:created>
  <dcterms:modified xsi:type="dcterms:W3CDTF">2023-05-25T04:29:33Z</dcterms:modified>
</cp:coreProperties>
</file>