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589" r:id="rId2"/>
    <p:sldId id="567" r:id="rId3"/>
    <p:sldId id="812" r:id="rId4"/>
    <p:sldId id="831" r:id="rId5"/>
    <p:sldId id="832" r:id="rId6"/>
    <p:sldId id="268" r:id="rId7"/>
    <p:sldId id="266" r:id="rId8"/>
    <p:sldId id="267" r:id="rId9"/>
    <p:sldId id="1061" r:id="rId10"/>
    <p:sldId id="1062" r:id="rId11"/>
    <p:sldId id="1063" r:id="rId12"/>
    <p:sldId id="271" r:id="rId13"/>
    <p:sldId id="1064" r:id="rId14"/>
    <p:sldId id="269" r:id="rId15"/>
    <p:sldId id="1066" r:id="rId16"/>
    <p:sldId id="259" r:id="rId17"/>
    <p:sldId id="1065" r:id="rId18"/>
    <p:sldId id="260" r:id="rId19"/>
    <p:sldId id="264" r:id="rId20"/>
    <p:sldId id="263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7" y="790791"/>
            <a:ext cx="5152675" cy="176071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b="1" dirty="0" err="1">
                <a:solidFill>
                  <a:schemeClr val="tx1"/>
                </a:solidFill>
              </a:rPr>
              <a:t>rd</a:t>
            </a:r>
            <a:r>
              <a:rPr lang="en-US" altLang="ja-JP" sz="3600" b="1" dirty="0">
                <a:solidFill>
                  <a:schemeClr val="tx1"/>
                </a:solidFill>
              </a:rPr>
              <a:t>-3. </a:t>
            </a:r>
            <a:r>
              <a:rPr lang="ja-JP" altLang="en-US" sz="3600" b="1" dirty="0">
                <a:solidFill>
                  <a:schemeClr val="tx1"/>
                </a:solidFill>
              </a:rPr>
              <a:t>機械学習による自動分類</a:t>
            </a:r>
            <a:r>
              <a:rPr lang="ja-JP" altLang="en-US" b="1" dirty="0">
                <a:solidFill>
                  <a:schemeClr val="tx1"/>
                </a:solidFill>
              </a:rPr>
              <a:t/>
            </a:r>
            <a:br>
              <a:rPr lang="ja-JP" altLang="en-US" b="1" dirty="0">
                <a:solidFill>
                  <a:schemeClr val="tx1"/>
                </a:solidFill>
              </a:rPr>
            </a:b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152675" cy="162624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データサイエンス演習</a:t>
            </a:r>
            <a:endParaRPr lang="en-US" altLang="ja-JP" sz="28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>
                <a:solidFill>
                  <a:schemeClr val="tx1"/>
                </a:solidFill>
              </a:rPr>
              <a:t>（</a:t>
            </a:r>
            <a:r>
              <a:rPr lang="en-US" altLang="ja-JP" sz="2800" b="1" dirty="0">
                <a:solidFill>
                  <a:schemeClr val="tx1"/>
                </a:solidFill>
              </a:rPr>
              <a:t>R </a:t>
            </a:r>
            <a:r>
              <a:rPr lang="ja-JP" altLang="en-US" sz="2800" b="1" dirty="0">
                <a:solidFill>
                  <a:schemeClr val="tx1"/>
                </a:solidFill>
              </a:rPr>
              <a:t>システムを使用）</a:t>
            </a:r>
            <a:r>
              <a:rPr lang="en-US" altLang="ja-JP" sz="2800" dirty="0">
                <a:solidFill>
                  <a:schemeClr val="tx1"/>
                </a:solidFill>
              </a:rPr>
              <a:t/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www.kkaneko.jp</a:t>
            </a:r>
            <a:r>
              <a:rPr lang="en-US" altLang="ja-JP" sz="20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smtClean="0">
                <a:solidFill>
                  <a:schemeClr val="tx1"/>
                </a:solidFill>
              </a:rPr>
              <a:t>de</a:t>
            </a:r>
            <a:r>
              <a:rPr lang="en-US" altLang="ja-JP" sz="200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rd</a:t>
            </a:r>
            <a:r>
              <a:rPr lang="en-US" altLang="ja-JP" sz="2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index.html</a:t>
            </a:r>
            <a:endParaRPr lang="en-US" altLang="ja-JP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866" y="210152"/>
            <a:ext cx="2501968" cy="2002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内花被片（ないかひへん） 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Petal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ECD0BDE-D538-4FBB-A25D-1815943A71A4}"/>
              </a:ext>
            </a:extLst>
          </p:cNvPr>
          <p:cNvSpPr txBox="1">
            <a:spLocks/>
          </p:cNvSpPr>
          <p:nvPr/>
        </p:nvSpPr>
        <p:spPr>
          <a:xfrm>
            <a:off x="518322" y="3905875"/>
            <a:ext cx="2439623" cy="200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</a:rPr>
              <a:t>外花被片（がいかひへん）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Sepal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altLang="ja-JP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6256197-B793-45B5-9592-3D5903C7B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68" y="1099796"/>
            <a:ext cx="5366766" cy="2724314"/>
          </a:xfrm>
          <a:prstGeom prst="rect">
            <a:avLst/>
          </a:prstGeom>
        </p:spPr>
      </p:pic>
      <p:sp>
        <p:nvSpPr>
          <p:cNvPr id="6" name="右中かっこ 5">
            <a:extLst>
              <a:ext uri="{FF2B5EF4-FFF2-40B4-BE49-F238E27FC236}">
                <a16:creationId xmlns:a16="http://schemas.microsoft.com/office/drawing/2014/main" id="{38D97676-9517-446A-BD5C-9E3FBBF0E36A}"/>
              </a:ext>
            </a:extLst>
          </p:cNvPr>
          <p:cNvSpPr/>
          <p:nvPr/>
        </p:nvSpPr>
        <p:spPr>
          <a:xfrm rot="5400000">
            <a:off x="4932219" y="3095384"/>
            <a:ext cx="256309" cy="1877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中かっこ 18">
            <a:extLst>
              <a:ext uri="{FF2B5EF4-FFF2-40B4-BE49-F238E27FC236}">
                <a16:creationId xmlns:a16="http://schemas.microsoft.com/office/drawing/2014/main" id="{4D4D02FE-DB27-4F4B-9756-91029077B233}"/>
              </a:ext>
            </a:extLst>
          </p:cNvPr>
          <p:cNvSpPr/>
          <p:nvPr/>
        </p:nvSpPr>
        <p:spPr>
          <a:xfrm rot="5400000">
            <a:off x="6910242" y="3119546"/>
            <a:ext cx="256309" cy="1877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中かっこ 19">
            <a:extLst>
              <a:ext uri="{FF2B5EF4-FFF2-40B4-BE49-F238E27FC236}">
                <a16:creationId xmlns:a16="http://schemas.microsoft.com/office/drawing/2014/main" id="{FD6FDCF3-318E-4E09-BBA0-763475BD2D0F}"/>
              </a:ext>
            </a:extLst>
          </p:cNvPr>
          <p:cNvSpPr/>
          <p:nvPr/>
        </p:nvSpPr>
        <p:spPr>
          <a:xfrm rot="5400000">
            <a:off x="8247733" y="3784240"/>
            <a:ext cx="207985" cy="5479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34C430DD-B833-4C07-8451-19DF1BA3311E}"/>
              </a:ext>
            </a:extLst>
          </p:cNvPr>
          <p:cNvSpPr txBox="1">
            <a:spLocks/>
          </p:cNvSpPr>
          <p:nvPr/>
        </p:nvSpPr>
        <p:spPr>
          <a:xfrm>
            <a:off x="3900152" y="4232967"/>
            <a:ext cx="2199600" cy="200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</a:rPr>
              <a:t>外花被片の</a:t>
            </a:r>
            <a:endParaRPr lang="en-US" altLang="ja-JP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</a:rPr>
              <a:t>長さと幅</a:t>
            </a:r>
            <a:endParaRPr lang="en-US" altLang="ja-JP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B0AAE996-98ED-485E-BA6C-4AABEBAD3BD9}"/>
              </a:ext>
            </a:extLst>
          </p:cNvPr>
          <p:cNvSpPr txBox="1">
            <a:spLocks/>
          </p:cNvSpPr>
          <p:nvPr/>
        </p:nvSpPr>
        <p:spPr>
          <a:xfrm>
            <a:off x="6077211" y="4292273"/>
            <a:ext cx="2116103" cy="200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内花被片の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長さと幅</a:t>
            </a:r>
            <a:endParaRPr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DE5FD406-2C7C-4FCA-81D5-19FA50FA5DD4}"/>
              </a:ext>
            </a:extLst>
          </p:cNvPr>
          <p:cNvSpPr txBox="1">
            <a:spLocks/>
          </p:cNvSpPr>
          <p:nvPr/>
        </p:nvSpPr>
        <p:spPr>
          <a:xfrm>
            <a:off x="8077773" y="4323021"/>
            <a:ext cx="1066227" cy="2002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花の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種類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244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296" y="2014764"/>
            <a:ext cx="5396363" cy="116157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 err="1"/>
              <a:t>install.packages</a:t>
            </a:r>
            <a:r>
              <a:rPr lang="en-US" altLang="ja-JP" sz="2400" dirty="0"/>
              <a:t>("ggplot2")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 err="1"/>
              <a:t>install.packages</a:t>
            </a:r>
            <a:r>
              <a:rPr lang="en-US" altLang="ja-JP" sz="2400" dirty="0"/>
              <a:t>("</a:t>
            </a:r>
            <a:r>
              <a:rPr lang="en-US" altLang="ja-JP" sz="2400" dirty="0" err="1"/>
              <a:t>dplyr</a:t>
            </a:r>
            <a:r>
              <a:rPr lang="en-US" altLang="ja-JP" sz="2400" dirty="0"/>
              <a:t>")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 err="1"/>
              <a:t>install.packages</a:t>
            </a:r>
            <a:r>
              <a:rPr lang="en-US" altLang="ja-JP" sz="2400" dirty="0"/>
              <a:t>("</a:t>
            </a:r>
            <a:r>
              <a:rPr lang="en-US" altLang="ja-JP" sz="2400" dirty="0" err="1"/>
              <a:t>klaR</a:t>
            </a:r>
            <a:r>
              <a:rPr lang="en-US" altLang="ja-JP" sz="2400" dirty="0"/>
              <a:t>")</a:t>
            </a:r>
          </a:p>
          <a:p>
            <a:pPr marL="0" indent="0">
              <a:lnSpc>
                <a:spcPct val="70000"/>
              </a:lnSpc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78C8436-AB19-47E0-850B-445093556AB3}"/>
              </a:ext>
            </a:extLst>
          </p:cNvPr>
          <p:cNvSpPr txBox="1">
            <a:spLocks/>
          </p:cNvSpPr>
          <p:nvPr/>
        </p:nvSpPr>
        <p:spPr>
          <a:xfrm>
            <a:off x="204081" y="269359"/>
            <a:ext cx="8150647" cy="1607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R </a:t>
            </a:r>
            <a:r>
              <a:rPr lang="ja-JP" altLang="en-US" dirty="0"/>
              <a:t>システムでの実行手順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① 必要なパッケージのインストール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コンソールで次のコマンドを実行（コピペ）</a:t>
            </a:r>
            <a:endParaRPr lang="en-US" altLang="ja-JP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0940A30-B947-4D0E-9D83-EBB21102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05" y="3719456"/>
            <a:ext cx="7125062" cy="176831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D8EDE5-0BBA-4696-B571-47DE6C159DA0}"/>
              </a:ext>
            </a:extLst>
          </p:cNvPr>
          <p:cNvSpPr txBox="1"/>
          <p:nvPr/>
        </p:nvSpPr>
        <p:spPr>
          <a:xfrm>
            <a:off x="1106905" y="57373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以下省略</a:t>
            </a:r>
          </a:p>
        </p:txBody>
      </p:sp>
    </p:spTree>
    <p:extLst>
      <p:ext uri="{BB962C8B-B14F-4D97-AF65-F5344CB8AC3E}">
        <p14:creationId xmlns:p14="http://schemas.microsoft.com/office/powerpoint/2010/main" val="146839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データセットの散布図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350" y="2403219"/>
            <a:ext cx="8966199" cy="164901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library(ggplot2)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 err="1"/>
              <a:t>ggplot</a:t>
            </a:r>
            <a:r>
              <a:rPr lang="en-US" altLang="ja-JP" sz="2400" dirty="0"/>
              <a:t>(iris, </a:t>
            </a:r>
            <a:r>
              <a:rPr lang="en-US" altLang="ja-JP" sz="2400" dirty="0" err="1"/>
              <a:t>aes</a:t>
            </a:r>
            <a:r>
              <a:rPr lang="en-US" altLang="ja-JP" sz="2400" dirty="0"/>
              <a:t>(x=</a:t>
            </a:r>
            <a:r>
              <a:rPr lang="en-US" altLang="ja-JP" sz="2400" b="1" dirty="0" err="1"/>
              <a:t>Sepal.Length</a:t>
            </a:r>
            <a:r>
              <a:rPr lang="en-US" altLang="ja-JP" sz="2400" dirty="0"/>
              <a:t>))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</a:t>
            </a:r>
            <a:r>
              <a:rPr lang="en-US" altLang="ja-JP" sz="2400" dirty="0" err="1"/>
              <a:t>geom_point</a:t>
            </a:r>
            <a:r>
              <a:rPr lang="en-US" altLang="ja-JP" sz="2400" dirty="0"/>
              <a:t>( </a:t>
            </a:r>
            <a:r>
              <a:rPr lang="en-US" altLang="ja-JP" sz="2400" dirty="0" err="1"/>
              <a:t>aes</a:t>
            </a:r>
            <a:r>
              <a:rPr lang="en-US" altLang="ja-JP" sz="2400" dirty="0"/>
              <a:t>(y=</a:t>
            </a:r>
            <a:r>
              <a:rPr lang="en-US" altLang="ja-JP" sz="2400" b="1" dirty="0" err="1"/>
              <a:t>Sepal.Width</a:t>
            </a:r>
            <a:r>
              <a:rPr lang="en-US" altLang="ja-JP" sz="2400" b="1" dirty="0"/>
              <a:t>, </a:t>
            </a:r>
            <a:r>
              <a:rPr lang="en-US" altLang="ja-JP" sz="2400" b="1" dirty="0" err="1"/>
              <a:t>colour</a:t>
            </a:r>
            <a:r>
              <a:rPr lang="en-US" altLang="ja-JP" sz="2400" b="1" dirty="0"/>
              <a:t>=Species</a:t>
            </a:r>
            <a:r>
              <a:rPr lang="en-US" altLang="ja-JP" sz="2400" dirty="0"/>
              <a:t>), size=3 )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</a:t>
            </a:r>
            <a:r>
              <a:rPr lang="en-US" altLang="ja-JP" sz="2400" dirty="0" err="1"/>
              <a:t>theme_bw</a:t>
            </a:r>
            <a:r>
              <a:rPr lang="en-US" altLang="ja-JP" sz="2400" dirty="0"/>
              <a:t>()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78C8436-AB19-47E0-850B-445093556AB3}"/>
              </a:ext>
            </a:extLst>
          </p:cNvPr>
          <p:cNvSpPr txBox="1">
            <a:spLocks/>
          </p:cNvSpPr>
          <p:nvPr/>
        </p:nvSpPr>
        <p:spPr>
          <a:xfrm>
            <a:off x="204081" y="64489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② </a:t>
            </a:r>
            <a:r>
              <a:rPr lang="en-US" altLang="ja-JP" dirty="0" err="1"/>
              <a:t>Sepal.Length</a:t>
            </a:r>
            <a:r>
              <a:rPr lang="en-US" altLang="ja-JP" dirty="0"/>
              <a:t>, </a:t>
            </a:r>
            <a:r>
              <a:rPr lang="en-US" altLang="ja-JP" dirty="0" err="1"/>
              <a:t>Sepal.Width</a:t>
            </a:r>
            <a:r>
              <a:rPr lang="en-US" altLang="ja-JP" dirty="0"/>
              <a:t> </a:t>
            </a:r>
            <a:r>
              <a:rPr lang="ja-JP" altLang="en-US" dirty="0"/>
              <a:t>で</a:t>
            </a:r>
            <a:r>
              <a:rPr lang="ja-JP" altLang="en-US" b="1" dirty="0"/>
              <a:t>散布図</a:t>
            </a:r>
            <a:r>
              <a:rPr lang="ja-JP" altLang="en-US" dirty="0"/>
              <a:t>の作成．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花の種類で色を変える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コンソールで次のコマンドを実行（コピペ）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25E82EC-A95F-40B0-AEB0-2DF745B6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4269848"/>
            <a:ext cx="6417005" cy="2413124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D6DAA9D-C764-4AE4-B195-AE06C9CCE6B9}"/>
              </a:ext>
            </a:extLst>
          </p:cNvPr>
          <p:cNvSpPr/>
          <p:nvPr/>
        </p:nvSpPr>
        <p:spPr>
          <a:xfrm>
            <a:off x="3650035" y="4183917"/>
            <a:ext cx="2900320" cy="2499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AA5AE9-739F-4E15-AA2B-42EF7AADCB44}"/>
              </a:ext>
            </a:extLst>
          </p:cNvPr>
          <p:cNvSpPr txBox="1"/>
          <p:nvPr/>
        </p:nvSpPr>
        <p:spPr>
          <a:xfrm>
            <a:off x="6806023" y="4833279"/>
            <a:ext cx="1977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散布図が表示されるので確認</a:t>
            </a:r>
          </a:p>
        </p:txBody>
      </p:sp>
    </p:spTree>
    <p:extLst>
      <p:ext uri="{BB962C8B-B14F-4D97-AF65-F5344CB8AC3E}">
        <p14:creationId xmlns:p14="http://schemas.microsoft.com/office/powerpoint/2010/main" val="48246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1451F8C-5A24-44AA-9EA8-E7D2A165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7" y="4112575"/>
            <a:ext cx="6480508" cy="2641736"/>
          </a:xfrm>
          <a:prstGeom prst="rect">
            <a:avLst/>
          </a:prstGeom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データセットの散布図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350" y="2403219"/>
            <a:ext cx="8966199" cy="164901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library(ggplot2)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 err="1"/>
              <a:t>ggplot</a:t>
            </a:r>
            <a:r>
              <a:rPr lang="en-US" altLang="ja-JP" sz="2400" dirty="0"/>
              <a:t>(iris, </a:t>
            </a:r>
            <a:r>
              <a:rPr lang="en-US" altLang="ja-JP" sz="2400" dirty="0" err="1"/>
              <a:t>aes</a:t>
            </a:r>
            <a:r>
              <a:rPr lang="en-US" altLang="ja-JP" sz="2400" dirty="0"/>
              <a:t>(x=</a:t>
            </a:r>
            <a:r>
              <a:rPr lang="en-US" altLang="ja-JP" sz="2400" b="1" dirty="0" err="1"/>
              <a:t>Petal.Length</a:t>
            </a:r>
            <a:r>
              <a:rPr lang="en-US" altLang="ja-JP" sz="2400" dirty="0"/>
              <a:t>))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</a:t>
            </a:r>
            <a:r>
              <a:rPr lang="en-US" altLang="ja-JP" sz="2400" dirty="0" err="1"/>
              <a:t>geom_point</a:t>
            </a:r>
            <a:r>
              <a:rPr lang="en-US" altLang="ja-JP" sz="2400" dirty="0"/>
              <a:t>( </a:t>
            </a:r>
            <a:r>
              <a:rPr lang="en-US" altLang="ja-JP" sz="2400" dirty="0" err="1"/>
              <a:t>aes</a:t>
            </a:r>
            <a:r>
              <a:rPr lang="en-US" altLang="ja-JP" sz="2400" dirty="0"/>
              <a:t>(y=</a:t>
            </a:r>
            <a:r>
              <a:rPr lang="en-US" altLang="ja-JP" sz="2400" b="1" dirty="0" err="1"/>
              <a:t>Petal.Width</a:t>
            </a:r>
            <a:r>
              <a:rPr lang="en-US" altLang="ja-JP" sz="2400" b="1" dirty="0"/>
              <a:t>, </a:t>
            </a:r>
            <a:r>
              <a:rPr lang="en-US" altLang="ja-JP" sz="2400" b="1" dirty="0" err="1"/>
              <a:t>colour</a:t>
            </a:r>
            <a:r>
              <a:rPr lang="en-US" altLang="ja-JP" sz="2400" b="1" dirty="0"/>
              <a:t>=Species</a:t>
            </a:r>
            <a:r>
              <a:rPr lang="en-US" altLang="ja-JP" sz="2400" dirty="0"/>
              <a:t>), size=3 ) +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400" dirty="0"/>
              <a:t>  </a:t>
            </a:r>
            <a:r>
              <a:rPr lang="en-US" altLang="ja-JP" sz="2400" dirty="0" err="1"/>
              <a:t>theme_bw</a:t>
            </a:r>
            <a:r>
              <a:rPr lang="en-US" altLang="ja-JP" sz="2400" dirty="0"/>
              <a:t>()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78C8436-AB19-47E0-850B-445093556AB3}"/>
              </a:ext>
            </a:extLst>
          </p:cNvPr>
          <p:cNvSpPr txBox="1">
            <a:spLocks/>
          </p:cNvSpPr>
          <p:nvPr/>
        </p:nvSpPr>
        <p:spPr>
          <a:xfrm>
            <a:off x="204081" y="64489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③ </a:t>
            </a:r>
            <a:r>
              <a:rPr lang="en-US" altLang="ja-JP" dirty="0" err="1"/>
              <a:t>Petal.Length</a:t>
            </a:r>
            <a:r>
              <a:rPr lang="en-US" altLang="ja-JP" dirty="0"/>
              <a:t>, </a:t>
            </a:r>
            <a:r>
              <a:rPr lang="en-US" altLang="ja-JP" dirty="0" err="1"/>
              <a:t>Petal.Width</a:t>
            </a:r>
            <a:r>
              <a:rPr lang="en-US" altLang="ja-JP" dirty="0"/>
              <a:t> </a:t>
            </a:r>
            <a:r>
              <a:rPr lang="ja-JP" altLang="en-US" dirty="0"/>
              <a:t>で</a:t>
            </a:r>
            <a:r>
              <a:rPr lang="ja-JP" altLang="en-US" b="1" dirty="0"/>
              <a:t>散布図</a:t>
            </a:r>
            <a:r>
              <a:rPr lang="ja-JP" altLang="en-US" dirty="0"/>
              <a:t>の作成．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花の種類で色を変える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コンソールで次のコマンドを実行（コピペ）</a:t>
            </a:r>
            <a:endParaRPr lang="en-US" altLang="ja-JP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D6DAA9D-C764-4AE4-B195-AE06C9CCE6B9}"/>
              </a:ext>
            </a:extLst>
          </p:cNvPr>
          <p:cNvSpPr/>
          <p:nvPr/>
        </p:nvSpPr>
        <p:spPr>
          <a:xfrm>
            <a:off x="3650035" y="4183917"/>
            <a:ext cx="2900320" cy="2499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AA5AE9-739F-4E15-AA2B-42EF7AADCB44}"/>
              </a:ext>
            </a:extLst>
          </p:cNvPr>
          <p:cNvSpPr txBox="1"/>
          <p:nvPr/>
        </p:nvSpPr>
        <p:spPr>
          <a:xfrm>
            <a:off x="6806023" y="4833279"/>
            <a:ext cx="1977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散布図が表示されるので確認</a:t>
            </a:r>
          </a:p>
        </p:txBody>
      </p:sp>
    </p:spTree>
    <p:extLst>
      <p:ext uri="{BB962C8B-B14F-4D97-AF65-F5344CB8AC3E}">
        <p14:creationId xmlns:p14="http://schemas.microsoft.com/office/powerpoint/2010/main" val="322853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F9DE9B-0062-4D73-B84C-D97599364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3-2. </a:t>
            </a:r>
            <a:r>
              <a:rPr kumimoji="1" lang="ja-JP" altLang="en-US" dirty="0"/>
              <a:t>学習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7F7572-C42D-4801-A7DA-50BB728AB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4F2BDA-1017-4BC5-90B3-1B513510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03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384666" y="351960"/>
            <a:ext cx="7984537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自動分類のための学習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1636" y="1244935"/>
            <a:ext cx="8126229" cy="1084748"/>
          </a:xfrm>
        </p:spPr>
        <p:txBody>
          <a:bodyPr>
            <a:noAutofit/>
          </a:bodyPr>
          <a:lstStyle/>
          <a:p>
            <a:r>
              <a:rPr lang="ja-JP" altLang="en-US" b="1" dirty="0"/>
              <a:t>属性データ</a:t>
            </a:r>
            <a:r>
              <a:rPr lang="ja-JP" altLang="en-US" dirty="0"/>
              <a:t>と</a:t>
            </a:r>
            <a:r>
              <a:rPr lang="ja-JP" altLang="en-US" b="1" dirty="0"/>
              <a:t>その種類に関するデータ</a:t>
            </a:r>
            <a:r>
              <a:rPr lang="ja-JP" altLang="en-US" dirty="0"/>
              <a:t>（</a:t>
            </a:r>
            <a:r>
              <a:rPr lang="ja-JP" altLang="en-US" b="1" dirty="0"/>
              <a:t>ラベルなどという）</a:t>
            </a:r>
            <a:r>
              <a:rPr lang="ja-JP" altLang="en-US" dirty="0"/>
              <a:t>を使って、</a:t>
            </a:r>
            <a:r>
              <a:rPr lang="ja-JP" altLang="en-US" b="1" dirty="0"/>
              <a:t>学習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ja-JP" altLang="en-US" dirty="0"/>
              <a:t>教師あり学習（</a:t>
            </a:r>
            <a:r>
              <a:rPr lang="en-US" altLang="ja-JP" dirty="0"/>
              <a:t>Supervised Learning</a:t>
            </a:r>
            <a:r>
              <a:rPr lang="ja-JP" altLang="en-US" dirty="0"/>
              <a:t>）ともいう</a:t>
            </a:r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701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自動分類のための学習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5" name="フローチャート: 磁気ディスク 4"/>
          <p:cNvSpPr/>
          <p:nvPr/>
        </p:nvSpPr>
        <p:spPr>
          <a:xfrm>
            <a:off x="1547408" y="3720496"/>
            <a:ext cx="2021306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97350" y="4353432"/>
            <a:ext cx="180049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事前学習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498877" y="3046502"/>
            <a:ext cx="0" cy="87830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650427" y="1855376"/>
            <a:ext cx="1815269" cy="11911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26477" y="2093149"/>
            <a:ext cx="2069798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コンピュータ</a:t>
            </a:r>
            <a:endParaRPr kumimoji="1" lang="ja-JP" altLang="en-US" sz="21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132178" y="2422557"/>
            <a:ext cx="518249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-116880" y="1840922"/>
            <a:ext cx="1573378" cy="1077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新しい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ctr"/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数値の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algn="ctr"/>
            <a:r>
              <a:rPr kumimoji="1" lang="ja-JP" altLang="en-US" sz="21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並び</a:t>
            </a:r>
            <a:endParaRPr kumimoji="1" lang="en-US" altLang="ja-JP" sz="210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3458368" y="2448876"/>
            <a:ext cx="518249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30666" y="2825011"/>
            <a:ext cx="1302881" cy="1200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外花被辺、内花被片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の幅と長さ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907029" y="4084186"/>
            <a:ext cx="1277302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setosa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060967" y="4097053"/>
            <a:ext cx="1706300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versicolor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605589" y="4081847"/>
            <a:ext cx="2048645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virginica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7" name="左中かっこ 26"/>
          <p:cNvSpPr/>
          <p:nvPr/>
        </p:nvSpPr>
        <p:spPr>
          <a:xfrm>
            <a:off x="3746375" y="3858664"/>
            <a:ext cx="230242" cy="16073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946710" y="4300594"/>
            <a:ext cx="1302881" cy="12003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外花被辺、内花被片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の幅と長さ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3993116" y="4374131"/>
            <a:ext cx="2983337" cy="90024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pt-BR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5.1 3.5 1.4 0.2 </a:t>
            </a:r>
          </a:p>
          <a:p>
            <a:r>
              <a:rPr lang="pt-BR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4.9 3.0 1.4 0.2 </a:t>
            </a:r>
          </a:p>
          <a:p>
            <a:r>
              <a:rPr lang="pt-BR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4.7 3.2 1.3 0.2 </a:t>
            </a:r>
          </a:p>
          <a:p>
            <a:r>
              <a:rPr lang="pt-BR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4.6 3.1 1.5 0.2 </a:t>
            </a:r>
          </a:p>
          <a:p>
            <a:r>
              <a:rPr lang="pt-BR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5.0 3.6 1.4 0.2 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64425" y="1840922"/>
            <a:ext cx="3883361" cy="16924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ラベルを予測</a:t>
            </a:r>
            <a:r>
              <a:rPr kumimoji="1" lang="en-US" altLang="ja-JP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</a:p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ラベルは，</a:t>
            </a:r>
            <a:r>
              <a:rPr kumimoji="1" lang="en-US" altLang="ja-JP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  <a:r>
              <a:rPr kumimoji="1" lang="en-US" altLang="ja-JP" dirty="0" err="1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setosa</a:t>
            </a:r>
            <a:r>
              <a:rPr kumimoji="1" lang="en-US" altLang="ja-JP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Iris </a:t>
            </a:r>
            <a:r>
              <a:rPr lang="en-US" altLang="ja-JP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versicolor</a:t>
            </a:r>
            <a:r>
              <a:rPr kumimoji="1" lang="en-US" altLang="ja-JP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</a:p>
          <a:p>
            <a:pPr algn="ctr"/>
            <a:r>
              <a:rPr kumimoji="1" lang="en-US" altLang="ja-JP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Iris </a:t>
            </a:r>
            <a:r>
              <a:rPr lang="en-US" altLang="ja-JP" dirty="0" err="1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virginica</a:t>
            </a:r>
            <a:r>
              <a:rPr lang="en-US" altLang="ja-JP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のいずれか</a:t>
            </a:r>
            <a:endParaRPr kumimoji="1" lang="ja-JP" altLang="en-US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5292299" y="4370851"/>
            <a:ext cx="1145028" cy="90024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7.0 3.2 4.7 1.4</a:t>
            </a:r>
          </a:p>
          <a:p>
            <a:r>
              <a:rPr lang="en-US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6.4 3.2 4.5 1.5</a:t>
            </a:r>
          </a:p>
          <a:p>
            <a:r>
              <a:rPr lang="en-US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6.9 3.1 4.9 1.5</a:t>
            </a:r>
          </a:p>
          <a:p>
            <a:r>
              <a:rPr lang="en-US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5.5 2.3 4.0 1.3</a:t>
            </a:r>
          </a:p>
          <a:p>
            <a:r>
              <a:rPr lang="en-US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6.5 2.8 4.6 1.5</a:t>
            </a:r>
            <a:endParaRPr lang="ja-JP" altLang="en-US" sz="105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760889" y="4369311"/>
            <a:ext cx="1450295" cy="90024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6.3 3.3 6.0 2.5</a:t>
            </a:r>
          </a:p>
          <a:p>
            <a:r>
              <a:rPr lang="en-US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5.8 2.7 5.1 1.9</a:t>
            </a:r>
          </a:p>
          <a:p>
            <a:r>
              <a:rPr lang="en-US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7.1 3.0 5.9 2.1</a:t>
            </a:r>
          </a:p>
          <a:p>
            <a:r>
              <a:rPr lang="en-US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6.3 2.9 5.6 1.8</a:t>
            </a:r>
          </a:p>
          <a:p>
            <a:r>
              <a:rPr lang="en-US" altLang="ja-JP" sz="105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6.5 3.0 5.8 2.2</a:t>
            </a:r>
            <a:endParaRPr lang="ja-JP" altLang="en-US" sz="1050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83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384666" y="351960"/>
            <a:ext cx="7984537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自動分類のための学習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00137" y="1793575"/>
            <a:ext cx="8126229" cy="10847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学習</a:t>
            </a:r>
            <a:r>
              <a:rPr lang="ja-JP" altLang="en-US" dirty="0"/>
              <a:t>のデータセットは次の形をしている</a:t>
            </a:r>
            <a:endParaRPr lang="pt-BR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868009" y="3051278"/>
            <a:ext cx="4481666" cy="1021394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339646" y="3388408"/>
            <a:ext cx="7382115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数値の並び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＋　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ラベル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0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384666" y="351960"/>
            <a:ext cx="7984537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教師あり学習 </a:t>
            </a:r>
            <a:r>
              <a:rPr lang="en-US" altLang="ja-JP" dirty="0"/>
              <a:t>(supervised learning)</a:t>
            </a:r>
            <a:br>
              <a:rPr lang="en-US" altLang="ja-JP" dirty="0"/>
            </a:br>
            <a:r>
              <a:rPr lang="ja-JP" altLang="en-US" dirty="0"/>
              <a:t>のデータセットの例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1783" y="1483730"/>
            <a:ext cx="7984537" cy="1084748"/>
          </a:xfrm>
        </p:spPr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データセットは，</a:t>
            </a:r>
            <a:r>
              <a:rPr lang="en-US" altLang="ja-JP" dirty="0"/>
              <a:t>3</a:t>
            </a:r>
            <a:r>
              <a:rPr lang="ja-JP" altLang="en-US" dirty="0"/>
              <a:t>種のアヤメの外花被辺、内花被片の幅と長さを計測したデータセット</a:t>
            </a:r>
            <a:endParaRPr lang="pt-BR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476372" y="4939820"/>
            <a:ext cx="6191255" cy="1021394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868009" y="5267021"/>
            <a:ext cx="7382115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数値の並び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＋　</a:t>
            </a: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ラベル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（花の種類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28988" y="2862828"/>
            <a:ext cx="2983337" cy="17543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pt-BR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5.1 3.5 1.4 0.2 setosa </a:t>
            </a:r>
          </a:p>
          <a:p>
            <a:r>
              <a:rPr lang="pt-BR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4.9 3.0 1.4 0.2 satosa</a:t>
            </a:r>
          </a:p>
          <a:p>
            <a:r>
              <a:rPr lang="pt-BR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4.7 3.2 1.3 0.2 setosa</a:t>
            </a:r>
          </a:p>
          <a:p>
            <a:r>
              <a:rPr lang="pt-BR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4.6 3.1 1.5 0.2 setosa</a:t>
            </a:r>
          </a:p>
          <a:p>
            <a:r>
              <a:rPr lang="pt-BR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5.0 3.6 1.4 0.2 setosa</a:t>
            </a:r>
          </a:p>
          <a:p>
            <a:r>
              <a:rPr lang="pt-BR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...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045574" y="2876986"/>
            <a:ext cx="3236956" cy="17543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7.0 3.2 4.7 1.4 versicolor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6.4 3.2 4.5 1.5 versicolor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6.9 3.1 4.9 1.5 versicolor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5.5 2.3 4.0 1.3 versicolor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6.5 2.8 4.6 1.5 versicolor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…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872486" y="2876986"/>
            <a:ext cx="3377638" cy="175432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6.3 3.3 6.0 2.5 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virginica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5.8 2.7 5.1 1.9 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virginica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7.1 3.0 5.9 2.1 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virginica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6.3 2.9 5.6 1.8 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virginica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6.5 3.0 5.8 2.2 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virginica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…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CC0229A-25A6-47EB-8B3A-C4FEBCE30F6E}"/>
              </a:ext>
            </a:extLst>
          </p:cNvPr>
          <p:cNvSpPr/>
          <p:nvPr/>
        </p:nvSpPr>
        <p:spPr>
          <a:xfrm>
            <a:off x="528988" y="2876986"/>
            <a:ext cx="2377245" cy="17623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A788B6B-9D27-47C8-8C14-33C4D3C37005}"/>
              </a:ext>
            </a:extLst>
          </p:cNvPr>
          <p:cNvSpPr/>
          <p:nvPr/>
        </p:nvSpPr>
        <p:spPr>
          <a:xfrm>
            <a:off x="3050236" y="2906357"/>
            <a:ext cx="2682909" cy="17623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412C262-F515-4C23-A36E-E15DF478A9CF}"/>
              </a:ext>
            </a:extLst>
          </p:cNvPr>
          <p:cNvSpPr/>
          <p:nvPr/>
        </p:nvSpPr>
        <p:spPr>
          <a:xfrm>
            <a:off x="5872487" y="2906357"/>
            <a:ext cx="2583942" cy="17623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852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LDA </a:t>
            </a:r>
            <a:r>
              <a:rPr lang="ja-JP" altLang="en-US" dirty="0"/>
              <a:t>法のプログラム例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40790" y="1405288"/>
            <a:ext cx="7345212" cy="1331646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dplyr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library(</a:t>
            </a:r>
            <a:r>
              <a:rPr lang="en-US" altLang="ja-JP" sz="2000" dirty="0" err="1"/>
              <a:t>klaR</a:t>
            </a:r>
            <a:r>
              <a:rPr lang="en-US" altLang="ja-JP" sz="2000" dirty="0"/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/>
              <a:t>d &lt;- </a:t>
            </a:r>
            <a:r>
              <a:rPr lang="en-US" altLang="ja-JP" sz="2000" dirty="0" err="1"/>
              <a:t>tbl_df</a:t>
            </a:r>
            <a:r>
              <a:rPr lang="en-US" altLang="ja-JP" sz="2000" dirty="0"/>
              <a:t>(iris[c(3,4,5)])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2000" dirty="0" err="1"/>
              <a:t>partimat</a:t>
            </a:r>
            <a:r>
              <a:rPr lang="en-US" altLang="ja-JP" sz="2000" dirty="0"/>
              <a:t>(Species~., data=d, method="</a:t>
            </a:r>
            <a:r>
              <a:rPr lang="en-US" altLang="ja-JP" sz="2000" dirty="0" err="1"/>
              <a:t>lda</a:t>
            </a:r>
            <a:r>
              <a:rPr lang="en-US" altLang="ja-JP" sz="2000" dirty="0"/>
              <a:t>")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EA97600-E065-4996-86CB-315D9AFFC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59" y="2969997"/>
            <a:ext cx="6516905" cy="2774832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FD8D465-A125-45D4-A95B-61E7CC595D89}"/>
              </a:ext>
            </a:extLst>
          </p:cNvPr>
          <p:cNvSpPr txBox="1">
            <a:spLocks/>
          </p:cNvSpPr>
          <p:nvPr/>
        </p:nvSpPr>
        <p:spPr>
          <a:xfrm>
            <a:off x="682792" y="834039"/>
            <a:ext cx="8461208" cy="57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/>
              <a:t>Rstudio</a:t>
            </a:r>
            <a:r>
              <a:rPr lang="en-US" altLang="ja-JP" dirty="0"/>
              <a:t> </a:t>
            </a:r>
            <a:r>
              <a:rPr lang="ja-JP" altLang="en-US" dirty="0"/>
              <a:t>のコンソールで次のコマンドを実行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EAD0A0-8293-400D-9DE7-76E377B9E7F0}"/>
              </a:ext>
            </a:extLst>
          </p:cNvPr>
          <p:cNvSpPr txBox="1"/>
          <p:nvPr/>
        </p:nvSpPr>
        <p:spPr>
          <a:xfrm>
            <a:off x="5144402" y="6023961"/>
            <a:ext cx="288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赤、白、水色のパーティション</a:t>
            </a:r>
          </a:p>
        </p:txBody>
      </p:sp>
    </p:spTree>
    <p:extLst>
      <p:ext uri="{BB962C8B-B14F-4D97-AF65-F5344CB8AC3E}">
        <p14:creationId xmlns:p14="http://schemas.microsoft.com/office/powerpoint/2010/main" val="217573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機械学習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機械学習</a:t>
            </a:r>
            <a:r>
              <a:rPr lang="ja-JP" altLang="en-US" dirty="0"/>
              <a:t>とは、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与えられたデータ（教師データ）</a:t>
            </a:r>
            <a:r>
              <a:rPr lang="ja-JP" altLang="en-US" dirty="0"/>
              <a:t>を使い，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未知のデータ</a:t>
            </a:r>
            <a:r>
              <a:rPr lang="ja-JP" altLang="en-US" dirty="0"/>
              <a:t>に対しても</a:t>
            </a:r>
            <a:r>
              <a:rPr lang="ja-JP" altLang="en-US" b="1" u="sng" dirty="0">
                <a:solidFill>
                  <a:srgbClr val="FF0000"/>
                </a:solidFill>
              </a:rPr>
              <a:t>当てはまる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パターンや規則</a:t>
            </a:r>
            <a:r>
              <a:rPr lang="ja-JP" altLang="en-US" dirty="0"/>
              <a:t>を，コンピュータが抽出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すること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E205D82C-95A1-431E-8E38-AA614A14CDCF}" type="slidenum">
              <a:rPr lang="ja-JP" altLang="en-US" noProof="0" smtClean="0"/>
              <a:pPr lvl="0"/>
              <a:t>2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9823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005" y="1019594"/>
            <a:ext cx="4187466" cy="340389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006221" y="4648852"/>
            <a:ext cx="1599669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空間が区分けされた．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新しい数値（内花被片の幅と高さ）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が得られたとき、花の種類を予測できる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7F4830E-5642-4DF2-B235-16D7933C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LDA </a:t>
            </a:r>
            <a:r>
              <a:rPr kumimoji="1" lang="ja-JP" altLang="en-US" dirty="0"/>
              <a:t>法は、教師あり学習の１手法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5AE8A3-7388-4AF3-9FF5-8576C678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5" y="1189875"/>
            <a:ext cx="4311872" cy="3130711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D72B049-8279-4080-AAB2-3DD8EA6C8D5F}"/>
              </a:ext>
            </a:extLst>
          </p:cNvPr>
          <p:cNvSpPr/>
          <p:nvPr/>
        </p:nvSpPr>
        <p:spPr>
          <a:xfrm>
            <a:off x="321845" y="4865568"/>
            <a:ext cx="3092285" cy="132228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学習のデータセット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・数値の並び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内花被片の幅と高さのデータ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・ラベル</a:t>
            </a:r>
            <a:endParaRPr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花の種類のデータ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endParaRPr lang="ja-JP" altLang="en-US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AB40F35-8665-49F0-B0AA-0AE4FA50D889}"/>
              </a:ext>
            </a:extLst>
          </p:cNvPr>
          <p:cNvSpPr/>
          <p:nvPr/>
        </p:nvSpPr>
        <p:spPr>
          <a:xfrm>
            <a:off x="1235727" y="4390205"/>
            <a:ext cx="1599669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</p:spTree>
    <p:extLst>
      <p:ext uri="{BB962C8B-B14F-4D97-AF65-F5344CB8AC3E}">
        <p14:creationId xmlns:p14="http://schemas.microsoft.com/office/powerpoint/2010/main" val="135681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機械学習の用途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未知のデータの分類</a:t>
            </a:r>
            <a:endParaRPr lang="en-US" altLang="ja-JP" dirty="0"/>
          </a:p>
          <a:p>
            <a:r>
              <a:rPr lang="ja-JP" altLang="en-US" dirty="0"/>
              <a:t>予測</a:t>
            </a:r>
            <a:endParaRPr lang="en-US" altLang="ja-JP" dirty="0"/>
          </a:p>
          <a:p>
            <a:r>
              <a:rPr lang="ja-JP" altLang="en-US" dirty="0"/>
              <a:t>幅広い応用：画像認識，音声認識，自然言語処理，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データ分析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E205D82C-95A1-431E-8E38-AA614A14CDCF}" type="slidenum">
              <a:rPr lang="ja-JP" altLang="en-US" noProof="0" smtClean="0"/>
              <a:pPr lvl="0"/>
              <a:t>3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12980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教師データの例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5055577"/>
            <a:ext cx="8461208" cy="1123842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多数のデータの集まり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上の図では，点１つで，１つのデータ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56399" y="1960673"/>
            <a:ext cx="3781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Iris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データセット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150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のアヤメの花びらのデータ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※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右図は，主成分分析の結果のプロット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6" y="792770"/>
            <a:ext cx="4358777" cy="41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自動分類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920" y="4827117"/>
            <a:ext cx="8461208" cy="1123842"/>
          </a:xfrm>
        </p:spPr>
        <p:txBody>
          <a:bodyPr>
            <a:noAutofit/>
          </a:bodyPr>
          <a:lstStyle/>
          <a:p>
            <a:r>
              <a:rPr kumimoji="1" lang="ja-JP" altLang="en-US" sz="2400" dirty="0"/>
              <a:t>新し</a:t>
            </a:r>
            <a:r>
              <a:rPr lang="ja-JP" altLang="en-US" sz="2400" dirty="0"/>
              <a:t>い</a:t>
            </a:r>
            <a:r>
              <a:rPr kumimoji="1" lang="ja-JP" altLang="en-US" sz="2400" dirty="0"/>
              <a:t>データ（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未知のデータ</a:t>
            </a:r>
            <a:r>
              <a:rPr kumimoji="1" lang="ja-JP" altLang="en-US" sz="2400" dirty="0"/>
              <a:t>）が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あるとき，花の種類は何でありそうか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教師データ</a:t>
            </a:r>
            <a:r>
              <a:rPr lang="ja-JP" altLang="en-US" sz="2400" dirty="0"/>
              <a:t>の利用により，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未知のデータ</a:t>
            </a:r>
            <a:r>
              <a:rPr lang="ja-JP" altLang="en-US" sz="2400" dirty="0"/>
              <a:t>についても見通し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を立てることが可能に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26" y="644893"/>
            <a:ext cx="4358777" cy="4114929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2135393" y="1479176"/>
            <a:ext cx="247426" cy="2474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02125" y="120277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未知のデータ</a:t>
            </a:r>
          </a:p>
        </p:txBody>
      </p:sp>
    </p:spTree>
    <p:extLst>
      <p:ext uri="{BB962C8B-B14F-4D97-AF65-F5344CB8AC3E}">
        <p14:creationId xmlns:p14="http://schemas.microsoft.com/office/powerpoint/2010/main" val="111585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F9DE9B-0062-4D73-B84C-D97599364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3-1. Iris </a:t>
            </a:r>
            <a:r>
              <a:rPr kumimoji="1" lang="ja-JP" altLang="en-US" dirty="0"/>
              <a:t>データセット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7F7572-C42D-4801-A7DA-50BB728AB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4F2BDA-1017-4BC5-90B3-1B513510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64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アヤメ属 </a:t>
            </a:r>
            <a:r>
              <a:rPr lang="en-US" altLang="ja-JP" dirty="0"/>
              <a:t>(Iris)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2141" y="846253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多年草</a:t>
            </a:r>
            <a:endParaRPr lang="en-US" altLang="ja-JP" dirty="0"/>
          </a:p>
          <a:p>
            <a:r>
              <a:rPr lang="ja-JP" altLang="en-US" dirty="0"/>
              <a:t>世界に </a:t>
            </a:r>
            <a:r>
              <a:rPr lang="en-US" altLang="ja-JP" dirty="0"/>
              <a:t>150</a:t>
            </a:r>
            <a:r>
              <a:rPr lang="ja-JP" altLang="en-US" dirty="0"/>
              <a:t>種</a:t>
            </a:r>
            <a:r>
              <a:rPr lang="en-US" altLang="ja-JP" dirty="0"/>
              <a:t>. </a:t>
            </a:r>
            <a:r>
              <a:rPr lang="ja-JP" altLang="en-US" dirty="0"/>
              <a:t>日本に </a:t>
            </a:r>
            <a:r>
              <a:rPr lang="en-US" altLang="ja-JP" dirty="0"/>
              <a:t>9</a:t>
            </a:r>
            <a:r>
              <a:rPr lang="ja-JP" altLang="en-US" dirty="0"/>
              <a:t>種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花被片は </a:t>
            </a:r>
            <a:r>
              <a:rPr lang="en-US" altLang="ja-JP" dirty="0"/>
              <a:t>6</a:t>
            </a:r>
            <a:r>
              <a:rPr lang="ja-JP" altLang="en-US" dirty="0"/>
              <a:t>個</a:t>
            </a:r>
            <a:endParaRPr lang="en-US" altLang="ja-JP" dirty="0"/>
          </a:p>
          <a:p>
            <a:r>
              <a:rPr lang="ja-JP" altLang="en-US" dirty="0"/>
              <a:t>外花被片（がいかひへん） </a:t>
            </a:r>
            <a:r>
              <a:rPr lang="en-US" altLang="ja-JP" dirty="0"/>
              <a:t>Sepal</a:t>
            </a:r>
            <a:r>
              <a:rPr lang="ja-JP" altLang="en-US" dirty="0"/>
              <a:t>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個（大型で下に垂れる）</a:t>
            </a:r>
            <a:endParaRPr lang="en-US" altLang="ja-JP" dirty="0"/>
          </a:p>
          <a:p>
            <a:r>
              <a:rPr lang="ja-JP" altLang="en-US" dirty="0"/>
              <a:t>内花被片（ないかひへん） </a:t>
            </a:r>
            <a:r>
              <a:rPr lang="en-US" altLang="ja-JP" dirty="0"/>
              <a:t>Petal</a:t>
            </a:r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988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r>
              <a:rPr lang="en-US" altLang="ja-JP" dirty="0"/>
              <a:t>3</a:t>
            </a:r>
            <a:r>
              <a:rPr lang="ja-JP" altLang="en-US" dirty="0"/>
              <a:t>種のアヤメの外花被辺、内花被片の幅と長さを計測したデータセット</a:t>
            </a:r>
            <a:endParaRPr lang="pt-BR" altLang="ja-JP" dirty="0"/>
          </a:p>
          <a:p>
            <a:pPr marL="0" indent="0">
              <a:buNone/>
            </a:pPr>
            <a:r>
              <a:rPr lang="pt-BR" altLang="ja-JP" dirty="0"/>
              <a:t> 	Iris setosa</a:t>
            </a:r>
          </a:p>
          <a:p>
            <a:pPr marL="0" indent="0">
              <a:buNone/>
            </a:pPr>
            <a:r>
              <a:rPr lang="pt-BR" altLang="ja-JP" dirty="0"/>
              <a:t> 	Iris versicolor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pt-BR" altLang="ja-JP" dirty="0"/>
              <a:t>Iris virginica</a:t>
            </a:r>
          </a:p>
          <a:p>
            <a:r>
              <a:rPr lang="ja-JP" altLang="en-US" dirty="0"/>
              <a:t>データ数は </a:t>
            </a:r>
            <a:r>
              <a:rPr lang="en-US" altLang="ja-JP" dirty="0"/>
              <a:t>50 × 3</a:t>
            </a:r>
          </a:p>
          <a:p>
            <a:r>
              <a:rPr lang="ja-JP" altLang="en-US" dirty="0"/>
              <a:t>作成者：</a:t>
            </a:r>
            <a:r>
              <a:rPr lang="en-US" altLang="ja-JP" dirty="0"/>
              <a:t>Ronald Fisher </a:t>
            </a:r>
          </a:p>
          <a:p>
            <a:r>
              <a:rPr lang="ja-JP" altLang="en-US" dirty="0"/>
              <a:t>作成年：</a:t>
            </a:r>
            <a:r>
              <a:rPr lang="en-US" altLang="ja-JP" dirty="0"/>
              <a:t>1936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5" y="1461858"/>
            <a:ext cx="4078945" cy="1598095"/>
          </a:xfrm>
          <a:prstGeom prst="rect">
            <a:avLst/>
          </a:prstGeom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71357" y="3735308"/>
            <a:ext cx="3619325" cy="1553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データセットは，Ｒシステムの中に組み込み済み</a:t>
            </a:r>
            <a:endParaRPr lang="en-US" altLang="ja-JP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6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D66B8-AFDC-4FD1-A21B-B279FDAAA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81" y="291378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R </a:t>
            </a:r>
            <a:r>
              <a:rPr lang="ja-JP" altLang="en-US" sz="3200" b="1" dirty="0">
                <a:solidFill>
                  <a:srgbClr val="FF0000"/>
                </a:solidFill>
              </a:rPr>
              <a:t>システム での </a:t>
            </a:r>
            <a:r>
              <a:rPr lang="en-US" altLang="ja-JP" sz="3200" b="1" dirty="0">
                <a:solidFill>
                  <a:srgbClr val="FF0000"/>
                </a:solidFill>
              </a:rPr>
              <a:t>Iris </a:t>
            </a:r>
            <a:r>
              <a:rPr lang="ja-JP" altLang="en-US" sz="3200" b="1" dirty="0">
                <a:solidFill>
                  <a:srgbClr val="FF0000"/>
                </a:solidFill>
              </a:rPr>
              <a:t>データセットの表示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コンソールで次のコマンドを実行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iris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69A81A-C7F1-492F-916D-F9937180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DB684F3-D1AF-4B12-B32D-FE3C25932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43" y="1955732"/>
            <a:ext cx="6504914" cy="330206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50B586-668C-4A44-B156-6F56DEE84484}"/>
              </a:ext>
            </a:extLst>
          </p:cNvPr>
          <p:cNvSpPr txBox="1"/>
          <p:nvPr/>
        </p:nvSpPr>
        <p:spPr>
          <a:xfrm>
            <a:off x="637309" y="5543312"/>
            <a:ext cx="7585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コンソール画面をスクロール．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en-US" altLang="ja-JP" sz="2400" b="1" dirty="0" err="1">
                <a:solidFill>
                  <a:srgbClr val="FF0000"/>
                </a:solidFill>
              </a:rPr>
              <a:t>Sepal.Length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, </a:t>
            </a:r>
            <a:r>
              <a:rPr kumimoji="1" lang="en-US" altLang="ja-JP" sz="2400" b="1" dirty="0" err="1">
                <a:solidFill>
                  <a:srgbClr val="FF0000"/>
                </a:solidFill>
              </a:rPr>
              <a:t>Sepal.Width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, </a:t>
            </a:r>
            <a:r>
              <a:rPr kumimoji="1" lang="en-US" altLang="ja-JP" sz="2400" b="1" dirty="0" err="1">
                <a:solidFill>
                  <a:srgbClr val="FF0000"/>
                </a:solidFill>
              </a:rPr>
              <a:t>Petal.Length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. </a:t>
            </a:r>
            <a:r>
              <a:rPr kumimoji="1" lang="en-US" altLang="ja-JP" sz="2400" b="1" dirty="0" err="1">
                <a:solidFill>
                  <a:srgbClr val="FF0000"/>
                </a:solidFill>
              </a:rPr>
              <a:t>Petal.Width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, Species 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の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5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属性がある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A1F2150-EABA-4ACA-957B-8D9E12A0E96E}"/>
              </a:ext>
            </a:extLst>
          </p:cNvPr>
          <p:cNvSpPr/>
          <p:nvPr/>
        </p:nvSpPr>
        <p:spPr>
          <a:xfrm>
            <a:off x="202131" y="1386038"/>
            <a:ext cx="5043637" cy="490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5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759</Words>
  <Application>Microsoft Office PowerPoint</Application>
  <PresentationFormat>画面に合わせる (4:3)</PresentationFormat>
  <Paragraphs>181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機械学習</vt:lpstr>
      <vt:lpstr>機械学習の用途</vt:lpstr>
      <vt:lpstr>教師データの例</vt:lpstr>
      <vt:lpstr>自動分類</vt:lpstr>
      <vt:lpstr>3-1. Iris データセット</vt:lpstr>
      <vt:lpstr>アヤメ属 (Iris)</vt:lpstr>
      <vt:lpstr>Iris データセット</vt:lpstr>
      <vt:lpstr>PowerPoint プレゼンテーション</vt:lpstr>
      <vt:lpstr>PowerPoint プレゼンテーション</vt:lpstr>
      <vt:lpstr>PowerPoint プレゼンテーション</vt:lpstr>
      <vt:lpstr>Iris データセットの散布図 </vt:lpstr>
      <vt:lpstr>Iris データセットの散布図 </vt:lpstr>
      <vt:lpstr>3-2. 学習</vt:lpstr>
      <vt:lpstr>自動分類のための学習</vt:lpstr>
      <vt:lpstr>自動分類のための学習</vt:lpstr>
      <vt:lpstr>自動分類のための学習</vt:lpstr>
      <vt:lpstr>教師あり学習 (supervised learning) のデータセットの例</vt:lpstr>
      <vt:lpstr>LDA 法のプログラム例</vt:lpstr>
      <vt:lpstr>LDA 法は、教師あり学習の１手法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me</cp:lastModifiedBy>
  <cp:revision>53</cp:revision>
  <dcterms:created xsi:type="dcterms:W3CDTF">2019-11-02T00:06:04Z</dcterms:created>
  <dcterms:modified xsi:type="dcterms:W3CDTF">2023-01-25T06:50:03Z</dcterms:modified>
</cp:coreProperties>
</file>