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589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126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B743759-250A-4CA4-A37F-4E7983A1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82376D-EA5A-4EB5-B560-13402A85E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38FEEB8D-B090-4B29-8808-094DF7AF3E3C}"/>
              </a:ext>
            </a:extLst>
          </p:cNvPr>
          <p:cNvSpPr txBox="1">
            <a:spLocks/>
          </p:cNvSpPr>
          <p:nvPr/>
        </p:nvSpPr>
        <p:spPr>
          <a:xfrm>
            <a:off x="192387" y="790791"/>
            <a:ext cx="5152675" cy="176071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marL="21600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3600" b="1" dirty="0">
                <a:solidFill>
                  <a:schemeClr val="tx1"/>
                </a:solidFill>
              </a:rPr>
              <a:t>rd-13. </a:t>
            </a:r>
            <a:r>
              <a:rPr lang="ja-JP" altLang="en-US" sz="3600" b="1" dirty="0">
                <a:solidFill>
                  <a:schemeClr val="tx1"/>
                </a:solidFill>
              </a:rPr>
              <a:t>正規分布</a:t>
            </a:r>
            <a:r>
              <a:rPr lang="ja-JP" altLang="en-US" b="1" dirty="0">
                <a:solidFill>
                  <a:schemeClr val="tx1"/>
                </a:solidFill>
              </a:rPr>
              <a:t/>
            </a:r>
            <a:br>
              <a:rPr lang="ja-JP" altLang="en-US" b="1" dirty="0">
                <a:solidFill>
                  <a:schemeClr val="tx1"/>
                </a:solidFill>
              </a:rPr>
            </a:br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59CCDBF-9651-46AF-8354-4C080E716D9E}"/>
              </a:ext>
            </a:extLst>
          </p:cNvPr>
          <p:cNvSpPr txBox="1">
            <a:spLocks/>
          </p:cNvSpPr>
          <p:nvPr/>
        </p:nvSpPr>
        <p:spPr>
          <a:xfrm>
            <a:off x="1049885" y="5314663"/>
            <a:ext cx="3437681" cy="75254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3600" dirty="0">
                <a:solidFill>
                  <a:schemeClr val="tx1"/>
                </a:solidFill>
                <a:latin typeface="メイリオ" panose="020B0604030504040204" pitchFamily="50" charset="-128"/>
              </a:rPr>
              <a:t>金子邦彦</a:t>
            </a:r>
            <a:endParaRPr lang="ja-JP" altLang="en-US" sz="3600" dirty="0"/>
          </a:p>
        </p:txBody>
      </p:sp>
      <p:pic>
        <p:nvPicPr>
          <p:cNvPr id="9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FB093CEA-1F83-4E94-BF85-682B97E40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830" y="6283000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9E76904D-92F3-4472-8471-B3058CC72BA0}"/>
              </a:ext>
            </a:extLst>
          </p:cNvPr>
          <p:cNvSpPr txBox="1">
            <a:spLocks/>
          </p:cNvSpPr>
          <p:nvPr/>
        </p:nvSpPr>
        <p:spPr>
          <a:xfrm>
            <a:off x="192387" y="3126508"/>
            <a:ext cx="5152675" cy="1573083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2800" b="1" dirty="0">
                <a:solidFill>
                  <a:schemeClr val="tx1"/>
                </a:solidFill>
              </a:rPr>
              <a:t>データサイエンス演習</a:t>
            </a:r>
            <a:endParaRPr lang="en-US" altLang="ja-JP" sz="2800" b="1" dirty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2800" b="1" dirty="0">
                <a:solidFill>
                  <a:schemeClr val="tx1"/>
                </a:solidFill>
              </a:rPr>
              <a:t>（</a:t>
            </a:r>
            <a:r>
              <a:rPr lang="en-US" altLang="ja-JP" sz="2800" b="1" dirty="0">
                <a:solidFill>
                  <a:schemeClr val="tx1"/>
                </a:solidFill>
              </a:rPr>
              <a:t>R </a:t>
            </a:r>
            <a:r>
              <a:rPr lang="ja-JP" altLang="en-US" sz="2800" b="1" dirty="0">
                <a:solidFill>
                  <a:schemeClr val="tx1"/>
                </a:solidFill>
              </a:rPr>
              <a:t>システムを使用）</a:t>
            </a:r>
            <a:r>
              <a:rPr lang="en-US" altLang="ja-JP" sz="2800" dirty="0">
                <a:solidFill>
                  <a:schemeClr val="tx1"/>
                </a:solidFill>
              </a:rPr>
              <a:t/>
            </a:r>
            <a:br>
              <a:rPr lang="en-US" altLang="ja-JP" sz="2800" dirty="0">
                <a:solidFill>
                  <a:schemeClr val="tx1"/>
                </a:solidFill>
              </a:rPr>
            </a:br>
            <a:r>
              <a:rPr lang="en-US" altLang="ja-JP" sz="20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https://</a:t>
            </a:r>
            <a:r>
              <a:rPr lang="en-US" altLang="ja-JP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www.kkaneko.jp</a:t>
            </a:r>
            <a:r>
              <a:rPr lang="en-US" altLang="ja-JP" sz="200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en-US" altLang="ja-JP" sz="2000" smtClean="0">
                <a:solidFill>
                  <a:schemeClr val="tx1"/>
                </a:solidFill>
              </a:rPr>
              <a:t>de</a:t>
            </a:r>
            <a:r>
              <a:rPr lang="en-US" altLang="ja-JP" sz="200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en-US" altLang="ja-JP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rd</a:t>
            </a:r>
            <a:r>
              <a:rPr lang="en-US" altLang="ja-JP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en-US" altLang="ja-JP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index.html</a:t>
            </a:r>
            <a:endParaRPr lang="en-US" altLang="ja-JP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844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勝率５％のゲーム（１００回に５回勝てそうなゲーム）を作りたいとする</a:t>
            </a:r>
            <a:endParaRPr lang="en-US" altLang="ja-JP" dirty="0"/>
          </a:p>
          <a:p>
            <a:r>
              <a:rPr lang="ja-JP" altLang="en-US" dirty="0"/>
              <a:t>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10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19" y="3278205"/>
            <a:ext cx="4561669" cy="2483229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4954928" y="3478496"/>
            <a:ext cx="3685624" cy="170816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１００００回投げてみたら，</a:t>
            </a:r>
            <a:endParaRPr kumimoji="1"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表の枚数が</a:t>
            </a:r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１１２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枚以上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　</a:t>
            </a:r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５１８</a:t>
            </a:r>
            <a:r>
              <a:rPr kumimoji="1"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回</a:t>
            </a:r>
            <a:endParaRPr kumimoji="1"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表の枚数が</a:t>
            </a:r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１１１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枚以下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kumimoji="1"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９４８２回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954928" y="5285170"/>
            <a:ext cx="3416320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５．２パーセントくらいの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確率で勝てそう</a:t>
            </a:r>
          </a:p>
        </p:txBody>
      </p:sp>
      <p:sp>
        <p:nvSpPr>
          <p:cNvPr id="8" name="右矢印 7"/>
          <p:cNvSpPr/>
          <p:nvPr/>
        </p:nvSpPr>
        <p:spPr>
          <a:xfrm>
            <a:off x="457183" y="1879091"/>
            <a:ext cx="497758" cy="4645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96963" y="1951250"/>
            <a:ext cx="7725192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コイン２００枚を投げて，１１２枚以上表立ったら勝ちゲーム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09550" y="2743084"/>
            <a:ext cx="1146468" cy="7848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1500" dirty="0">
                <a:latin typeface="Arial" panose="020B0604020202020204" pitchFamily="34" charset="0"/>
                <a:ea typeface="メイリオ" panose="020B0604030504040204" pitchFamily="50" charset="-128"/>
              </a:rPr>
              <a:t>それが</a:t>
            </a:r>
            <a:endParaRPr kumimoji="1" lang="en-US" altLang="ja-JP" sz="15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1500" dirty="0">
                <a:latin typeface="Arial" panose="020B0604020202020204" pitchFamily="34" charset="0"/>
                <a:ea typeface="メイリオ" panose="020B0604030504040204" pitchFamily="50" charset="-128"/>
              </a:rPr>
              <a:t>起きた回数</a:t>
            </a:r>
            <a:endParaRPr lang="en-US" altLang="ja-JP" sz="15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1500" dirty="0">
                <a:latin typeface="Arial" panose="020B0604020202020204" pitchFamily="34" charset="0"/>
                <a:ea typeface="メイリオ" panose="020B0604030504040204" pitchFamily="50" charset="-128"/>
              </a:rPr>
              <a:t>（頻度）</a:t>
            </a:r>
          </a:p>
        </p:txBody>
      </p:sp>
      <p:sp>
        <p:nvSpPr>
          <p:cNvPr id="10" name="タイトル 9">
            <a:extLst>
              <a:ext uri="{FF2B5EF4-FFF2-40B4-BE49-F238E27FC236}">
                <a16:creationId xmlns:a16="http://schemas.microsoft.com/office/drawing/2014/main" id="{F3F366AA-5EB8-4B14-BE8B-70945E07A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513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4-5 </a:t>
            </a:r>
            <a:r>
              <a:rPr lang="ja-JP" altLang="en-US" dirty="0"/>
              <a:t>母平均と母分散の活用例</a:t>
            </a:r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D67662AB-752C-4EBF-9AD8-8D2E575F9D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282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3666491" y="4914198"/>
            <a:ext cx="4800600" cy="984157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今から行うことのイメージ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73853" y="2207533"/>
            <a:ext cx="2954655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値が変化する何か</a:t>
            </a:r>
            <a:endParaRPr kumimoji="1" lang="en-US" altLang="ja-JP" sz="27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066349" y="3555405"/>
            <a:ext cx="1569660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＜変数＞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雲 18"/>
          <p:cNvSpPr/>
          <p:nvPr/>
        </p:nvSpPr>
        <p:spPr>
          <a:xfrm>
            <a:off x="290762" y="1644475"/>
            <a:ext cx="3074670" cy="1638842"/>
          </a:xfrm>
          <a:prstGeom prst="cloud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右矢印 19"/>
          <p:cNvSpPr/>
          <p:nvPr/>
        </p:nvSpPr>
        <p:spPr>
          <a:xfrm>
            <a:off x="3683855" y="2158342"/>
            <a:ext cx="541020" cy="4847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543297" y="2191118"/>
            <a:ext cx="2608406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たくさんの</a:t>
            </a:r>
            <a:r>
              <a:rPr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標本</a:t>
            </a:r>
            <a:endParaRPr kumimoji="1" lang="en-US" altLang="ja-JP" sz="27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右矢印 21"/>
          <p:cNvSpPr/>
          <p:nvPr/>
        </p:nvSpPr>
        <p:spPr>
          <a:xfrm rot="5400000">
            <a:off x="5553906" y="2895504"/>
            <a:ext cx="541020" cy="4847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093717" y="3632665"/>
            <a:ext cx="3993401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母平均</a:t>
            </a:r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，</a:t>
            </a:r>
            <a:r>
              <a:rPr kumimoji="1"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母分散</a:t>
            </a:r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の推定値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右矢印 23"/>
          <p:cNvSpPr/>
          <p:nvPr/>
        </p:nvSpPr>
        <p:spPr>
          <a:xfrm rot="5400000">
            <a:off x="5553906" y="4262122"/>
            <a:ext cx="541020" cy="4847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856953" y="4998109"/>
            <a:ext cx="3993401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　合成データを生成し，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　その分布をみる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9265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R</a:t>
            </a:r>
            <a:r>
              <a:rPr lang="ja-JP" altLang="en-US" dirty="0"/>
              <a:t>で，母平均と母分散から，データを合成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 err="1"/>
              <a:t>rnorm</a:t>
            </a:r>
            <a:r>
              <a:rPr lang="en-US" altLang="ja-JP" dirty="0"/>
              <a:t>(10, 100, </a:t>
            </a:r>
            <a:r>
              <a:rPr lang="en-US" altLang="ja-JP" dirty="0" err="1"/>
              <a:t>sqrt</a:t>
            </a:r>
            <a:r>
              <a:rPr lang="en-US" altLang="ja-JP" dirty="0"/>
              <a:t>(400) )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06523" y="2542393"/>
            <a:ext cx="5724644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■　合成データの生成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（サイズ：１０）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16764" y="2015215"/>
            <a:ext cx="5724644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母平均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　１００，</a:t>
            </a:r>
            <a:r>
              <a:rPr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母分散　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４００のとき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6523" y="3812622"/>
            <a:ext cx="7507183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■　合成データを生成し，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        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その後，小数点以下を四捨五入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（サイズ：１０）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1343357" y="4717457"/>
            <a:ext cx="4649703" cy="61544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60000"/>
              </a:lnSpc>
              <a:buNone/>
            </a:pP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round( </a:t>
            </a:r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rnorm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, </a:t>
            </a:r>
            <a:r>
              <a:rPr lang="en-US" altLang="ja-JP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100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, </a:t>
            </a:r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sqrt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400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) ) )</a:t>
            </a: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357" y="3050903"/>
            <a:ext cx="5090838" cy="63635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8821" y="5509838"/>
            <a:ext cx="5993303" cy="615449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21" name="テキスト ボックス 20"/>
          <p:cNvSpPr txBox="1"/>
          <p:nvPr/>
        </p:nvSpPr>
        <p:spPr>
          <a:xfrm>
            <a:off x="2024456" y="6149119"/>
            <a:ext cx="568925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小数点以下の四捨五入には 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round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を使う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コンテンツ プレースホルダー 2"/>
          <p:cNvSpPr txBox="1">
            <a:spLocks/>
          </p:cNvSpPr>
          <p:nvPr/>
        </p:nvSpPr>
        <p:spPr>
          <a:xfrm>
            <a:off x="765322" y="1448907"/>
            <a:ext cx="9229942" cy="46562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0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rnorm</a:t>
            </a:r>
            <a:r>
              <a:rPr lang="en-US" altLang="ja-JP" sz="2000" b="1" dirty="0"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  <a:r>
              <a:rPr lang="ja-JP" altLang="en-US" sz="20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＜合成したいデータ数＞</a:t>
            </a:r>
            <a:r>
              <a:rPr lang="en-US" altLang="ja-JP" sz="2000" b="1" dirty="0">
                <a:latin typeface="Arial" panose="020B0604020202020204" pitchFamily="34" charset="0"/>
                <a:ea typeface="メイリオ" panose="020B0604030504040204" pitchFamily="50" charset="-128"/>
              </a:rPr>
              <a:t>,</a:t>
            </a:r>
            <a:r>
              <a:rPr lang="ja-JP" altLang="en-US" sz="20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＜母平均値＞</a:t>
            </a:r>
            <a:r>
              <a:rPr lang="en-US" altLang="ja-JP" sz="2000" b="1" dirty="0">
                <a:latin typeface="Arial" panose="020B0604020202020204" pitchFamily="34" charset="0"/>
                <a:ea typeface="メイリオ" panose="020B0604030504040204" pitchFamily="50" charset="-128"/>
              </a:rPr>
              <a:t>, </a:t>
            </a:r>
            <a:r>
              <a:rPr lang="en-US" altLang="ja-JP" sz="20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sqrt</a:t>
            </a:r>
            <a:r>
              <a:rPr lang="en-US" altLang="ja-JP" sz="2000" b="1" dirty="0"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  <a:r>
              <a:rPr lang="ja-JP" altLang="en-US" sz="20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＜母分散値＞</a:t>
            </a:r>
            <a:r>
              <a:rPr lang="en-US" altLang="ja-JP" sz="2000" b="1" dirty="0">
                <a:latin typeface="Arial" panose="020B0604020202020204" pitchFamily="34" charset="0"/>
                <a:ea typeface="メイリオ" panose="020B0604030504040204" pitchFamily="50" charset="-128"/>
              </a:rPr>
              <a:t>))</a:t>
            </a:r>
          </a:p>
          <a:p>
            <a:pPr marL="0" indent="0">
              <a:buNone/>
            </a:pPr>
            <a:endParaRPr lang="en-US" altLang="ja-JP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0721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R</a:t>
            </a:r>
            <a:r>
              <a:rPr lang="ja-JP" altLang="en-US" dirty="0"/>
              <a:t>で，母平均と母分散から，データを合成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14</a:t>
            </a:fld>
            <a:endParaRPr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73853" y="1933689"/>
            <a:ext cx="2954655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値が変化する何か</a:t>
            </a:r>
            <a:endParaRPr kumimoji="1" lang="en-US" altLang="ja-JP" sz="27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066349" y="3281561"/>
            <a:ext cx="1569660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＜変数＞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雲 18"/>
          <p:cNvSpPr/>
          <p:nvPr/>
        </p:nvSpPr>
        <p:spPr>
          <a:xfrm>
            <a:off x="290762" y="1370631"/>
            <a:ext cx="3074670" cy="1638842"/>
          </a:xfrm>
          <a:prstGeom prst="cloud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右矢印 19"/>
          <p:cNvSpPr/>
          <p:nvPr/>
        </p:nvSpPr>
        <p:spPr>
          <a:xfrm>
            <a:off x="3683855" y="1884498"/>
            <a:ext cx="541020" cy="4847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543297" y="1917274"/>
            <a:ext cx="2608406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たくさんの</a:t>
            </a:r>
            <a:r>
              <a:rPr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標本</a:t>
            </a:r>
            <a:endParaRPr kumimoji="1" lang="en-US" altLang="ja-JP" sz="27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右矢印 21"/>
          <p:cNvSpPr/>
          <p:nvPr/>
        </p:nvSpPr>
        <p:spPr>
          <a:xfrm rot="5400000">
            <a:off x="5531543" y="2411682"/>
            <a:ext cx="541020" cy="4847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063899" y="3045695"/>
            <a:ext cx="3993401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母平均</a:t>
            </a:r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，</a:t>
            </a:r>
            <a:r>
              <a:rPr kumimoji="1"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母分散</a:t>
            </a:r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の推定値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右矢印 23"/>
          <p:cNvSpPr/>
          <p:nvPr/>
        </p:nvSpPr>
        <p:spPr>
          <a:xfrm rot="5400000">
            <a:off x="5524088" y="3675152"/>
            <a:ext cx="541020" cy="4847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850799" y="4276173"/>
            <a:ext cx="3993401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　合成データを生成する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337023" y="3453183"/>
            <a:ext cx="2069797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母平均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１００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母分散　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４００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140025" y="4762114"/>
            <a:ext cx="5840060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元の変数と</a:t>
            </a:r>
            <a:r>
              <a:rPr lang="ja-JP" altLang="en-US" sz="21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性質が同じ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ような合成データを生成</a:t>
            </a:r>
            <a:endParaRPr kumimoji="1"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8957" y="5193296"/>
            <a:ext cx="5993303" cy="615449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795606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523" y="4352458"/>
            <a:ext cx="5274544" cy="121579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R</a:t>
            </a:r>
            <a:r>
              <a:rPr lang="ja-JP" altLang="en-US" dirty="0"/>
              <a:t>で，母平均と母分散から，データを合成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2717799"/>
            <a:ext cx="8461208" cy="3461619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round( </a:t>
            </a:r>
            <a:r>
              <a:rPr lang="en-US" altLang="ja-JP" sz="2000" dirty="0" err="1"/>
              <a:t>rnorm</a:t>
            </a:r>
            <a:r>
              <a:rPr lang="en-US" altLang="ja-JP" sz="2000" dirty="0"/>
              <a:t>(10, 100, </a:t>
            </a:r>
            <a:r>
              <a:rPr lang="en-US" altLang="ja-JP" sz="2000" dirty="0" err="1"/>
              <a:t>sqrt</a:t>
            </a:r>
            <a:r>
              <a:rPr lang="en-US" altLang="ja-JP" sz="2000" dirty="0"/>
              <a:t>(400) ) 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round( </a:t>
            </a:r>
            <a:r>
              <a:rPr lang="en-US" altLang="ja-JP" sz="2000" dirty="0" err="1"/>
              <a:t>rnorm</a:t>
            </a:r>
            <a:r>
              <a:rPr lang="en-US" altLang="ja-JP" sz="2000" dirty="0"/>
              <a:t>(10, 100, </a:t>
            </a:r>
            <a:r>
              <a:rPr lang="en-US" altLang="ja-JP" sz="2000" dirty="0" err="1"/>
              <a:t>sqrt</a:t>
            </a:r>
            <a:r>
              <a:rPr lang="en-US" altLang="ja-JP" sz="2000" dirty="0"/>
              <a:t>(400) ) 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round( </a:t>
            </a:r>
            <a:r>
              <a:rPr lang="en-US" altLang="ja-JP" sz="2000" dirty="0" err="1"/>
              <a:t>rnorm</a:t>
            </a:r>
            <a:r>
              <a:rPr lang="en-US" altLang="ja-JP" sz="2000" dirty="0"/>
              <a:t>(10, 100, </a:t>
            </a:r>
            <a:r>
              <a:rPr lang="en-US" altLang="ja-JP" sz="2000" dirty="0" err="1"/>
              <a:t>sqrt</a:t>
            </a:r>
            <a:r>
              <a:rPr lang="en-US" altLang="ja-JP" sz="2000" dirty="0"/>
              <a:t>(400) ) 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round( </a:t>
            </a:r>
            <a:r>
              <a:rPr lang="en-US" altLang="ja-JP" sz="2000" dirty="0" err="1"/>
              <a:t>rnorm</a:t>
            </a:r>
            <a:r>
              <a:rPr lang="en-US" altLang="ja-JP" sz="2000" dirty="0"/>
              <a:t>(10, 100, </a:t>
            </a:r>
            <a:r>
              <a:rPr lang="en-US" altLang="ja-JP" sz="2000" dirty="0" err="1"/>
              <a:t>sqrt</a:t>
            </a:r>
            <a:r>
              <a:rPr lang="en-US" altLang="ja-JP" sz="2000" dirty="0"/>
              <a:t>(400) ) )</a:t>
            </a:r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15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523" y="854150"/>
            <a:ext cx="5215277" cy="1761359"/>
          </a:xfrm>
          <a:prstGeom prst="rect">
            <a:avLst/>
          </a:prstGeom>
        </p:spPr>
      </p:pic>
      <p:sp>
        <p:nvSpPr>
          <p:cNvPr id="18" name="コンテンツ プレースホルダー 2"/>
          <p:cNvSpPr txBox="1">
            <a:spLocks/>
          </p:cNvSpPr>
          <p:nvPr/>
        </p:nvSpPr>
        <p:spPr>
          <a:xfrm>
            <a:off x="355789" y="5851870"/>
            <a:ext cx="8753475" cy="655097"/>
          </a:xfrm>
          <a:prstGeom prst="rect">
            <a:avLst/>
          </a:prstGeom>
          <a:ln>
            <a:noFill/>
          </a:ln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round( 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rnorm</a:t>
            </a: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(20, 100, 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sqrt</a:t>
            </a: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(400) ) 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round( 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rnorm</a:t>
            </a: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(30, 100, 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sqrt</a:t>
            </a: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(400) ) )</a:t>
            </a:r>
          </a:p>
          <a:p>
            <a:pPr marL="0" indent="0">
              <a:lnSpc>
                <a:spcPct val="60000"/>
              </a:lnSpc>
              <a:buNone/>
            </a:pP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6341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合成データの頻度分布（ヒストグラム）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3669799"/>
            <a:ext cx="8461208" cy="2509620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library(</a:t>
            </a:r>
            <a:r>
              <a:rPr lang="en-US" altLang="ja-JP" sz="2000" dirty="0" err="1"/>
              <a:t>dplyr</a:t>
            </a:r>
            <a:r>
              <a:rPr lang="en-US" altLang="ja-JP" sz="2000" dirty="0"/>
              <a:t>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library(</a:t>
            </a:r>
            <a:r>
              <a:rPr lang="en-US" altLang="ja-JP" sz="2000" dirty="0" err="1"/>
              <a:t>ggplot2</a:t>
            </a:r>
            <a:r>
              <a:rPr lang="en-US" altLang="ja-JP" sz="2000" dirty="0"/>
              <a:t>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d &lt;- round( </a:t>
            </a:r>
            <a:r>
              <a:rPr lang="en-US" altLang="ja-JP" sz="2000" dirty="0" err="1"/>
              <a:t>rnorm</a:t>
            </a:r>
            <a:r>
              <a:rPr lang="en-US" altLang="ja-JP" sz="2000" dirty="0"/>
              <a:t>(10, 100, </a:t>
            </a:r>
            <a:r>
              <a:rPr lang="en-US" altLang="ja-JP" sz="2000" dirty="0" err="1"/>
              <a:t>sqrt</a:t>
            </a:r>
            <a:r>
              <a:rPr lang="en-US" altLang="ja-JP" sz="2000" dirty="0"/>
              <a:t>(400) ) 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 err="1"/>
              <a:t>ggplot</a:t>
            </a:r>
            <a:r>
              <a:rPr lang="en-US" altLang="ja-JP" sz="2000" dirty="0"/>
              <a:t>(</a:t>
            </a:r>
            <a:r>
              <a:rPr lang="en-US" altLang="ja-JP" sz="2000" dirty="0" err="1"/>
              <a:t>data_frame</a:t>
            </a:r>
            <a:r>
              <a:rPr lang="en-US" altLang="ja-JP" sz="2000" dirty="0"/>
              <a:t>(d), </a:t>
            </a:r>
            <a:r>
              <a:rPr lang="en-US" altLang="ja-JP" sz="2000" dirty="0" err="1"/>
              <a:t>aes</a:t>
            </a:r>
            <a:r>
              <a:rPr lang="en-US" altLang="ja-JP" sz="2000" dirty="0"/>
              <a:t>(x = d)) +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ja-JP" altLang="en-US" sz="2000" dirty="0"/>
              <a:t>  </a:t>
            </a:r>
            <a:r>
              <a:rPr lang="en-US" altLang="ja-JP" sz="2000" dirty="0" err="1"/>
              <a:t>geom_histogram</a:t>
            </a:r>
            <a:r>
              <a:rPr lang="en-US" altLang="ja-JP" sz="2000" dirty="0"/>
              <a:t>(</a:t>
            </a:r>
            <a:r>
              <a:rPr lang="en-US" altLang="ja-JP" sz="2000" dirty="0" err="1"/>
              <a:t>binwidth</a:t>
            </a:r>
            <a:r>
              <a:rPr lang="en-US" altLang="ja-JP" sz="2000" dirty="0"/>
              <a:t>=1) +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  </a:t>
            </a:r>
            <a:r>
              <a:rPr lang="en-US" altLang="ja-JP" sz="2000" dirty="0" err="1"/>
              <a:t>theme_bw</a:t>
            </a:r>
            <a:r>
              <a:rPr lang="en-US" altLang="ja-JP" sz="2000" dirty="0"/>
              <a:t>()</a:t>
            </a:r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16</a:t>
            </a:fld>
            <a:endParaRPr lang="ja-JP" altLang="en-US"/>
          </a:p>
        </p:txBody>
      </p:sp>
      <p:sp>
        <p:nvSpPr>
          <p:cNvPr id="10" name="角丸四角形吹き出し 9"/>
          <p:cNvSpPr/>
          <p:nvPr/>
        </p:nvSpPr>
        <p:spPr>
          <a:xfrm>
            <a:off x="6042785" y="3894155"/>
            <a:ext cx="2970776" cy="696705"/>
          </a:xfrm>
          <a:prstGeom prst="wedgeRoundRectCallout">
            <a:avLst>
              <a:gd name="adj1" fmla="val -33459"/>
              <a:gd name="adj2" fmla="val -10247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89345" y="3967613"/>
            <a:ext cx="2954655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ベクトルデータの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頻度分布（ヒストグラム）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1911" y="1621882"/>
            <a:ext cx="2627020" cy="1796109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50" y="2222835"/>
            <a:ext cx="4659173" cy="745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667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1396" y="3798091"/>
            <a:ext cx="8461208" cy="2083214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library(</a:t>
            </a:r>
            <a:r>
              <a:rPr lang="en-US" altLang="ja-JP" sz="2000" dirty="0" err="1"/>
              <a:t>dplyr</a:t>
            </a:r>
            <a:r>
              <a:rPr lang="en-US" altLang="ja-JP" sz="2000" dirty="0"/>
              <a:t>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library(</a:t>
            </a:r>
            <a:r>
              <a:rPr lang="en-US" altLang="ja-JP" sz="2000" dirty="0" err="1"/>
              <a:t>ggplot2</a:t>
            </a:r>
            <a:r>
              <a:rPr lang="en-US" altLang="ja-JP" sz="2000" dirty="0"/>
              <a:t>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d &lt;- round( </a:t>
            </a:r>
            <a:r>
              <a:rPr lang="en-US" altLang="ja-JP" sz="2000" dirty="0" err="1"/>
              <a:t>rnorm</a:t>
            </a:r>
            <a:r>
              <a:rPr lang="en-US" altLang="ja-JP" sz="2000" dirty="0"/>
              <a:t>(100, 100, </a:t>
            </a:r>
            <a:r>
              <a:rPr lang="en-US" altLang="ja-JP" sz="2000" dirty="0" err="1"/>
              <a:t>sqrt</a:t>
            </a:r>
            <a:r>
              <a:rPr lang="en-US" altLang="ja-JP" sz="2000" dirty="0"/>
              <a:t>(400) ) 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 err="1"/>
              <a:t>ggplot</a:t>
            </a:r>
            <a:r>
              <a:rPr lang="en-US" altLang="ja-JP" sz="2000" dirty="0"/>
              <a:t>(</a:t>
            </a:r>
            <a:r>
              <a:rPr lang="en-US" altLang="ja-JP" sz="2000" dirty="0" err="1"/>
              <a:t>data_frame</a:t>
            </a:r>
            <a:r>
              <a:rPr lang="en-US" altLang="ja-JP" sz="2000" dirty="0"/>
              <a:t>(d), </a:t>
            </a:r>
            <a:r>
              <a:rPr lang="en-US" altLang="ja-JP" sz="2000" dirty="0" err="1"/>
              <a:t>aes</a:t>
            </a:r>
            <a:r>
              <a:rPr lang="en-US" altLang="ja-JP" sz="2000" dirty="0"/>
              <a:t>(x = d)) +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ja-JP" altLang="en-US" sz="2000" dirty="0"/>
              <a:t>  </a:t>
            </a:r>
            <a:r>
              <a:rPr lang="en-US" altLang="ja-JP" sz="2000" dirty="0" err="1"/>
              <a:t>geom_histogram</a:t>
            </a:r>
            <a:r>
              <a:rPr lang="en-US" altLang="ja-JP" sz="2000" dirty="0"/>
              <a:t>(</a:t>
            </a:r>
            <a:r>
              <a:rPr lang="en-US" altLang="ja-JP" sz="2000" dirty="0" err="1"/>
              <a:t>binwidth</a:t>
            </a:r>
            <a:r>
              <a:rPr lang="en-US" altLang="ja-JP" sz="2000" dirty="0"/>
              <a:t>=1) +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  </a:t>
            </a:r>
            <a:r>
              <a:rPr lang="en-US" altLang="ja-JP" sz="2000" dirty="0" err="1"/>
              <a:t>theme_bw</a:t>
            </a:r>
            <a:r>
              <a:rPr lang="en-US" altLang="ja-JP" sz="2000" dirty="0"/>
              <a:t>()</a:t>
            </a:r>
          </a:p>
          <a:p>
            <a:endParaRPr lang="en-US" altLang="ja-JP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合成データの頻度分布（ヒストグラム）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12" name="角丸四角形吹き出し 11"/>
          <p:cNvSpPr/>
          <p:nvPr/>
        </p:nvSpPr>
        <p:spPr>
          <a:xfrm>
            <a:off x="3438352" y="3465740"/>
            <a:ext cx="1389320" cy="445701"/>
          </a:xfrm>
          <a:prstGeom prst="wedgeRoundRectCallout">
            <a:avLst>
              <a:gd name="adj1" fmla="val -83264"/>
              <a:gd name="adj2" fmla="val 15442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5851380" y="3860780"/>
            <a:ext cx="2970776" cy="696705"/>
          </a:xfrm>
          <a:prstGeom prst="wedgeRoundRectCallout">
            <a:avLst>
              <a:gd name="adj1" fmla="val -31749"/>
              <a:gd name="adj2" fmla="val -113410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894572" y="3911441"/>
            <a:ext cx="2954655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ベクトルデータの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頻度分布（ヒストグラム）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494989" y="4443075"/>
            <a:ext cx="462899" cy="315050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479849" y="3491448"/>
            <a:ext cx="128112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今度は 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100</a:t>
            </a:r>
            <a:endParaRPr kumimoji="1"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7101" y="1505082"/>
            <a:ext cx="2768566" cy="1912909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36" y="1756608"/>
            <a:ext cx="5297604" cy="113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154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894386"/>
          </a:xfrm>
        </p:spPr>
        <p:txBody>
          <a:bodyPr>
            <a:noAutofit/>
          </a:bodyPr>
          <a:lstStyle/>
          <a:p>
            <a:r>
              <a:rPr lang="ja-JP" altLang="en-US" dirty="0"/>
              <a:t>合成データの頻度分布（ヒストグラム）　（１／２）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18</a:t>
            </a:fld>
            <a:endParaRPr lang="ja-JP" altLang="en-US" dirty="0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722530" y="4202430"/>
            <a:ext cx="2737250" cy="101647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サイズ１０の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ときの頻度分布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3569286" y="4202430"/>
            <a:ext cx="2737250" cy="101647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サイズ１００の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ときの頻度分布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6565700" y="4202430"/>
            <a:ext cx="2737250" cy="101647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サイズ１０００の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ときの頻度分布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61360"/>
            <a:ext cx="2977816" cy="1782374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8152" y="2206863"/>
            <a:ext cx="2901796" cy="1736872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0284" y="2206863"/>
            <a:ext cx="2901796" cy="173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1172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871297"/>
          </a:xfrm>
        </p:spPr>
        <p:txBody>
          <a:bodyPr>
            <a:noAutofit/>
          </a:bodyPr>
          <a:lstStyle/>
          <a:p>
            <a:r>
              <a:rPr lang="ja-JP" altLang="en-US" dirty="0"/>
              <a:t>合成データの頻度分布（ヒストグラム）　（２／２）</a:t>
            </a:r>
          </a:p>
        </p:txBody>
      </p:sp>
      <p:sp>
        <p:nvSpPr>
          <p:cNvPr id="1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1173753"/>
            <a:ext cx="8461208" cy="5005666"/>
          </a:xfrm>
        </p:spPr>
        <p:txBody>
          <a:bodyPr>
            <a:noAutofit/>
          </a:bodyPr>
          <a:lstStyle/>
          <a:p>
            <a:r>
              <a:rPr lang="ja-JP" altLang="en-US" dirty="0"/>
              <a:t>母平均と母分散で，合成された合成データの頻度分布（ヒストグラム）は，合成データのサイズを増やすと，正規分布になる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19</a:t>
            </a:fld>
            <a:endParaRPr lang="ja-JP" altLang="en-US" dirty="0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256426" y="5503511"/>
            <a:ext cx="2737250" cy="101647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サイズ１００００の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ときの頻度分布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3628553" y="5503511"/>
            <a:ext cx="2737250" cy="101647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サイズ１０００００のときの頻度分布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6365803" y="5503511"/>
            <a:ext cx="2996414" cy="101647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サイズ１００００００のときの頻度分布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52957" y="2505670"/>
            <a:ext cx="4108817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合成データのサイズを増やすほど，</a:t>
            </a:r>
            <a:endParaRPr lang="en-US" altLang="ja-JP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頻度分布（ヒストグラム）のカーブは</a:t>
            </a:r>
            <a:endParaRPr lang="en-US" altLang="ja-JP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滑らか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になる</a:t>
            </a:r>
            <a:endParaRPr kumimoji="1" lang="en-US" altLang="ja-JP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66" y="3649786"/>
            <a:ext cx="2975813" cy="1781175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3691" y="3649785"/>
            <a:ext cx="2975814" cy="178117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9710" y="3649785"/>
            <a:ext cx="2884129" cy="1726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617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コイン投げ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コインを投げて，裏か表を出す．　コインに仕掛けなどはない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65115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コイン投げでの「表の枚数」は変数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コインが２００枚あるとする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２００枚を一斉に投げて，表の枚数を数える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→　何度も繰り返す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（例）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97, 100, 111, 96, 87, 93, 99, 99, 104, 92, 112, 98, 94, 101, 108, 98, 100, 117,</a:t>
            </a:r>
            <a:r>
              <a:rPr lang="ja-JP" altLang="en-US" dirty="0"/>
              <a:t> </a:t>
            </a:r>
            <a:r>
              <a:rPr lang="en-US" altLang="ja-JP" dirty="0"/>
              <a:t>103, 100, ...</a:t>
            </a:r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6106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分布の例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コインが２００枚あるとする</a:t>
            </a:r>
            <a:endParaRPr lang="en-US" altLang="ja-JP" dirty="0"/>
          </a:p>
          <a:p>
            <a:r>
              <a:rPr lang="ja-JP" altLang="en-US" dirty="0"/>
              <a:t>２００枚を一斉に投げて，表の枚数を数える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</a:t>
            </a:fld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6932" y="2743085"/>
            <a:ext cx="5293157" cy="288142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7155779" y="5022601"/>
            <a:ext cx="141577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表の枚数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9550" y="2743085"/>
            <a:ext cx="1723549" cy="12003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それが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起きた回数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（頻度）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54830" y="5674520"/>
            <a:ext cx="326243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２０回投げたときの例</a:t>
            </a:r>
          </a:p>
        </p:txBody>
      </p:sp>
    </p:spTree>
    <p:extLst>
      <p:ext uri="{BB962C8B-B14F-4D97-AF65-F5344CB8AC3E}">
        <p14:creationId xmlns:p14="http://schemas.microsoft.com/office/powerpoint/2010/main" val="3448417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分布の例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コインが２００枚あるとする</a:t>
            </a:r>
            <a:endParaRPr lang="en-US" altLang="ja-JP" dirty="0"/>
          </a:p>
          <a:p>
            <a:r>
              <a:rPr lang="ja-JP" altLang="en-US" dirty="0"/>
              <a:t>２００枚を一斉に投げて，表の枚数を数える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459924" y="4779252"/>
            <a:ext cx="141577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表の枚数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9550" y="2743085"/>
            <a:ext cx="1723549" cy="12003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それが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起きた回数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（頻度）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77849" y="5562169"/>
            <a:ext cx="3570208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１０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０回投げたときの例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062" y="2555042"/>
            <a:ext cx="5489862" cy="2988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094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分布の例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コインが２００枚あるとする</a:t>
            </a:r>
            <a:endParaRPr lang="en-US" altLang="ja-JP" dirty="0"/>
          </a:p>
          <a:p>
            <a:r>
              <a:rPr lang="ja-JP" altLang="en-US" dirty="0"/>
              <a:t>２００枚を一斉に投げて，表の枚数を数える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459924" y="4779252"/>
            <a:ext cx="141577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表の枚数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9550" y="2743085"/>
            <a:ext cx="1723549" cy="12003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それが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起きた回数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（頻度）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77850" y="5562169"/>
            <a:ext cx="3877985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１０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００回投げたときの例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061" y="2500396"/>
            <a:ext cx="5373505" cy="2925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878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分布の例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コインが２００枚あるとする</a:t>
            </a:r>
            <a:endParaRPr lang="en-US" altLang="ja-JP" dirty="0"/>
          </a:p>
          <a:p>
            <a:r>
              <a:rPr lang="ja-JP" altLang="en-US" dirty="0"/>
              <a:t>２００枚を一斉に投げて，表の枚数を数える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459924" y="4779252"/>
            <a:ext cx="141577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表の枚数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9550" y="2743085"/>
            <a:ext cx="1723549" cy="12003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それが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起きた回数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（頻度）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77850" y="5562169"/>
            <a:ext cx="4185761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１０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０００回投げたときの例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3246" y="2500396"/>
            <a:ext cx="5550877" cy="3021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814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コイン投げゲーム</a:t>
            </a:r>
            <a:endParaRPr lang="en-US" altLang="ja-JP" dirty="0"/>
          </a:p>
          <a:p>
            <a:pPr lvl="1"/>
            <a:r>
              <a:rPr lang="ja-JP" altLang="en-US" dirty="0"/>
              <a:t>コインを２００枚を一斉に投げる（１回勝負）</a:t>
            </a:r>
            <a:endParaRPr lang="en-US" altLang="ja-JP" dirty="0"/>
          </a:p>
          <a:p>
            <a:pPr lvl="1"/>
            <a:r>
              <a:rPr lang="ja-JP" altLang="en-US" dirty="0"/>
              <a:t>表の枚数が１１０枚以上なら　勝ち</a:t>
            </a:r>
            <a:endParaRPr lang="en-US" altLang="ja-JP" dirty="0"/>
          </a:p>
          <a:p>
            <a:pPr lvl="1"/>
            <a:r>
              <a:rPr lang="ja-JP" altLang="en-US" dirty="0"/>
              <a:t>表の枚数が１０９枚以下なら　負け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この勝負に勝てそうか？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0438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コイン投げゲーム</a:t>
            </a:r>
            <a:endParaRPr lang="en-US" altLang="ja-JP" dirty="0"/>
          </a:p>
          <a:p>
            <a:pPr lvl="1"/>
            <a:r>
              <a:rPr lang="ja-JP" altLang="en-US" dirty="0"/>
              <a:t>コインを２００枚を一斉に投げる（１回勝負）</a:t>
            </a:r>
            <a:endParaRPr lang="en-US" altLang="ja-JP" dirty="0"/>
          </a:p>
          <a:p>
            <a:pPr lvl="1"/>
            <a:r>
              <a:rPr lang="ja-JP" altLang="en-US" dirty="0"/>
              <a:t>表の枚数が１１０枚以上なら　勝ち</a:t>
            </a:r>
            <a:endParaRPr lang="en-US" altLang="ja-JP" dirty="0"/>
          </a:p>
          <a:p>
            <a:pPr lvl="1"/>
            <a:r>
              <a:rPr lang="ja-JP" altLang="en-US" dirty="0"/>
              <a:t>表の枚数が１０９枚以下なら　負け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9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19" y="3278205"/>
            <a:ext cx="4561669" cy="2483229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4954928" y="3478496"/>
            <a:ext cx="3685624" cy="170816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１００００回投げてみたら，</a:t>
            </a:r>
            <a:endParaRPr kumimoji="1"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表の枚数が</a:t>
            </a:r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１１０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枚以上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　</a:t>
            </a:r>
            <a:r>
              <a:rPr kumimoji="1"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８９４回</a:t>
            </a:r>
            <a:endParaRPr kumimoji="1"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表の枚数が</a:t>
            </a:r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１０９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枚以下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kumimoji="1"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９１０６回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954928" y="5285170"/>
            <a:ext cx="3416320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８．９パーセントくらいの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確率で勝てそう！</a:t>
            </a:r>
          </a:p>
        </p:txBody>
      </p:sp>
      <p:sp>
        <p:nvSpPr>
          <p:cNvPr id="8" name="タイトル 7">
            <a:extLst>
              <a:ext uri="{FF2B5EF4-FFF2-40B4-BE49-F238E27FC236}">
                <a16:creationId xmlns:a16="http://schemas.microsoft.com/office/drawing/2014/main" id="{5FD11FEC-CB18-4BB3-AC87-10B3AC3F7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941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714</Words>
  <Application>Microsoft Office PowerPoint</Application>
  <PresentationFormat>画面に合わせる (4:3)</PresentationFormat>
  <Paragraphs>163</Paragraphs>
  <Slides>19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5" baseType="lpstr"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  <vt:lpstr>コイン投げ</vt:lpstr>
      <vt:lpstr>コイン投げでの「表の枚数」は変数</vt:lpstr>
      <vt:lpstr>分布の例</vt:lpstr>
      <vt:lpstr>分布の例</vt:lpstr>
      <vt:lpstr>分布の例</vt:lpstr>
      <vt:lpstr>分布の例</vt:lpstr>
      <vt:lpstr>PowerPoint プレゼンテーション</vt:lpstr>
      <vt:lpstr>PowerPoint プレゼンテーション</vt:lpstr>
      <vt:lpstr>PowerPoint プレゼンテーション</vt:lpstr>
      <vt:lpstr>4-5 母平均と母分散の活用例</vt:lpstr>
      <vt:lpstr>今から行うことのイメージ</vt:lpstr>
      <vt:lpstr>Rで，母平均と母分散から，データを合成</vt:lpstr>
      <vt:lpstr>Rで，母平均と母分散から，データを合成</vt:lpstr>
      <vt:lpstr>Rで，母平均と母分散から，データを合成</vt:lpstr>
      <vt:lpstr>合成データの頻度分布（ヒストグラム）</vt:lpstr>
      <vt:lpstr>合成データの頻度分布（ヒストグラム）</vt:lpstr>
      <vt:lpstr>合成データの頻度分布（ヒストグラム）　（１／２）</vt:lpstr>
      <vt:lpstr>合成データの頻度分布（ヒストグラム）　（２／２）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 システムによるデータサイエンス演習</dc:title>
  <dc:creator>kaneko kunihiko</dc:creator>
  <cp:lastModifiedBy>me</cp:lastModifiedBy>
  <cp:revision>48</cp:revision>
  <dcterms:created xsi:type="dcterms:W3CDTF">2019-11-02T00:06:04Z</dcterms:created>
  <dcterms:modified xsi:type="dcterms:W3CDTF">2023-01-25T06:50:52Z</dcterms:modified>
</cp:coreProperties>
</file>