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589" r:id="rId2"/>
    <p:sldId id="257" r:id="rId3"/>
    <p:sldId id="258" r:id="rId4"/>
    <p:sldId id="430" r:id="rId5"/>
    <p:sldId id="429" r:id="rId6"/>
    <p:sldId id="424" r:id="rId7"/>
    <p:sldId id="426" r:id="rId8"/>
    <p:sldId id="427" r:id="rId9"/>
    <p:sldId id="428" r:id="rId1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0" d="100"/>
          <a:sy n="60" d="100"/>
        </p:scale>
        <p:origin x="126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B743759-250A-4CA4-A37F-4E7983A1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F82376D-EA5A-4EB5-B560-13402A85E2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38FEEB8D-B090-4B29-8808-094DF7AF3E3C}"/>
              </a:ext>
            </a:extLst>
          </p:cNvPr>
          <p:cNvSpPr txBox="1">
            <a:spLocks/>
          </p:cNvSpPr>
          <p:nvPr/>
        </p:nvSpPr>
        <p:spPr>
          <a:xfrm>
            <a:off x="192387" y="790791"/>
            <a:ext cx="5416477" cy="176071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marL="216000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b="1" dirty="0" err="1">
                <a:solidFill>
                  <a:schemeClr val="tx1"/>
                </a:solidFill>
              </a:rPr>
              <a:t>rd</a:t>
            </a:r>
            <a:r>
              <a:rPr lang="en-US" altLang="ja-JP" b="1" dirty="0">
                <a:solidFill>
                  <a:schemeClr val="tx1"/>
                </a:solidFill>
              </a:rPr>
              <a:t>-12. CSV</a:t>
            </a:r>
            <a:r>
              <a:rPr lang="ja-JP" altLang="en-US" b="1" dirty="0">
                <a:solidFill>
                  <a:schemeClr val="tx1"/>
                </a:solidFill>
              </a:rPr>
              <a:t> ファイルの</a:t>
            </a:r>
            <a:r>
              <a:rPr lang="en-US" altLang="ja-JP" b="1" dirty="0">
                <a:solidFill>
                  <a:schemeClr val="tx1"/>
                </a:solidFill>
              </a:rPr>
              <a:t/>
            </a:r>
            <a:br>
              <a:rPr lang="en-US" altLang="ja-JP" b="1" dirty="0">
                <a:solidFill>
                  <a:schemeClr val="tx1"/>
                </a:solidFill>
              </a:rPr>
            </a:br>
            <a:r>
              <a:rPr lang="ja-JP" altLang="en-US" b="1" dirty="0">
                <a:solidFill>
                  <a:schemeClr val="tx1"/>
                </a:solidFill>
              </a:rPr>
              <a:t>インポート，エクスポート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59CCDBF-9651-46AF-8354-4C080E716D9E}"/>
              </a:ext>
            </a:extLst>
          </p:cNvPr>
          <p:cNvSpPr txBox="1">
            <a:spLocks/>
          </p:cNvSpPr>
          <p:nvPr/>
        </p:nvSpPr>
        <p:spPr>
          <a:xfrm>
            <a:off x="1049885" y="5314663"/>
            <a:ext cx="3437681" cy="75254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3600" dirty="0">
                <a:solidFill>
                  <a:schemeClr val="tx1"/>
                </a:solidFill>
                <a:latin typeface="メイリオ" panose="020B0604030504040204" pitchFamily="50" charset="-128"/>
              </a:rPr>
              <a:t>金子邦彦</a:t>
            </a:r>
            <a:endParaRPr lang="ja-JP" altLang="en-US" sz="3600" dirty="0"/>
          </a:p>
        </p:txBody>
      </p:sp>
      <p:pic>
        <p:nvPicPr>
          <p:cNvPr id="9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FB093CEA-1F83-4E94-BF85-682B97E40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830" y="6283000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タイトル 1">
            <a:extLst>
              <a:ext uri="{FF2B5EF4-FFF2-40B4-BE49-F238E27FC236}">
                <a16:creationId xmlns:a16="http://schemas.microsoft.com/office/drawing/2014/main" id="{9E76904D-92F3-4472-8471-B3058CC72BA0}"/>
              </a:ext>
            </a:extLst>
          </p:cNvPr>
          <p:cNvSpPr txBox="1">
            <a:spLocks/>
          </p:cNvSpPr>
          <p:nvPr/>
        </p:nvSpPr>
        <p:spPr>
          <a:xfrm>
            <a:off x="192387" y="3126508"/>
            <a:ext cx="5152675" cy="1583715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2800" b="1" dirty="0">
                <a:solidFill>
                  <a:schemeClr val="tx1"/>
                </a:solidFill>
              </a:rPr>
              <a:t>データサイエンス演習</a:t>
            </a:r>
            <a:endParaRPr lang="en-US" altLang="ja-JP" sz="2800" b="1" dirty="0">
              <a:solidFill>
                <a:schemeClr val="tx1"/>
              </a:solidFill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2800" b="1" dirty="0">
                <a:solidFill>
                  <a:schemeClr val="tx1"/>
                </a:solidFill>
              </a:rPr>
              <a:t>（</a:t>
            </a:r>
            <a:r>
              <a:rPr lang="en-US" altLang="ja-JP" sz="2800" b="1" dirty="0">
                <a:solidFill>
                  <a:schemeClr val="tx1"/>
                </a:solidFill>
              </a:rPr>
              <a:t>R </a:t>
            </a:r>
            <a:r>
              <a:rPr lang="ja-JP" altLang="en-US" sz="2800" b="1" dirty="0">
                <a:solidFill>
                  <a:schemeClr val="tx1"/>
                </a:solidFill>
              </a:rPr>
              <a:t>システムを使用）</a:t>
            </a:r>
            <a:r>
              <a:rPr lang="en-US" altLang="ja-JP" sz="2800" dirty="0">
                <a:solidFill>
                  <a:schemeClr val="tx1"/>
                </a:solidFill>
              </a:rPr>
              <a:t/>
            </a:r>
            <a:br>
              <a:rPr lang="en-US" altLang="ja-JP" sz="2800" dirty="0">
                <a:solidFill>
                  <a:schemeClr val="tx1"/>
                </a:solidFill>
              </a:rPr>
            </a:br>
            <a:r>
              <a:rPr lang="en-US" altLang="ja-JP" sz="200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https://</a:t>
            </a:r>
            <a:r>
              <a:rPr lang="en-US" altLang="ja-JP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www.kkaneko.jp</a:t>
            </a:r>
            <a:r>
              <a:rPr lang="en-US" altLang="ja-JP" sz="200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en-US" altLang="ja-JP" sz="2000" smtClean="0">
                <a:solidFill>
                  <a:schemeClr val="tx1"/>
                </a:solidFill>
              </a:rPr>
              <a:t>de</a:t>
            </a:r>
            <a:r>
              <a:rPr lang="en-US" altLang="ja-JP" sz="200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en-US" altLang="ja-JP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rd</a:t>
            </a:r>
            <a:r>
              <a:rPr lang="en-US" altLang="ja-JP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en-US" altLang="ja-JP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index.html</a:t>
            </a:r>
            <a:endParaRPr lang="en-US" altLang="ja-JP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844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12-1 </a:t>
            </a:r>
            <a:r>
              <a:rPr lang="ja-JP" altLang="en-US" dirty="0"/>
              <a:t>パッケージの追加インストール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55B467F0-12AC-4EE6-8368-3A99E73165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23394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パッケージの設定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次の手順で，必要なパッケージをインストール</a:t>
            </a:r>
            <a:endParaRPr lang="en-US" altLang="ja-JP" dirty="0"/>
          </a:p>
          <a:p>
            <a:r>
              <a:rPr lang="ja-JP" altLang="en-US" dirty="0"/>
              <a:t>パッケージをインストールするのにインターネット接続が必要</a:t>
            </a:r>
            <a:endParaRPr lang="en-US" altLang="ja-JP" dirty="0"/>
          </a:p>
          <a:p>
            <a:r>
              <a:rPr lang="en-US" altLang="ja-JP" dirty="0" err="1"/>
              <a:t>install.packages</a:t>
            </a:r>
            <a:r>
              <a:rPr lang="en-US" altLang="ja-JP" dirty="0"/>
              <a:t>("</a:t>
            </a:r>
            <a:r>
              <a:rPr lang="en-US" altLang="ja-JP" b="1" dirty="0" err="1"/>
              <a:t>dplyr</a:t>
            </a:r>
            <a:r>
              <a:rPr lang="en-US" altLang="ja-JP" dirty="0"/>
              <a:t>") </a:t>
            </a:r>
            <a:r>
              <a:rPr lang="ja-JP" altLang="en-US" dirty="0"/>
              <a:t>を実行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</a:t>
            </a:fld>
            <a:endParaRPr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943" y="3000874"/>
            <a:ext cx="5753199" cy="1252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592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12-2 CSV</a:t>
            </a:r>
            <a:r>
              <a:rPr lang="ja-JP" altLang="en-US" dirty="0"/>
              <a:t> ファイルの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インポート，エクスポート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55B467F0-12AC-4EE6-8368-3A99E73165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87762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タイトル 26">
            <a:extLst>
              <a:ext uri="{FF2B5EF4-FFF2-40B4-BE49-F238E27FC236}">
                <a16:creationId xmlns:a16="http://schemas.microsoft.com/office/drawing/2014/main" id="{C006F8AB-E760-420D-A348-074435917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en-US" altLang="ja-JP" dirty="0"/>
              <a:t>Excel</a:t>
            </a:r>
            <a:r>
              <a:rPr kumimoji="1" lang="ja-JP" altLang="en-US" dirty="0"/>
              <a:t> などとの連携のイメージ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5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7491" y="1858501"/>
            <a:ext cx="1768132" cy="1291202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4686" y="3604022"/>
            <a:ext cx="1533742" cy="1421517"/>
          </a:xfrm>
          <a:prstGeom prst="rect">
            <a:avLst/>
          </a:prstGeom>
        </p:spPr>
      </p:pic>
      <p:sp>
        <p:nvSpPr>
          <p:cNvPr id="7" name="右矢印 6"/>
          <p:cNvSpPr/>
          <p:nvPr/>
        </p:nvSpPr>
        <p:spPr>
          <a:xfrm>
            <a:off x="2779216" y="2359756"/>
            <a:ext cx="470933" cy="2886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右矢印 7"/>
          <p:cNvSpPr/>
          <p:nvPr/>
        </p:nvSpPr>
        <p:spPr>
          <a:xfrm>
            <a:off x="5631822" y="2359756"/>
            <a:ext cx="470933" cy="2886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右矢印 8"/>
          <p:cNvSpPr/>
          <p:nvPr/>
        </p:nvSpPr>
        <p:spPr>
          <a:xfrm flipH="1">
            <a:off x="2749512" y="4161034"/>
            <a:ext cx="500638" cy="3074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右矢印 9"/>
          <p:cNvSpPr/>
          <p:nvPr/>
        </p:nvSpPr>
        <p:spPr>
          <a:xfrm flipH="1">
            <a:off x="5631822" y="4161034"/>
            <a:ext cx="500638" cy="3074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550" y="1664494"/>
            <a:ext cx="2376488" cy="1748699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00487" y="1755785"/>
            <a:ext cx="2662538" cy="1393917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556551" y="5565227"/>
            <a:ext cx="1485022" cy="39241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100">
                <a:latin typeface="Arial" panose="020B0604020202020204" pitchFamily="34" charset="0"/>
                <a:ea typeface="メイリオ" panose="020B0604030504040204" pitchFamily="50" charset="-128"/>
              </a:rPr>
              <a:t>R </a:t>
            </a:r>
            <a:r>
              <a:rPr kumimoji="1" lang="ja-JP" altLang="en-US" sz="2100">
                <a:latin typeface="Arial" panose="020B0604020202020204" pitchFamily="34" charset="0"/>
                <a:ea typeface="メイリオ" panose="020B0604030504040204" pitchFamily="50" charset="-128"/>
              </a:rPr>
              <a:t>システム</a:t>
            </a:r>
            <a:endParaRPr kumimoji="1" lang="ja-JP" altLang="en-US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269012" y="5599615"/>
            <a:ext cx="797334" cy="39241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100">
                <a:latin typeface="Arial" panose="020B0604020202020204" pitchFamily="34" charset="0"/>
                <a:ea typeface="メイリオ" panose="020B0604030504040204" pitchFamily="50" charset="-128"/>
              </a:rPr>
              <a:t>Excel</a:t>
            </a:r>
            <a:endParaRPr kumimoji="1" lang="ja-JP" altLang="en-US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724685" y="5151136"/>
            <a:ext cx="1843293" cy="39241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100">
                <a:latin typeface="Arial" panose="020B0604020202020204" pitchFamily="34" charset="0"/>
                <a:ea typeface="メイリオ" panose="020B0604030504040204" pitchFamily="50" charset="-128"/>
              </a:rPr>
              <a:t>CSV</a:t>
            </a:r>
            <a:r>
              <a:rPr kumimoji="1" lang="ja-JP" altLang="en-US" sz="2100">
                <a:latin typeface="Arial" panose="020B0604020202020204" pitchFamily="34" charset="0"/>
                <a:ea typeface="メイリオ" panose="020B0604030504040204" pitchFamily="50" charset="-128"/>
              </a:rPr>
              <a:t> ファイル</a:t>
            </a:r>
            <a:endParaRPr kumimoji="1" lang="ja-JP" altLang="en-US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630957" y="1563214"/>
            <a:ext cx="946413" cy="71558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>
                <a:latin typeface="Arial" panose="020B0604020202020204" pitchFamily="34" charset="0"/>
                <a:ea typeface="メイリオ" panose="020B0604030504040204" pitchFamily="50" charset="-128"/>
              </a:rPr>
              <a:t>エクス</a:t>
            </a:r>
            <a:endParaRPr kumimoji="1" lang="en-US" altLang="ja-JP" sz="210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>
                <a:latin typeface="Arial" panose="020B0604020202020204" pitchFamily="34" charset="0"/>
                <a:ea typeface="メイリオ" panose="020B0604030504040204" pitchFamily="50" charset="-128"/>
              </a:rPr>
              <a:t>ポート</a:t>
            </a:r>
            <a:endParaRPr kumimoji="1" lang="ja-JP" altLang="en-US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713223" y="3445455"/>
            <a:ext cx="946413" cy="71558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>
                <a:latin typeface="Arial" panose="020B0604020202020204" pitchFamily="34" charset="0"/>
                <a:ea typeface="メイリオ" panose="020B0604030504040204" pitchFamily="50" charset="-128"/>
              </a:rPr>
              <a:t>イン</a:t>
            </a:r>
            <a:endParaRPr lang="en-US" altLang="ja-JP" sz="210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>
                <a:latin typeface="Arial" panose="020B0604020202020204" pitchFamily="34" charset="0"/>
                <a:ea typeface="メイリオ" panose="020B0604030504040204" pitchFamily="50" charset="-128"/>
              </a:rPr>
              <a:t>ポート</a:t>
            </a:r>
            <a:endParaRPr kumimoji="1" lang="ja-JP" altLang="en-US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69890" y="3710219"/>
            <a:ext cx="2845393" cy="1220468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9550" y="3540990"/>
            <a:ext cx="2421407" cy="1773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472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209549" y="1302714"/>
            <a:ext cx="6135679" cy="3001026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1396" y="321837"/>
            <a:ext cx="8461208" cy="469865"/>
          </a:xfrm>
        </p:spPr>
        <p:txBody>
          <a:bodyPr>
            <a:noAutofit/>
          </a:bodyPr>
          <a:lstStyle/>
          <a:p>
            <a:r>
              <a:rPr lang="ja-JP" altLang="en-US" dirty="0"/>
              <a:t>データフレームを </a:t>
            </a:r>
            <a:r>
              <a:rPr lang="en-US" altLang="ja-JP" dirty="0"/>
              <a:t>CSV </a:t>
            </a:r>
            <a:r>
              <a:rPr lang="ja-JP" altLang="en-US" dirty="0"/>
              <a:t>ファイルにエクスポート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34834" y="1302714"/>
            <a:ext cx="6462902" cy="33400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library(</a:t>
            </a:r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dplyr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)</a:t>
            </a:r>
          </a:p>
          <a:p>
            <a:pPr marL="0" indent="0">
              <a:buNone/>
            </a:pP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d &lt;- </a:t>
            </a:r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data_frame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(</a:t>
            </a:r>
          </a:p>
          <a:p>
            <a:pPr marL="0" indent="0">
              <a:buNone/>
            </a:pP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   name=c("apple", "rose", "rose", "tomato"), </a:t>
            </a:r>
          </a:p>
          <a:p>
            <a:pPr marL="0" indent="0">
              <a:buNone/>
            </a:pP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   color=c("red", "white", "pink", "red"), </a:t>
            </a:r>
          </a:p>
          <a:p>
            <a:pPr marL="0" indent="0">
              <a:buNone/>
            </a:pP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   price=c(100, 400, 200, 40) )</a:t>
            </a:r>
          </a:p>
          <a:p>
            <a:pPr marL="0" indent="0">
              <a:buNone/>
            </a:pPr>
            <a:r>
              <a:rPr lang="en-US" altLang="ja-JP" sz="24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write.csv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(d, file="C:/</a:t>
            </a:r>
            <a:r>
              <a:rPr lang="en-US" altLang="ja-JP" sz="24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hoge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/</a:t>
            </a:r>
            <a:r>
              <a:rPr lang="en-US" altLang="ja-JP" sz="24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hoge.csv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")</a:t>
            </a:r>
          </a:p>
          <a:p>
            <a:pPr marL="0" indent="0">
              <a:buNone/>
            </a:pPr>
            <a:endParaRPr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6</a:t>
            </a:fld>
            <a:endParaRPr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198486" y="4921722"/>
            <a:ext cx="4293483" cy="692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※ </a:t>
            </a:r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C:/</a:t>
            </a:r>
            <a:r>
              <a:rPr lang="en-US" altLang="ja-JP" sz="2000" dirty="0" err="1">
                <a:latin typeface="Arial" panose="020B0604020202020204" pitchFamily="34" charset="0"/>
                <a:ea typeface="メイリオ" panose="020B0604030504040204" pitchFamily="50" charset="-128"/>
              </a:rPr>
              <a:t>hoge</a:t>
            </a:r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」は作業用のディレクトリ．</a:t>
            </a:r>
            <a:endParaRPr kumimoji="1" lang="en-US" altLang="ja-JP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前もって作成しておくこと</a:t>
            </a:r>
            <a:r>
              <a:rPr kumimoji="1" lang="ja-JP" altLang="en-US" sz="1600" dirty="0">
                <a:latin typeface="Arial" panose="020B0604020202020204" pitchFamily="34" charset="0"/>
                <a:ea typeface="メイリオ" panose="020B0604030504040204" pitchFamily="50" charset="-128"/>
              </a:rPr>
              <a:t>．</a:t>
            </a:r>
          </a:p>
        </p:txBody>
      </p:sp>
      <p:sp>
        <p:nvSpPr>
          <p:cNvPr id="12" name="右矢印 11"/>
          <p:cNvSpPr/>
          <p:nvPr/>
        </p:nvSpPr>
        <p:spPr>
          <a:xfrm>
            <a:off x="6644681" y="2215851"/>
            <a:ext cx="398207" cy="575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3563" y="1857844"/>
            <a:ext cx="1768132" cy="1291202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826" y="4856646"/>
            <a:ext cx="3417815" cy="82265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5322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/>
              <a:t>CSV </a:t>
            </a:r>
            <a:r>
              <a:rPr lang="ja-JP" altLang="en-US"/>
              <a:t>ファイルをエクセルで開いてみる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7</a:t>
            </a:fld>
            <a:endParaRPr lang="ja-JP" altLang="en-US"/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0" y="1924869"/>
            <a:ext cx="1768132" cy="1291202"/>
          </a:xfrm>
          <a:prstGeom prst="rect">
            <a:avLst/>
          </a:prstGeom>
        </p:spPr>
      </p:pic>
      <p:sp>
        <p:nvSpPr>
          <p:cNvPr id="13" name="右矢印 12"/>
          <p:cNvSpPr/>
          <p:nvPr/>
        </p:nvSpPr>
        <p:spPr>
          <a:xfrm>
            <a:off x="2278625" y="2282876"/>
            <a:ext cx="398207" cy="575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8459" y="1671638"/>
            <a:ext cx="5754823" cy="3012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963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0578" y="1336687"/>
            <a:ext cx="4327785" cy="209231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/>
              <a:t>CSV </a:t>
            </a:r>
            <a:r>
              <a:rPr lang="ja-JP" altLang="en-US"/>
              <a:t>ファイルを作成してみる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44434" y="855197"/>
            <a:ext cx="8461208" cy="53331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① </a:t>
            </a:r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Excel </a:t>
            </a:r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で次のように作成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8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388" y="1405002"/>
            <a:ext cx="3697014" cy="1935496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2424851" y="2090214"/>
            <a:ext cx="812800" cy="1135063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00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4863515" y="855197"/>
            <a:ext cx="3919538" cy="4871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 セル </a:t>
            </a:r>
            <a:r>
              <a:rPr lang="en-US" altLang="ja-JP" sz="2000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E2</a:t>
            </a:r>
            <a:r>
              <a:rPr lang="en-US" altLang="ja-JP" sz="2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に式「</a:t>
            </a:r>
            <a:r>
              <a:rPr lang="en-US" altLang="ja-JP" sz="20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=</a:t>
            </a:r>
            <a:r>
              <a:rPr lang="en-US" altLang="ja-JP" sz="2000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C2</a:t>
            </a:r>
            <a:r>
              <a:rPr lang="en-US" altLang="ja-JP" sz="20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* </a:t>
            </a:r>
            <a:r>
              <a:rPr lang="en-US" altLang="ja-JP" sz="2000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D2</a:t>
            </a:r>
            <a:r>
              <a:rPr lang="ja-JP" altLang="en-US" sz="2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8085876" y="2235740"/>
            <a:ext cx="934877" cy="46170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00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225850" y="3838216"/>
            <a:ext cx="4346150" cy="4871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③ セル </a:t>
            </a:r>
            <a:r>
              <a:rPr lang="en-US" altLang="ja-JP" sz="2000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E2</a:t>
            </a:r>
            <a:r>
              <a:rPr lang="en-US" altLang="ja-JP" sz="2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を、</a:t>
            </a:r>
            <a:r>
              <a:rPr lang="en-US" altLang="ja-JP" sz="2000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E3</a:t>
            </a:r>
            <a:r>
              <a:rPr lang="ja-JP" altLang="en-US" sz="2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から </a:t>
            </a:r>
            <a:r>
              <a:rPr lang="en-US" altLang="ja-JP" sz="2000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E6</a:t>
            </a:r>
            <a:r>
              <a:rPr lang="en-US" altLang="ja-JP" sz="2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にコピー</a:t>
            </a:r>
          </a:p>
        </p:txBody>
      </p:sp>
      <p:sp>
        <p:nvSpPr>
          <p:cNvPr id="11" name="右矢印 10"/>
          <p:cNvSpPr/>
          <p:nvPr/>
        </p:nvSpPr>
        <p:spPr>
          <a:xfrm>
            <a:off x="4099385" y="2015344"/>
            <a:ext cx="398207" cy="575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00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9608" y="4669631"/>
            <a:ext cx="3066530" cy="1315320"/>
          </a:xfrm>
          <a:prstGeom prst="rect">
            <a:avLst/>
          </a:prstGeom>
        </p:spPr>
      </p:pic>
      <p:sp>
        <p:nvSpPr>
          <p:cNvPr id="14" name="右矢印 13"/>
          <p:cNvSpPr/>
          <p:nvPr/>
        </p:nvSpPr>
        <p:spPr>
          <a:xfrm>
            <a:off x="3761175" y="4970414"/>
            <a:ext cx="398207" cy="575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00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31531" y="4892960"/>
            <a:ext cx="4335048" cy="922007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>
            <a:off x="4725355" y="5171602"/>
            <a:ext cx="1615658" cy="46170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00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コンテンツ プレースホルダー 2"/>
          <p:cNvSpPr txBox="1">
            <a:spLocks/>
          </p:cNvSpPr>
          <p:nvPr/>
        </p:nvSpPr>
        <p:spPr>
          <a:xfrm>
            <a:off x="4773116" y="3819509"/>
            <a:ext cx="4534557" cy="641224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④ 「名前を付けて保存」で</a:t>
            </a:r>
            <a:endParaRPr lang="en-US" altLang="ja-JP" sz="20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sz="20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bar</a:t>
            </a:r>
            <a:r>
              <a:rPr lang="en-US" altLang="ja-JP" sz="2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のような名前で </a:t>
            </a:r>
            <a:r>
              <a:rPr lang="en-US" altLang="ja-JP" sz="2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CSV </a:t>
            </a:r>
            <a:r>
              <a:rPr lang="ja-JP" altLang="en-US" sz="2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形式で保存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8134643" y="5267373"/>
            <a:ext cx="830159" cy="36593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00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2465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2855044" y="1554725"/>
            <a:ext cx="5364452" cy="1516851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1396" y="443648"/>
            <a:ext cx="8461208" cy="469865"/>
          </a:xfrm>
        </p:spPr>
        <p:txBody>
          <a:bodyPr>
            <a:noAutofit/>
          </a:bodyPr>
          <a:lstStyle/>
          <a:p>
            <a:r>
              <a:rPr lang="ja-JP" altLang="en-US" dirty="0"/>
              <a:t>データフレームに </a:t>
            </a:r>
            <a:r>
              <a:rPr lang="en-US" altLang="ja-JP" dirty="0"/>
              <a:t>CSV </a:t>
            </a:r>
            <a:r>
              <a:rPr lang="ja-JP" altLang="en-US" dirty="0"/>
              <a:t>ファイルからインポート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31559" y="1567439"/>
            <a:ext cx="6760966" cy="18124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library(</a:t>
            </a:r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dplyr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)</a:t>
            </a:r>
          </a:p>
          <a:p>
            <a:pPr marL="0" indent="0">
              <a:buNone/>
            </a:pP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m &lt;- </a:t>
            </a:r>
            <a:r>
              <a:rPr lang="en-US" altLang="ja-JP" sz="24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read.csv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(file="C:/</a:t>
            </a:r>
            <a:r>
              <a:rPr lang="en-US" altLang="ja-JP" sz="24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hoge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/</a:t>
            </a:r>
            <a:r>
              <a:rPr lang="en-US" altLang="ja-JP" sz="24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bar.csv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")</a:t>
            </a:r>
          </a:p>
          <a:p>
            <a:pPr marL="0" indent="0">
              <a:buNone/>
            </a:pP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print(m)</a:t>
            </a:r>
          </a:p>
          <a:p>
            <a:pPr marL="0" indent="0">
              <a:buNone/>
            </a:pP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9</a:t>
            </a:fld>
            <a:endParaRPr lang="ja-JP" altLang="en-US"/>
          </a:p>
        </p:txBody>
      </p:sp>
      <p:sp>
        <p:nvSpPr>
          <p:cNvPr id="12" name="右矢印 11"/>
          <p:cNvSpPr/>
          <p:nvPr/>
        </p:nvSpPr>
        <p:spPr>
          <a:xfrm>
            <a:off x="1855992" y="2083529"/>
            <a:ext cx="398207" cy="575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0" y="1728185"/>
            <a:ext cx="1533742" cy="1421517"/>
          </a:xfrm>
          <a:prstGeom prst="rect">
            <a:avLst/>
          </a:prstGeom>
        </p:spPr>
      </p:pic>
      <p:sp>
        <p:nvSpPr>
          <p:cNvPr id="15" name="テキスト ボックス 14"/>
          <p:cNvSpPr txBox="1"/>
          <p:nvPr/>
        </p:nvSpPr>
        <p:spPr>
          <a:xfrm>
            <a:off x="2356637" y="3754362"/>
            <a:ext cx="7491474" cy="34624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Arial" panose="020B0604020202020204" pitchFamily="34" charset="0"/>
                <a:ea typeface="メイリオ" panose="020B0604030504040204" pitchFamily="50" charset="-128"/>
              </a:rPr>
              <a:t>値が読み込まれる（</a:t>
            </a:r>
            <a:r>
              <a:rPr lang="en-US" altLang="ja-JP" b="1" dirty="0">
                <a:latin typeface="Arial" panose="020B0604020202020204" pitchFamily="34" charset="0"/>
                <a:ea typeface="メイリオ" panose="020B0604030504040204" pitchFamily="50" charset="-128"/>
              </a:rPr>
              <a:t>CSV</a:t>
            </a:r>
            <a:r>
              <a:rPr lang="ja-JP" altLang="en-US" b="1" dirty="0">
                <a:latin typeface="Arial" panose="020B0604020202020204" pitchFamily="34" charset="0"/>
                <a:ea typeface="メイリオ" panose="020B0604030504040204" pitchFamily="50" charset="-128"/>
              </a:rPr>
              <a:t>ファイルには値で記録されている）</a:t>
            </a:r>
            <a:endParaRPr kumimoji="1" lang="ja-JP" altLang="en-US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2967" y="4475071"/>
            <a:ext cx="6168437" cy="2252236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814654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751</TotalTime>
  <Words>241</Words>
  <Application>Microsoft Office PowerPoint</Application>
  <PresentationFormat>画面に合わせる (4:3)</PresentationFormat>
  <Paragraphs>50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5" baseType="lpstr"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  <vt:lpstr>12-1 パッケージの追加インストール</vt:lpstr>
      <vt:lpstr>パッケージの設定</vt:lpstr>
      <vt:lpstr>12-2 CSV ファイルの インポート，エクスポート </vt:lpstr>
      <vt:lpstr>Excel などとの連携のイメージ</vt:lpstr>
      <vt:lpstr>データフレームを CSV ファイルにエクスポート</vt:lpstr>
      <vt:lpstr>CSV ファイルをエクセルで開いてみる</vt:lpstr>
      <vt:lpstr>CSV ファイルを作成してみる</vt:lpstr>
      <vt:lpstr>データフレームに CSV ファイルからインポート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 システムによるデータサイエンス演習</dc:title>
  <dc:creator>kaneko kunihiko</dc:creator>
  <cp:lastModifiedBy>me</cp:lastModifiedBy>
  <cp:revision>50</cp:revision>
  <dcterms:created xsi:type="dcterms:W3CDTF">2019-11-02T00:06:04Z</dcterms:created>
  <dcterms:modified xsi:type="dcterms:W3CDTF">2023-01-25T06:50:36Z</dcterms:modified>
</cp:coreProperties>
</file>