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589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70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</a:rPr>
              <a:t>rd-11. </a:t>
            </a:r>
            <a:r>
              <a:rPr lang="ja-JP" altLang="en-US" sz="3600" b="1" dirty="0">
                <a:solidFill>
                  <a:schemeClr val="tx1"/>
                </a:solidFill>
              </a:rPr>
              <a:t>リレーショナルデータベースとの連携</a:t>
            </a:r>
            <a:r>
              <a:rPr lang="ja-JP" altLang="en-US" b="1" dirty="0">
                <a:solidFill>
                  <a:schemeClr val="tx1"/>
                </a:solidFill>
              </a:rPr>
              <a:t/>
            </a:r>
            <a:br>
              <a:rPr lang="ja-JP" altLang="en-US" b="1" dirty="0">
                <a:solidFill>
                  <a:schemeClr val="tx1"/>
                </a:solidFill>
              </a:rPr>
            </a:b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52675" cy="157308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r>
              <a:rPr lang="en-US" altLang="ja-JP" sz="2800" dirty="0">
                <a:solidFill>
                  <a:schemeClr val="tx1"/>
                </a:solidFill>
              </a:rPr>
              <a:t/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smtClean="0">
                <a:solidFill>
                  <a:schemeClr val="tx1"/>
                </a:solidFill>
              </a:rPr>
              <a:t>de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609920"/>
          </a:xfrm>
        </p:spPr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 のテーブルオブジェクトと、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SQLite3 </a:t>
            </a:r>
            <a:r>
              <a:rPr lang="ja-JP" altLang="en-US" dirty="0"/>
              <a:t>の「テーブル」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604154"/>
              </p:ext>
            </p:extLst>
          </p:nvPr>
        </p:nvGraphicFramePr>
        <p:xfrm>
          <a:off x="322263" y="846138"/>
          <a:ext cx="343700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01">
                  <a:extLst>
                    <a:ext uri="{9D8B030D-6E8A-4147-A177-3AD203B41FA5}">
                      <a16:colId xmlns:a16="http://schemas.microsoft.com/office/drawing/2014/main" val="3318163431"/>
                    </a:ext>
                  </a:extLst>
                </a:gridCol>
                <a:gridCol w="1718501">
                  <a:extLst>
                    <a:ext uri="{9D8B030D-6E8A-4147-A177-3AD203B41FA5}">
                      <a16:colId xmlns:a16="http://schemas.microsoft.com/office/drawing/2014/main" val="337542637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8910203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5706201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3062434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280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banana</a:t>
                      </a:r>
                      <a:endParaRPr kumimoji="1" lang="ja-JP" altLang="en-US" sz="280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230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68287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10</a:t>
            </a:fld>
            <a:endParaRPr lang="ja-JP" altLang="en-US" noProof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00784" y="2210844"/>
            <a:ext cx="1641315" cy="3462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8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扱いたいデータ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0630" y="5214938"/>
            <a:ext cx="3370154" cy="6232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テーブルオブジェクト</a:t>
            </a:r>
            <a:endParaRPr kumimoji="1" lang="en-US" altLang="ja-JP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（コンストラクタと確認表示）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7795"/>
            <a:ext cx="4380134" cy="15071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5828093" y="5527104"/>
            <a:ext cx="2139624" cy="3462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en-US" altLang="ja-JP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SQLite3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</a:t>
            </a:r>
            <a:r>
              <a:rPr kumimoji="1"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7669" y="4895128"/>
            <a:ext cx="1638911" cy="6232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テーブル定義と</a:t>
            </a:r>
            <a:endParaRPr kumimoji="1" lang="en-US" altLang="ja-JP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テーブル生成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97871" y="4868689"/>
            <a:ext cx="1061829" cy="3462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確認表示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209" y="3662363"/>
            <a:ext cx="2721769" cy="117157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6053" y="3686971"/>
            <a:ext cx="1748675" cy="77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9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RSQLite</a:t>
            </a:r>
            <a:r>
              <a:rPr lang="ja-JP" altLang="en-US"/>
              <a:t> パッケージのインストール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r>
              <a:rPr lang="en-US" altLang="ja-JP" dirty="0"/>
              <a:t>install.packages("</a:t>
            </a:r>
            <a:r>
              <a:rPr lang="en-US" altLang="ja-JP" dirty="0" err="1"/>
              <a:t>RSQLite</a:t>
            </a:r>
            <a:r>
              <a:rPr lang="en-US" altLang="ja-JP" dirty="0"/>
              <a:t>")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11</a:t>
            </a:fld>
            <a:endParaRPr lang="ja-JP" altLang="en-US" noProof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2537897"/>
            <a:ext cx="4652963" cy="23513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95275" y="5305426"/>
            <a:ext cx="8600624" cy="4847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他のリレーショナルデータベース管理システム </a:t>
            </a: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MySQL, Oracle, PostgreSQL, </a:t>
            </a: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SQLServer</a:t>
            </a: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などを使いたいときは，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それぞれ用のパッケージを探して，インストールできる</a:t>
            </a:r>
          </a:p>
        </p:txBody>
      </p:sp>
    </p:spTree>
    <p:extLst>
      <p:ext uri="{BB962C8B-B14F-4D97-AF65-F5344CB8AC3E}">
        <p14:creationId xmlns:p14="http://schemas.microsoft.com/office/powerpoint/2010/main" val="2056087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040898"/>
          </a:xfrm>
        </p:spPr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のテーブルオブジェクトを、</a:t>
            </a:r>
            <a:r>
              <a:rPr lang="en-US" altLang="ja-JP" dirty="0"/>
              <a:t>SQLite </a:t>
            </a:r>
            <a:r>
              <a:rPr lang="ja-JP" altLang="en-US" dirty="0"/>
              <a:t>に格納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（そのとき、</a:t>
            </a:r>
            <a:r>
              <a:rPr lang="en-US" altLang="ja-JP" dirty="0"/>
              <a:t>SQLite </a:t>
            </a:r>
            <a:r>
              <a:rPr lang="ja-JP" altLang="en-US" dirty="0"/>
              <a:t>のテーブルに自動変換）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926897"/>
            <a:ext cx="8461208" cy="32525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dplyr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en-US" altLang="ja-JP" sz="2000" dirty="0"/>
              <a:t>x &lt;- </a:t>
            </a:r>
            <a:r>
              <a:rPr lang="en-US" altLang="ja-JP" sz="2000" dirty="0" err="1"/>
              <a:t>data_frame</a:t>
            </a:r>
            <a:r>
              <a:rPr lang="en-US" altLang="ja-JP" sz="2000" dirty="0"/>
              <a:t>( name=c("apple", "orange", "banana"), </a:t>
            </a:r>
          </a:p>
          <a:p>
            <a:pPr marL="0" indent="0">
              <a:buNone/>
            </a:pPr>
            <a:r>
              <a:rPr lang="en-US" altLang="ja-JP" sz="2000" dirty="0"/>
              <a:t>                  price=c(100, 50, 230) )</a:t>
            </a:r>
          </a:p>
          <a:p>
            <a:pPr marL="0" indent="0">
              <a:buNone/>
            </a:pPr>
            <a:r>
              <a:rPr lang="en-US" altLang="ja-JP" sz="2000" dirty="0"/>
              <a:t>print(x)</a:t>
            </a:r>
          </a:p>
          <a:p>
            <a:pPr marL="0" indent="0"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RSQLite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en-US" altLang="ja-JP" sz="2000" dirty="0"/>
              <a:t>conn = </a:t>
            </a:r>
            <a:r>
              <a:rPr lang="en-US" altLang="ja-JP" sz="2000" dirty="0" err="1"/>
              <a:t>dbConnect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dbDriver</a:t>
            </a:r>
            <a:r>
              <a:rPr lang="en-US" altLang="ja-JP" sz="2000" dirty="0"/>
              <a:t>("SQLite"), </a:t>
            </a:r>
            <a:r>
              <a:rPr lang="en-US" altLang="ja-JP" sz="2000" dirty="0" err="1"/>
              <a:t>dbname</a:t>
            </a:r>
            <a:r>
              <a:rPr lang="en-US" altLang="ja-JP" sz="2000" dirty="0"/>
              <a:t>="</a:t>
            </a:r>
            <a:r>
              <a:rPr lang="en-US" altLang="ja-JP" sz="2000" b="1" dirty="0" err="1">
                <a:solidFill>
                  <a:srgbClr val="C00000"/>
                </a:solidFill>
              </a:rPr>
              <a:t>hoge.db</a:t>
            </a:r>
            <a:r>
              <a:rPr lang="en-US" altLang="ja-JP" sz="2000" dirty="0"/>
              <a:t>")</a:t>
            </a:r>
          </a:p>
          <a:p>
            <a:pPr marL="0" indent="0">
              <a:buNone/>
            </a:pPr>
            <a:r>
              <a:rPr lang="en-US" altLang="ja-JP" sz="2000" dirty="0" err="1"/>
              <a:t>dbConnect</a:t>
            </a:r>
            <a:r>
              <a:rPr lang="en-US" altLang="ja-JP" sz="2000" dirty="0"/>
              <a:t>(conn)</a:t>
            </a:r>
          </a:p>
          <a:p>
            <a:pPr marL="0" indent="0">
              <a:buNone/>
            </a:pPr>
            <a:r>
              <a:rPr lang="en-US" altLang="ja-JP" sz="2000" dirty="0" err="1"/>
              <a:t>dbWriteTable</a:t>
            </a:r>
            <a:r>
              <a:rPr lang="en-US" altLang="ja-JP" sz="2000" dirty="0"/>
              <a:t>(conn, "xx",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(x))</a:t>
            </a:r>
          </a:p>
          <a:p>
            <a:pPr marL="0" indent="0">
              <a:buNone/>
            </a:pPr>
            <a:r>
              <a:rPr lang="en-US" altLang="ja-JP" sz="2000" dirty="0" err="1"/>
              <a:t>dbDisconnect</a:t>
            </a:r>
            <a:r>
              <a:rPr lang="en-US" altLang="ja-JP" sz="2000" dirty="0"/>
              <a:t>(conn)</a:t>
            </a:r>
            <a:endParaRPr lang="ja-JP" altLang="en-US" sz="2000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12</a:t>
            </a:fld>
            <a:endParaRPr lang="ja-JP" altLang="en-US" noProof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4904" y="2236567"/>
            <a:ext cx="3115090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のテーブルオブジェクト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（オブジェクト名は</a:t>
            </a:r>
            <a:r>
              <a:rPr kumimoji="1"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" y="1250392"/>
            <a:ext cx="3471863" cy="8385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右矢印 6"/>
          <p:cNvSpPr/>
          <p:nvPr/>
        </p:nvSpPr>
        <p:spPr>
          <a:xfrm>
            <a:off x="3886199" y="1482852"/>
            <a:ext cx="600075" cy="4214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86200" y="1915813"/>
            <a:ext cx="819565" cy="3462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格納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018" y="1215926"/>
            <a:ext cx="2028825" cy="8998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517231" y="2205874"/>
            <a:ext cx="3115090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SQLite3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のテーブル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（テーブル名は</a:t>
            </a:r>
            <a:r>
              <a:rPr kumimoji="1"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83417" y="4417904"/>
            <a:ext cx="3115090" cy="623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エラーメッセージが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出ないことを確認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5071" y="3182797"/>
            <a:ext cx="2028566" cy="125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51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156067"/>
          </a:xfrm>
        </p:spPr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のテーブルオブジェクトを、</a:t>
            </a:r>
            <a:r>
              <a:rPr lang="en-US" altLang="ja-JP" dirty="0"/>
              <a:t>SQLite </a:t>
            </a:r>
            <a:r>
              <a:rPr lang="ja-JP" altLang="en-US" dirty="0"/>
              <a:t>に格納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（そのとき、</a:t>
            </a:r>
            <a:r>
              <a:rPr lang="en-US" altLang="ja-JP" dirty="0"/>
              <a:t>SQLite </a:t>
            </a:r>
            <a:r>
              <a:rPr lang="ja-JP" altLang="en-US" dirty="0"/>
              <a:t>のテーブルに自動変換）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>
          <a:xfrm>
            <a:off x="321845" y="1331095"/>
            <a:ext cx="8461208" cy="4848324"/>
          </a:xfrm>
        </p:spPr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のテーブルオブジェクト　＝　</a:t>
            </a:r>
            <a:r>
              <a:rPr lang="en-US" altLang="ja-JP" dirty="0"/>
              <a:t>SQLite </a:t>
            </a:r>
            <a:r>
              <a:rPr lang="ja-JP" altLang="en-US" dirty="0"/>
              <a:t>のテーブル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13</a:t>
            </a:fld>
            <a:endParaRPr lang="ja-JP" altLang="en-US" noProof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3867" y="3651534"/>
            <a:ext cx="3266422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のテーブルオブジェクト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（オブジェクト名は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88" y="2695816"/>
            <a:ext cx="3471863" cy="8385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右矢印 6"/>
          <p:cNvSpPr/>
          <p:nvPr/>
        </p:nvSpPr>
        <p:spPr>
          <a:xfrm>
            <a:off x="4696494" y="2928276"/>
            <a:ext cx="600075" cy="4214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56681" y="3330780"/>
            <a:ext cx="859380" cy="3462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0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格納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313" y="2661350"/>
            <a:ext cx="2028825" cy="8998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176194" y="3620841"/>
            <a:ext cx="3266422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のテーブルオブジェクト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（テーブル名は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159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わざとオブジェクト </a:t>
            </a:r>
            <a:r>
              <a:rPr lang="en-US" altLang="ja-JP" dirty="0"/>
              <a:t>x </a:t>
            </a:r>
            <a:r>
              <a:rPr lang="ja-JP" altLang="en-US" dirty="0"/>
              <a:t>を消してください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14</a:t>
            </a:fld>
            <a:endParaRPr lang="ja-JP" altLang="en-US" noProof="0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09" y="2099071"/>
            <a:ext cx="7696786" cy="996554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409700" y="3733800"/>
            <a:ext cx="4092082" cy="3462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あとで，</a:t>
            </a:r>
            <a:r>
              <a:rPr kumimoji="1"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 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から読み込みたいから</a:t>
            </a:r>
          </a:p>
        </p:txBody>
      </p:sp>
    </p:spTree>
    <p:extLst>
      <p:ext uri="{BB962C8B-B14F-4D97-AF65-F5344CB8AC3E}">
        <p14:creationId xmlns:p14="http://schemas.microsoft.com/office/powerpoint/2010/main" val="3528773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377514"/>
          </a:xfrm>
        </p:spPr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のテーブルオブジェクトを、</a:t>
            </a:r>
            <a:r>
              <a:rPr lang="en-US" altLang="ja-JP" dirty="0"/>
              <a:t>SQLite </a:t>
            </a:r>
            <a:r>
              <a:rPr lang="ja-JP" altLang="en-US" dirty="0"/>
              <a:t>に格納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（そのとき、</a:t>
            </a:r>
            <a:r>
              <a:rPr lang="en-US" altLang="ja-JP" dirty="0"/>
              <a:t>SQLite </a:t>
            </a:r>
            <a:r>
              <a:rPr lang="ja-JP" altLang="en-US" dirty="0"/>
              <a:t>のテーブルに自動変換）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4258733"/>
            <a:ext cx="8461208" cy="1920685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RSQLite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conn = </a:t>
            </a:r>
            <a:r>
              <a:rPr lang="en-US" altLang="ja-JP" sz="2000" dirty="0" err="1"/>
              <a:t>dbConnect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dbDriver</a:t>
            </a:r>
            <a:r>
              <a:rPr lang="en-US" altLang="ja-JP" sz="2000" dirty="0"/>
              <a:t>("SQLite"), </a:t>
            </a:r>
            <a:r>
              <a:rPr lang="en-US" altLang="ja-JP" sz="2000" dirty="0" err="1"/>
              <a:t>dbname</a:t>
            </a:r>
            <a:r>
              <a:rPr lang="en-US" altLang="ja-JP" sz="2000" dirty="0"/>
              <a:t>="</a:t>
            </a:r>
            <a:r>
              <a:rPr lang="en-US" altLang="ja-JP" sz="2000" dirty="0" err="1"/>
              <a:t>hoge.db</a:t>
            </a:r>
            <a:r>
              <a:rPr lang="en-US" altLang="ja-JP" sz="2000" dirty="0"/>
              <a:t>")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dbConnect</a:t>
            </a:r>
            <a:r>
              <a:rPr lang="en-US" altLang="ja-JP" sz="2000" dirty="0"/>
              <a:t>(conn)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y &lt;- </a:t>
            </a:r>
            <a:r>
              <a:rPr lang="en-US" altLang="ja-JP" sz="2000" dirty="0" err="1"/>
              <a:t>dbReadTable</a:t>
            </a:r>
            <a:r>
              <a:rPr lang="en-US" altLang="ja-JP" sz="2000" dirty="0"/>
              <a:t>(conn, "xx")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print(y)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dbDisconnect</a:t>
            </a:r>
            <a:r>
              <a:rPr lang="en-US" altLang="ja-JP" sz="2000" dirty="0"/>
              <a:t>(conn)</a:t>
            </a:r>
            <a:endParaRPr lang="ja-JP" altLang="en-US" sz="2000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15</a:t>
            </a:fld>
            <a:endParaRPr lang="ja-JP" altLang="en-US" noProof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2035" y="2739678"/>
            <a:ext cx="3418831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のテーブルオブジェクト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（オブジェクト名は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flipH="1">
            <a:off x="3692088" y="1962036"/>
            <a:ext cx="666832" cy="4214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1719037"/>
            <a:ext cx="2028825" cy="8998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424363" y="2708985"/>
            <a:ext cx="3115090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sz="2000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SQLite3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のテーブル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（テーブル名は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48080" y="5394990"/>
            <a:ext cx="3115090" cy="623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エラーメッセージが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出ないことを確認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985" y="1729475"/>
            <a:ext cx="1895890" cy="97225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789" y="3894802"/>
            <a:ext cx="3479006" cy="15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0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SQL </a:t>
            </a:r>
            <a:r>
              <a:rPr lang="ja-JP" altLang="en-US" dirty="0"/>
              <a:t>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3509125"/>
            <a:ext cx="8461208" cy="26702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RSQLite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en-US" altLang="ja-JP" sz="2000" dirty="0"/>
              <a:t>conn = </a:t>
            </a:r>
            <a:r>
              <a:rPr lang="en-US" altLang="ja-JP" sz="2000" dirty="0" err="1"/>
              <a:t>dbConnect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dbDriver</a:t>
            </a:r>
            <a:r>
              <a:rPr lang="en-US" altLang="ja-JP" sz="2000" dirty="0"/>
              <a:t>("SQLite"), </a:t>
            </a:r>
            <a:r>
              <a:rPr lang="en-US" altLang="ja-JP" sz="2000" dirty="0" err="1"/>
              <a:t>dbname</a:t>
            </a:r>
            <a:r>
              <a:rPr lang="en-US" altLang="ja-JP" sz="2000" dirty="0"/>
              <a:t>="</a:t>
            </a:r>
            <a:r>
              <a:rPr lang="en-US" altLang="ja-JP" sz="2000" dirty="0" err="1"/>
              <a:t>hoge.db</a:t>
            </a:r>
            <a:r>
              <a:rPr lang="en-US" altLang="ja-JP" sz="2000" dirty="0"/>
              <a:t>")</a:t>
            </a:r>
          </a:p>
          <a:p>
            <a:pPr marL="0" indent="0">
              <a:buNone/>
            </a:pPr>
            <a:r>
              <a:rPr lang="en-US" altLang="ja-JP" sz="2000" dirty="0" err="1"/>
              <a:t>dbConnect</a:t>
            </a:r>
            <a:r>
              <a:rPr lang="en-US" altLang="ja-JP" sz="2000" dirty="0"/>
              <a:t>(conn)</a:t>
            </a:r>
          </a:p>
          <a:p>
            <a:pPr marL="0" indent="0">
              <a:buNone/>
            </a:pPr>
            <a:r>
              <a:rPr lang="en-US" altLang="ja-JP" sz="2000" dirty="0" err="1"/>
              <a:t>r1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dbGetQuery</a:t>
            </a:r>
            <a:r>
              <a:rPr lang="en-US" altLang="ja-JP" sz="2000" dirty="0"/>
              <a:t>(conn, "select name from xx;")</a:t>
            </a:r>
          </a:p>
          <a:p>
            <a:pPr marL="0" indent="0">
              <a:buNone/>
            </a:pPr>
            <a:r>
              <a:rPr lang="en-US" altLang="ja-JP" sz="2000" dirty="0"/>
              <a:t>print(</a:t>
            </a:r>
            <a:r>
              <a:rPr lang="en-US" altLang="ja-JP" sz="2000" dirty="0" err="1"/>
              <a:t>r1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en-US" altLang="ja-JP" sz="2000" dirty="0" err="1"/>
              <a:t>dbDisconnect</a:t>
            </a:r>
            <a:r>
              <a:rPr lang="en-US" altLang="ja-JP" sz="2000" dirty="0"/>
              <a:t>(conn)</a:t>
            </a:r>
            <a:endParaRPr lang="ja-JP" altLang="en-US" sz="2000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16</a:t>
            </a:fld>
            <a:endParaRPr lang="ja-JP" altLang="en-US" noProof="0"/>
          </a:p>
        </p:txBody>
      </p:sp>
      <p:sp>
        <p:nvSpPr>
          <p:cNvPr id="7" name="右矢印 6"/>
          <p:cNvSpPr/>
          <p:nvPr/>
        </p:nvSpPr>
        <p:spPr>
          <a:xfrm flipH="1">
            <a:off x="4013175" y="1668113"/>
            <a:ext cx="666832" cy="42148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237" y="1425114"/>
            <a:ext cx="2028825" cy="8998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745450" y="2415062"/>
            <a:ext cx="3115090" cy="90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en-US" altLang="ja-JP" sz="2000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SQLite3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のテーブル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（テーブル名は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</a:t>
            </a: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28910" y="5769639"/>
            <a:ext cx="3115090" cy="623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エラーメッセージが</a:t>
            </a:r>
            <a:endParaRPr kumimoji="1" lang="en-US" altLang="ja-JP" sz="20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出ないことを確認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71" y="1350050"/>
            <a:ext cx="3443288" cy="113585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4649" y="4386449"/>
            <a:ext cx="3123405" cy="13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1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システムでのデータの保存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2</a:t>
            </a:fld>
            <a:endParaRPr lang="ja-JP" altLang="en-US" noProof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882" y="1447751"/>
            <a:ext cx="2160985" cy="200876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436222" y="3508825"/>
            <a:ext cx="1372010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en-US" altLang="ja-JP" sz="2100" i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ja-JP" altLang="en-US" sz="2100" i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システム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61" y="3312618"/>
            <a:ext cx="2562241" cy="10387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作業空間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kumimoji="1"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ワークスペース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の保存用ファイル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99" y="1622811"/>
            <a:ext cx="1465755" cy="1549172"/>
          </a:xfrm>
          <a:prstGeom prst="rect">
            <a:avLst/>
          </a:prstGeom>
        </p:spPr>
      </p:pic>
      <p:sp>
        <p:nvSpPr>
          <p:cNvPr id="9" name="左右矢印 8"/>
          <p:cNvSpPr/>
          <p:nvPr/>
        </p:nvSpPr>
        <p:spPr>
          <a:xfrm>
            <a:off x="2135022" y="2276813"/>
            <a:ext cx="837526" cy="315589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左右矢印 9"/>
          <p:cNvSpPr/>
          <p:nvPr/>
        </p:nvSpPr>
        <p:spPr>
          <a:xfrm rot="17898049">
            <a:off x="2825836" y="3982614"/>
            <a:ext cx="619345" cy="315589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 rot="19315245">
            <a:off x="5150384" y="3745186"/>
            <a:ext cx="345935" cy="62511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35417" y="4487875"/>
            <a:ext cx="3908763" cy="13619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テーブルオブジェクトを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en-US" altLang="ja-JP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CSV </a:t>
            </a:r>
            <a:r>
              <a:rPr kumimoji="1"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エクスポート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１ファイル＝１オブジェクト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2400" y="4488250"/>
            <a:ext cx="4447990" cy="1361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defTabSz="685800">
              <a:defRPr/>
            </a:pP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データファイル（拡張子</a:t>
            </a: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: .Rd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）への</a:t>
            </a:r>
            <a:r>
              <a:rPr kumimoji="1" lang="ja-JP" altLang="en-US" sz="2100" b="1" i="1" u="sng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ワークスペースのセーブとロード</a:t>
            </a:r>
            <a:endParaRPr kumimoji="1" lang="en-US" altLang="ja-JP" sz="2100" b="1" i="1" u="sng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１ファイルに，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複数オブジェクト保存可能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左右矢印 13"/>
          <p:cNvSpPr/>
          <p:nvPr/>
        </p:nvSpPr>
        <p:spPr>
          <a:xfrm>
            <a:off x="5652273" y="2228387"/>
            <a:ext cx="837526" cy="315589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8133" y="1622872"/>
            <a:ext cx="1626952" cy="1432723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504542" y="3099448"/>
            <a:ext cx="3639458" cy="7155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endParaRPr kumimoji="1"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管理システム</a:t>
            </a:r>
          </a:p>
        </p:txBody>
      </p:sp>
    </p:spTree>
    <p:extLst>
      <p:ext uri="{BB962C8B-B14F-4D97-AF65-F5344CB8AC3E}">
        <p14:creationId xmlns:p14="http://schemas.microsoft.com/office/powerpoint/2010/main" val="74703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なぜデータベースシステム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巨大（メモリに入りきらないくらい）なデータを、軽快に扱いたい</a:t>
            </a:r>
            <a:endParaRPr lang="en-US" altLang="ja-JP"/>
          </a:p>
          <a:p>
            <a:r>
              <a:rPr lang="ja-JP" altLang="en-US"/>
              <a:t>データの共有、データへの並行アクセスを簡単に行えるようにしたい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3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44284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リレーショナルデータベースでは</a:t>
            </a:r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lvl="0"/>
            <a:fld id="{58E85D0C-2A18-4259-B8B7-078272595A85}" type="slidenum">
              <a:rPr lang="ja-JP" altLang="en-US" noProof="0">
                <a:latin typeface="Arial" panose="020B0604020202020204" pitchFamily="34" charset="0"/>
              </a:rPr>
              <a:pPr lvl="0"/>
              <a:t>4</a:t>
            </a:fld>
            <a:endParaRPr lang="ja-JP" altLang="en-US" noProof="0" dirty="0"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1241257" y="1216760"/>
            <a:ext cx="6456182" cy="284234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リレーショナル・データベース</a:t>
            </a:r>
            <a:r>
              <a:rPr lang="ja-JP" altLang="en-US" sz="2400" dirty="0">
                <a:solidFill>
                  <a:srgbClr val="70AD47">
                    <a:lumMod val="50000"/>
                  </a:srgb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には、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データの種類ごとに分かれた</a:t>
            </a:r>
            <a:r>
              <a:rPr lang="ja-JP" altLang="en-US" sz="2400" dirty="0">
                <a:solidFill>
                  <a:srgbClr val="70AD47">
                    <a:lumMod val="50000"/>
                  </a:srgb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、たくさんの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が格納される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91650" y="1122467"/>
            <a:ext cx="6832786" cy="1515464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47085"/>
              </p:ext>
            </p:extLst>
          </p:nvPr>
        </p:nvGraphicFramePr>
        <p:xfrm>
          <a:off x="1027804" y="3871451"/>
          <a:ext cx="3081344" cy="1653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81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67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0327"/>
              </p:ext>
            </p:extLst>
          </p:nvPr>
        </p:nvGraphicFramePr>
        <p:xfrm>
          <a:off x="4985711" y="4458176"/>
          <a:ext cx="2823410" cy="144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名前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12083" y="3393302"/>
            <a:ext cx="5073650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  <a:defRPr/>
            </a:pP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◇　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名：　</a:t>
            </a:r>
            <a:r>
              <a:rPr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商品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4408043" y="3985037"/>
            <a:ext cx="5073650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  <a:defRPr/>
            </a:pP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◇　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名：　</a:t>
            </a:r>
            <a:r>
              <a:rPr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会員</a:t>
            </a:r>
          </a:p>
        </p:txBody>
      </p:sp>
    </p:spTree>
    <p:extLst>
      <p:ext uri="{BB962C8B-B14F-4D97-AF65-F5344CB8AC3E}">
        <p14:creationId xmlns:p14="http://schemas.microsoft.com/office/powerpoint/2010/main" val="223232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リレーショナルデータベースのテーブルの例</a:t>
            </a:r>
          </a:p>
        </p:txBody>
      </p:sp>
      <p:sp>
        <p:nvSpPr>
          <p:cNvPr id="184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lvl="0"/>
            <a:fld id="{EBC7278C-4E4E-4191-B7D2-4FD9AF8F67F2}" type="slidenum">
              <a:rPr lang="ja-JP" altLang="en-US" noProof="0">
                <a:latin typeface="Arial" panose="020B0604020202020204" pitchFamily="34" charset="0"/>
              </a:rPr>
              <a:pPr lvl="0"/>
              <a:t>5</a:t>
            </a:fld>
            <a:endParaRPr lang="en-US" altLang="ja-JP" noProof="0" dirty="0">
              <a:latin typeface="Arial" panose="020B0604020202020204" pitchFamily="34" charset="0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703677"/>
              </p:ext>
            </p:extLst>
          </p:nvPr>
        </p:nvGraphicFramePr>
        <p:xfrm>
          <a:off x="3010602" y="2163576"/>
          <a:ext cx="3081344" cy="1653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商品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81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67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左中かっこ 30"/>
          <p:cNvSpPr/>
          <p:nvPr/>
        </p:nvSpPr>
        <p:spPr>
          <a:xfrm flipH="1">
            <a:off x="6199606" y="2746126"/>
            <a:ext cx="288695" cy="4807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左中かっこ 31"/>
          <p:cNvSpPr/>
          <p:nvPr/>
        </p:nvSpPr>
        <p:spPr>
          <a:xfrm flipH="1">
            <a:off x="6199606" y="3302210"/>
            <a:ext cx="288695" cy="4807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Rectangle 3"/>
          <p:cNvSpPr txBox="1">
            <a:spLocks/>
          </p:cNvSpPr>
          <p:nvPr/>
        </p:nvSpPr>
        <p:spPr>
          <a:xfrm>
            <a:off x="6591252" y="2704725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レコード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Rectangle 3"/>
          <p:cNvSpPr txBox="1">
            <a:spLocks/>
          </p:cNvSpPr>
          <p:nvPr/>
        </p:nvSpPr>
        <p:spPr>
          <a:xfrm>
            <a:off x="6591251" y="3316860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レコード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Rectangle 3"/>
          <p:cNvSpPr txBox="1">
            <a:spLocks/>
          </p:cNvSpPr>
          <p:nvPr/>
        </p:nvSpPr>
        <p:spPr>
          <a:xfrm>
            <a:off x="849178" y="3020426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データ本体</a:t>
            </a:r>
            <a:endParaRPr lang="en-US" altLang="ja-JP" sz="24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左中かっこ 35"/>
          <p:cNvSpPr/>
          <p:nvPr/>
        </p:nvSpPr>
        <p:spPr>
          <a:xfrm>
            <a:off x="2588911" y="2746127"/>
            <a:ext cx="169682" cy="10707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147985" y="1763271"/>
            <a:ext cx="5073650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  <a:defRPr/>
            </a:pP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◇　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名：　</a:t>
            </a:r>
            <a:r>
              <a:rPr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商品</a:t>
            </a:r>
          </a:p>
        </p:txBody>
      </p:sp>
      <p:sp>
        <p:nvSpPr>
          <p:cNvPr id="39" name="左中かっこ 38"/>
          <p:cNvSpPr/>
          <p:nvPr/>
        </p:nvSpPr>
        <p:spPr>
          <a:xfrm flipH="1">
            <a:off x="6091947" y="4962421"/>
            <a:ext cx="288695" cy="4807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左中かっこ 39"/>
          <p:cNvSpPr/>
          <p:nvPr/>
        </p:nvSpPr>
        <p:spPr>
          <a:xfrm flipH="1">
            <a:off x="6091946" y="5518504"/>
            <a:ext cx="288695" cy="4807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Rectangle 3"/>
          <p:cNvSpPr txBox="1">
            <a:spLocks/>
          </p:cNvSpPr>
          <p:nvPr/>
        </p:nvSpPr>
        <p:spPr>
          <a:xfrm>
            <a:off x="6483593" y="4921019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レコード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Rectangle 3"/>
          <p:cNvSpPr txBox="1">
            <a:spLocks/>
          </p:cNvSpPr>
          <p:nvPr/>
        </p:nvSpPr>
        <p:spPr>
          <a:xfrm>
            <a:off x="6483591" y="5533154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レコード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Rectangle 3"/>
          <p:cNvSpPr txBox="1">
            <a:spLocks/>
          </p:cNvSpPr>
          <p:nvPr/>
        </p:nvSpPr>
        <p:spPr>
          <a:xfrm>
            <a:off x="741519" y="5236720"/>
            <a:ext cx="2318995" cy="5221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20000"/>
              </a:lnSpc>
              <a:spcBef>
                <a:spcPts val="750"/>
              </a:spcBef>
              <a:buNone/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データ本体</a:t>
            </a:r>
            <a:endParaRPr lang="en-US" altLang="ja-JP" sz="24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" name="左中かっこ 43"/>
          <p:cNvSpPr/>
          <p:nvPr/>
        </p:nvSpPr>
        <p:spPr>
          <a:xfrm>
            <a:off x="2481252" y="4962421"/>
            <a:ext cx="169682" cy="10707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88770" y="3948736"/>
            <a:ext cx="5073650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  <a:defRPr/>
            </a:pP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◇　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名：　</a:t>
            </a:r>
            <a:r>
              <a:rPr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会員</a:t>
            </a: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758551"/>
              </p:ext>
            </p:extLst>
          </p:nvPr>
        </p:nvGraphicFramePr>
        <p:xfrm>
          <a:off x="3060514" y="4516630"/>
          <a:ext cx="2823410" cy="144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名前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7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06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5031" y="1497126"/>
            <a:ext cx="4985981" cy="362406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１．種類の違うデータは、別の</a:t>
            </a:r>
            <a:r>
              <a:rPr kumimoji="1"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endParaRPr kumimoji="1"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に分ける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２．</a:t>
            </a:r>
            <a:r>
              <a:rPr kumimoji="1"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レコード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が、データの基本単位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会員１人　＝　１レコード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ビデオ１本　＝　１レコード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３．データを識別したいときは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kumimoji="1"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主キー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を使う．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どの会員がどのビデオを借りて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いるかの記録にも</a:t>
            </a:r>
            <a:r>
              <a:rPr kumimoji="1"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主キー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を使う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24212"/>
              </p:ext>
            </p:extLst>
          </p:nvPr>
        </p:nvGraphicFramePr>
        <p:xfrm>
          <a:off x="5329072" y="1582154"/>
          <a:ext cx="3100387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DD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118290" y="1161730"/>
            <a:ext cx="2653611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◆ テーブル名：</a:t>
            </a:r>
            <a:r>
              <a:rPr kumimoji="1" lang="ja-JP" altLang="en-US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会員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39858"/>
              </p:ext>
            </p:extLst>
          </p:nvPr>
        </p:nvGraphicFramePr>
        <p:xfrm>
          <a:off x="5329072" y="4042817"/>
          <a:ext cx="370046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ＩＤ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名前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貸出者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ハリーポッター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ハリーポッター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ドラえもん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118291" y="3622393"/>
            <a:ext cx="2922916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◆ テーブル名：</a:t>
            </a:r>
            <a:r>
              <a:rPr kumimoji="1" lang="ja-JP" altLang="en-US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ビデオ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5A5A273-B9E0-4CEB-BF61-0D8779F2E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リレーショナルデータベース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5537C1-8634-48A7-AC4D-8FBDDE59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831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11-2. R</a:t>
            </a:r>
            <a:r>
              <a:rPr lang="ja-JP" altLang="en-US" dirty="0"/>
              <a:t>システムで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リレーショナルデータベースを扱う</a:t>
            </a:r>
          </a:p>
        </p:txBody>
      </p:sp>
      <p:sp>
        <p:nvSpPr>
          <p:cNvPr id="13" name="字幕 12">
            <a:extLst>
              <a:ext uri="{FF2B5EF4-FFF2-40B4-BE49-F238E27FC236}">
                <a16:creationId xmlns:a16="http://schemas.microsoft.com/office/drawing/2014/main" id="{29123D2F-8488-4D31-BADB-3CE064557E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7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32239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RSQLite </a:t>
            </a:r>
            <a:r>
              <a:rPr lang="ja-JP" altLang="en-US"/>
              <a:t>パッケージ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8</a:t>
            </a:fld>
            <a:endParaRPr lang="ja-JP" altLang="en-US" noProof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28" y="1845258"/>
            <a:ext cx="2160985" cy="200876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460335" y="4025282"/>
            <a:ext cx="1272224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en-US" altLang="ja-JP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ja-JP" altLang="en-US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システム</a:t>
            </a:r>
          </a:p>
        </p:txBody>
      </p:sp>
      <p:sp>
        <p:nvSpPr>
          <p:cNvPr id="7" name="左右矢印 6"/>
          <p:cNvSpPr/>
          <p:nvPr/>
        </p:nvSpPr>
        <p:spPr>
          <a:xfrm>
            <a:off x="4838422" y="2613501"/>
            <a:ext cx="837526" cy="315589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848" y="1969396"/>
            <a:ext cx="1626952" cy="143272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151203" y="3573649"/>
            <a:ext cx="3241512" cy="10387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ja-JP" altLang="en-US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endParaRPr kumimoji="1" lang="en-US" altLang="ja-JP" sz="210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管理システム</a:t>
            </a:r>
            <a:endParaRPr kumimoji="1" lang="en-US" altLang="ja-JP" sz="210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en-US" altLang="ja-JP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 </a:t>
            </a:r>
            <a:r>
              <a:rPr kumimoji="1" lang="ja-JP" altLang="en-US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バージョン </a:t>
            </a:r>
            <a:r>
              <a:rPr kumimoji="1" lang="en-US" altLang="ja-JP" sz="210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endParaRPr kumimoji="1" lang="ja-JP" altLang="en-US" sz="210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60792" y="4165755"/>
            <a:ext cx="1485022" cy="7155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 defTabSz="685800">
              <a:defRPr/>
            </a:pPr>
            <a:r>
              <a:rPr kumimoji="1" lang="en-US" altLang="ja-JP" sz="2100" b="1" dirty="0" err="1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RSQLite</a:t>
            </a:r>
            <a:r>
              <a:rPr kumimoji="1" lang="en-US" altLang="ja-JP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</a:p>
          <a:p>
            <a:pPr algn="ctr" defTabSz="685800">
              <a:defRPr/>
            </a:pPr>
            <a:r>
              <a:rPr kumimoji="1"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パッケージ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3449046" y="2613500"/>
            <a:ext cx="1148476" cy="392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仲立ち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301353" y="1845258"/>
            <a:ext cx="1281058" cy="20087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41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RSQLite </a:t>
            </a:r>
            <a:r>
              <a:rPr lang="ja-JP" altLang="en-US"/>
              <a:t>パッケージの機能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SQLite3 </a:t>
            </a:r>
            <a:r>
              <a:rPr lang="ja-JP" altLang="en-US" dirty="0"/>
              <a:t>にアクセスして、</a:t>
            </a:r>
            <a:r>
              <a:rPr lang="en-US" altLang="ja-JP" dirty="0"/>
              <a:t>SQLite3 </a:t>
            </a:r>
            <a:r>
              <a:rPr lang="ja-JP" altLang="en-US" dirty="0"/>
              <a:t>のほぼ全機能を扱うことができる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テーブル定義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テーブル操作（行の挿入、削除、値の変更）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SQL</a:t>
            </a:r>
            <a:r>
              <a:rPr lang="ja-JP" altLang="en-US" dirty="0"/>
              <a:t>問い合わせ</a:t>
            </a:r>
            <a:endParaRPr lang="en-US" altLang="ja-JP" dirty="0"/>
          </a:p>
          <a:p>
            <a:r>
              <a:rPr lang="en-US" altLang="ja-JP" dirty="0"/>
              <a:t>R</a:t>
            </a:r>
            <a:r>
              <a:rPr lang="ja-JP" altLang="en-US" dirty="0"/>
              <a:t> のテーブルオブジェクトを、</a:t>
            </a:r>
            <a:r>
              <a:rPr lang="en-US" altLang="ja-JP" dirty="0"/>
              <a:t>SQLite3 </a:t>
            </a:r>
            <a:r>
              <a:rPr lang="ja-JP" altLang="en-US" dirty="0"/>
              <a:t>の「テーブル」と相互に変換することが簡単にできる機能も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43DCA150-FBCC-4EED-BD77-593698E95F33}" type="slidenum">
              <a:rPr lang="ja-JP" altLang="en-US" noProof="0" smtClean="0"/>
              <a:pPr lvl="0"/>
              <a:t>9</a:t>
            </a:fld>
            <a:endParaRPr lang="ja-JP" altLang="en-US" noProof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51" y="4894694"/>
            <a:ext cx="1601397" cy="148859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54460" y="6465585"/>
            <a:ext cx="1810379" cy="392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defTabSz="685800">
              <a:defRPr/>
            </a:pP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システム</a:t>
            </a:r>
          </a:p>
        </p:txBody>
      </p:sp>
      <p:sp>
        <p:nvSpPr>
          <p:cNvPr id="7" name="左右矢印 6"/>
          <p:cNvSpPr/>
          <p:nvPr/>
        </p:nvSpPr>
        <p:spPr>
          <a:xfrm>
            <a:off x="3311616" y="5474738"/>
            <a:ext cx="675523" cy="328507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739" y="5167831"/>
            <a:ext cx="1205652" cy="106171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567391" y="5078098"/>
            <a:ext cx="2585672" cy="1361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リレーショナルデータベース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管理システム</a:t>
            </a:r>
            <a:endParaRPr kumimoji="1"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SQLite </a:t>
            </a: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バージョン </a:t>
            </a:r>
            <a:r>
              <a:rPr kumimoji="1"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endParaRPr kumimoji="1" lang="ja-JP" altLang="en-US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2208069" y="5464129"/>
            <a:ext cx="1161056" cy="392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仲立ち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69778" y="4937387"/>
            <a:ext cx="949328" cy="1445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94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559</Words>
  <Application>Microsoft Office PowerPoint</Application>
  <PresentationFormat>画面に合わせる (4:3)</PresentationFormat>
  <Paragraphs>209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Rシステムでのデータの保存</vt:lpstr>
      <vt:lpstr>なぜデータベースシステム</vt:lpstr>
      <vt:lpstr>リレーショナルデータベースでは</vt:lpstr>
      <vt:lpstr>リレーショナルデータベースのテーブルの例</vt:lpstr>
      <vt:lpstr>リレーショナルデータベース</vt:lpstr>
      <vt:lpstr>11-2. Rシステムで リレーショナルデータベースを扱う</vt:lpstr>
      <vt:lpstr>RSQLite パッケージ</vt:lpstr>
      <vt:lpstr>RSQLite パッケージの機能</vt:lpstr>
      <vt:lpstr>R のテーブルオブジェクトと、 SQLite3 の「テーブル」</vt:lpstr>
      <vt:lpstr>RSQLite パッケージのインストール</vt:lpstr>
      <vt:lpstr>R のテーブルオブジェクトを、SQLite に格納 （そのとき、SQLite のテーブルに自動変換） </vt:lpstr>
      <vt:lpstr>R のテーブルオブジェクトを、SQLite に格納 （そのとき、SQLite のテーブルに自動変換） </vt:lpstr>
      <vt:lpstr>わざとオブジェクト x を消してください</vt:lpstr>
      <vt:lpstr>R のテーブルオブジェクトを、SQLite に格納 （そのとき、SQLite のテーブルに自動変換） </vt:lpstr>
      <vt:lpstr>SQL 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me</cp:lastModifiedBy>
  <cp:revision>45</cp:revision>
  <dcterms:created xsi:type="dcterms:W3CDTF">2019-11-02T00:06:04Z</dcterms:created>
  <dcterms:modified xsi:type="dcterms:W3CDTF">2023-01-25T06:51:09Z</dcterms:modified>
</cp:coreProperties>
</file>