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589" r:id="rId2"/>
    <p:sldId id="257" r:id="rId3"/>
    <p:sldId id="258" r:id="rId4"/>
    <p:sldId id="259" r:id="rId5"/>
    <p:sldId id="260" r:id="rId6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01" autoAdjust="0"/>
    <p:restoredTop sz="94660"/>
  </p:normalViewPr>
  <p:slideViewPr>
    <p:cSldViewPr snapToGrid="0">
      <p:cViewPr varScale="1">
        <p:scale>
          <a:sx n="60" d="100"/>
          <a:sy n="60" d="100"/>
        </p:scale>
        <p:origin x="126" y="2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64EF8-74FE-40A1-902E-125A64E3EB0E}" type="datetimeFigureOut">
              <a:rPr kumimoji="1" lang="ja-JP" altLang="en-US" smtClean="0"/>
              <a:t>2023/1/25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223C1-63D0-4CA4-8D67-2118CF2CB8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2311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FBDB-3FE1-4E23-8A3E-D23037547262}" type="datetime1">
              <a:rPr kumimoji="1" lang="ja-JP" altLang="en-US" smtClean="0"/>
              <a:t>2023/1/25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0792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2023/1/25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5038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2023/1/25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8172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7190-F4F2-435C-9433-79F7AB9E97BF}" type="datetime1">
              <a:rPr kumimoji="1" lang="ja-JP" altLang="en-US" smtClean="0"/>
              <a:t>2023/1/25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8162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BE731-6ED8-4A42-8A57-3C41D7584935}" type="datetime1">
              <a:rPr kumimoji="1" lang="ja-JP" altLang="en-US" smtClean="0"/>
              <a:t>2023/1/25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fld id="{E205D82C-95A1-431E-8E38-AA614A14CDC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D9445425-3AD1-45CB-BDD6-281EC62A9D6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22" y="90311"/>
            <a:ext cx="746942" cy="70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42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7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2B743759-250A-4CA4-A37F-4E7983A1C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</a:t>
            </a:fld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DF82376D-EA5A-4EB5-B560-13402A85E2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タイトル 1">
            <a:extLst>
              <a:ext uri="{FF2B5EF4-FFF2-40B4-BE49-F238E27FC236}">
                <a16:creationId xmlns:a16="http://schemas.microsoft.com/office/drawing/2014/main" id="{38FEEB8D-B090-4B29-8808-094DF7AF3E3C}"/>
              </a:ext>
            </a:extLst>
          </p:cNvPr>
          <p:cNvSpPr txBox="1">
            <a:spLocks/>
          </p:cNvSpPr>
          <p:nvPr/>
        </p:nvSpPr>
        <p:spPr>
          <a:xfrm>
            <a:off x="192387" y="790791"/>
            <a:ext cx="5152675" cy="1760717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50000"/>
              </a:schemeClr>
            </a:solidFill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pPr marL="216000">
              <a:lnSpc>
                <a:spcPct val="14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ja-JP" sz="3600" b="1" dirty="0" err="1">
                <a:solidFill>
                  <a:schemeClr val="tx1"/>
                </a:solidFill>
              </a:rPr>
              <a:t>rd</a:t>
            </a:r>
            <a:r>
              <a:rPr lang="en-US" altLang="ja-JP" sz="3600" b="1" dirty="0">
                <a:solidFill>
                  <a:schemeClr val="tx1"/>
                </a:solidFill>
              </a:rPr>
              <a:t>-1. R</a:t>
            </a:r>
            <a:r>
              <a:rPr lang="ja-JP" altLang="en-US" sz="3600" b="1" dirty="0">
                <a:solidFill>
                  <a:schemeClr val="tx1"/>
                </a:solidFill>
              </a:rPr>
              <a:t> システムと </a:t>
            </a:r>
            <a:r>
              <a:rPr lang="en-US" altLang="ja-JP" sz="3600" b="1" dirty="0">
                <a:solidFill>
                  <a:schemeClr val="tx1"/>
                </a:solidFill>
              </a:rPr>
              <a:t>RStudio</a:t>
            </a:r>
            <a:r>
              <a:rPr lang="ja-JP" altLang="en-US" b="1" dirty="0">
                <a:solidFill>
                  <a:schemeClr val="tx1"/>
                </a:solidFill>
              </a:rPr>
              <a:t/>
            </a:r>
            <a:br>
              <a:rPr lang="ja-JP" altLang="en-US" b="1" dirty="0">
                <a:solidFill>
                  <a:schemeClr val="tx1"/>
                </a:solidFill>
              </a:rPr>
            </a:br>
            <a:endParaRPr lang="ja-JP" altLang="en-US" b="1" dirty="0">
              <a:solidFill>
                <a:schemeClr val="tx1"/>
              </a:solidFill>
            </a:endParaRPr>
          </a:p>
        </p:txBody>
      </p:sp>
      <p:sp>
        <p:nvSpPr>
          <p:cNvPr id="8" name="タイトル 1">
            <a:extLst>
              <a:ext uri="{FF2B5EF4-FFF2-40B4-BE49-F238E27FC236}">
                <a16:creationId xmlns:a16="http://schemas.microsoft.com/office/drawing/2014/main" id="{859CCDBF-9651-46AF-8354-4C080E716D9E}"/>
              </a:ext>
            </a:extLst>
          </p:cNvPr>
          <p:cNvSpPr txBox="1">
            <a:spLocks/>
          </p:cNvSpPr>
          <p:nvPr/>
        </p:nvSpPr>
        <p:spPr>
          <a:xfrm>
            <a:off x="1049885" y="5314663"/>
            <a:ext cx="3437681" cy="75254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ja-JP" altLang="en-US" sz="3600" dirty="0">
                <a:solidFill>
                  <a:schemeClr val="tx1"/>
                </a:solidFill>
                <a:latin typeface="メイリオ" panose="020B0604030504040204" pitchFamily="50" charset="-128"/>
              </a:rPr>
              <a:t>金子邦彦</a:t>
            </a:r>
            <a:endParaRPr lang="ja-JP" altLang="en-US" sz="3600" dirty="0"/>
          </a:p>
        </p:txBody>
      </p:sp>
      <p:pic>
        <p:nvPicPr>
          <p:cNvPr id="9" name="Picture 2" descr="https://mirrors.creativecommons.org/presskit/buttons/88x31/png/by-nc-sa.eu.png">
            <a:extLst>
              <a:ext uri="{FF2B5EF4-FFF2-40B4-BE49-F238E27FC236}">
                <a16:creationId xmlns:a16="http://schemas.microsoft.com/office/drawing/2014/main" id="{FB093CEA-1F83-4E94-BF85-682B97E409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830" y="6283000"/>
            <a:ext cx="1433790" cy="50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タイトル 1">
            <a:extLst>
              <a:ext uri="{FF2B5EF4-FFF2-40B4-BE49-F238E27FC236}">
                <a16:creationId xmlns:a16="http://schemas.microsoft.com/office/drawing/2014/main" id="{9E76904D-92F3-4472-8471-B3058CC72BA0}"/>
              </a:ext>
            </a:extLst>
          </p:cNvPr>
          <p:cNvSpPr txBox="1">
            <a:spLocks/>
          </p:cNvSpPr>
          <p:nvPr/>
        </p:nvSpPr>
        <p:spPr>
          <a:xfrm>
            <a:off x="192387" y="3126508"/>
            <a:ext cx="5152675" cy="1573083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ja-JP" altLang="en-US" sz="2800" b="1" dirty="0">
                <a:solidFill>
                  <a:schemeClr val="tx1"/>
                </a:solidFill>
              </a:rPr>
              <a:t>データサイエンス演習</a:t>
            </a:r>
            <a:endParaRPr lang="en-US" altLang="ja-JP" sz="2800" b="1" dirty="0">
              <a:solidFill>
                <a:schemeClr val="tx1"/>
              </a:solidFill>
            </a:endParaRPr>
          </a:p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ja-JP" altLang="en-US" sz="2800" b="1" dirty="0">
                <a:solidFill>
                  <a:schemeClr val="tx1"/>
                </a:solidFill>
              </a:rPr>
              <a:t>（</a:t>
            </a:r>
            <a:r>
              <a:rPr lang="en-US" altLang="ja-JP" sz="2800" b="1" dirty="0">
                <a:solidFill>
                  <a:schemeClr val="tx1"/>
                </a:solidFill>
              </a:rPr>
              <a:t>R </a:t>
            </a:r>
            <a:r>
              <a:rPr lang="ja-JP" altLang="en-US" sz="2800" b="1" dirty="0">
                <a:solidFill>
                  <a:schemeClr val="tx1"/>
                </a:solidFill>
              </a:rPr>
              <a:t>システムを使用）</a:t>
            </a:r>
            <a:r>
              <a:rPr lang="en-US" altLang="ja-JP" sz="2800" dirty="0">
                <a:solidFill>
                  <a:schemeClr val="tx1"/>
                </a:solidFill>
              </a:rPr>
              <a:t/>
            </a:r>
            <a:br>
              <a:rPr lang="en-US" altLang="ja-JP" sz="2800" dirty="0">
                <a:solidFill>
                  <a:schemeClr val="tx1"/>
                </a:solidFill>
              </a:rPr>
            </a:br>
            <a:r>
              <a:rPr lang="en-US" altLang="ja-JP" sz="20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https://</a:t>
            </a:r>
            <a:r>
              <a:rPr lang="en-US" altLang="ja-JP" sz="20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www.kkaneko.jp</a:t>
            </a:r>
            <a:r>
              <a:rPr lang="en-US" altLang="ja-JP" sz="2000" smtClean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/</a:t>
            </a:r>
            <a:r>
              <a:rPr lang="en-US" altLang="ja-JP" sz="2000" smtClean="0">
                <a:solidFill>
                  <a:schemeClr val="tx1"/>
                </a:solidFill>
              </a:rPr>
              <a:t>de</a:t>
            </a:r>
            <a:r>
              <a:rPr lang="en-US" altLang="ja-JP" sz="2000" smtClean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/</a:t>
            </a:r>
            <a:r>
              <a:rPr lang="en-US" altLang="ja-JP" sz="20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rd</a:t>
            </a:r>
            <a:r>
              <a:rPr lang="en-US" altLang="ja-JP" sz="20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/</a:t>
            </a:r>
            <a:r>
              <a:rPr lang="en-US" altLang="ja-JP" sz="20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index.html</a:t>
            </a:r>
            <a:endParaRPr lang="en-US" altLang="ja-JP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844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Ｒシステムとは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グラフィックス，統計解析のソフトウエア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（一定の条件下で）　無料で利用可能</a:t>
            </a:r>
            <a:endParaRPr lang="en-US" altLang="ja-JP" dirty="0"/>
          </a:p>
          <a:p>
            <a:endParaRPr lang="en-US" altLang="ja-JP" dirty="0"/>
          </a:p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2</a:t>
            </a:fld>
            <a:endParaRPr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92" y="2802565"/>
            <a:ext cx="5047059" cy="2493254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5335927" y="3079696"/>
            <a:ext cx="3718316" cy="230832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ja-JP" sz="2400" b="1" u="sng" dirty="0">
                <a:latin typeface="Arial" panose="020B0604020202020204" pitchFamily="34" charset="0"/>
                <a:ea typeface="メイリオ" panose="020B0604030504040204" pitchFamily="50" charset="-128"/>
              </a:rPr>
              <a:t>R</a:t>
            </a:r>
            <a:r>
              <a:rPr lang="ja-JP" altLang="en-US" sz="2400" b="1" u="sng" dirty="0">
                <a:latin typeface="Arial" panose="020B0604020202020204" pitchFamily="34" charset="0"/>
                <a:ea typeface="メイリオ" panose="020B0604030504040204" pitchFamily="50" charset="-128"/>
              </a:rPr>
              <a:t>システムのシェル</a:t>
            </a:r>
            <a:endParaRPr lang="en-US" altLang="ja-JP" sz="2400" b="1" u="sng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　コマンドを打つと，</a:t>
            </a:r>
            <a:endParaRPr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　結果が出る</a:t>
            </a:r>
            <a:endParaRPr kumimoji="1"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◆　操作記録が残る</a:t>
            </a:r>
            <a:endParaRPr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◆　何度もやりなおし</a:t>
            </a:r>
            <a:endParaRPr kumimoji="1"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kumimoji="1" lang="en-US" altLang="ja-JP" sz="2400" dirty="0">
                <a:latin typeface="Arial" panose="020B0604020202020204" pitchFamily="34" charset="0"/>
                <a:ea typeface="メイリオ" panose="020B0604030504040204" pitchFamily="50" charset="-128"/>
              </a:rPr>
              <a:t>          </a:t>
            </a:r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することも簡単</a:t>
            </a:r>
            <a:endParaRPr kumimoji="1"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534805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Ｒ </a:t>
            </a:r>
            <a:r>
              <a:rPr lang="en-US" altLang="ja-JP" dirty="0"/>
              <a:t>Studio </a:t>
            </a:r>
            <a:r>
              <a:rPr lang="ja-JP" altLang="en-US" dirty="0"/>
              <a:t>とは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R </a:t>
            </a:r>
            <a:r>
              <a:rPr lang="ja-JP" altLang="en-US" dirty="0"/>
              <a:t>システムのための統合開発環境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（一定の条件下で）　無料で利用可能</a:t>
            </a:r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3</a:t>
            </a:fld>
            <a:endParaRPr lang="ja-JP" altLang="en-US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673" y="2371364"/>
            <a:ext cx="4779169" cy="2978267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1262209" y="5780005"/>
            <a:ext cx="1284647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シェル</a:t>
            </a:r>
          </a:p>
        </p:txBody>
      </p:sp>
      <p:cxnSp>
        <p:nvCxnSpPr>
          <p:cNvPr id="8" name="直線矢印コネクタ 7"/>
          <p:cNvCxnSpPr/>
          <p:nvPr/>
        </p:nvCxnSpPr>
        <p:spPr>
          <a:xfrm flipH="1" flipV="1">
            <a:off x="1700790" y="5435912"/>
            <a:ext cx="9878" cy="3440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5713698" y="2371364"/>
            <a:ext cx="2954655" cy="120032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オブジェクト一覧，</a:t>
            </a:r>
            <a:endParaRPr kumimoji="1"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操作履歴</a:t>
            </a:r>
            <a:endParaRPr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（タブ切り替え）</a:t>
            </a:r>
          </a:p>
        </p:txBody>
      </p:sp>
      <p:cxnSp>
        <p:nvCxnSpPr>
          <p:cNvPr id="10" name="直線矢印コネクタ 9"/>
          <p:cNvCxnSpPr>
            <a:stCxn id="9" idx="1"/>
          </p:cNvCxnSpPr>
          <p:nvPr/>
        </p:nvCxnSpPr>
        <p:spPr>
          <a:xfrm flipH="1" flipV="1">
            <a:off x="5390842" y="2821488"/>
            <a:ext cx="322856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/>
          <p:cNvSpPr txBox="1"/>
          <p:nvPr/>
        </p:nvSpPr>
        <p:spPr>
          <a:xfrm>
            <a:off x="5713698" y="4000436"/>
            <a:ext cx="2646878" cy="193899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プロット，</a:t>
            </a:r>
            <a:endParaRPr kumimoji="1"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ヘルプ画面，</a:t>
            </a:r>
            <a:endParaRPr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パッケージ管理</a:t>
            </a:r>
            <a:endParaRPr kumimoji="1"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など</a:t>
            </a:r>
            <a:endParaRPr kumimoji="1"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（タブ切り替え）</a:t>
            </a:r>
          </a:p>
        </p:txBody>
      </p:sp>
      <p:cxnSp>
        <p:nvCxnSpPr>
          <p:cNvPr id="12" name="直線矢印コネクタ 11"/>
          <p:cNvCxnSpPr/>
          <p:nvPr/>
        </p:nvCxnSpPr>
        <p:spPr>
          <a:xfrm flipH="1" flipV="1">
            <a:off x="5438466" y="4535682"/>
            <a:ext cx="322856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76306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>
            <a:extLst>
              <a:ext uri="{FF2B5EF4-FFF2-40B4-BE49-F238E27FC236}">
                <a16:creationId xmlns:a16="http://schemas.microsoft.com/office/drawing/2014/main" id="{C167AAA8-09E5-41FE-B1C5-96075D6842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141" y="1901039"/>
            <a:ext cx="4134062" cy="1501852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/>
              <a:t>ダウンロード手順</a:t>
            </a:r>
            <a:r>
              <a:rPr lang="ja-JP" altLang="en-US" dirty="0"/>
              <a:t>の概要</a:t>
            </a:r>
          </a:p>
        </p:txBody>
      </p:sp>
      <p:sp>
        <p:nvSpPr>
          <p:cNvPr id="8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R</a:t>
            </a:r>
            <a:r>
              <a:rPr lang="ja-JP" altLang="en-US" dirty="0"/>
              <a:t> システム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	https://</a:t>
            </a:r>
            <a:r>
              <a:rPr lang="en-US" altLang="ja-JP" dirty="0" err="1"/>
              <a:t>cran.r-project.org</a:t>
            </a:r>
            <a:r>
              <a:rPr lang="en-US" altLang="ja-JP" dirty="0"/>
              <a:t>/</a:t>
            </a:r>
          </a:p>
          <a:p>
            <a:pPr marL="0" indent="0">
              <a:buNone/>
            </a:pPr>
            <a:endParaRPr lang="en-US" altLang="ja-JP" dirty="0"/>
          </a:p>
          <a:p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r>
              <a:rPr lang="en-US" altLang="ja-JP" dirty="0"/>
              <a:t>R Studio</a:t>
            </a:r>
          </a:p>
          <a:p>
            <a:pPr marL="0" indent="0">
              <a:buNone/>
            </a:pPr>
            <a:r>
              <a:rPr lang="en-US" altLang="ja-JP" dirty="0"/>
              <a:t>	https://</a:t>
            </a:r>
            <a:r>
              <a:rPr lang="en-US" altLang="ja-JP" dirty="0" err="1"/>
              <a:t>www.rstudio.com</a:t>
            </a:r>
            <a:r>
              <a:rPr lang="en-US" altLang="ja-JP" dirty="0"/>
              <a:t>/</a:t>
            </a:r>
          </a:p>
          <a:p>
            <a:endParaRPr lang="en-US" altLang="ja-JP" dirty="0"/>
          </a:p>
          <a:p>
            <a:endParaRPr lang="en-US" altLang="ja-JP" dirty="0"/>
          </a:p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4</a:t>
            </a:fld>
            <a:endParaRPr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6284" y="4807422"/>
            <a:ext cx="3307556" cy="1185863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240" y="5193245"/>
            <a:ext cx="1327792" cy="842015"/>
          </a:xfrm>
          <a:prstGeom prst="rect">
            <a:avLst/>
          </a:prstGeom>
        </p:spPr>
      </p:pic>
      <p:sp>
        <p:nvSpPr>
          <p:cNvPr id="12" name="正方形/長方形 11"/>
          <p:cNvSpPr/>
          <p:nvPr/>
        </p:nvSpPr>
        <p:spPr>
          <a:xfrm>
            <a:off x="1606783" y="3184197"/>
            <a:ext cx="1658291" cy="218694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20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856312" y="5829538"/>
            <a:ext cx="713055" cy="206921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20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8" name="右矢印 17"/>
          <p:cNvSpPr/>
          <p:nvPr/>
        </p:nvSpPr>
        <p:spPr>
          <a:xfrm>
            <a:off x="2450963" y="5392813"/>
            <a:ext cx="424163" cy="4523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20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9" name="右矢印 18"/>
          <p:cNvSpPr/>
          <p:nvPr/>
        </p:nvSpPr>
        <p:spPr>
          <a:xfrm>
            <a:off x="4675225" y="5347265"/>
            <a:ext cx="424163" cy="4523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20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5415745" y="5512411"/>
            <a:ext cx="2402666" cy="248618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20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5346472" y="4282394"/>
            <a:ext cx="184731" cy="4001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endParaRPr kumimoji="1" lang="ja-JP" altLang="en-US" sz="20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3535617" y="3146842"/>
            <a:ext cx="4746749" cy="70788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000" dirty="0">
                <a:latin typeface="Arial" panose="020B0604020202020204" pitchFamily="34" charset="0"/>
                <a:ea typeface="メイリオ" panose="020B0604030504040204" pitchFamily="50" charset="-128"/>
              </a:rPr>
              <a:t>「</a:t>
            </a:r>
            <a:r>
              <a:rPr kumimoji="1" lang="en-US" altLang="ja-JP" sz="2000" dirty="0">
                <a:latin typeface="Arial" panose="020B0604020202020204" pitchFamily="34" charset="0"/>
                <a:ea typeface="メイリオ" panose="020B0604030504040204" pitchFamily="50" charset="-128"/>
              </a:rPr>
              <a:t>Download R for Windows</a:t>
            </a:r>
            <a:r>
              <a:rPr kumimoji="1" lang="ja-JP" altLang="en-US" sz="2000" dirty="0">
                <a:latin typeface="Arial" panose="020B0604020202020204" pitchFamily="34" charset="0"/>
                <a:ea typeface="メイリオ" panose="020B0604030504040204" pitchFamily="50" charset="-128"/>
              </a:rPr>
              <a:t>」をクリック</a:t>
            </a:r>
            <a:endParaRPr kumimoji="1" lang="en-US" altLang="ja-JP" sz="20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23" name="図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5075" y="5238085"/>
            <a:ext cx="1206524" cy="701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7269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R</a:t>
            </a:r>
            <a:r>
              <a:rPr lang="ja-JP" altLang="en-US" dirty="0"/>
              <a:t>システムのパッケージ</a:t>
            </a:r>
          </a:p>
        </p:txBody>
      </p:sp>
      <p:sp>
        <p:nvSpPr>
          <p:cNvPr id="1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Ｒシステムのパッケージとは，拡張機能を提供するソフトウエア＋説明書等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サイト </a:t>
            </a:r>
            <a:r>
              <a:rPr lang="en-US" altLang="ja-JP" dirty="0"/>
              <a:t>https://cran.ism.ac.jp/ </a:t>
            </a:r>
            <a:r>
              <a:rPr lang="ja-JP" altLang="en-US" dirty="0"/>
              <a:t>などで</a:t>
            </a:r>
            <a:r>
              <a:rPr lang="ja-JP" altLang="en-US" b="1" dirty="0"/>
              <a:t>配布</a:t>
            </a:r>
            <a:r>
              <a:rPr lang="ja-JP" altLang="en-US" dirty="0"/>
              <a:t>されている</a:t>
            </a:r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r>
              <a:rPr lang="en-US" altLang="ja-JP" dirty="0" err="1"/>
              <a:t>install.packages</a:t>
            </a:r>
            <a:r>
              <a:rPr lang="en-US" altLang="ja-JP" dirty="0"/>
              <a:t> </a:t>
            </a:r>
            <a:r>
              <a:rPr lang="ja-JP" altLang="en-US" dirty="0"/>
              <a:t>でインストール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5</a:t>
            </a:fld>
            <a:endParaRPr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618" y="3561710"/>
            <a:ext cx="3556849" cy="2338898"/>
          </a:xfrm>
          <a:prstGeom prst="rect">
            <a:avLst/>
          </a:prstGeom>
        </p:spPr>
      </p:pic>
      <p:sp>
        <p:nvSpPr>
          <p:cNvPr id="15" name="正方形/長方形 14"/>
          <p:cNvSpPr/>
          <p:nvPr/>
        </p:nvSpPr>
        <p:spPr>
          <a:xfrm>
            <a:off x="757844" y="5275183"/>
            <a:ext cx="733968" cy="178942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946078" y="4288015"/>
            <a:ext cx="3877985" cy="92333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400">
                <a:latin typeface="Arial" panose="020B0604020202020204" pitchFamily="34" charset="0"/>
                <a:ea typeface="メイリオ" panose="020B0604030504040204" pitchFamily="50" charset="-128"/>
              </a:rPr>
              <a:t>数千の</a:t>
            </a:r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パッケージ</a:t>
            </a:r>
            <a:endParaRPr kumimoji="1"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endParaRPr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（一定の条件下で）</a:t>
            </a:r>
            <a:endParaRPr kumimoji="1"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無料で利用可能</a:t>
            </a:r>
          </a:p>
        </p:txBody>
      </p:sp>
    </p:spTree>
    <p:extLst>
      <p:ext uri="{BB962C8B-B14F-4D97-AF65-F5344CB8AC3E}">
        <p14:creationId xmlns:p14="http://schemas.microsoft.com/office/powerpoint/2010/main" val="28514904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741</TotalTime>
  <Words>140</Words>
  <Application>Microsoft Office PowerPoint</Application>
  <PresentationFormat>画面に合わせる (4:3)</PresentationFormat>
  <Paragraphs>55</Paragraphs>
  <Slides>5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11" baseType="lpstr">
      <vt:lpstr>メイリオ</vt:lpstr>
      <vt:lpstr>游ゴシック</vt:lpstr>
      <vt:lpstr>Arial</vt:lpstr>
      <vt:lpstr>Calibri</vt:lpstr>
      <vt:lpstr>Segoe UI</vt:lpstr>
      <vt:lpstr>Office テーマ</vt:lpstr>
      <vt:lpstr>PowerPoint プレゼンテーション</vt:lpstr>
      <vt:lpstr>Ｒシステムとは</vt:lpstr>
      <vt:lpstr>Ｒ Studio とは</vt:lpstr>
      <vt:lpstr>ダウンロード手順の概要</vt:lpstr>
      <vt:lpstr>Rシステムのパッケージ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 システムによるデータサイエンス演習</dc:title>
  <dc:creator>kaneko kunihiko</dc:creator>
  <cp:lastModifiedBy>me</cp:lastModifiedBy>
  <cp:revision>46</cp:revision>
  <dcterms:created xsi:type="dcterms:W3CDTF">2019-11-02T00:06:04Z</dcterms:created>
  <dcterms:modified xsi:type="dcterms:W3CDTF">2023-01-25T06:51:46Z</dcterms:modified>
</cp:coreProperties>
</file>