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948" r:id="rId2"/>
    <p:sldId id="1750" r:id="rId3"/>
    <p:sldId id="557" r:id="rId4"/>
    <p:sldId id="546" r:id="rId5"/>
    <p:sldId id="558" r:id="rId6"/>
    <p:sldId id="560" r:id="rId7"/>
    <p:sldId id="556" r:id="rId8"/>
    <p:sldId id="562" r:id="rId9"/>
    <p:sldId id="561" r:id="rId10"/>
    <p:sldId id="563" r:id="rId11"/>
    <p:sldId id="1751" r:id="rId12"/>
    <p:sldId id="949" r:id="rId1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70" d="100"/>
          <a:sy n="70" d="100"/>
        </p:scale>
        <p:origin x="790" y="-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2023/7/12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2023/7/12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2023/7/12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cc/presentation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436730"/>
          </a:xfrm>
        </p:spPr>
        <p:txBody>
          <a:bodyPr>
            <a:noAutofit/>
          </a:bodyPr>
          <a:lstStyle/>
          <a:p>
            <a:r>
              <a:rPr lang="ja-JP" altLang="en-US" dirty="0"/>
              <a:t>レポートの書き方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2762" y="2954620"/>
            <a:ext cx="8278696" cy="1655762"/>
          </a:xfrm>
        </p:spPr>
        <p:txBody>
          <a:bodyPr>
            <a:noAutofit/>
          </a:bodyPr>
          <a:lstStyle/>
          <a:p>
            <a:endParaRPr lang="en-US" altLang="ja-JP" dirty="0">
              <a:hlinkClick r:id="rId3"/>
            </a:endParaRPr>
          </a:p>
          <a:p>
            <a:r>
              <a:rPr lang="en-US" altLang="ja-JP" dirty="0">
                <a:hlinkClick r:id="rId3"/>
              </a:rPr>
              <a:t>URL:https://www.kkaneko.jp/cc/presentation/index.html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748721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A4AD818-EBA1-4B7B-8012-D0E23D5CFA45}"/>
              </a:ext>
            </a:extLst>
          </p:cNvPr>
          <p:cNvSpPr/>
          <p:nvPr/>
        </p:nvSpPr>
        <p:spPr>
          <a:xfrm>
            <a:off x="3736080" y="6436831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謝辞：この資料では「いやすとや」のイラストを使用している</a:t>
            </a:r>
            <a:endParaRPr kumimoji="0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7670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E2E395-D8D6-4397-8B47-25B754CE4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引用のマナー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67509D-75C4-425D-8B49-A681AD965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3"/>
            <a:ext cx="5551905" cy="620597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b="1" dirty="0"/>
              <a:t>主従</a:t>
            </a:r>
            <a:r>
              <a:rPr kumimoji="1" lang="ja-JP" altLang="en-US" dirty="0"/>
              <a:t>，</a:t>
            </a:r>
            <a:r>
              <a:rPr kumimoji="1" lang="ja-JP" altLang="en-US" b="1" dirty="0"/>
              <a:t>出典明示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A939671-B923-42BF-B9D0-61B197A93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</a:t>
            </a:fld>
            <a:endParaRPr kumimoji="1" lang="ja-JP" altLang="en-US"/>
          </a:p>
        </p:txBody>
      </p:sp>
      <p:pic>
        <p:nvPicPr>
          <p:cNvPr id="6" name="図 5" descr="人, 女性, 屋内, 座る が含まれている画像&#10;&#10;自動的に生成された説明">
            <a:extLst>
              <a:ext uri="{FF2B5EF4-FFF2-40B4-BE49-F238E27FC236}">
                <a16:creationId xmlns:a16="http://schemas.microsoft.com/office/drawing/2014/main" id="{F38A7226-72E0-4A53-A7FB-F862C3167E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908" y="1768475"/>
            <a:ext cx="2650806" cy="3949700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4BDB48D-C33A-47A2-9FC7-934F50CDEECE}"/>
              </a:ext>
            </a:extLst>
          </p:cNvPr>
          <p:cNvSpPr/>
          <p:nvPr/>
        </p:nvSpPr>
        <p:spPr>
          <a:xfrm>
            <a:off x="321845" y="1416050"/>
            <a:ext cx="8301455" cy="46545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246F1FF-B627-41EA-9BCC-CCEDF09AEEA3}"/>
              </a:ext>
            </a:extLst>
          </p:cNvPr>
          <p:cNvSpPr txBox="1"/>
          <p:nvPr/>
        </p:nvSpPr>
        <p:spPr>
          <a:xfrm>
            <a:off x="4102100" y="2146300"/>
            <a:ext cx="4339650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レオナルド・ダ・ヴィンチ作の</a:t>
            </a:r>
            <a:endParaRPr kumimoji="1" lang="en-US" altLang="ja-JP" dirty="0"/>
          </a:p>
          <a:p>
            <a:r>
              <a:rPr kumimoji="1" lang="ja-JP" altLang="en-US" dirty="0"/>
              <a:t>モナリザです．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私は，この絵に描かれた，いきいき</a:t>
            </a:r>
            <a:endParaRPr kumimoji="1" lang="en-US" altLang="ja-JP" dirty="0"/>
          </a:p>
          <a:p>
            <a:r>
              <a:rPr kumimoji="1" lang="ja-JP" altLang="en-US" dirty="0"/>
              <a:t>した表情が大好きで，つい，何分でも</a:t>
            </a:r>
            <a:endParaRPr kumimoji="1" lang="en-US" altLang="ja-JP" dirty="0"/>
          </a:p>
          <a:p>
            <a:r>
              <a:rPr kumimoji="1" lang="ja-JP" altLang="en-US" dirty="0"/>
              <a:t>見てしまいます．</a:t>
            </a:r>
            <a:endParaRPr kumimoji="1" lang="en-US" altLang="ja-JP" dirty="0"/>
          </a:p>
          <a:p>
            <a:r>
              <a:rPr kumimoji="1" lang="ja-JP" altLang="en-US" dirty="0"/>
              <a:t>正直，美人かと言われると，迷って</a:t>
            </a:r>
            <a:endParaRPr kumimoji="1" lang="en-US" altLang="ja-JP" dirty="0"/>
          </a:p>
          <a:p>
            <a:r>
              <a:rPr kumimoji="1" lang="ja-JP" altLang="en-US" dirty="0"/>
              <a:t>しまうのですが，人間の美しさは</a:t>
            </a:r>
            <a:endParaRPr kumimoji="1" lang="en-US" altLang="ja-JP" dirty="0"/>
          </a:p>
          <a:p>
            <a:r>
              <a:rPr kumimoji="1" lang="ja-JP" altLang="en-US" dirty="0"/>
              <a:t>外面でだけでなく，しぐさや，表情</a:t>
            </a:r>
            <a:endParaRPr kumimoji="1" lang="en-US" altLang="ja-JP" dirty="0"/>
          </a:p>
          <a:p>
            <a:r>
              <a:rPr kumimoji="1" lang="ja-JP" altLang="en-US" dirty="0"/>
              <a:t>にもあると思うのです．この絵が５００</a:t>
            </a:r>
            <a:endParaRPr kumimoji="1" lang="en-US" altLang="ja-JP" dirty="0"/>
          </a:p>
          <a:p>
            <a:r>
              <a:rPr kumimoji="1" lang="ja-JP" altLang="en-US" dirty="0"/>
              <a:t>年以上昔に描かれたとは驚きです．</a:t>
            </a:r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15AF05DA-11C6-43B0-AD78-73AB8B53964A}"/>
              </a:ext>
            </a:extLst>
          </p:cNvPr>
          <p:cNvSpPr txBox="1">
            <a:spLocks/>
          </p:cNvSpPr>
          <p:nvPr/>
        </p:nvSpPr>
        <p:spPr>
          <a:xfrm>
            <a:off x="5025524" y="5268473"/>
            <a:ext cx="3248526" cy="899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b="1" dirty="0"/>
              <a:t>自分の意見などが主で，引用元は従</a:t>
            </a:r>
          </a:p>
        </p:txBody>
      </p:sp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53A60767-D46F-4303-92B1-747ABDEB0042}"/>
              </a:ext>
            </a:extLst>
          </p:cNvPr>
          <p:cNvSpPr txBox="1">
            <a:spLocks/>
          </p:cNvSpPr>
          <p:nvPr/>
        </p:nvSpPr>
        <p:spPr>
          <a:xfrm>
            <a:off x="6019527" y="1535349"/>
            <a:ext cx="2204452" cy="5424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b="1" dirty="0"/>
              <a:t>出典明示</a:t>
            </a:r>
          </a:p>
        </p:txBody>
      </p:sp>
    </p:spTree>
    <p:extLst>
      <p:ext uri="{BB962C8B-B14F-4D97-AF65-F5344CB8AC3E}">
        <p14:creationId xmlns:p14="http://schemas.microsoft.com/office/powerpoint/2010/main" val="2984396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ADE5C89F-0CB4-504E-E8F6-BD3C6D03C7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21" r="33021"/>
          <a:stretch/>
        </p:blipFill>
        <p:spPr>
          <a:xfrm>
            <a:off x="0" y="0"/>
            <a:ext cx="2373066" cy="5042289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  <a:effectLst>
            <a:softEdge rad="635000"/>
          </a:effectLst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22787" y="342163"/>
            <a:ext cx="6614934" cy="42361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b="1" dirty="0">
                <a:solidFill>
                  <a:srgbClr val="374151"/>
                </a:solidFill>
                <a:latin typeface="Söhne"/>
              </a:rPr>
              <a:t>①レポートの有用性と効果</a:t>
            </a:r>
            <a:endParaRPr lang="en-US" altLang="ja-JP" sz="2400" b="1" dirty="0">
              <a:solidFill>
                <a:srgbClr val="374151"/>
              </a:solidFill>
              <a:latin typeface="Söhne"/>
            </a:endParaRPr>
          </a:p>
          <a:p>
            <a:pPr marL="0" indent="0">
              <a:buNone/>
            </a:pPr>
            <a:r>
              <a:rPr lang="ja-JP" altLang="en-US" sz="2400" i="0" dirty="0">
                <a:solidFill>
                  <a:srgbClr val="374151"/>
                </a:solidFill>
                <a:effectLst/>
                <a:latin typeface="Söhne"/>
              </a:rPr>
              <a:t>レポートは，</a:t>
            </a:r>
            <a:r>
              <a:rPr lang="ja-JP" altLang="en-US" sz="2400" b="1" i="0" dirty="0">
                <a:solidFill>
                  <a:srgbClr val="374151"/>
                </a:solidFill>
                <a:effectLst/>
                <a:latin typeface="Söhne"/>
              </a:rPr>
              <a:t>自己学習を深める</a:t>
            </a:r>
            <a:r>
              <a:rPr lang="ja-JP" altLang="en-US" sz="2400" b="0" i="0" dirty="0">
                <a:solidFill>
                  <a:srgbClr val="374151"/>
                </a:solidFill>
                <a:effectLst/>
                <a:latin typeface="Söhne"/>
              </a:rPr>
              <a:t>ための重要な手段であり，</a:t>
            </a:r>
            <a:r>
              <a:rPr lang="ja-JP" altLang="en-US" sz="2400" b="1" dirty="0">
                <a:solidFill>
                  <a:srgbClr val="374151"/>
                </a:solidFill>
                <a:latin typeface="Söhne"/>
              </a:rPr>
              <a:t>学習意欲の</a:t>
            </a:r>
            <a:r>
              <a:rPr lang="ja-JP" altLang="en-US" sz="2400" b="1" i="0" dirty="0">
                <a:solidFill>
                  <a:srgbClr val="374151"/>
                </a:solidFill>
                <a:effectLst/>
                <a:latin typeface="Söhne"/>
              </a:rPr>
              <a:t>向上</a:t>
            </a:r>
            <a:r>
              <a:rPr lang="ja-JP" altLang="en-US" sz="2400" b="0" i="0" dirty="0">
                <a:solidFill>
                  <a:srgbClr val="374151"/>
                </a:solidFill>
                <a:effectLst/>
                <a:latin typeface="Söhne"/>
              </a:rPr>
              <a:t>にも役立つ．</a:t>
            </a:r>
            <a:endParaRPr lang="en-US" altLang="ja-JP" sz="2400" dirty="0">
              <a:solidFill>
                <a:srgbClr val="374151"/>
              </a:solidFill>
              <a:latin typeface="Söhne"/>
            </a:endParaRPr>
          </a:p>
          <a:p>
            <a:pPr marL="0" indent="0">
              <a:buNone/>
            </a:pPr>
            <a:r>
              <a:rPr lang="ja-JP" altLang="en-US" sz="2400" b="1" dirty="0">
                <a:solidFill>
                  <a:srgbClr val="374151"/>
                </a:solidFill>
                <a:latin typeface="Söhne"/>
              </a:rPr>
              <a:t>②レポートの構成</a:t>
            </a:r>
            <a:endParaRPr lang="en-US" altLang="ja-JP" sz="2400" b="1" dirty="0">
              <a:solidFill>
                <a:srgbClr val="374151"/>
              </a:solidFill>
              <a:latin typeface="Söhne"/>
            </a:endParaRPr>
          </a:p>
          <a:p>
            <a:pPr marL="0" indent="0">
              <a:buNone/>
            </a:pPr>
            <a:r>
              <a:rPr lang="ja-JP" altLang="en-US" sz="2400" b="1" dirty="0">
                <a:solidFill>
                  <a:srgbClr val="374151"/>
                </a:solidFill>
                <a:latin typeface="Söhne"/>
              </a:rPr>
              <a:t>レポート作成は，クリティカルシンキング</a:t>
            </a:r>
            <a:r>
              <a:rPr lang="ja-JP" altLang="en-US" sz="2400" dirty="0">
                <a:solidFill>
                  <a:srgbClr val="374151"/>
                </a:solidFill>
                <a:latin typeface="Söhne"/>
              </a:rPr>
              <a:t>の実践である．</a:t>
            </a:r>
            <a:r>
              <a:rPr lang="ja-JP" altLang="en-US" sz="2400" b="1" dirty="0">
                <a:solidFill>
                  <a:srgbClr val="374151"/>
                </a:solidFill>
                <a:latin typeface="Söhne"/>
              </a:rPr>
              <a:t>問題の特定</a:t>
            </a:r>
            <a:r>
              <a:rPr lang="ja-JP" altLang="en-US" sz="2400" dirty="0">
                <a:solidFill>
                  <a:srgbClr val="374151"/>
                </a:solidFill>
                <a:latin typeface="Söhne"/>
              </a:rPr>
              <a:t>と</a:t>
            </a:r>
            <a:r>
              <a:rPr lang="ja-JP" altLang="en-US" sz="2400" b="1" dirty="0">
                <a:solidFill>
                  <a:srgbClr val="374151"/>
                </a:solidFill>
                <a:latin typeface="Söhne"/>
              </a:rPr>
              <a:t>解決策の提示の能力</a:t>
            </a:r>
            <a:r>
              <a:rPr lang="ja-JP" altLang="en-US" sz="2400" dirty="0">
                <a:solidFill>
                  <a:srgbClr val="374151"/>
                </a:solidFill>
                <a:latin typeface="Söhne"/>
              </a:rPr>
              <a:t>を向上できる．</a:t>
            </a:r>
            <a:endParaRPr lang="en-US" altLang="ja-JP" sz="2400" dirty="0">
              <a:solidFill>
                <a:srgbClr val="374151"/>
              </a:solidFill>
              <a:latin typeface="Söhne"/>
            </a:endParaRPr>
          </a:p>
          <a:p>
            <a:pPr marL="0" indent="0">
              <a:buNone/>
            </a:pPr>
            <a:r>
              <a:rPr lang="ja-JP" altLang="en-US" sz="2400" b="1" dirty="0">
                <a:solidFill>
                  <a:srgbClr val="374151"/>
                </a:solidFill>
                <a:latin typeface="Söhne"/>
              </a:rPr>
              <a:t>③引用のマナー</a:t>
            </a:r>
            <a:endParaRPr lang="en-US" altLang="ja-JP" sz="2400" b="1" dirty="0">
              <a:solidFill>
                <a:srgbClr val="374151"/>
              </a:solidFill>
              <a:latin typeface="Söhne"/>
            </a:endParaRPr>
          </a:p>
          <a:p>
            <a:pPr marL="0" indent="0">
              <a:buNone/>
            </a:pPr>
            <a:r>
              <a:rPr lang="ja-JP" altLang="en-US" sz="2400" b="1" dirty="0">
                <a:solidFill>
                  <a:srgbClr val="374151"/>
                </a:solidFill>
                <a:latin typeface="Söhne"/>
              </a:rPr>
              <a:t>他者の考えや作品を適切に引用</a:t>
            </a:r>
            <a:r>
              <a:rPr lang="ja-JP" altLang="en-US" sz="2400" dirty="0">
                <a:solidFill>
                  <a:srgbClr val="374151"/>
                </a:solidFill>
                <a:latin typeface="Söhne"/>
              </a:rPr>
              <a:t>し，自分の考えを主張しつつ敬意を示すことは，</a:t>
            </a:r>
            <a:r>
              <a:rPr lang="ja-JP" altLang="en-US" sz="2400" b="1" dirty="0">
                <a:solidFill>
                  <a:srgbClr val="374151"/>
                </a:solidFill>
                <a:latin typeface="Söhne"/>
              </a:rPr>
              <a:t>誠実さを保つ</a:t>
            </a:r>
            <a:r>
              <a:rPr lang="ja-JP" altLang="en-US" sz="2400" dirty="0">
                <a:solidFill>
                  <a:srgbClr val="374151"/>
                </a:solidFill>
                <a:latin typeface="Söhne"/>
              </a:rPr>
              <a:t>ための重要なスキルである．</a:t>
            </a:r>
            <a:endParaRPr lang="en-US" altLang="ja-JP" sz="2400" dirty="0">
              <a:solidFill>
                <a:srgbClr val="374151"/>
              </a:solidFill>
              <a:latin typeface="Söhne"/>
            </a:endParaRPr>
          </a:p>
          <a:p>
            <a:pPr marL="0" indent="0">
              <a:buNone/>
            </a:pPr>
            <a:r>
              <a:rPr lang="ja-JP" altLang="en-US" sz="2400" b="1" dirty="0">
                <a:solidFill>
                  <a:srgbClr val="374151"/>
                </a:solidFill>
                <a:latin typeface="Söhne"/>
              </a:rPr>
              <a:t>④レポートの書き方のマナー</a:t>
            </a:r>
            <a:endParaRPr lang="en-US" altLang="ja-JP" sz="2400" b="1" dirty="0">
              <a:solidFill>
                <a:srgbClr val="374151"/>
              </a:solidFill>
              <a:latin typeface="Söhne"/>
            </a:endParaRPr>
          </a:p>
          <a:p>
            <a:pPr marL="0" indent="0">
              <a:buNone/>
            </a:pPr>
            <a:r>
              <a:rPr lang="ja-JP" altLang="en-US" sz="2400" b="1" dirty="0">
                <a:solidFill>
                  <a:srgbClr val="374151"/>
                </a:solidFill>
                <a:latin typeface="Söhne"/>
              </a:rPr>
              <a:t>他者のレポートなど単純を書き写す行為</a:t>
            </a:r>
            <a:r>
              <a:rPr lang="ja-JP" altLang="en-US" sz="2400" dirty="0">
                <a:solidFill>
                  <a:srgbClr val="374151"/>
                </a:solidFill>
                <a:latin typeface="Söhne"/>
              </a:rPr>
              <a:t>は，</a:t>
            </a:r>
            <a:r>
              <a:rPr lang="ja-JP" altLang="en-US" sz="2400" b="1" dirty="0">
                <a:solidFill>
                  <a:srgbClr val="374151"/>
                </a:solidFill>
                <a:latin typeface="Söhne"/>
              </a:rPr>
              <a:t>自己学習の意義を損ない</a:t>
            </a:r>
            <a:r>
              <a:rPr lang="ja-JP" altLang="en-US" sz="2400" dirty="0">
                <a:solidFill>
                  <a:srgbClr val="374151"/>
                </a:solidFill>
                <a:latin typeface="Söhne"/>
              </a:rPr>
              <a:t>，また，</a:t>
            </a:r>
            <a:r>
              <a:rPr lang="ja-JP" altLang="en-US" sz="2400" b="1" dirty="0">
                <a:solidFill>
                  <a:srgbClr val="374151"/>
                </a:solidFill>
                <a:latin typeface="Söhne"/>
              </a:rPr>
              <a:t>マナー違反</a:t>
            </a:r>
            <a:r>
              <a:rPr lang="ja-JP" altLang="en-US" sz="2400" dirty="0">
                <a:solidFill>
                  <a:srgbClr val="374151"/>
                </a:solidFill>
                <a:latin typeface="Söhne"/>
              </a:rPr>
              <a:t>となる重大な問題である．</a:t>
            </a:r>
            <a:endParaRPr lang="ja-JP" altLang="en-US" sz="24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71AC035-0C11-72EC-EAF9-C2E472D89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4950-D159-4EF1-90C3-DB06CAAE7C11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3395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05301E-4ABA-2D9D-E0BD-44C1C46C5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全体まとめ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E29346E-4D71-31A2-2883-EAC9F89D4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2"/>
            <a:ext cx="8574382" cy="5938006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b="1" dirty="0"/>
              <a:t>レポートの目的</a:t>
            </a:r>
            <a:r>
              <a:rPr kumimoji="1" lang="ja-JP" altLang="en-US" dirty="0"/>
              <a:t>： レポートは</a:t>
            </a:r>
            <a:r>
              <a:rPr kumimoji="1" lang="ja-JP" altLang="en-US" b="1" dirty="0"/>
              <a:t>自分の学びを深め</a:t>
            </a:r>
            <a:r>
              <a:rPr kumimoji="1" lang="ja-JP" altLang="en-US" dirty="0"/>
              <a:t>，</a:t>
            </a:r>
            <a:r>
              <a:rPr kumimoji="1" lang="ja-JP" altLang="en-US" b="1" dirty="0"/>
              <a:t>自己学習のきっかけ</a:t>
            </a:r>
            <a:r>
              <a:rPr kumimoji="1" lang="ja-JP" altLang="en-US" dirty="0"/>
              <a:t>にもなる．</a:t>
            </a:r>
          </a:p>
          <a:p>
            <a:r>
              <a:rPr kumimoji="1" lang="ja-JP" altLang="en-US" b="1" dirty="0"/>
              <a:t>レポートに記載すること</a:t>
            </a:r>
            <a:r>
              <a:rPr kumimoji="1" lang="ja-JP" altLang="en-US" dirty="0"/>
              <a:t>：レポートは</a:t>
            </a:r>
            <a:r>
              <a:rPr kumimoji="1" lang="ja-JP" altLang="en-US" b="1" dirty="0"/>
              <a:t>目的</a:t>
            </a:r>
            <a:r>
              <a:rPr kumimoji="1" lang="ja-JP" altLang="en-US" dirty="0"/>
              <a:t>，</a:t>
            </a:r>
            <a:r>
              <a:rPr kumimoji="1" lang="ja-JP" altLang="en-US" b="1" dirty="0"/>
              <a:t>全体の基礎</a:t>
            </a:r>
            <a:r>
              <a:rPr kumimoji="1" lang="ja-JP" altLang="en-US" dirty="0"/>
              <a:t>，</a:t>
            </a:r>
            <a:r>
              <a:rPr kumimoji="1" lang="ja-JP" altLang="en-US" b="1" dirty="0"/>
              <a:t>根拠</a:t>
            </a:r>
            <a:r>
              <a:rPr kumimoji="1" lang="ja-JP" altLang="en-US" dirty="0"/>
              <a:t>（実験データ，調査結果）と</a:t>
            </a:r>
            <a:r>
              <a:rPr kumimoji="1" lang="ja-JP" altLang="en-US" b="1" dirty="0"/>
              <a:t>結論</a:t>
            </a:r>
            <a:r>
              <a:rPr kumimoji="1" lang="ja-JP" altLang="en-US" dirty="0"/>
              <a:t>，</a:t>
            </a:r>
            <a:r>
              <a:rPr kumimoji="1" lang="ja-JP" altLang="en-US" b="1" dirty="0"/>
              <a:t>考察</a:t>
            </a:r>
            <a:r>
              <a:rPr kumimoji="1" lang="ja-JP" altLang="en-US" dirty="0"/>
              <a:t>を意識して書く．</a:t>
            </a:r>
            <a:endParaRPr kumimoji="1" lang="en-US" altLang="ja-JP" dirty="0"/>
          </a:p>
          <a:p>
            <a:r>
              <a:rPr kumimoji="1" lang="ja-JP" altLang="en-US" b="1" dirty="0"/>
              <a:t>レポートのマナー</a:t>
            </a:r>
            <a:r>
              <a:rPr kumimoji="1" lang="ja-JP" altLang="en-US" dirty="0"/>
              <a:t>：</a:t>
            </a:r>
            <a:r>
              <a:rPr kumimoji="1" lang="ja-JP" altLang="en-US" b="1" dirty="0"/>
              <a:t>締め切りを守る</a:t>
            </a:r>
            <a:r>
              <a:rPr kumimoji="1" lang="ja-JP" altLang="en-US" dirty="0"/>
              <a:t>．</a:t>
            </a:r>
            <a:r>
              <a:rPr kumimoji="1" lang="ja-JP" altLang="en-US" b="1" dirty="0"/>
              <a:t>書式</a:t>
            </a:r>
            <a:r>
              <a:rPr kumimoji="1" lang="ja-JP" altLang="en-US" dirty="0"/>
              <a:t>（氏名，学生番号，タイトルなど）</a:t>
            </a:r>
            <a:r>
              <a:rPr kumimoji="1" lang="ja-JP" altLang="en-US" b="1" dirty="0"/>
              <a:t>にも注意する</a:t>
            </a:r>
            <a:r>
              <a:rPr kumimoji="1" lang="ja-JP" altLang="en-US" dirty="0"/>
              <a:t>．</a:t>
            </a:r>
            <a:endParaRPr kumimoji="1" lang="en-US" altLang="ja-JP" dirty="0"/>
          </a:p>
          <a:p>
            <a:r>
              <a:rPr kumimoji="1" lang="ja-JP" altLang="en-US" dirty="0"/>
              <a:t>他人のレポートを</a:t>
            </a:r>
            <a:r>
              <a:rPr kumimoji="1" lang="ja-JP" altLang="en-US" b="1" dirty="0"/>
              <a:t>自分のものとして使う</a:t>
            </a:r>
            <a:r>
              <a:rPr kumimoji="1" lang="ja-JP" altLang="en-US" dirty="0"/>
              <a:t>行為は</a:t>
            </a:r>
            <a:r>
              <a:rPr kumimoji="1" lang="ja-JP" altLang="en-US" b="1" dirty="0"/>
              <a:t>重大なマナー違反</a:t>
            </a:r>
            <a:r>
              <a:rPr kumimoji="1" lang="ja-JP" altLang="en-US" dirty="0"/>
              <a:t>であり，行ってはいけない．</a:t>
            </a:r>
          </a:p>
          <a:p>
            <a:r>
              <a:rPr kumimoji="1" lang="ja-JP" altLang="en-US" b="1" dirty="0"/>
              <a:t>引用のマナー</a:t>
            </a:r>
            <a:r>
              <a:rPr kumimoji="1" lang="ja-JP" altLang="en-US" dirty="0"/>
              <a:t>：本やインターネットなどからの情報を根拠として示すことは大切であるが，過剰に書き写すことはよくない．</a:t>
            </a:r>
            <a:r>
              <a:rPr kumimoji="1" lang="ja-JP" altLang="en-US" b="1" dirty="0"/>
              <a:t>出典を明示</a:t>
            </a:r>
            <a:r>
              <a:rPr kumimoji="1" lang="ja-JP" altLang="en-US" dirty="0"/>
              <a:t>すること．その</a:t>
            </a:r>
            <a:r>
              <a:rPr kumimoji="1" lang="ja-JP" altLang="en-US" b="1" dirty="0"/>
              <a:t>作者に敬意を払うこと</a:t>
            </a:r>
            <a:r>
              <a:rPr kumimoji="1" lang="ja-JP" altLang="en-US" dirty="0"/>
              <a:t>．</a:t>
            </a:r>
            <a:r>
              <a:rPr kumimoji="1" lang="ja-JP" altLang="en-US" b="1" dirty="0"/>
              <a:t>自分の意見や考えが主</a:t>
            </a:r>
            <a:r>
              <a:rPr kumimoji="1" lang="ja-JP" altLang="en-US" dirty="0"/>
              <a:t>で，</a:t>
            </a:r>
            <a:r>
              <a:rPr kumimoji="1" lang="ja-JP" altLang="en-US" b="1" dirty="0"/>
              <a:t>引用部分はそれを補足する形</a:t>
            </a:r>
            <a:r>
              <a:rPr kumimoji="1" lang="ja-JP" altLang="en-US" dirty="0"/>
              <a:t>で用いられるべきである．</a:t>
            </a:r>
          </a:p>
          <a:p>
            <a:endParaRPr kumimoji="1" lang="ja-JP" altLang="en-US" dirty="0"/>
          </a:p>
          <a:p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EBF6F3D-B0B5-05AE-617C-648CBF12C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839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ADE5C89F-0CB4-504E-E8F6-BD3C6D03C7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21" r="33021"/>
          <a:stretch/>
        </p:blipFill>
        <p:spPr>
          <a:xfrm>
            <a:off x="0" y="0"/>
            <a:ext cx="2373066" cy="5042289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  <a:effectLst>
            <a:softEdge rad="635000"/>
          </a:effectLst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22787" y="1763907"/>
            <a:ext cx="6614934" cy="28144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b="1" dirty="0">
                <a:solidFill>
                  <a:srgbClr val="374151"/>
                </a:solidFill>
                <a:latin typeface="Söhne"/>
              </a:rPr>
              <a:t>①レポートの有用性と効果</a:t>
            </a:r>
            <a:endParaRPr lang="en-US" altLang="ja-JP" sz="2400" b="1" dirty="0">
              <a:solidFill>
                <a:srgbClr val="374151"/>
              </a:solidFill>
              <a:latin typeface="Söhne"/>
            </a:endParaRPr>
          </a:p>
          <a:p>
            <a:pPr marL="0" indent="0">
              <a:buNone/>
            </a:pPr>
            <a:r>
              <a:rPr lang="ja-JP" altLang="en-US" sz="2400" b="1" dirty="0">
                <a:solidFill>
                  <a:srgbClr val="374151"/>
                </a:solidFill>
                <a:latin typeface="Söhne"/>
              </a:rPr>
              <a:t>②レポートの構成</a:t>
            </a:r>
            <a:endParaRPr lang="en-US" altLang="ja-JP" sz="2400" b="1" dirty="0">
              <a:solidFill>
                <a:srgbClr val="374151"/>
              </a:solidFill>
              <a:latin typeface="Söhne"/>
            </a:endParaRPr>
          </a:p>
          <a:p>
            <a:pPr marL="0" indent="0">
              <a:buNone/>
            </a:pPr>
            <a:r>
              <a:rPr lang="ja-JP" altLang="en-US" sz="2400" b="1" dirty="0">
                <a:solidFill>
                  <a:srgbClr val="374151"/>
                </a:solidFill>
                <a:latin typeface="Söhne"/>
              </a:rPr>
              <a:t>③引用のマナー</a:t>
            </a:r>
            <a:endParaRPr lang="en-US" altLang="ja-JP" sz="2400" b="1" dirty="0">
              <a:solidFill>
                <a:srgbClr val="374151"/>
              </a:solidFill>
              <a:latin typeface="Söhne"/>
            </a:endParaRPr>
          </a:p>
          <a:p>
            <a:pPr marL="0" indent="0">
              <a:buNone/>
            </a:pPr>
            <a:r>
              <a:rPr lang="ja-JP" altLang="en-US" sz="2400" b="1" dirty="0">
                <a:solidFill>
                  <a:srgbClr val="374151"/>
                </a:solidFill>
                <a:latin typeface="Söhne"/>
              </a:rPr>
              <a:t>④レポートの書き方のマナー</a:t>
            </a:r>
            <a:endParaRPr lang="en-US" altLang="ja-JP" sz="2400" b="1" dirty="0">
              <a:solidFill>
                <a:srgbClr val="374151"/>
              </a:solidFill>
              <a:latin typeface="Söhne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71AC035-0C11-72EC-EAF9-C2E472D89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4950-D159-4EF1-90C3-DB06CAAE7C11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68357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79F2A2-EA51-43B5-BB23-C90930EE0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コミュニケーションの例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CC683-8D90-4D7F-BEDA-A31653B5F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3"/>
            <a:ext cx="8187156" cy="5333166"/>
          </a:xfrm>
        </p:spPr>
        <p:txBody>
          <a:bodyPr>
            <a:normAutofit/>
          </a:bodyPr>
          <a:lstStyle/>
          <a:p>
            <a:r>
              <a:rPr kumimoji="1" lang="ja-JP" altLang="en-US" sz="2400" dirty="0"/>
              <a:t>プレゼンテーション</a:t>
            </a:r>
            <a:endParaRPr kumimoji="1" lang="en-US" altLang="ja-JP" sz="2400" dirty="0"/>
          </a:p>
          <a:p>
            <a:r>
              <a:rPr lang="ja-JP" altLang="en-US" sz="2400" dirty="0"/>
              <a:t>企画書</a:t>
            </a:r>
            <a:endParaRPr lang="en-US" altLang="ja-JP" sz="2400" dirty="0"/>
          </a:p>
          <a:p>
            <a:r>
              <a:rPr lang="ja-JP" altLang="en-US" sz="2400" dirty="0"/>
              <a:t>レポート</a:t>
            </a:r>
            <a:endParaRPr lang="en-US" altLang="ja-JP" sz="2400" dirty="0"/>
          </a:p>
          <a:p>
            <a:r>
              <a:rPr kumimoji="1" lang="ja-JP" altLang="en-US" sz="2400" dirty="0"/>
              <a:t>情報発信（</a:t>
            </a:r>
            <a:r>
              <a:rPr kumimoji="1" lang="en-US" altLang="ja-JP" sz="2400" dirty="0"/>
              <a:t>YouTube, </a:t>
            </a:r>
            <a:r>
              <a:rPr kumimoji="1" lang="en-US" altLang="ja-JP" sz="2400" dirty="0" err="1"/>
              <a:t>SNS</a:t>
            </a:r>
            <a:r>
              <a:rPr kumimoji="1" lang="en-US" altLang="ja-JP" sz="2400" dirty="0"/>
              <a:t>, </a:t>
            </a:r>
            <a:r>
              <a:rPr lang="ja-JP" altLang="en-US" sz="2400" dirty="0"/>
              <a:t>ホームページ</a:t>
            </a:r>
            <a:r>
              <a:rPr lang="en-US" altLang="ja-JP" sz="2400" dirty="0"/>
              <a:t>, </a:t>
            </a:r>
            <a:r>
              <a:rPr lang="ja-JP" altLang="en-US" sz="2400" dirty="0"/>
              <a:t>ブログなど）</a:t>
            </a:r>
            <a:endParaRPr lang="en-US" altLang="ja-JP" sz="2400" dirty="0"/>
          </a:p>
          <a:p>
            <a:r>
              <a:rPr kumimoji="1" lang="ja-JP" altLang="en-US" sz="2400" dirty="0"/>
              <a:t>グループワーク</a:t>
            </a:r>
            <a:endParaRPr kumimoji="1"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など，</a:t>
            </a:r>
            <a:r>
              <a:rPr kumimoji="1" lang="ja-JP" altLang="en-US" sz="2400" b="1" dirty="0"/>
              <a:t>自分の考えを伝える，他の人の考えを理解する，互いに高めあうもの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D53EAC8-2E04-4980-99D3-4E4A1E2C1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751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コミュニケーションでのストーリーの例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0831" y="897408"/>
            <a:ext cx="8572222" cy="5882291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kumimoji="1" lang="ja-JP" altLang="en-US" sz="2400" dirty="0"/>
              <a:t>①　</a:t>
            </a:r>
            <a:r>
              <a:rPr lang="ja-JP" altLang="en-US" sz="2400" b="1" dirty="0"/>
              <a:t>まとめ</a:t>
            </a:r>
            <a:endParaRPr lang="en-US" altLang="ja-JP" sz="2400" b="1" dirty="0"/>
          </a:p>
          <a:p>
            <a:pPr marL="0" indent="0">
              <a:spcBef>
                <a:spcPts val="600"/>
              </a:spcBef>
              <a:buNone/>
            </a:pPr>
            <a:r>
              <a:rPr kumimoji="1" lang="ja-JP" altLang="en-US" sz="2400" dirty="0"/>
              <a:t>　プログラミングはクリエイティブです</a:t>
            </a:r>
            <a:endParaRPr kumimoji="1" lang="en-US" altLang="ja-JP" sz="2400" dirty="0"/>
          </a:p>
          <a:p>
            <a:pPr marL="0" indent="0">
              <a:spcBef>
                <a:spcPts val="600"/>
              </a:spcBef>
              <a:buNone/>
            </a:pPr>
            <a:r>
              <a:rPr lang="ja-JP" altLang="en-US" sz="2400" dirty="0"/>
              <a:t>②　</a:t>
            </a:r>
            <a:r>
              <a:rPr lang="ja-JP" altLang="en-US" sz="2400" b="1" dirty="0"/>
              <a:t>問題点</a:t>
            </a:r>
            <a:endParaRPr lang="en-US" altLang="ja-JP" sz="2400" b="1" dirty="0"/>
          </a:p>
          <a:p>
            <a:pPr marL="0" indent="0">
              <a:spcBef>
                <a:spcPts val="600"/>
              </a:spcBef>
              <a:buNone/>
            </a:pPr>
            <a:r>
              <a:rPr lang="ja-JP" altLang="en-US" sz="2400" dirty="0"/>
              <a:t>　プログラミングを始めるのには準備が必要です．</a:t>
            </a:r>
            <a:endParaRPr lang="en-US" altLang="ja-JP" sz="2400" dirty="0"/>
          </a:p>
          <a:p>
            <a:pPr marL="0" indent="0">
              <a:spcBef>
                <a:spcPts val="600"/>
              </a:spcBef>
              <a:buNone/>
            </a:pPr>
            <a:r>
              <a:rPr lang="ja-JP" altLang="en-US" sz="2400" dirty="0"/>
              <a:t>　面倒！？</a:t>
            </a:r>
            <a:endParaRPr lang="en-US" altLang="ja-JP" sz="2400" dirty="0"/>
          </a:p>
          <a:p>
            <a:pPr marL="0" indent="0">
              <a:spcBef>
                <a:spcPts val="600"/>
              </a:spcBef>
              <a:buNone/>
            </a:pPr>
            <a:r>
              <a:rPr lang="ja-JP" altLang="en-US" sz="2400" dirty="0"/>
              <a:t>③　</a:t>
            </a:r>
            <a:r>
              <a:rPr lang="ja-JP" altLang="en-US" sz="2400" b="1" dirty="0"/>
              <a:t>解決策の提示</a:t>
            </a:r>
            <a:endParaRPr lang="en-US" altLang="ja-JP" sz="2400" b="1" dirty="0"/>
          </a:p>
          <a:p>
            <a:pPr marL="0" indent="0">
              <a:spcBef>
                <a:spcPts val="600"/>
              </a:spcBef>
              <a:buNone/>
            </a:pPr>
            <a:r>
              <a:rPr lang="ja-JP" altLang="en-US" sz="2400" dirty="0"/>
              <a:t>　オンラインのサイトを使って，簡単にできます</a:t>
            </a:r>
            <a:endParaRPr lang="en-US" altLang="ja-JP" sz="2400" dirty="0"/>
          </a:p>
          <a:p>
            <a:pPr marL="0" indent="0">
              <a:spcBef>
                <a:spcPts val="600"/>
              </a:spcBef>
              <a:buNone/>
            </a:pPr>
            <a:r>
              <a:rPr lang="ja-JP" altLang="en-US" sz="2400" dirty="0"/>
              <a:t>④　</a:t>
            </a:r>
            <a:r>
              <a:rPr lang="ja-JP" altLang="en-US" sz="2400" b="1" dirty="0"/>
              <a:t>働きかけ</a:t>
            </a:r>
            <a:endParaRPr lang="en-US" altLang="ja-JP" sz="2400" b="1" dirty="0"/>
          </a:p>
          <a:p>
            <a:pPr marL="0" indent="0">
              <a:spcBef>
                <a:spcPts val="600"/>
              </a:spcBef>
              <a:buNone/>
            </a:pPr>
            <a:r>
              <a:rPr lang="ja-JP" altLang="en-US" sz="2400" dirty="0"/>
              <a:t>　</a:t>
            </a:r>
            <a:r>
              <a:rPr lang="en-US" altLang="ja-JP" sz="2400" dirty="0"/>
              <a:t>XX </a:t>
            </a:r>
            <a:r>
              <a:rPr lang="ja-JP" altLang="en-US" sz="2400" dirty="0"/>
              <a:t>というサイトを使ってみませんか</a:t>
            </a:r>
            <a:endParaRPr lang="en-US" altLang="ja-JP" sz="2400" dirty="0"/>
          </a:p>
          <a:p>
            <a:pPr marL="0" indent="0">
              <a:spcBef>
                <a:spcPts val="600"/>
              </a:spcBef>
              <a:buNone/>
            </a:pPr>
            <a:r>
              <a:rPr lang="ja-JP" altLang="en-US" sz="2400" dirty="0"/>
              <a:t>⑤　</a:t>
            </a:r>
            <a:r>
              <a:rPr lang="ja-JP" altLang="en-US" sz="2400" b="1" dirty="0"/>
              <a:t>実現可能性</a:t>
            </a:r>
            <a:endParaRPr lang="en-US" altLang="ja-JP" sz="2400" b="1" dirty="0"/>
          </a:p>
          <a:p>
            <a:pPr marL="0" indent="0">
              <a:spcBef>
                <a:spcPts val="600"/>
              </a:spcBef>
              <a:buNone/>
            </a:pPr>
            <a:r>
              <a:rPr lang="ja-JP" altLang="en-US" sz="2400" dirty="0"/>
              <a:t>　パソコンとインターネットがあれば使えます</a:t>
            </a:r>
            <a:endParaRPr lang="en-US" altLang="ja-JP" sz="2400" dirty="0"/>
          </a:p>
          <a:p>
            <a:pPr marL="0" indent="0">
              <a:spcBef>
                <a:spcPts val="600"/>
              </a:spcBef>
              <a:buNone/>
            </a:pPr>
            <a:r>
              <a:rPr lang="ja-JP" altLang="en-US" sz="2400" dirty="0"/>
              <a:t>⑥　</a:t>
            </a:r>
            <a:r>
              <a:rPr lang="ja-JP" altLang="en-US" sz="2400" b="1" dirty="0"/>
              <a:t>どう幸せになるのか</a:t>
            </a:r>
            <a:endParaRPr lang="en-US" altLang="ja-JP" sz="2400" b="1" dirty="0"/>
          </a:p>
          <a:p>
            <a:pPr marL="0" indent="0">
              <a:spcBef>
                <a:spcPts val="600"/>
              </a:spcBef>
              <a:buNone/>
            </a:pPr>
            <a:r>
              <a:rPr lang="ja-JP" altLang="en-US" sz="2400" b="1" dirty="0"/>
              <a:t>　</a:t>
            </a:r>
            <a:r>
              <a:rPr lang="ja-JP" altLang="en-US" sz="2400" dirty="0"/>
              <a:t>プログラミングに慣れておくと，勉強が楽しくなる</a:t>
            </a: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5986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80FF1E-FA7D-45EE-AFBB-2FC5130B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クリティカルシンキング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5D2997-F36A-4CAB-A755-778973D0F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3"/>
            <a:ext cx="7679155" cy="53331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b="1" dirty="0"/>
              <a:t>自分</a:t>
            </a:r>
            <a:r>
              <a:rPr kumimoji="1" lang="ja-JP" altLang="en-US" sz="2400" dirty="0"/>
              <a:t>の考え，常識，当たり前と思っていること</a:t>
            </a:r>
            <a:r>
              <a:rPr kumimoji="1" lang="ja-JP" altLang="en-US" sz="2400" b="1" dirty="0"/>
              <a:t>を客観視</a:t>
            </a:r>
            <a:r>
              <a:rPr kumimoji="1" lang="ja-JP" altLang="en-US" sz="2400" dirty="0"/>
              <a:t>する</a:t>
            </a:r>
            <a:endParaRPr kumimoji="1" lang="en-US" altLang="ja-JP" sz="2400" dirty="0"/>
          </a:p>
          <a:p>
            <a:r>
              <a:rPr kumimoji="1" lang="ja-JP" altLang="en-US" sz="2400" b="1" dirty="0"/>
              <a:t>何が問題であるかを意識する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自分の考え，常識，前提，思い込みを疑う</a:t>
            </a:r>
            <a:endParaRPr kumimoji="1" lang="en-US" altLang="ja-JP" sz="2400" b="1" dirty="0"/>
          </a:p>
          <a:p>
            <a:r>
              <a:rPr lang="ja-JP" altLang="en-US" sz="2400" b="1" dirty="0"/>
              <a:t>考え抜く</a:t>
            </a:r>
            <a:endParaRPr lang="en-US" altLang="ja-JP" sz="2400" b="1" dirty="0"/>
          </a:p>
          <a:p>
            <a:r>
              <a:rPr lang="ja-JP" altLang="en-US" sz="2400" b="1" dirty="0"/>
              <a:t>根拠を丁寧に確認する</a:t>
            </a:r>
            <a:endParaRPr lang="en-US" altLang="ja-JP" sz="2400" b="1" dirty="0"/>
          </a:p>
          <a:p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他者への批判とは思わない方が，よいクリティカルシンキングの実践ができる</a:t>
            </a:r>
            <a:endParaRPr lang="en-US" altLang="ja-JP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A591685-A6DD-40ED-901E-82090E732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362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80FF1E-FA7D-45EE-AFBB-2FC5130B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クリティカルシンキング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5D2997-F36A-4CAB-A755-778973D0F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211" y="834039"/>
            <a:ext cx="8461208" cy="5333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この商品には「ビタミン</a:t>
            </a:r>
            <a:r>
              <a:rPr lang="en-US" altLang="ja-JP" sz="2400" dirty="0"/>
              <a:t>C</a:t>
            </a:r>
            <a:r>
              <a:rPr lang="ja-JP" altLang="en-US" sz="2400" dirty="0"/>
              <a:t>」が入っている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と聞きました．体に良さそう．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ビタミン</a:t>
            </a:r>
            <a:r>
              <a:rPr lang="en-US" altLang="ja-JP" sz="2400" dirty="0"/>
              <a:t>C</a:t>
            </a:r>
            <a:r>
              <a:rPr lang="ja-JP" altLang="en-US" sz="2400" dirty="0"/>
              <a:t>が少ししか入っていない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１年前までビタミン</a:t>
            </a:r>
            <a:r>
              <a:rPr lang="en-US" altLang="ja-JP" sz="2400" dirty="0"/>
              <a:t>C</a:t>
            </a:r>
            <a:r>
              <a:rPr lang="ja-JP" altLang="en-US" sz="2400" dirty="0"/>
              <a:t>が入っていたが，今は入っていない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ビタミン</a:t>
            </a:r>
            <a:r>
              <a:rPr lang="en-US" altLang="ja-JP" sz="2400" dirty="0"/>
              <a:t>C</a:t>
            </a:r>
            <a:r>
              <a:rPr lang="ja-JP" altLang="en-US" sz="2400" dirty="0"/>
              <a:t>でなくビタミン</a:t>
            </a:r>
            <a:r>
              <a:rPr lang="en-US" altLang="ja-JP" sz="2400" dirty="0"/>
              <a:t>A</a:t>
            </a:r>
            <a:r>
              <a:rPr lang="ja-JP" altLang="en-US" sz="2400" dirty="0"/>
              <a:t>だった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他のやり方の方が，自分には合っているかもしれない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すでに，私にはビタミン</a:t>
            </a:r>
            <a:r>
              <a:rPr lang="en-US" altLang="ja-JP" sz="2400" dirty="0"/>
              <a:t>C</a:t>
            </a:r>
            <a:r>
              <a:rPr lang="ja-JP" altLang="en-US" sz="2400" dirty="0"/>
              <a:t>が足りているかもしれない</a:t>
            </a:r>
            <a:endParaRPr lang="en-US" altLang="ja-JP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A591685-A6DD-40ED-901E-82090E732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554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大学でのレポート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923545"/>
            <a:ext cx="8572222" cy="58822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/>
              <a:t>大学でのレポートは，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レポートを書きながら，</a:t>
            </a:r>
            <a:r>
              <a:rPr lang="ja-JP" altLang="en-US" sz="2400" b="1" dirty="0"/>
              <a:t>自分の学びを深める</a:t>
            </a:r>
            <a:r>
              <a:rPr lang="ja-JP" altLang="en-US" sz="2400" dirty="0"/>
              <a:t>もの，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しばしば，「</a:t>
            </a:r>
            <a:r>
              <a:rPr lang="ja-JP" altLang="en-US" sz="2400" b="1" dirty="0"/>
              <a:t>自分自身で，さらに深く学ぶ</a:t>
            </a:r>
            <a:r>
              <a:rPr lang="ja-JP" altLang="en-US" sz="2400" dirty="0"/>
              <a:t>」ための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きっかけとなるもの</a:t>
            </a: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471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403E7F-A0E9-4314-A598-1A8EA46FF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レポートに記載すること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F4884BC-7CA4-46C8-86A4-36AEA0E01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762417"/>
            <a:ext cx="8461208" cy="5333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場合により異なるが，次のことを意識する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① </a:t>
            </a:r>
            <a:r>
              <a:rPr lang="ja-JP" altLang="en-US" sz="2400" b="1" dirty="0"/>
              <a:t>目的</a:t>
            </a:r>
            <a:endParaRPr lang="en-US" altLang="ja-JP" sz="2400" b="1" dirty="0"/>
          </a:p>
          <a:p>
            <a:pPr marL="0" indent="0">
              <a:buNone/>
            </a:pPr>
            <a:r>
              <a:rPr lang="ja-JP" altLang="en-US" sz="2400" dirty="0"/>
              <a:t>目的は先生から与えられることもあれば，自分自身で探求することも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② </a:t>
            </a:r>
            <a:r>
              <a:rPr lang="ja-JP" altLang="en-US" sz="2400" b="1" dirty="0"/>
              <a:t>全体の基礎</a:t>
            </a:r>
            <a:endParaRPr lang="en-US" altLang="ja-JP" sz="2400" b="1" dirty="0"/>
          </a:p>
          <a:p>
            <a:pPr marL="0" indent="0">
              <a:buNone/>
            </a:pPr>
            <a:r>
              <a:rPr lang="ja-JP" altLang="en-US" sz="2400" dirty="0"/>
              <a:t>基礎知識，国内外の動向などをまとめる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③</a:t>
            </a:r>
            <a:r>
              <a:rPr kumimoji="1" lang="ja-JP" altLang="en-US" sz="2400" dirty="0"/>
              <a:t> </a:t>
            </a:r>
            <a:r>
              <a:rPr kumimoji="1" lang="ja-JP" altLang="en-US" sz="2400" b="1" dirty="0"/>
              <a:t>根拠（実験データ，調査結果）と結論</a:t>
            </a:r>
            <a:endParaRPr kumimoji="1" lang="en-US" altLang="ja-JP" sz="2400" b="1" dirty="0"/>
          </a:p>
          <a:p>
            <a:pPr marL="0" indent="0">
              <a:buNone/>
            </a:pPr>
            <a:r>
              <a:rPr kumimoji="1" lang="ja-JP" altLang="en-US" sz="2400" dirty="0"/>
              <a:t>目的を意識しながら，結論を導く．実験手順や調査手順の説明は必須（クリティカルシンキングの本質）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④ </a:t>
            </a:r>
            <a:r>
              <a:rPr lang="ja-JP" altLang="en-US" sz="2400" b="1" dirty="0"/>
              <a:t>考察</a:t>
            </a:r>
            <a:endParaRPr lang="en-US" altLang="ja-JP" sz="2400" b="1" dirty="0"/>
          </a:p>
          <a:p>
            <a:pPr marL="0" indent="0">
              <a:buNone/>
            </a:pPr>
            <a:r>
              <a:rPr kumimoji="1" lang="ja-JP" altLang="en-US" sz="2400" dirty="0"/>
              <a:t>実験</a:t>
            </a:r>
            <a:r>
              <a:rPr lang="ja-JP" altLang="en-US" sz="2400" dirty="0"/>
              <a:t>データの誤差，実験や調査をやりなすとしたら，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調査の不備，何が困難だったか，感想，予期せぬ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発見や気づきなど</a:t>
            </a:r>
            <a:endParaRPr kumimoji="1" lang="ja-JP" altLang="en-US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D8A86D-FCCF-4B39-9B7B-8B1C94150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369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403E7F-A0E9-4314-A598-1A8EA46FF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大学でのレポートのマナー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F4884BC-7CA4-46C8-86A4-36AEA0E01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2400" dirty="0"/>
              <a:t>① </a:t>
            </a:r>
            <a:r>
              <a:rPr lang="ja-JP" altLang="en-US" sz="2400" b="1" dirty="0"/>
              <a:t>先生の指示に従う</a:t>
            </a:r>
            <a:endParaRPr lang="en-US" altLang="ja-JP" sz="2400" b="1" dirty="0"/>
          </a:p>
          <a:p>
            <a:pPr marL="0" indent="0">
              <a:buNone/>
            </a:pPr>
            <a:r>
              <a:rPr kumimoji="1" lang="ja-JP" altLang="en-US" sz="2400" dirty="0"/>
              <a:t>② </a:t>
            </a:r>
            <a:r>
              <a:rPr lang="ja-JP" altLang="en-US" sz="2400" b="1" dirty="0"/>
              <a:t>締め切りを守る</a:t>
            </a:r>
            <a:endParaRPr lang="en-US" altLang="ja-JP" sz="2400" b="1" dirty="0"/>
          </a:p>
          <a:p>
            <a:pPr marL="0" indent="0">
              <a:buNone/>
            </a:pPr>
            <a:r>
              <a:rPr kumimoji="1" lang="ja-JP" altLang="en-US" sz="2400" dirty="0"/>
              <a:t>③ </a:t>
            </a:r>
            <a:r>
              <a:rPr lang="ja-JP" altLang="en-US" sz="2400" b="1" dirty="0"/>
              <a:t>書式（氏名，学生番号，タイトルなど）に気を付ける</a:t>
            </a:r>
            <a:endParaRPr lang="en-US" altLang="ja-JP" sz="2400" b="1" dirty="0"/>
          </a:p>
          <a:p>
            <a:pPr marL="0" indent="0">
              <a:buNone/>
            </a:pPr>
            <a:r>
              <a:rPr kumimoji="1" lang="ja-JP" altLang="en-US" sz="2400" dirty="0"/>
              <a:t>④ </a:t>
            </a:r>
            <a:r>
              <a:rPr kumimoji="1" lang="ja-JP" altLang="en-US" sz="2400" b="1" dirty="0"/>
              <a:t>他人のレポートを書き写すことは行ってはいけない</a:t>
            </a:r>
            <a:r>
              <a:rPr kumimoji="1" lang="ja-JP" altLang="en-US" sz="2400" dirty="0"/>
              <a:t>．他の人の実験データや調査結果を書き写すことなどはありえない．重大なマナー違反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・学習の意味がない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　・他の人の成果を，自分の成果であるかのように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見せかけることは重大なマナー違反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⑤ 本やインターネットなどを過剰に書き写すことは良くない．常に「目的」を意識し，それらの作者に敬意を払いながら，</a:t>
            </a:r>
            <a:r>
              <a:rPr lang="ja-JP" altLang="en-US" sz="2400" b="1" dirty="0"/>
              <a:t>「引用」として行う</a:t>
            </a:r>
            <a:r>
              <a:rPr lang="ja-JP" altLang="en-US" sz="2400" dirty="0"/>
              <a:t>．</a:t>
            </a:r>
            <a:endParaRPr kumimoji="1" lang="ja-JP" altLang="en-US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D8A86D-FCCF-4B39-9B7B-8B1C94150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84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1014</Words>
  <Application>Microsoft Office PowerPoint</Application>
  <PresentationFormat>画面に合わせる (4:3)</PresentationFormat>
  <Paragraphs>121</Paragraphs>
  <Slides>12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Söhne</vt:lpstr>
      <vt:lpstr>游ゴシック</vt:lpstr>
      <vt:lpstr>Arial</vt:lpstr>
      <vt:lpstr>Calibri</vt:lpstr>
      <vt:lpstr>Office テーマ</vt:lpstr>
      <vt:lpstr>レポートの書き方</vt:lpstr>
      <vt:lpstr>PowerPoint プレゼンテーション</vt:lpstr>
      <vt:lpstr>コミュニケーションの例</vt:lpstr>
      <vt:lpstr>コミュニケーションでのストーリーの例</vt:lpstr>
      <vt:lpstr>クリティカルシンキング</vt:lpstr>
      <vt:lpstr>クリティカルシンキング</vt:lpstr>
      <vt:lpstr>大学でのレポート</vt:lpstr>
      <vt:lpstr>レポートに記載すること</vt:lpstr>
      <vt:lpstr>大学でのレポートのマナー</vt:lpstr>
      <vt:lpstr>引用のマナー</vt:lpstr>
      <vt:lpstr>PowerPoint プレゼンテーション</vt:lpstr>
      <vt:lpstr>全体まとめ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今回の内容，無料ソフトウエア，無料データ，エコシステム</dc:title>
  <dc:creator>kunihiko</dc:creator>
  <cp:lastModifiedBy>金子　邦彦</cp:lastModifiedBy>
  <cp:revision>32</cp:revision>
  <cp:lastPrinted>2020-05-07T12:29:12Z</cp:lastPrinted>
  <dcterms:created xsi:type="dcterms:W3CDTF">2020-05-07T08:06:06Z</dcterms:created>
  <dcterms:modified xsi:type="dcterms:W3CDTF">2023-07-12T04:30:36Z</dcterms:modified>
</cp:coreProperties>
</file>