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1037" r:id="rId2"/>
    <p:sldId id="1038" r:id="rId3"/>
    <p:sldId id="956" r:id="rId4"/>
    <p:sldId id="957" r:id="rId5"/>
    <p:sldId id="1352" r:id="rId6"/>
    <p:sldId id="595" r:id="rId7"/>
    <p:sldId id="597" r:id="rId8"/>
    <p:sldId id="598" r:id="rId9"/>
    <p:sldId id="258" r:id="rId10"/>
    <p:sldId id="600" r:id="rId11"/>
    <p:sldId id="602" r:id="rId12"/>
    <p:sldId id="315" r:id="rId13"/>
    <p:sldId id="323" r:id="rId14"/>
    <p:sldId id="512" r:id="rId15"/>
    <p:sldId id="1364" r:id="rId16"/>
    <p:sldId id="1353" r:id="rId17"/>
    <p:sldId id="1356" r:id="rId18"/>
    <p:sldId id="1354" r:id="rId19"/>
    <p:sldId id="1358" r:id="rId20"/>
    <p:sldId id="1359" r:id="rId21"/>
    <p:sldId id="1357" r:id="rId22"/>
    <p:sldId id="1362" r:id="rId23"/>
    <p:sldId id="1363" r:id="rId24"/>
    <p:sldId id="1360" r:id="rId25"/>
    <p:sldId id="1361" r:id="rId26"/>
    <p:sldId id="318" r:id="rId27"/>
    <p:sldId id="1367" r:id="rId28"/>
    <p:sldId id="1368" r:id="rId29"/>
    <p:sldId id="1370" r:id="rId30"/>
    <p:sldId id="1369" r:id="rId31"/>
    <p:sldId id="1371" r:id="rId32"/>
    <p:sldId id="1372" r:id="rId33"/>
    <p:sldId id="1373" r:id="rId34"/>
    <p:sldId id="1374" r:id="rId35"/>
    <p:sldId id="1375" r:id="rId36"/>
    <p:sldId id="1377" r:id="rId37"/>
    <p:sldId id="1378" r:id="rId38"/>
    <p:sldId id="1379" r:id="rId39"/>
    <p:sldId id="1380" r:id="rId40"/>
    <p:sldId id="1381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8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pd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d-4. </a:t>
            </a:r>
            <a:r>
              <a:rPr lang="ja-JP" altLang="en-US" sz="4400" dirty="0">
                <a:latin typeface="メイリオ" panose="020B0604030504040204" pitchFamily="50" charset="-128"/>
              </a:rPr>
              <a:t>標本の平均、母平均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によるデータサイエンス演習）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</a:t>
            </a:r>
            <a:r>
              <a:rPr lang="en-US" altLang="ja-JP" dirty="0">
                <a:hlinkClick r:id="rId5"/>
              </a:rPr>
              <a:t>pd/index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E4E47-0E8C-B4AE-DADF-5CF75D2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十分な数の標本が必要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1C5AD-30BA-7DA0-E50A-7587CE3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217669"/>
            <a:ext cx="8461208" cy="250380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標本の大きさが</a:t>
            </a:r>
            <a:r>
              <a:rPr lang="ja-JP" altLang="en-US" b="1" u="sng" dirty="0">
                <a:solidFill>
                  <a:srgbClr val="FF0000"/>
                </a:solidFill>
              </a:rPr>
              <a:t>小さい</a:t>
            </a:r>
            <a:r>
              <a:rPr lang="ja-JP" altLang="en-US" dirty="0"/>
              <a:t>と、</a:t>
            </a:r>
            <a:r>
              <a:rPr lang="ja-JP" altLang="en-US" b="1" i="1" u="sng" dirty="0">
                <a:solidFill>
                  <a:srgbClr val="FF0000"/>
                </a:solidFill>
              </a:rPr>
              <a:t>結果の信頼性が下がる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十分な数の標本を得る</a:t>
            </a:r>
            <a:r>
              <a:rPr kumimoji="1" lang="ja-JP" altLang="en-US" dirty="0"/>
              <a:t>ことが重要</a:t>
            </a:r>
            <a:endParaRPr kumimoji="1" lang="en-US" altLang="ja-JP" dirty="0"/>
          </a:p>
          <a:p>
            <a:r>
              <a:rPr kumimoji="1" lang="ja-JP" altLang="en-US" dirty="0"/>
              <a:t>標本の大きさの決定は簡単に決めることができない</a:t>
            </a:r>
            <a:endParaRPr kumimoji="1" lang="en-US" altLang="ja-JP" dirty="0"/>
          </a:p>
          <a:p>
            <a:r>
              <a:rPr kumimoji="1" lang="ja-JP" altLang="en-US" dirty="0"/>
              <a:t>母集団の特徴、調査や研究の目的に</a:t>
            </a:r>
            <a:r>
              <a:rPr lang="ja-JP" altLang="en-US" b="1" u="sng" dirty="0">
                <a:solidFill>
                  <a:srgbClr val="FF0000"/>
                </a:solidFill>
              </a:rPr>
              <a:t>よって，適切な標本の大きさは変わる</a:t>
            </a:r>
            <a:r>
              <a:rPr kumimoji="1" lang="ja-JP" altLang="en-US" dirty="0"/>
              <a:t>ことに注意しよう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F138-84AF-049E-4CF4-E2E3962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83E5BF8-F8E0-753B-5506-B3E707139113}"/>
              </a:ext>
            </a:extLst>
          </p:cNvPr>
          <p:cNvSpPr/>
          <p:nvPr/>
        </p:nvSpPr>
        <p:spPr>
          <a:xfrm>
            <a:off x="364427" y="192907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211B73C4-7A33-BAC9-46C3-9648749046B5}"/>
              </a:ext>
            </a:extLst>
          </p:cNvPr>
          <p:cNvSpPr/>
          <p:nvPr/>
        </p:nvSpPr>
        <p:spPr>
          <a:xfrm>
            <a:off x="4057757" y="257904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50830A-4E13-2A64-F423-87C1CDFC25C7}"/>
              </a:ext>
            </a:extLst>
          </p:cNvPr>
          <p:cNvSpPr txBox="1"/>
          <p:nvPr/>
        </p:nvSpPr>
        <p:spPr>
          <a:xfrm>
            <a:off x="3940743" y="87611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B7486F-C9B0-6F53-6391-6896405E6906}"/>
              </a:ext>
            </a:extLst>
          </p:cNvPr>
          <p:cNvSpPr/>
          <p:nvPr/>
        </p:nvSpPr>
        <p:spPr>
          <a:xfrm>
            <a:off x="4980612" y="1590227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259B53-BBB9-8BFD-D609-B2C432448D3D}"/>
              </a:ext>
            </a:extLst>
          </p:cNvPr>
          <p:cNvSpPr txBox="1"/>
          <p:nvPr/>
        </p:nvSpPr>
        <p:spPr>
          <a:xfrm>
            <a:off x="5100766" y="1678262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ADDCD-E525-48C9-4225-25375D9DE80C}"/>
              </a:ext>
            </a:extLst>
          </p:cNvPr>
          <p:cNvSpPr txBox="1"/>
          <p:nvPr/>
        </p:nvSpPr>
        <p:spPr>
          <a:xfrm>
            <a:off x="1334542" y="129511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EB3B-998D-D083-1072-A3EAA78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CE804-6A0A-156D-45A9-82DC1B7C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510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母集団</a:t>
            </a:r>
            <a:r>
              <a:rPr lang="ja-JP" altLang="en-US" sz="2400" dirty="0"/>
              <a:t>：調査や研究の対象となる</a:t>
            </a:r>
            <a:r>
              <a:rPr lang="ja-JP" altLang="en-US" sz="2400" b="1" dirty="0">
                <a:solidFill>
                  <a:srgbClr val="FF0000"/>
                </a:solidFill>
              </a:rPr>
              <a:t>全体の集団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</a:t>
            </a:r>
            <a:r>
              <a:rPr lang="ja-JP" altLang="en-US" sz="2400" dirty="0"/>
              <a:t>な場合、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母集団から一部を選ぶサンプリング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母集団の特徴や性質を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推測</a:t>
            </a:r>
            <a:r>
              <a:rPr lang="ja-JP" altLang="en-US" sz="2400" dirty="0"/>
              <a:t>することが可能となる。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 </a:t>
            </a: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/>
              <a:t>は、母集団からサンプリング</a:t>
            </a:r>
            <a:r>
              <a:rPr lang="ja-JP" altLang="en-US" sz="2400" dirty="0"/>
              <a:t>で選ばれた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母集団の一部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標本から得られたデータを分析し、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母集団全体の性質や傾向を推測</a:t>
            </a:r>
            <a:r>
              <a:rPr lang="ja-JP" altLang="en-US" sz="2400" dirty="0"/>
              <a:t>可能。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注意点</a:t>
            </a:r>
            <a:r>
              <a:rPr lang="en-US" altLang="ja-JP" sz="2400" dirty="0"/>
              <a:t>】</a:t>
            </a:r>
            <a:r>
              <a:rPr lang="ja-JP" altLang="en-US" sz="2400" b="1" u="sng" dirty="0">
                <a:solidFill>
                  <a:srgbClr val="FF0000"/>
                </a:solidFill>
              </a:rPr>
              <a:t>十分な標本サイズの確保</a:t>
            </a:r>
            <a:r>
              <a:rPr lang="ja-JP" altLang="en-US" sz="2400" dirty="0"/>
              <a:t>が必要。ランダムに選択するなどの考慮が重要。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E2B2A-BF6A-1778-7828-F719B58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標本の平均値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48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88370" y="477084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5045625" y="306739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2700432" y="5605972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63853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307109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6661" y="1078561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07762" y="4849516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個の数の平均）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5189664" y="4132355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E5EE6-AFC7-8FF5-5ED3-B7851AA5DA56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015532-6EAB-6C65-E883-3E4E4A801E0D}"/>
              </a:ext>
            </a:extLst>
          </p:cNvPr>
          <p:cNvSpPr/>
          <p:nvPr/>
        </p:nvSpPr>
        <p:spPr>
          <a:xfrm>
            <a:off x="620897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DF5E4D-4681-D98C-C063-5A363035A60B}"/>
              </a:ext>
            </a:extLst>
          </p:cNvPr>
          <p:cNvSpPr/>
          <p:nvPr/>
        </p:nvSpPr>
        <p:spPr>
          <a:xfrm>
            <a:off x="8082101" y="1584364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818AB1-A1FA-F0B0-FFBF-C1CA545F673C}"/>
              </a:ext>
            </a:extLst>
          </p:cNvPr>
          <p:cNvSpPr/>
          <p:nvPr/>
        </p:nvSpPr>
        <p:spPr>
          <a:xfrm>
            <a:off x="728003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0216E0A-6200-FC4F-1D0F-C67B32A2E9DD}"/>
              </a:ext>
            </a:extLst>
          </p:cNvPr>
          <p:cNvSpPr/>
          <p:nvPr/>
        </p:nvSpPr>
        <p:spPr>
          <a:xfrm>
            <a:off x="752364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F5ED828-BFD9-C2C1-E319-DF3D37EEA006}"/>
              </a:ext>
            </a:extLst>
          </p:cNvPr>
          <p:cNvSpPr/>
          <p:nvPr/>
        </p:nvSpPr>
        <p:spPr>
          <a:xfrm>
            <a:off x="776725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F96288-5D00-B062-7682-17122BC9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DF649-696C-4339-7791-8B82894C3374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B95241-41DE-9910-4021-BC021791F274}"/>
              </a:ext>
            </a:extLst>
          </p:cNvPr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105B39-2E32-1335-49D5-639148940728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DB2652-B1F3-5418-C5EF-F6BDF1DDAF1D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664124A-FEEF-CAAB-CA49-79FAD6DEB1EC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6CFCAD-DB4D-AB54-04E2-FC3DAE3D6C3D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03FE58-70D6-ECCB-202C-8A37C24F87BB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C24B01-93E9-9306-646C-4A188FF0A9BA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右矢印 13">
            <a:extLst>
              <a:ext uri="{FF2B5EF4-FFF2-40B4-BE49-F238E27FC236}">
                <a16:creationId xmlns:a16="http://schemas.microsoft.com/office/drawing/2014/main" id="{22D33CE4-F571-58CA-C613-4C7DFA94241C}"/>
              </a:ext>
            </a:extLst>
          </p:cNvPr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616104C-C65A-5048-814A-05D91929B738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A186E0A-7ADE-4F26-ADBD-5CADC8B6636E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F5DD3DC-58E0-1957-5D18-8CB8F3640505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0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460959" y="413821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96476" y="481200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F2AC78-0297-5046-8DE9-0B357649289F}"/>
              </a:ext>
            </a:extLst>
          </p:cNvPr>
          <p:cNvSpPr txBox="1"/>
          <p:nvPr/>
        </p:nvSpPr>
        <p:spPr>
          <a:xfrm>
            <a:off x="6160031" y="4844337"/>
            <a:ext cx="298107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97.4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4021F0-4F0A-ACE7-BBD1-A512FBF3D5E4}"/>
              </a:ext>
            </a:extLst>
          </p:cNvPr>
          <p:cNvSpPr txBox="1"/>
          <p:nvPr/>
        </p:nvSpPr>
        <p:spPr>
          <a:xfrm>
            <a:off x="7517028" y="4851513"/>
            <a:ext cx="184798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445668" y="54904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4716324" y="612680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564623" y="222016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0749" y="110198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773170" y="1296698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700232" y="5218926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3415033" y="1759322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4059274" y="245420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4302884" y="244683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4546494" y="2439455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13">
            <a:extLst>
              <a:ext uri="{FF2B5EF4-FFF2-40B4-BE49-F238E27FC236}">
                <a16:creationId xmlns:a16="http://schemas.microsoft.com/office/drawing/2014/main" id="{A077F157-0DFC-6CE7-FE2E-6ABF2B98E7B6}"/>
              </a:ext>
            </a:extLst>
          </p:cNvPr>
          <p:cNvSpPr/>
          <p:nvPr/>
        </p:nvSpPr>
        <p:spPr>
          <a:xfrm>
            <a:off x="5057520" y="216983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792072-2162-6044-2E54-4410C474AD09}"/>
              </a:ext>
            </a:extLst>
          </p:cNvPr>
          <p:cNvSpPr txBox="1"/>
          <p:nvPr/>
        </p:nvSpPr>
        <p:spPr>
          <a:xfrm>
            <a:off x="4460184" y="4226103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であるとき、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この分布も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正規分布の平均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＜母平均＞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に等しい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正規分布の分散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8A9A56-9451-E2BD-5684-133AEC31C07B}"/>
              </a:ext>
            </a:extLst>
          </p:cNvPr>
          <p:cNvCxnSpPr/>
          <p:nvPr/>
        </p:nvCxnSpPr>
        <p:spPr>
          <a:xfrm flipV="1">
            <a:off x="5810491" y="3019407"/>
            <a:ext cx="584522" cy="113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30997B3-46F5-710A-38B5-841B9A05747C}"/>
              </a:ext>
            </a:extLst>
          </p:cNvPr>
          <p:cNvSpPr txBox="1"/>
          <p:nvPr/>
        </p:nvSpPr>
        <p:spPr>
          <a:xfrm>
            <a:off x="5827779" y="22604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5B65E0E-677A-9FDE-C70B-77E75CB4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14" y="1993157"/>
            <a:ext cx="495117" cy="922100"/>
          </a:xfrm>
          <a:prstGeom prst="rect">
            <a:avLst/>
          </a:prstGeom>
        </p:spPr>
      </p:pic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17F02003-555C-79E6-2F30-C5C5EF8A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44822"/>
            <a:ext cx="4460185" cy="1219828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dirty="0"/>
              <a:t>母集団の平均は、</a:t>
            </a:r>
            <a:r>
              <a:rPr kumimoji="1" lang="ja-JP" altLang="en-US" sz="2400" b="1" dirty="0"/>
              <a:t>母平均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r>
              <a:rPr kumimoji="1" lang="ja-JP" altLang="en-US" sz="2400" dirty="0"/>
              <a:t>母集団の分散は、</a:t>
            </a:r>
            <a:r>
              <a:rPr kumimoji="1" lang="ja-JP" altLang="en-US" sz="2400" b="1" dirty="0"/>
              <a:t>母分散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9F031A4-FA9D-1137-566B-AC9A9387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7" y="3429000"/>
            <a:ext cx="2297197" cy="16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sz="2400" dirty="0"/>
              <a:t>平均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母集団と標本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標本の平均値</a:t>
            </a:r>
            <a:endParaRPr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標本の分散値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演習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D23AD-2DBD-9729-4CFE-63223831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EA4ED-18AC-05AF-2D1D-913FACF6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BB22E0D2-B395-9C27-FEF9-39C3279FC767}"/>
              </a:ext>
            </a:extLst>
          </p:cNvPr>
          <p:cNvSpPr/>
          <p:nvPr/>
        </p:nvSpPr>
        <p:spPr>
          <a:xfrm>
            <a:off x="366049" y="1388296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DB205F-B8EA-6AB8-FB4F-0D6236E1CA46}"/>
              </a:ext>
            </a:extLst>
          </p:cNvPr>
          <p:cNvSpPr txBox="1"/>
          <p:nvPr/>
        </p:nvSpPr>
        <p:spPr>
          <a:xfrm>
            <a:off x="774792" y="755922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3">
            <a:extLst>
              <a:ext uri="{FF2B5EF4-FFF2-40B4-BE49-F238E27FC236}">
                <a16:creationId xmlns:a16="http://schemas.microsoft.com/office/drawing/2014/main" id="{927D2CB3-A28E-A70E-D529-F037E9086904}"/>
              </a:ext>
            </a:extLst>
          </p:cNvPr>
          <p:cNvSpPr/>
          <p:nvPr/>
        </p:nvSpPr>
        <p:spPr>
          <a:xfrm>
            <a:off x="2884549" y="239839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C334F6-7D27-7325-5D34-219301DF812C}"/>
              </a:ext>
            </a:extLst>
          </p:cNvPr>
          <p:cNvSpPr txBox="1"/>
          <p:nvPr/>
        </p:nvSpPr>
        <p:spPr>
          <a:xfrm>
            <a:off x="3500675" y="128022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7C0DB3-87EE-F283-EC1D-F822C1A72C5B}"/>
              </a:ext>
            </a:extLst>
          </p:cNvPr>
          <p:cNvSpPr/>
          <p:nvPr/>
        </p:nvSpPr>
        <p:spPr>
          <a:xfrm>
            <a:off x="3734959" y="1937558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3481027-2178-DB0F-8D80-9F8788367234}"/>
              </a:ext>
            </a:extLst>
          </p:cNvPr>
          <p:cNvSpPr/>
          <p:nvPr/>
        </p:nvSpPr>
        <p:spPr>
          <a:xfrm>
            <a:off x="4379200" y="2632443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754ACB-5119-75DA-20AD-D65C80E0B565}"/>
              </a:ext>
            </a:extLst>
          </p:cNvPr>
          <p:cNvSpPr/>
          <p:nvPr/>
        </p:nvSpPr>
        <p:spPr>
          <a:xfrm>
            <a:off x="4622810" y="262506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1D5AA77-5587-56F6-5D7C-A1E14E2BC64C}"/>
              </a:ext>
            </a:extLst>
          </p:cNvPr>
          <p:cNvSpPr/>
          <p:nvPr/>
        </p:nvSpPr>
        <p:spPr>
          <a:xfrm>
            <a:off x="4866420" y="261769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3">
            <a:extLst>
              <a:ext uri="{FF2B5EF4-FFF2-40B4-BE49-F238E27FC236}">
                <a16:creationId xmlns:a16="http://schemas.microsoft.com/office/drawing/2014/main" id="{F6E7D114-ACCF-7850-A47D-0DC1E4F0DF67}"/>
              </a:ext>
            </a:extLst>
          </p:cNvPr>
          <p:cNvSpPr/>
          <p:nvPr/>
        </p:nvSpPr>
        <p:spPr>
          <a:xfrm>
            <a:off x="5377446" y="23480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7CED32-D272-3D1E-7A53-13DF677210E3}"/>
              </a:ext>
            </a:extLst>
          </p:cNvPr>
          <p:cNvSpPr txBox="1"/>
          <p:nvPr/>
        </p:nvSpPr>
        <p:spPr>
          <a:xfrm>
            <a:off x="6359043" y="2384855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4497F65-C138-BBA0-6D76-EEEC9A71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9" y="5478139"/>
            <a:ext cx="495117" cy="9221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E95C7D-C93A-FB11-EAFC-C62C32A664A4}"/>
              </a:ext>
            </a:extLst>
          </p:cNvPr>
          <p:cNvSpPr txBox="1"/>
          <p:nvPr/>
        </p:nvSpPr>
        <p:spPr>
          <a:xfrm>
            <a:off x="3914900" y="6441629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944B1E7-DD4C-21A7-E94B-264A8E7644C6}"/>
              </a:ext>
            </a:extLst>
          </p:cNvPr>
          <p:cNvSpPr txBox="1">
            <a:spLocks/>
          </p:cNvSpPr>
          <p:nvPr/>
        </p:nvSpPr>
        <p:spPr>
          <a:xfrm>
            <a:off x="5279819" y="5681970"/>
            <a:ext cx="3406982" cy="220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この正規分布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＜分散＞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ACB07C-AEBE-B984-BD10-0BF58A921026}"/>
              </a:ext>
            </a:extLst>
          </p:cNvPr>
          <p:cNvSpPr txBox="1"/>
          <p:nvPr/>
        </p:nvSpPr>
        <p:spPr>
          <a:xfrm>
            <a:off x="777089" y="4912197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AB4FD63-D96B-F9F8-D01E-62EB72B8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4" y="3106732"/>
            <a:ext cx="2297197" cy="1615552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85CC9682-69BB-4DC5-94FC-95D391DA0C54}"/>
              </a:ext>
            </a:extLst>
          </p:cNvPr>
          <p:cNvSpPr/>
          <p:nvPr/>
        </p:nvSpPr>
        <p:spPr>
          <a:xfrm>
            <a:off x="3806230" y="37851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76A84FF-6376-55C6-9136-5885938DA1A5}"/>
              </a:ext>
            </a:extLst>
          </p:cNvPr>
          <p:cNvSpPr/>
          <p:nvPr/>
        </p:nvSpPr>
        <p:spPr>
          <a:xfrm>
            <a:off x="4049840" y="3777780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3F504D3-6E7C-841E-3D43-CD9D01A6F78E}"/>
              </a:ext>
            </a:extLst>
          </p:cNvPr>
          <p:cNvSpPr/>
          <p:nvPr/>
        </p:nvSpPr>
        <p:spPr>
          <a:xfrm>
            <a:off x="4293450" y="3770404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F538AC-E2E8-BC92-0EC7-F518E79ECE6F}"/>
              </a:ext>
            </a:extLst>
          </p:cNvPr>
          <p:cNvSpPr txBox="1"/>
          <p:nvPr/>
        </p:nvSpPr>
        <p:spPr>
          <a:xfrm>
            <a:off x="5918466" y="3062933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この平均から、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母平均を推定したい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6C02FA1F-F63C-1895-28FB-FE9FC265D53C}"/>
              </a:ext>
            </a:extLst>
          </p:cNvPr>
          <p:cNvSpPr txBox="1">
            <a:spLocks/>
          </p:cNvSpPr>
          <p:nvPr/>
        </p:nvSpPr>
        <p:spPr>
          <a:xfrm>
            <a:off x="5918466" y="4041199"/>
            <a:ext cx="3406982" cy="123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母分散が小さいほど精度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がよい。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標本の分散値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4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7509" y="471187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4697132" y="308028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1828097" y="5464789"/>
            <a:ext cx="686243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分布は正規分布と少し異なる形）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知りたい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89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C1B3C-DD3C-6797-C6BB-849F4B7C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7CA0C-901C-7900-32A8-42DC6E30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  <a:p>
            <a:r>
              <a:rPr kumimoji="1" lang="ja-JP" altLang="en-US" b="1" dirty="0"/>
              <a:t>母分散</a:t>
            </a:r>
            <a:r>
              <a:rPr kumimoji="1" lang="ja-JP" altLang="en-US" dirty="0"/>
              <a:t>（母集団の分散）は、標本からは</a:t>
            </a:r>
            <a:r>
              <a:rPr kumimoji="1" lang="ja-JP" altLang="en-US" dirty="0">
                <a:solidFill>
                  <a:srgbClr val="FF0000"/>
                </a:solidFill>
              </a:rPr>
              <a:t>推定できない</a:t>
            </a:r>
            <a:r>
              <a:rPr kumimoji="1" lang="ja-JP" altLang="en-US" dirty="0"/>
              <a:t>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母分散</a:t>
            </a:r>
            <a:r>
              <a:rPr kumimoji="1" lang="ja-JP" altLang="en-US" dirty="0"/>
              <a:t>の代わりに、</a:t>
            </a:r>
            <a:r>
              <a:rPr kumimoji="1" lang="ja-JP" altLang="en-US" b="1" dirty="0"/>
              <a:t>不偏分散</a:t>
            </a:r>
            <a:r>
              <a:rPr kumimoji="1" lang="ja-JP" altLang="en-US" dirty="0"/>
              <a:t>を用いる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89FD46-8A50-7952-127C-7D094120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標本の分散値を算出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569880" y="3878540"/>
            <a:ext cx="292595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72000" y="439125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591.8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558452" y="4804884"/>
            <a:ext cx="292597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3022155" y="5314582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求まった値はばらつく。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・その分布の平均は、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元の母集団の不偏分散に等しい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B06BFB-DDCF-EA9E-BCCC-625BBEF6097E}"/>
              </a:ext>
            </a:extLst>
          </p:cNvPr>
          <p:cNvSpPr txBox="1"/>
          <p:nvPr/>
        </p:nvSpPr>
        <p:spPr>
          <a:xfrm>
            <a:off x="1334542" y="4185272"/>
            <a:ext cx="116544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93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5.</a:t>
            </a:r>
            <a:r>
              <a:rPr lang="ja-JP" altLang="en-US" dirty="0"/>
              <a:t> 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1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による平均，分散，不偏分散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平均 </a:t>
            </a:r>
            <a:r>
              <a:rPr lang="en-US" altLang="ja-JP" dirty="0"/>
              <a:t>			</a:t>
            </a:r>
            <a:r>
              <a:rPr lang="en-US" altLang="ja-JP" dirty="0" err="1"/>
              <a:t>numpy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mean</a:t>
            </a:r>
          </a:p>
          <a:p>
            <a:r>
              <a:rPr lang="ja-JP" altLang="en-US" dirty="0"/>
              <a:t>分散，不偏分散 </a:t>
            </a:r>
            <a:r>
              <a:rPr lang="en-US" altLang="ja-JP" dirty="0"/>
              <a:t>	</a:t>
            </a:r>
            <a:r>
              <a:rPr lang="en-US" altLang="ja-JP" dirty="0" err="1"/>
              <a:t>numpy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dirty="0"/>
              <a:t>var		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85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</a:t>
            </a:r>
            <a:r>
              <a:rPr lang="ja-JP" altLang="en-US" dirty="0"/>
              <a:t>平均の算出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平均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mean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61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平均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270150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print(np.mean(y1))</a:t>
            </a:r>
          </a:p>
          <a:p>
            <a:r>
              <a:rPr kumimoji="1" lang="es-ES" altLang="ja-JP" sz="2400" dirty="0"/>
              <a:t>print(np.mean(y2))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3711499" y="956145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C5462C-5799-DFD3-706F-B32EFFB2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" y="4009690"/>
            <a:ext cx="4250558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7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による不偏分散</a:t>
            </a:r>
            <a:r>
              <a:rPr lang="ja-JP" altLang="en-US" dirty="0"/>
              <a:t>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不偏分散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print(np.var(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, ddof=1))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9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 平均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不偏分散（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425055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print(np.var(y1, ddof=1))</a:t>
            </a:r>
          </a:p>
          <a:p>
            <a:r>
              <a:rPr kumimoji="1" lang="es-ES" altLang="ja-JP" sz="2400" dirty="0"/>
              <a:t>print(np.var(y2, ddof=1))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294114" y="88876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349E024-5035-79B5-73BE-D41145FE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" y="3915481"/>
            <a:ext cx="4278033" cy="27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50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lang="ja-JP" altLang="en-US" dirty="0"/>
              <a:t>正規分布に従うランダムデータ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np.random.normal(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b="1" dirty="0"/>
              <a:t>, np.sqrt(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20</a:t>
            </a:r>
            <a:r>
              <a:rPr kumimoji="1" lang="es-ES" altLang="ja-JP" sz="2400" b="1" dirty="0"/>
              <a:t>), 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1000000</a:t>
            </a:r>
            <a:r>
              <a:rPr kumimoji="1" lang="es-ES" altLang="ja-JP" sz="2400" b="1" dirty="0"/>
              <a:t>)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リストを作成．正規分布に従う．</a:t>
            </a:r>
            <a:br>
              <a:rPr kumimoji="1" lang="en-US" altLang="ja-JP" sz="2400" dirty="0"/>
            </a:br>
            <a:r>
              <a:rPr lang="en-US" altLang="ja-JP" sz="2400" dirty="0"/>
              <a:t>	</a:t>
            </a:r>
            <a:r>
              <a:rPr lang="ja-JP" altLang="en-US" sz="2400" dirty="0"/>
              <a:t>平均は </a:t>
            </a:r>
            <a:r>
              <a:rPr lang="en-US" altLang="ja-JP" sz="2400" dirty="0">
                <a:solidFill>
                  <a:srgbClr val="C00000"/>
                </a:solidFill>
              </a:rPr>
              <a:t>100</a:t>
            </a:r>
            <a:r>
              <a:rPr lang="ja-JP" altLang="en-US" sz="2400" dirty="0"/>
              <a:t>，分散は </a:t>
            </a:r>
            <a:r>
              <a:rPr lang="en-US" altLang="ja-JP" sz="2400" dirty="0">
                <a:solidFill>
                  <a:srgbClr val="C00000"/>
                </a:solidFill>
              </a:rPr>
              <a:t>20</a:t>
            </a:r>
            <a:r>
              <a:rPr lang="ja-JP" altLang="en-US" sz="2400" dirty="0"/>
              <a:t>，データの個数は </a:t>
            </a:r>
            <a:r>
              <a:rPr lang="en-US" altLang="ja-JP" sz="2400" dirty="0">
                <a:solidFill>
                  <a:srgbClr val="C00000"/>
                </a:solidFill>
              </a:rPr>
              <a:t>1000000</a:t>
            </a:r>
            <a:r>
              <a:rPr lang="ja-JP" altLang="en-US" sz="2400" dirty="0"/>
              <a:t>個</a:t>
            </a: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平均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④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不偏分散</a:t>
            </a:r>
            <a:r>
              <a:rPr kumimoji="1" lang="ja-JP" altLang="en-US" sz="2400" dirty="0"/>
              <a:t>の算出と表示</a:t>
            </a:r>
            <a:br>
              <a:rPr kumimoji="1" lang="en-US" altLang="ja-JP" sz="2400" b="1" dirty="0"/>
            </a:br>
            <a:r>
              <a:rPr lang="ja-JP" altLang="en-US" sz="2400" b="1" dirty="0"/>
              <a:t>     </a:t>
            </a:r>
            <a:r>
              <a:rPr kumimoji="1" lang="es-ES" altLang="ja-JP" sz="2400" b="1" dirty="0"/>
              <a:t>print(np.var(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, ddof=1))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var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29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400" dirty="0"/>
              <a:t>正規分布に従うデータの平均と不偏分散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08580" y="289633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print(np.mean(y1))</a:t>
            </a:r>
          </a:p>
          <a:p>
            <a:r>
              <a:rPr kumimoji="1" lang="es-ES" altLang="ja-JP" sz="2000" dirty="0"/>
              <a:t>print(np.var(y1, ddof=1))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539773" y="82018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不偏分散の算出と表示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C45EB4-DEFC-1B83-0B49-B45AE920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" y="4024130"/>
            <a:ext cx="5719965" cy="2658842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F51C6E5F-E9CA-657E-93D8-FD2C77587411}"/>
              </a:ext>
            </a:extLst>
          </p:cNvPr>
          <p:cNvSpPr txBox="1">
            <a:spLocks/>
          </p:cNvSpPr>
          <p:nvPr/>
        </p:nvSpPr>
        <p:spPr>
          <a:xfrm>
            <a:off x="5661789" y="453305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数が多い場合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不偏分散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の値は、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母分散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の値に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近づく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（大数の法則による）</a:t>
            </a:r>
          </a:p>
        </p:txBody>
      </p:sp>
    </p:spTree>
    <p:extLst>
      <p:ext uri="{BB962C8B-B14F-4D97-AF65-F5344CB8AC3E}">
        <p14:creationId xmlns:p14="http://schemas.microsoft.com/office/powerpoint/2010/main" val="129220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400" dirty="0"/>
              <a:t>正規分布に従うデータのヒストグラム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46680" y="320767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import matplotlib.pyplot as plt</a:t>
            </a:r>
          </a:p>
          <a:p>
            <a:r>
              <a:rPr kumimoji="1" lang="es-ES" altLang="ja-JP" sz="2000" dirty="0"/>
              <a:t>plt.hist(y1)</a:t>
            </a:r>
          </a:p>
          <a:p>
            <a:r>
              <a:rPr kumimoji="1" lang="es-ES" altLang="ja-JP" sz="2000" dirty="0"/>
              <a:t>plt.show()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539773" y="820181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ヒストグラム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1DFBB0-83AC-4A09-DCDB-89F35D83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685302"/>
            <a:ext cx="3280682" cy="30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正規分布に従うランダムデータのサンプリング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np.random.normal(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</a:t>
            </a:r>
            <a:r>
              <a:rPr kumimoji="1" lang="es-ES" altLang="ja-JP" sz="2400" b="1" dirty="0"/>
              <a:t>, np.sqrt(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20</a:t>
            </a:r>
            <a:r>
              <a:rPr kumimoji="1" lang="es-ES" altLang="ja-JP" sz="2400" b="1" dirty="0"/>
              <a:t>), 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1000000</a:t>
            </a:r>
            <a:r>
              <a:rPr kumimoji="1" lang="es-ES" altLang="ja-JP" sz="2400" b="1" dirty="0"/>
              <a:t>)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リストを作成．正規分布に従う．</a:t>
            </a:r>
            <a:br>
              <a:rPr kumimoji="1" lang="en-US" altLang="ja-JP" sz="2400" dirty="0"/>
            </a:br>
            <a:r>
              <a:rPr lang="en-US" altLang="ja-JP" sz="2400" dirty="0"/>
              <a:t>	</a:t>
            </a:r>
            <a:r>
              <a:rPr lang="ja-JP" altLang="en-US" sz="2400" dirty="0"/>
              <a:t>平均は </a:t>
            </a:r>
            <a:r>
              <a:rPr lang="en-US" altLang="ja-JP" sz="2400" dirty="0">
                <a:solidFill>
                  <a:srgbClr val="C00000"/>
                </a:solidFill>
              </a:rPr>
              <a:t>100</a:t>
            </a:r>
            <a:r>
              <a:rPr lang="ja-JP" altLang="en-US" sz="2400" dirty="0"/>
              <a:t>，分散は </a:t>
            </a:r>
            <a:r>
              <a:rPr lang="en-US" altLang="ja-JP" sz="2400" dirty="0">
                <a:solidFill>
                  <a:srgbClr val="C00000"/>
                </a:solidFill>
              </a:rPr>
              <a:t>20</a:t>
            </a:r>
            <a:r>
              <a:rPr lang="ja-JP" altLang="en-US" sz="2400" dirty="0"/>
              <a:t>，データの個数は </a:t>
            </a:r>
            <a:r>
              <a:rPr lang="en-US" altLang="ja-JP" sz="2400" dirty="0">
                <a:solidFill>
                  <a:srgbClr val="C00000"/>
                </a:solidFill>
              </a:rPr>
              <a:t>1000000</a:t>
            </a:r>
            <a:r>
              <a:rPr lang="ja-JP" altLang="en-US" sz="2400" dirty="0"/>
              <a:t>個</a:t>
            </a: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サンプリングを行い </a:t>
            </a:r>
            <a:r>
              <a:rPr lang="en-US" altLang="ja-JP" sz="2400" b="1" dirty="0">
                <a:solidFill>
                  <a:srgbClr val="FF0000"/>
                </a:solidFill>
              </a:rPr>
              <a:t>5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個の標本を得る</a:t>
            </a:r>
            <a:br>
              <a:rPr lang="en-US" altLang="ja-JP" sz="2400" b="1" dirty="0">
                <a:solidFill>
                  <a:srgbClr val="FF0000"/>
                </a:solidFill>
              </a:rPr>
            </a:br>
            <a:r>
              <a:rPr lang="en-US" altLang="ja-JP" sz="2400" b="1" dirty="0"/>
              <a:t>n = </a:t>
            </a:r>
            <a:r>
              <a:rPr lang="en-US" altLang="ja-JP" sz="2400" b="1" dirty="0">
                <a:solidFill>
                  <a:srgbClr val="C00000"/>
                </a:solidFill>
              </a:rPr>
              <a:t>5</a:t>
            </a:r>
            <a:br>
              <a:rPr kumimoji="1" lang="en-US" altLang="ja-JP" sz="2400" b="1" dirty="0"/>
            </a:br>
            <a:r>
              <a:rPr lang="es-ES" altLang="ja-JP" sz="2400" b="1" dirty="0"/>
              <a:t>s = np.random.choice(y1, n)</a:t>
            </a:r>
            <a:br>
              <a:rPr lang="es-ES" altLang="ja-JP" sz="2400" b="1" dirty="0"/>
            </a:br>
            <a:r>
              <a:rPr lang="es-ES" altLang="ja-JP" sz="2400" b="1" dirty="0"/>
              <a:t>print(s)</a:t>
            </a:r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kumimoji="1" lang="en-US" altLang="ja-JP" sz="2400" dirty="0"/>
              <a:t>choice </a:t>
            </a:r>
            <a:r>
              <a:rPr kumimoji="1" lang="ja-JP" altLang="en-US" sz="2400" dirty="0"/>
              <a:t>を利用して、ランダムに選ぶ</a:t>
            </a:r>
            <a:endParaRPr kumimoji="1" lang="en-US" altLang="ja-JP" sz="2400" dirty="0"/>
          </a:p>
          <a:p>
            <a:pPr marL="0" indent="0">
              <a:buNone/>
            </a:pPr>
            <a:endParaRPr lang="es-E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231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サンプリングを行い標本を得る（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30500" y="31909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n = 5</a:t>
            </a:r>
          </a:p>
          <a:p>
            <a:r>
              <a:rPr kumimoji="1" lang="es-ES" altLang="ja-JP" sz="2000" dirty="0"/>
              <a:t>s = np.random.choice(y1, n)</a:t>
            </a:r>
          </a:p>
          <a:p>
            <a:r>
              <a:rPr kumimoji="1" lang="es-ES" altLang="ja-JP" sz="2000" dirty="0"/>
              <a:t>print(s)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3F3624-4F7E-B1C9-DFCA-984E69C4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6" y="3689058"/>
            <a:ext cx="7793621" cy="2932721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844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回繰り返す（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5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for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dirty="0">
                <a:solidFill>
                  <a:srgbClr val="FF0000"/>
                </a:solidFill>
              </a:rPr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print(s)</a:t>
            </a:r>
            <a:endParaRPr kumimoji="1" lang="es-ES" altLang="ja-JP" sz="2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C3990B-78EB-0D2D-82EB-599168A3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057777"/>
            <a:ext cx="3433211" cy="26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</a:t>
            </a:r>
            <a:r>
              <a:rPr lang="ja-JP" altLang="en-US" sz="2400" dirty="0"/>
              <a:t>し，標本の平均と不偏分散を求める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5</a:t>
            </a:r>
          </a:p>
          <a:p>
            <a:r>
              <a:rPr kumimoji="1" lang="en-US" altLang="ja-JP" sz="2000" dirty="0"/>
              <a:t>for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</a:t>
            </a:r>
            <a:r>
              <a:rPr kumimoji="1" lang="en-US" altLang="ja-JP" sz="2000" dirty="0">
                <a:solidFill>
                  <a:srgbClr val="FF0000"/>
                </a:solidFill>
              </a:rPr>
              <a:t>print(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np.mean</a:t>
            </a:r>
            <a:r>
              <a:rPr kumimoji="1" lang="en-US" altLang="ja-JP" sz="2000" dirty="0">
                <a:solidFill>
                  <a:srgbClr val="FF0000"/>
                </a:solidFill>
              </a:rPr>
              <a:t>(s),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np.var</a:t>
            </a:r>
            <a:r>
              <a:rPr kumimoji="1" lang="en-US" altLang="ja-JP" sz="2000" dirty="0">
                <a:solidFill>
                  <a:srgbClr val="FF0000"/>
                </a:solidFill>
              </a:rPr>
              <a:t>(s,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ddof</a:t>
            </a:r>
            <a:r>
              <a:rPr kumimoji="1" lang="en-US" altLang="ja-JP" sz="2000" dirty="0">
                <a:solidFill>
                  <a:srgbClr val="FF0000"/>
                </a:solidFill>
              </a:rPr>
              <a:t>=1)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返す．平均と不偏分散を算出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8807FE-1A32-276A-574A-D964C13C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2" y="3922263"/>
            <a:ext cx="2967504" cy="27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1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400" dirty="0"/>
              <a:t>サンプリングを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回繰り返</a:t>
            </a:r>
            <a:r>
              <a:rPr lang="ja-JP" altLang="en-US" sz="2400" dirty="0"/>
              <a:t>し，標本の平均と不偏分散を求める今度は，標本数は </a:t>
            </a:r>
            <a:r>
              <a:rPr lang="en-US" altLang="ja-JP" sz="2400" dirty="0"/>
              <a:t>50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37180" y="358936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12430" y="888761"/>
            <a:ext cx="552734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s-ES" altLang="ja-JP" sz="2000" dirty="0"/>
              <a:t>import numpy as np</a:t>
            </a:r>
          </a:p>
          <a:p>
            <a:endParaRPr kumimoji="1" lang="es-ES" altLang="ja-JP" sz="2000" dirty="0"/>
          </a:p>
          <a:p>
            <a:r>
              <a:rPr kumimoji="1" lang="es-ES" altLang="ja-JP" sz="2000" dirty="0"/>
              <a:t>y1 = np.random.normal(100, np.sqrt(20), 1000000)</a:t>
            </a:r>
          </a:p>
          <a:p>
            <a:endParaRPr kumimoji="1" lang="es-ES" altLang="ja-JP" sz="2000" dirty="0"/>
          </a:p>
          <a:p>
            <a:r>
              <a:rPr kumimoji="1" lang="en-US" altLang="ja-JP" sz="2000" dirty="0"/>
              <a:t>n =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50</a:t>
            </a:r>
          </a:p>
          <a:p>
            <a:r>
              <a:rPr kumimoji="1" lang="en-US" altLang="ja-JP" sz="2000" dirty="0"/>
              <a:t>for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 in range(10):</a:t>
            </a:r>
          </a:p>
          <a:p>
            <a:r>
              <a:rPr kumimoji="1" lang="en-US" altLang="ja-JP" sz="2000" dirty="0"/>
              <a:t>    s = </a:t>
            </a:r>
            <a:r>
              <a:rPr kumimoji="1" lang="en-US" altLang="ja-JP" sz="2000" dirty="0" err="1"/>
              <a:t>np.random.choice</a:t>
            </a:r>
            <a:r>
              <a:rPr kumimoji="1" lang="en-US" altLang="ja-JP" sz="2000" dirty="0"/>
              <a:t>(y1, n)</a:t>
            </a:r>
          </a:p>
          <a:p>
            <a:r>
              <a:rPr kumimoji="1" lang="en-US" altLang="ja-JP" sz="2000" dirty="0"/>
              <a:t>    print(</a:t>
            </a:r>
            <a:r>
              <a:rPr kumimoji="1" lang="en-US" altLang="ja-JP" sz="2000" dirty="0" err="1"/>
              <a:t>np.mean</a:t>
            </a:r>
            <a:r>
              <a:rPr kumimoji="1" lang="en-US" altLang="ja-JP" sz="2000" dirty="0"/>
              <a:t>(s), </a:t>
            </a:r>
            <a:r>
              <a:rPr kumimoji="1" lang="en-US" altLang="ja-JP" sz="2000" dirty="0" err="1"/>
              <a:t>np.var</a:t>
            </a:r>
            <a:r>
              <a:rPr kumimoji="1" lang="en-US" altLang="ja-JP" sz="2000" dirty="0"/>
              <a:t>(s, </a:t>
            </a:r>
            <a:r>
              <a:rPr kumimoji="1" lang="en-US" altLang="ja-JP" sz="2000" dirty="0" err="1"/>
              <a:t>ddof</a:t>
            </a:r>
            <a:r>
              <a:rPr kumimoji="1" lang="en-US" altLang="ja-JP" sz="2000" dirty="0"/>
              <a:t>=1)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531B311-961A-D661-A1B7-4BF96B9296A8}"/>
              </a:ext>
            </a:extLst>
          </p:cNvPr>
          <p:cNvSpPr txBox="1">
            <a:spLocks/>
          </p:cNvSpPr>
          <p:nvPr/>
        </p:nvSpPr>
        <p:spPr>
          <a:xfrm>
            <a:off x="5539773" y="977097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正規分布に従うランダムデータ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/>
              <a:t>平均は </a:t>
            </a:r>
            <a:r>
              <a:rPr lang="en-US" altLang="ja-JP" sz="2000" dirty="0"/>
              <a:t>100</a:t>
            </a:r>
            <a:r>
              <a:rPr lang="ja-JP" altLang="en-US" sz="2000" dirty="0"/>
              <a:t>，分散は </a:t>
            </a:r>
            <a:r>
              <a:rPr lang="en-US" altLang="ja-JP" sz="2000" dirty="0"/>
              <a:t>20</a:t>
            </a:r>
            <a:r>
              <a:rPr lang="ja-JP" altLang="en-US" sz="2000" dirty="0"/>
              <a:t>，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000" dirty="0"/>
              <a:t>　データの個数は </a:t>
            </a:r>
            <a:r>
              <a:rPr lang="en-US" altLang="ja-JP" sz="2000" dirty="0"/>
              <a:t>1000000</a:t>
            </a:r>
            <a:r>
              <a:rPr lang="ja-JP" altLang="en-US" sz="2000" dirty="0"/>
              <a:t>個</a:t>
            </a:r>
            <a:endParaRPr kumimoji="1" lang="es-ES" altLang="ja-JP" sz="20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サンプリングを行い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標本を得ることを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回繰り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返す．平均と不偏分散を算出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5891E7-342D-74F8-8933-CF39DCBE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6" y="4052590"/>
            <a:ext cx="2826435" cy="2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8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CD6AE-4776-0D23-9B45-4ECEB803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標本数 </a:t>
            </a:r>
            <a:r>
              <a:rPr lang="en-US" altLang="ja-JP" dirty="0"/>
              <a:t>5 </a:t>
            </a:r>
            <a:r>
              <a:rPr lang="ja-JP" altLang="en-US" dirty="0"/>
              <a:t>と </a:t>
            </a:r>
            <a:r>
              <a:rPr lang="en-US" altLang="ja-JP" dirty="0"/>
              <a:t>50 </a:t>
            </a:r>
            <a:r>
              <a:rPr lang="ja-JP" altLang="en-US" dirty="0"/>
              <a:t>で結果を比べる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02AA19-A820-E54E-0923-B5647A71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067F05-2254-B699-7D24-120A2327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3" y="1274194"/>
            <a:ext cx="3612226" cy="23333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1032B9-C1BF-F453-BC89-C8798784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61" y="1137405"/>
            <a:ext cx="3685597" cy="24122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EF08D0-8333-2017-B448-5536AA668139}"/>
              </a:ext>
            </a:extLst>
          </p:cNvPr>
          <p:cNvSpPr txBox="1"/>
          <p:nvPr/>
        </p:nvSpPr>
        <p:spPr>
          <a:xfrm>
            <a:off x="823415" y="3935104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での平均と不偏分散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82ECF-7962-3C36-F7C4-75DF2DC2A579}"/>
              </a:ext>
            </a:extLst>
          </p:cNvPr>
          <p:cNvSpPr txBox="1"/>
          <p:nvPr/>
        </p:nvSpPr>
        <p:spPr>
          <a:xfrm>
            <a:off x="5180766" y="393510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50 </a:t>
            </a:r>
            <a:r>
              <a:rPr kumimoji="1" lang="ja-JP" altLang="en-US" dirty="0"/>
              <a:t>での平均と不偏分散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AF21C5-0935-5827-9532-AC8E9B4F78AF}"/>
              </a:ext>
            </a:extLst>
          </p:cNvPr>
          <p:cNvSpPr txBox="1"/>
          <p:nvPr/>
        </p:nvSpPr>
        <p:spPr>
          <a:xfrm>
            <a:off x="823415" y="4794913"/>
            <a:ext cx="7338869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母集団は、正規分布に従うランダムデータ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1800" dirty="0"/>
              <a:t>平均は </a:t>
            </a:r>
            <a:r>
              <a:rPr lang="en-US" altLang="ja-JP" sz="1800" dirty="0"/>
              <a:t>100</a:t>
            </a:r>
            <a:r>
              <a:rPr lang="ja-JP" altLang="en-US" sz="1800" dirty="0"/>
              <a:t>，分散は </a:t>
            </a:r>
            <a:r>
              <a:rPr lang="en-US" altLang="ja-JP" sz="1800" dirty="0"/>
              <a:t>20</a:t>
            </a:r>
            <a:r>
              <a:rPr lang="ja-JP" altLang="en-US" sz="1800" dirty="0"/>
              <a:t>，</a:t>
            </a:r>
            <a:endParaRPr kumimoji="1" lang="es-ES" altLang="ja-JP" sz="1800" b="1" dirty="0"/>
          </a:p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42C48E-3959-802D-1212-5D5964E5AE54}"/>
              </a:ext>
            </a:extLst>
          </p:cNvPr>
          <p:cNvSpPr txBox="1"/>
          <p:nvPr/>
        </p:nvSpPr>
        <p:spPr>
          <a:xfrm>
            <a:off x="782931" y="5561901"/>
            <a:ext cx="7029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標本数 </a:t>
            </a:r>
            <a:r>
              <a:rPr kumimoji="1" lang="en-US" altLang="ja-JP" dirty="0"/>
              <a:t>50 </a:t>
            </a:r>
            <a:r>
              <a:rPr kumimoji="1" lang="ja-JP" altLang="en-US" dirty="0"/>
              <a:t>の結果の１つ： </a:t>
            </a:r>
            <a:r>
              <a:rPr kumimoji="1" lang="en-US" altLang="ja-JP" dirty="0"/>
              <a:t>100.58102125384593</a:t>
            </a:r>
            <a:r>
              <a:rPr kumimoji="1" lang="ja-JP" altLang="en-US" dirty="0"/>
              <a:t>，</a:t>
            </a:r>
            <a:r>
              <a:rPr kumimoji="1" lang="en-US" altLang="ja-JP" dirty="0"/>
              <a:t>23.3539041870208 </a:t>
            </a:r>
          </a:p>
          <a:p>
            <a:r>
              <a:rPr kumimoji="1" lang="ja-JP" altLang="en-US" dirty="0"/>
              <a:t>精度はどうか</a:t>
            </a:r>
            <a:endParaRPr kumimoji="1" lang="en-US" altLang="ja-JP" dirty="0"/>
          </a:p>
          <a:p>
            <a:r>
              <a:rPr kumimoji="1" lang="ja-JP" altLang="en-US" dirty="0"/>
              <a:t>　平均 </a:t>
            </a:r>
            <a:r>
              <a:rPr kumimoji="1" lang="en-US" altLang="ja-JP" dirty="0">
                <a:solidFill>
                  <a:srgbClr val="FF0000"/>
                </a:solidFill>
              </a:rPr>
              <a:t>100</a:t>
            </a:r>
            <a:r>
              <a:rPr kumimoji="1" lang="en-US" altLang="ja-JP" dirty="0"/>
              <a:t>.58102125384593 </a:t>
            </a:r>
            <a:r>
              <a:rPr kumimoji="1" lang="ja-JP" altLang="en-US" dirty="0"/>
              <a:t>の「</a:t>
            </a:r>
            <a:r>
              <a:rPr kumimoji="1" lang="en-US" altLang="ja-JP" dirty="0"/>
              <a:t>100</a:t>
            </a:r>
            <a:r>
              <a:rPr kumimoji="1" lang="ja-JP" altLang="en-US" dirty="0"/>
              <a:t>」の部分で誤差がありそう</a:t>
            </a:r>
            <a:endParaRPr kumimoji="1" lang="en-US" altLang="ja-JP" dirty="0"/>
          </a:p>
          <a:p>
            <a:r>
              <a:rPr kumimoji="1" lang="ja-JP" altLang="en-US" dirty="0"/>
              <a:t>　分散 </a:t>
            </a:r>
            <a:r>
              <a:rPr kumimoji="1" lang="en-US" altLang="ja-JP" dirty="0">
                <a:solidFill>
                  <a:srgbClr val="FF0000"/>
                </a:solidFill>
              </a:rPr>
              <a:t>23</a:t>
            </a:r>
            <a:r>
              <a:rPr kumimoji="1" lang="en-US" altLang="ja-JP" dirty="0"/>
              <a:t>.3539041870208 </a:t>
            </a:r>
            <a:r>
              <a:rPr kumimoji="1" lang="ja-JP" altLang="en-US" dirty="0"/>
              <a:t>の「</a:t>
            </a:r>
            <a:r>
              <a:rPr kumimoji="1" lang="en-US" altLang="ja-JP" dirty="0"/>
              <a:t>23</a:t>
            </a:r>
            <a:r>
              <a:rPr kumimoji="1" lang="ja-JP" altLang="en-US" dirty="0"/>
              <a:t>」の部分で誤差がありそう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4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5BBD8-A313-52C6-3BC4-9D59ECF8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標本の平均から母平均を推定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8FDF4-FC57-9301-21A3-18571F05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b="1" dirty="0"/>
              <a:t>標本の平均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母平均</a:t>
            </a:r>
            <a:r>
              <a:rPr lang="ja-JP" altLang="en-US" sz="2400" dirty="0"/>
              <a:t>を推定するときに気を付けること</a:t>
            </a:r>
            <a:endParaRPr lang="en-US" altLang="ja-JP" sz="2400" dirty="0"/>
          </a:p>
          <a:p>
            <a:r>
              <a:rPr kumimoji="1" lang="ja-JP" altLang="en-US" sz="2400" b="1" dirty="0"/>
              <a:t>標本の大きさ</a:t>
            </a:r>
            <a:br>
              <a:rPr lang="en-US" altLang="ja-JP" sz="2400" b="1" dirty="0"/>
            </a:br>
            <a:r>
              <a:rPr kumimoji="1" lang="ja-JP" altLang="en-US" sz="2400" dirty="0"/>
              <a:t>標本の大きさは、母平均の推定精度に大きく影響．標本の大きさが大きいほど精度が向上</a:t>
            </a:r>
            <a:endParaRPr kumimoji="1" lang="en-US" altLang="ja-JP" sz="2400" dirty="0"/>
          </a:p>
          <a:p>
            <a:r>
              <a:rPr kumimoji="1" lang="ja-JP" altLang="en-US" sz="2400" b="1" dirty="0"/>
              <a:t>誤差の認識</a:t>
            </a:r>
            <a:br>
              <a:rPr kumimoji="1" lang="en-US" altLang="ja-JP" sz="2400" dirty="0"/>
            </a:br>
            <a:r>
              <a:rPr kumimoji="1" lang="ja-JP" altLang="en-US" sz="2400" dirty="0"/>
              <a:t>標本の平均から母集団を推定する際は、</a:t>
            </a:r>
            <a:r>
              <a:rPr lang="ja-JP" altLang="en-US" sz="2400" dirty="0"/>
              <a:t>必ず誤差が発生する（論文などに細かすぎる値を書かないこと）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サンプリングはランダムに</a:t>
            </a:r>
            <a:br>
              <a:rPr kumimoji="1" lang="en-US" altLang="ja-JP" sz="2400" dirty="0"/>
            </a:br>
            <a:r>
              <a:rPr lang="ja-JP" altLang="en-US" sz="2400" dirty="0"/>
              <a:t>母集団を正確に反映する標本を得ることが重要</a:t>
            </a:r>
            <a:endParaRPr lang="en-US" altLang="ja-JP" sz="2400" dirty="0"/>
          </a:p>
          <a:p>
            <a:r>
              <a:rPr lang="ja-JP" altLang="en-US" sz="2400" b="1" dirty="0"/>
              <a:t>母集団のデータの分布の確認</a:t>
            </a:r>
            <a:br>
              <a:rPr lang="en-US" altLang="ja-JP" sz="2400" dirty="0"/>
            </a:br>
            <a:r>
              <a:rPr lang="ja-JP" altLang="en-US" sz="2400" dirty="0"/>
              <a:t>正規分布か確認．統計手法では（</a:t>
            </a:r>
            <a:r>
              <a:rPr lang="en-US" altLang="ja-JP" sz="2400" dirty="0"/>
              <a:t>t </a:t>
            </a:r>
            <a:r>
              <a:rPr lang="ja-JP" altLang="en-US" sz="2400" dirty="0"/>
              <a:t>検定など）、正規分布を前提としている場合がある</a:t>
            </a:r>
            <a:endParaRPr lang="en-US" altLang="ja-JP" sz="2400" dirty="0"/>
          </a:p>
          <a:p>
            <a:r>
              <a:rPr kumimoji="1" lang="ja-JP" altLang="en-US" sz="2400" b="1" dirty="0"/>
              <a:t>外れ値の考慮</a:t>
            </a:r>
            <a:br>
              <a:rPr kumimoji="1" lang="en-US" altLang="ja-JP" sz="2400" dirty="0"/>
            </a:br>
            <a:r>
              <a:rPr kumimoji="1" lang="ja-JP" altLang="en-US" sz="2400" dirty="0"/>
              <a:t>外れ値は，平均値に大きく影響する．外れ値は取り除くか適切に書き換える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CECA2E-44B4-FE35-178A-5A4FB6FE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60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91413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母集団と標本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28329-1B3A-70B2-2D8C-C3D6669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FF29F-89AF-6B77-92B3-876E38A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母集団</a:t>
            </a:r>
            <a:r>
              <a:rPr kumimoji="1" lang="ja-JP" altLang="en-US" sz="2400" dirty="0"/>
              <a:t>は，調査や研究の対象となる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全体の集団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把握と理解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重要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（例）人類全体、２０歳以上の人類全体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A498C-1CB5-E9B7-A856-4C72F67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85C61-BF56-FC28-DB78-760712C7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サンプリングと標本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CBAD8-391C-5793-4746-F983F884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母集団全体を調べることが困難な場合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を適切に行う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（例）１０００名をランダムに選ぶ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母集団から一部を選ぶ</a:t>
            </a:r>
            <a:r>
              <a:rPr kumimoji="1" lang="ja-JP" altLang="en-US" sz="2400" dirty="0"/>
              <a:t>こと。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母集団全体を調べるのでなく、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一部を調べる</a:t>
            </a:r>
            <a:r>
              <a:rPr kumimoji="1" lang="ja-JP" altLang="en-US" sz="2400" dirty="0"/>
              <a:t>ことになる。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標本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サンプリングで選ばれたもの</a:t>
            </a:r>
            <a:r>
              <a:rPr kumimoji="1" lang="ja-JP" altLang="en-US" sz="2400" dirty="0"/>
              <a:t>のこと。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2EC2D5-A743-746B-8FC7-E94F249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CD935BDC-0ED9-3C2B-9ECC-BDA0E32ED237}"/>
              </a:ext>
            </a:extLst>
          </p:cNvPr>
          <p:cNvSpPr/>
          <p:nvPr/>
        </p:nvSpPr>
        <p:spPr>
          <a:xfrm>
            <a:off x="1719819" y="48368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914A9E4D-E67E-C78E-506B-30BA866B781F}"/>
              </a:ext>
            </a:extLst>
          </p:cNvPr>
          <p:cNvSpPr/>
          <p:nvPr/>
        </p:nvSpPr>
        <p:spPr>
          <a:xfrm>
            <a:off x="5481933" y="542547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0FFC25-93F2-D546-5421-8985C3025B80}"/>
              </a:ext>
            </a:extLst>
          </p:cNvPr>
          <p:cNvSpPr txBox="1"/>
          <p:nvPr/>
        </p:nvSpPr>
        <p:spPr>
          <a:xfrm>
            <a:off x="6715303" y="540239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DF7AE-2E2A-424E-C2CF-B9E81614E96E}"/>
              </a:ext>
            </a:extLst>
          </p:cNvPr>
          <p:cNvSpPr txBox="1"/>
          <p:nvPr/>
        </p:nvSpPr>
        <p:spPr>
          <a:xfrm>
            <a:off x="2754234" y="41202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774C4-ED56-4442-6521-7FABB51DD241}"/>
              </a:ext>
            </a:extLst>
          </p:cNvPr>
          <p:cNvSpPr txBox="1"/>
          <p:nvPr/>
        </p:nvSpPr>
        <p:spPr>
          <a:xfrm>
            <a:off x="4794489" y="464746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51291"/>
          </a:xfrm>
        </p:spPr>
        <p:txBody>
          <a:bodyPr>
            <a:noAutofit/>
          </a:bodyPr>
          <a:lstStyle/>
          <a:p>
            <a:r>
              <a:rPr lang="ja-JP" altLang="en-US" dirty="0"/>
              <a:t>サンプリングと標本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0743" y="87611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7022" y="1609129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0766" y="1678261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06335" y="1700619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0612" y="4000053"/>
            <a:ext cx="1101210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15FFB-909C-4368-8CCE-0FD6597048A5}"/>
              </a:ext>
            </a:extLst>
          </p:cNvPr>
          <p:cNvSpPr txBox="1"/>
          <p:nvPr/>
        </p:nvSpPr>
        <p:spPr>
          <a:xfrm>
            <a:off x="7047400" y="4000053"/>
            <a:ext cx="1895071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AD221-3F21-9B29-8542-0EAA6C609FC5}"/>
              </a:ext>
            </a:extLst>
          </p:cNvPr>
          <p:cNvSpPr txBox="1"/>
          <p:nvPr/>
        </p:nvSpPr>
        <p:spPr>
          <a:xfrm>
            <a:off x="3044096" y="550206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選ばれた標本によっては、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値が違い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平均なども異なってくる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57817-C9A9-C942-718D-1CB417E8366A}"/>
              </a:ext>
            </a:extLst>
          </p:cNvPr>
          <p:cNvSpPr txBox="1"/>
          <p:nvPr/>
        </p:nvSpPr>
        <p:spPr>
          <a:xfrm>
            <a:off x="6885010" y="89404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別の標本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32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2625</Words>
  <Application>Microsoft Office PowerPoint</Application>
  <PresentationFormat>画面に合わせる (4:3)</PresentationFormat>
  <Paragraphs>420</Paragraphs>
  <Slides>40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pd-4. 標本の平均、母平均 </vt:lpstr>
      <vt:lpstr>アウトライン</vt:lpstr>
      <vt:lpstr>1. 平均</vt:lpstr>
      <vt:lpstr>平均</vt:lpstr>
      <vt:lpstr>平均を使うときの注意点</vt:lpstr>
      <vt:lpstr>2. 母集団と標本</vt:lpstr>
      <vt:lpstr>母集団</vt:lpstr>
      <vt:lpstr>サンプリングと標本</vt:lpstr>
      <vt:lpstr>サンプリングと標本</vt:lpstr>
      <vt:lpstr>十分な数の標本が必要</vt:lpstr>
      <vt:lpstr>まとめ</vt:lpstr>
      <vt:lpstr>3. 標本の平均値 </vt:lpstr>
      <vt:lpstr>今から行うことのイメージ</vt:lpstr>
      <vt:lpstr>正規分布</vt:lpstr>
      <vt:lpstr>正規分布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まとめ</vt:lpstr>
      <vt:lpstr>4. 標本の分散値 </vt:lpstr>
      <vt:lpstr>今から行うことのイメージ</vt:lpstr>
      <vt:lpstr>PowerPoint プレゼンテーション</vt:lpstr>
      <vt:lpstr>標本の分散値を算出</vt:lpstr>
      <vt:lpstr>5. 演習</vt:lpstr>
      <vt:lpstr>Python による平均，分散，不偏分散</vt:lpstr>
      <vt:lpstr>Python による平均の算出</vt:lpstr>
      <vt:lpstr>平均（Google Colaboratory）</vt:lpstr>
      <vt:lpstr>Python による不偏分散の算出</vt:lpstr>
      <vt:lpstr>不偏分散（Google Colaboratory）</vt:lpstr>
      <vt:lpstr>正規分布に従うランダムデータ</vt:lpstr>
      <vt:lpstr>正規分布に従うデータの平均と不偏分散（Google Colaboratory）</vt:lpstr>
      <vt:lpstr>正規分布に従うデータのヒストグラム（Google Colaboratory）</vt:lpstr>
      <vt:lpstr>正規分布に従うランダムデータのサンプリング</vt:lpstr>
      <vt:lpstr>サンプリングを行い標本を得る（Google Colaboratory）</vt:lpstr>
      <vt:lpstr>サンプリングを 10 回繰り返す（Google Colaboratory）</vt:lpstr>
      <vt:lpstr>サンプリングを 10 回繰り返し，標本の平均と不偏分散を求める（Google Colaboratory）</vt:lpstr>
      <vt:lpstr>サンプリングを 10 回繰り返し，標本の平均と不偏分散を求める今度は，標本数は 50（Google Colaboratory）</vt:lpstr>
      <vt:lpstr>標本数 5 と 50 で結果を比べる</vt:lpstr>
      <vt:lpstr>標本の平均から母平均を推定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70</cp:revision>
  <dcterms:created xsi:type="dcterms:W3CDTF">2019-11-02T00:06:04Z</dcterms:created>
  <dcterms:modified xsi:type="dcterms:W3CDTF">2025-02-05T05:15:43Z</dcterms:modified>
</cp:coreProperties>
</file>