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1037" r:id="rId2"/>
    <p:sldId id="696" r:id="rId3"/>
    <p:sldId id="991" r:id="rId4"/>
    <p:sldId id="993" r:id="rId5"/>
    <p:sldId id="259" r:id="rId6"/>
    <p:sldId id="261" r:id="rId7"/>
    <p:sldId id="994" r:id="rId8"/>
    <p:sldId id="995" r:id="rId9"/>
    <p:sldId id="1331" r:id="rId10"/>
    <p:sldId id="601" r:id="rId11"/>
    <p:sldId id="1348" r:id="rId12"/>
    <p:sldId id="271" r:id="rId13"/>
    <p:sldId id="1336" r:id="rId14"/>
    <p:sldId id="1349" r:id="rId15"/>
    <p:sldId id="1350" r:id="rId16"/>
    <p:sldId id="263" r:id="rId17"/>
    <p:sldId id="264" r:id="rId18"/>
    <p:sldId id="1337" r:id="rId19"/>
    <p:sldId id="1323" r:id="rId20"/>
    <p:sldId id="1324" r:id="rId21"/>
    <p:sldId id="1351" r:id="rId22"/>
    <p:sldId id="1352" r:id="rId23"/>
    <p:sldId id="1325" r:id="rId24"/>
    <p:sldId id="1353" r:id="rId25"/>
    <p:sldId id="595" r:id="rId26"/>
    <p:sldId id="597" r:id="rId27"/>
    <p:sldId id="598" r:id="rId28"/>
    <p:sldId id="258" r:id="rId29"/>
    <p:sldId id="600" r:id="rId30"/>
    <p:sldId id="602" r:id="rId31"/>
    <p:sldId id="1354" r:id="rId32"/>
    <p:sldId id="603" r:id="rId33"/>
    <p:sldId id="599" r:id="rId34"/>
    <p:sldId id="605" r:id="rId35"/>
    <p:sldId id="606" r:id="rId36"/>
    <p:sldId id="608" r:id="rId37"/>
    <p:sldId id="607" r:id="rId38"/>
    <p:sldId id="609" r:id="rId39"/>
    <p:sldId id="610" r:id="rId40"/>
    <p:sldId id="1357" r:id="rId41"/>
    <p:sldId id="1358" r:id="rId42"/>
    <p:sldId id="1356" r:id="rId4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pd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d-3. </a:t>
            </a:r>
            <a:r>
              <a:rPr lang="ja-JP" altLang="en-US" dirty="0">
                <a:latin typeface="メイリオ" panose="020B0604030504040204" pitchFamily="50" charset="-128"/>
              </a:rPr>
              <a:t>相関，相関係数，</a:t>
            </a:r>
            <a:r>
              <a:rPr lang="en-US" altLang="ja-JP" dirty="0">
                <a:latin typeface="メイリオ" panose="020B0604030504040204" pitchFamily="50" charset="-128"/>
              </a:rPr>
              <a:t>t </a:t>
            </a:r>
            <a:r>
              <a:rPr lang="ja-JP" altLang="en-US" dirty="0">
                <a:latin typeface="メイリオ" panose="020B0604030504040204" pitchFamily="50" charset="-128"/>
              </a:rPr>
              <a:t>検定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によるデータサイエンス演習）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jp/cc/</a:t>
            </a:r>
            <a:r>
              <a:rPr lang="en-US" altLang="ja-JP" dirty="0">
                <a:hlinkClick r:id="rId5"/>
              </a:rPr>
              <a:t>pd/index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相関係数の性質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9" y="1302357"/>
            <a:ext cx="2297736" cy="18169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1" y="3215690"/>
            <a:ext cx="2198306" cy="41079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72" y="1302357"/>
            <a:ext cx="2297736" cy="18169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189" y="3215691"/>
            <a:ext cx="2294105" cy="4286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236061" y="3439563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288" y="1302357"/>
            <a:ext cx="2277626" cy="18010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51" y="3187116"/>
            <a:ext cx="2113610" cy="4572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051583" y="345336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3581" y="723409"/>
            <a:ext cx="695575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相関の強弱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」の尺度である．「傾き」では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21973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0" y="1068482"/>
            <a:ext cx="2252582" cy="17812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75" y="2891768"/>
            <a:ext cx="2018366" cy="43666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17" y="1090001"/>
            <a:ext cx="2225366" cy="175969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877" y="2891768"/>
            <a:ext cx="2018366" cy="4366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24" y="1127292"/>
            <a:ext cx="2135933" cy="168897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895" y="2889092"/>
            <a:ext cx="1849124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7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相関がある</a:t>
            </a:r>
            <a:r>
              <a:rPr lang="ja-JP" altLang="en-US" sz="2400" dirty="0"/>
              <a:t>場合，</a:t>
            </a:r>
            <a:r>
              <a:rPr lang="ja-JP" altLang="en-US" sz="2400" b="1" dirty="0"/>
              <a:t>一方が変化すると，もう一方も変化する傾向</a:t>
            </a:r>
            <a:r>
              <a:rPr lang="ja-JP" altLang="en-US" sz="2400" i="1" dirty="0"/>
              <a:t>にある</a:t>
            </a:r>
            <a:endParaRPr lang="en-US" altLang="ja-JP" sz="2400" i="1" dirty="0"/>
          </a:p>
          <a:p>
            <a:pPr lvl="1"/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kumimoji="1" lang="en-US" altLang="ja-JP" b="1" dirty="0"/>
          </a:p>
          <a:p>
            <a:pPr lvl="1"/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pPr lvl="1"/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なし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３つ以上の変数があるとき、相関係数は多数求まる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変数</a:t>
            </a:r>
            <a:r>
              <a:rPr lang="en-US" altLang="ja-JP" sz="2400" dirty="0"/>
              <a:t>	A,</a:t>
            </a:r>
            <a:r>
              <a:rPr lang="ja-JP" altLang="en-US" sz="2400" dirty="0"/>
              <a:t> </a:t>
            </a:r>
            <a:r>
              <a:rPr lang="en-US" altLang="ja-JP" sz="2400" dirty="0"/>
              <a:t>B,</a:t>
            </a:r>
            <a:r>
              <a:rPr lang="ja-JP" altLang="en-US" sz="2400" dirty="0"/>
              <a:t> </a:t>
            </a:r>
            <a:r>
              <a:rPr lang="en-US" altLang="ja-JP" sz="2400" dirty="0"/>
              <a:t>C</a:t>
            </a:r>
            <a:r>
              <a:rPr lang="ja-JP" altLang="en-US" sz="2400" dirty="0"/>
              <a:t>　に対して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	A </a:t>
            </a:r>
            <a:r>
              <a:rPr lang="ja-JP" altLang="en-US" sz="2400" dirty="0"/>
              <a:t>と </a:t>
            </a:r>
            <a:r>
              <a:rPr lang="en-US" altLang="ja-JP" sz="2400" dirty="0"/>
              <a:t>B</a:t>
            </a:r>
            <a:r>
              <a:rPr lang="ja-JP" altLang="en-US" sz="2400" dirty="0"/>
              <a:t> の相関係数，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 </a:t>
            </a:r>
            <a:r>
              <a:rPr lang="ja-JP" altLang="en-US" sz="2400" dirty="0"/>
              <a:t>と </a:t>
            </a:r>
            <a:r>
              <a:rPr lang="en-US" altLang="ja-JP" sz="2400" dirty="0"/>
              <a:t>C</a:t>
            </a:r>
            <a:r>
              <a:rPr lang="ja-JP" altLang="en-US" sz="2400" dirty="0"/>
              <a:t> の相関係数，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 </a:t>
            </a:r>
            <a:r>
              <a:rPr lang="ja-JP" altLang="en-US" sz="2400" dirty="0"/>
              <a:t>と </a:t>
            </a:r>
            <a:r>
              <a:rPr lang="en-US" altLang="ja-JP" sz="2400" dirty="0"/>
              <a:t>A</a:t>
            </a:r>
            <a:r>
              <a:rPr lang="ja-JP" altLang="en-US" sz="2400" dirty="0"/>
              <a:t> の相関係数</a:t>
            </a:r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95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Iris</a:t>
            </a:r>
            <a:r>
              <a:rPr lang="ja-JP" altLang="en-US" dirty="0"/>
              <a:t> データセットでの</a:t>
            </a:r>
            <a:br>
              <a:rPr lang="en-US" altLang="ja-JP" dirty="0"/>
            </a:br>
            <a:r>
              <a:rPr lang="ja-JP" altLang="en-US" dirty="0"/>
              <a:t>相関係数の算出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D22895FC-07EA-4AC1-BFDD-E10D91518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60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による相関係数の算出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lang="en-US" altLang="ja-JP" sz="2400" b="1" dirty="0"/>
              <a:t>import </a:t>
            </a:r>
            <a:r>
              <a:rPr lang="en-US" altLang="ja-JP" sz="2400" b="1" dirty="0" err="1"/>
              <a:t>numpy</a:t>
            </a:r>
            <a:r>
              <a:rPr lang="en-US" altLang="ja-JP" sz="2400" b="1" dirty="0"/>
              <a:t> as np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lang="en-US" altLang="ja-JP" sz="2400" dirty="0"/>
            </a:br>
            <a:r>
              <a:rPr lang="ja-JP" altLang="en-US" sz="2400" dirty="0"/>
              <a:t>（ここでは、</a:t>
            </a:r>
            <a:r>
              <a:rPr lang="en-US" altLang="ja-JP" sz="2400" dirty="0"/>
              <a:t>h, w </a:t>
            </a:r>
            <a:r>
              <a:rPr lang="ja-JP" altLang="en-US" sz="2400" dirty="0"/>
              <a:t>を準備）</a:t>
            </a:r>
            <a:br>
              <a:rPr lang="en-US" altLang="ja-JP" sz="2400" dirty="0"/>
            </a:br>
            <a:r>
              <a:rPr lang="en-US" altLang="ja-JP" sz="2400" b="1" dirty="0"/>
              <a:t>h = </a:t>
            </a:r>
            <a:r>
              <a:rPr lang="en-US" altLang="ja-JP" sz="2400" b="1" dirty="0" err="1"/>
              <a:t>np.array</a:t>
            </a:r>
            <a:r>
              <a:rPr lang="en-US" altLang="ja-JP" sz="2400" b="1" dirty="0"/>
              <a:t>([160, 170, 160, 180, 170])</a:t>
            </a:r>
            <a:br>
              <a:rPr lang="en-US" altLang="ja-JP" sz="2400" b="1" dirty="0"/>
            </a:br>
            <a:r>
              <a:rPr lang="en-US" altLang="ja-JP" sz="2400" b="1" dirty="0"/>
              <a:t>w = </a:t>
            </a:r>
            <a:r>
              <a:rPr lang="en-US" altLang="ja-JP" sz="2400" b="1" dirty="0" err="1"/>
              <a:t>np.array</a:t>
            </a:r>
            <a:r>
              <a:rPr lang="en-US" altLang="ja-JP" sz="2400" b="1" dirty="0"/>
              <a:t>([60, 70, 50, 70, 60])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 </a:t>
            </a:r>
            <a:r>
              <a:rPr kumimoji="1" lang="en-US" altLang="ja-JP" sz="2400" dirty="0" err="1"/>
              <a:t>corrcoef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を用いて相関係数</a:t>
            </a:r>
            <a:r>
              <a:rPr lang="ja-JP" altLang="en-US" sz="2400" dirty="0"/>
              <a:t>行列</a:t>
            </a:r>
            <a:r>
              <a:rPr kumimoji="1" lang="ja-JP" altLang="en-US" sz="2400" dirty="0"/>
              <a:t>を算出</a:t>
            </a:r>
            <a:br>
              <a:rPr lang="en-US" altLang="ja-JP" sz="2400" dirty="0"/>
            </a:br>
            <a:r>
              <a:rPr lang="en-US" altLang="ja-JP" sz="2400" b="1" dirty="0"/>
              <a:t>print(</a:t>
            </a:r>
            <a:r>
              <a:rPr lang="en-US" altLang="ja-JP" sz="2400" b="1" dirty="0" err="1"/>
              <a:t>np.corrcoef</a:t>
            </a:r>
            <a:r>
              <a:rPr lang="en-US" altLang="ja-JP" sz="2400" b="1" dirty="0"/>
              <a:t>(h, w))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r>
              <a:rPr kumimoji="1" lang="ja-JP" altLang="en-US" dirty="0"/>
              <a:t>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２の行列が表示される．</a:t>
            </a:r>
            <a:r>
              <a:rPr kumimoji="1" lang="ja-JP" altLang="en-US" b="1" dirty="0"/>
              <a:t>右上、左下</a:t>
            </a:r>
            <a:r>
              <a:rPr kumimoji="1" lang="ja-JP" altLang="en-US" dirty="0"/>
              <a:t>が</a:t>
            </a:r>
            <a:r>
              <a:rPr kumimoji="1" lang="ja-JP" altLang="en-US" b="1" dirty="0"/>
              <a:t>相関係数</a:t>
            </a:r>
            <a:r>
              <a:rPr kumimoji="1" lang="ja-JP" altLang="en-US" dirty="0"/>
              <a:t>（同じ値）</a:t>
            </a: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0C7A64-D9CE-19BA-ADBA-9181B83E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36" y="5571805"/>
            <a:ext cx="4193158" cy="10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64412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による相関係数の算出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1945353" y="348099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321845" y="1191797"/>
            <a:ext cx="496725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ja-JP" sz="2400" dirty="0"/>
              <a:t>import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as np</a:t>
            </a:r>
          </a:p>
          <a:p>
            <a:pPr>
              <a:spcBef>
                <a:spcPts val="2400"/>
              </a:spcBef>
            </a:pPr>
            <a:r>
              <a:rPr lang="en-US" altLang="ja-JP" sz="2400" dirty="0"/>
              <a:t>h = </a:t>
            </a:r>
            <a:r>
              <a:rPr lang="en-US" altLang="ja-JP" sz="2400" dirty="0" err="1"/>
              <a:t>np.array</a:t>
            </a:r>
            <a:r>
              <a:rPr lang="en-US" altLang="ja-JP" sz="2400" dirty="0"/>
              <a:t>([160, 170, 160, 180, 170])</a:t>
            </a:r>
            <a:br>
              <a:rPr lang="en-US" altLang="ja-JP" sz="2400" dirty="0"/>
            </a:br>
            <a:r>
              <a:rPr lang="en-US" altLang="ja-JP" sz="2400" dirty="0"/>
              <a:t>w = </a:t>
            </a:r>
            <a:r>
              <a:rPr lang="en-US" altLang="ja-JP" sz="2400" dirty="0" err="1"/>
              <a:t>np.array</a:t>
            </a:r>
            <a:r>
              <a:rPr lang="en-US" altLang="ja-JP" sz="2400" dirty="0"/>
              <a:t>([60, 70, 50, 70, 60])</a:t>
            </a:r>
          </a:p>
          <a:p>
            <a:pPr>
              <a:spcBef>
                <a:spcPts val="2400"/>
              </a:spcBef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np.corrcoef</a:t>
            </a:r>
            <a:r>
              <a:rPr lang="en-US" altLang="ja-JP" sz="2400" dirty="0"/>
              <a:t>(h, w))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1261673"/>
            <a:ext cx="370651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ライブラリの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データの準備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相関係数の算出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4472D1-5487-71FE-2432-11BFF989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4123510"/>
            <a:ext cx="5283518" cy="23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30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b="1" dirty="0"/>
              <a:t>3</a:t>
            </a:r>
            <a:r>
              <a:rPr lang="ja-JP" altLang="en-US" b="1" dirty="0"/>
              <a:t>種のアヤメ</a:t>
            </a:r>
            <a:r>
              <a:rPr lang="ja-JP" altLang="en-US" dirty="0"/>
              <a:t>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150 (50 × 3)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60883" y="575518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ED5E2-D8C0-4F8E-2215-9DB02FF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" y="4926454"/>
            <a:ext cx="3064995" cy="56032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6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４次元を２次元に削減する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２つの方法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b="1" dirty="0"/>
              <a:t>Iris </a:t>
            </a:r>
            <a:r>
              <a:rPr lang="ja-JP" altLang="en-US" b="1" dirty="0"/>
              <a:t>データセットの０，１列目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b="1" dirty="0"/>
              <a:t>主成分分析により２次元に次元削減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8110" y="488704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</a:rPr>
              <a:t>元データは４次元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156808" y="374965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425828" y="85844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print(x)</a:t>
            </a:r>
          </a:p>
          <a:p>
            <a:r>
              <a:rPr kumimoji="1" lang="en-US" altLang="ja-JP" sz="2400" dirty="0"/>
              <a:t>print(y)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1061648"/>
            <a:ext cx="363989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69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1. </a:t>
            </a:r>
            <a:r>
              <a:rPr lang="ja-JP" altLang="en-US" sz="2400" dirty="0"/>
              <a:t>相関</a:t>
            </a:r>
            <a:r>
              <a:rPr kumimoji="1" lang="ja-JP" altLang="en-US" sz="2400" dirty="0"/>
              <a:t>と相関係数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2. Iris </a:t>
            </a:r>
            <a:r>
              <a:rPr lang="ja-JP" altLang="en-US" sz="2400" dirty="0"/>
              <a:t>データセットでの相関係数の算出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kumimoji="1" lang="ja-JP" altLang="en-US" sz="2400" dirty="0"/>
              <a:t>母集団と標本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4. t</a:t>
            </a:r>
            <a:r>
              <a:rPr lang="ja-JP" altLang="en-US" sz="2400" dirty="0"/>
              <a:t> 検定</a:t>
            </a: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A124BD-EABE-65C3-C74C-0F4D39F1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01" y="746949"/>
            <a:ext cx="5219035" cy="6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81263" y="1256998"/>
            <a:ext cx="4935518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dataset')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16781" y="1427536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ロード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1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ADCDE6-A8F2-CFFF-99AE-C7EF295F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0" y="1203807"/>
            <a:ext cx="4652139" cy="54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5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データセットの０，１列目の相関係数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81263" y="125699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kumimoji="1" lang="en-US" altLang="ja-JP" sz="2400" b="1" dirty="0"/>
              <a:t> as np</a:t>
            </a:r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ja-JP" altLang="en-US" sz="2400" dirty="0"/>
          </a:p>
          <a:p>
            <a:r>
              <a:rPr kumimoji="1" lang="en-US" altLang="ja-JP" sz="2400" dirty="0" err="1"/>
              <a:t>np.corrcoef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16781" y="1427536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ロード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相関係数の算出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2C28C5-6403-6077-7124-29E23751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" y="4015029"/>
            <a:ext cx="4248254" cy="27445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4587A2-8499-C9FD-420D-DD2D9B9B1634}"/>
              </a:ext>
            </a:extLst>
          </p:cNvPr>
          <p:cNvSpPr txBox="1"/>
          <p:nvPr/>
        </p:nvSpPr>
        <p:spPr>
          <a:xfrm>
            <a:off x="5691554" y="5245798"/>
            <a:ext cx="168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０に近い値</a:t>
            </a:r>
          </a:p>
        </p:txBody>
      </p:sp>
    </p:spTree>
    <p:extLst>
      <p:ext uri="{BB962C8B-B14F-4D97-AF65-F5344CB8AC3E}">
        <p14:creationId xmlns:p14="http://schemas.microsoft.com/office/powerpoint/2010/main" val="333755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9CB2F-EA0E-EDC0-30B5-0919D5AA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F74BA0-20F9-B636-BFAF-4F45679B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データセットの０列目と２列目について、散布図の作成、相関係数の算出を行ってみなさい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595AA6-798D-9D40-FD56-EA6380EA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F4E319-5A0C-BBDE-B8F6-52DCCD71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239" y="1895204"/>
            <a:ext cx="3752365" cy="24466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A132F7-2AC6-DDA8-08DF-EBE187D7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1" y="1895204"/>
            <a:ext cx="3868816" cy="46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 </a:t>
            </a:r>
            <a:r>
              <a:rPr lang="ja-JP" altLang="en-US" dirty="0"/>
              <a:t>母集団と標本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28329-1B3A-70B2-2D8C-C3D6669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FFF29F-89AF-6B77-92B3-876E38A0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母集団</a:t>
            </a:r>
            <a:r>
              <a:rPr kumimoji="1" lang="ja-JP" altLang="en-US" sz="2400" dirty="0"/>
              <a:t>は，調査や研究の対象となる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全体の集団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母集団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把握と理解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重要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（例）人類全体、２０歳以上の人類全体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BA498C-1CB5-E9B7-A856-4C72F67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4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85C61-BF56-FC28-DB78-760712C7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サンプリングと標本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5CBAD8-391C-5793-4746-F983F884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母集団全体を調べることが困難な場合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を適切に行う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（例）１０００名をランダムに選ぶ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母集団から一部を選ぶ</a:t>
            </a:r>
            <a:r>
              <a:rPr kumimoji="1" lang="ja-JP" altLang="en-US" sz="2400" dirty="0"/>
              <a:t>こと。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母集団全体を調べるのでなく、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一部を調べる</a:t>
            </a:r>
            <a:r>
              <a:rPr kumimoji="1" lang="ja-JP" altLang="en-US" sz="2400" dirty="0"/>
              <a:t>ことになる。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標本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サンプリングで選ばれたもの</a:t>
            </a:r>
            <a:r>
              <a:rPr kumimoji="1" lang="ja-JP" altLang="en-US" sz="2400" dirty="0"/>
              <a:t>のこと。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2EC2D5-A743-746B-8FC7-E94F249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CD935BDC-0ED9-3C2B-9ECC-BDA0E32ED237}"/>
              </a:ext>
            </a:extLst>
          </p:cNvPr>
          <p:cNvSpPr/>
          <p:nvPr/>
        </p:nvSpPr>
        <p:spPr>
          <a:xfrm>
            <a:off x="1719819" y="48368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914A9E4D-E67E-C78E-506B-30BA866B781F}"/>
              </a:ext>
            </a:extLst>
          </p:cNvPr>
          <p:cNvSpPr/>
          <p:nvPr/>
        </p:nvSpPr>
        <p:spPr>
          <a:xfrm>
            <a:off x="5481933" y="542547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0FFC25-93F2-D546-5421-8985C3025B80}"/>
              </a:ext>
            </a:extLst>
          </p:cNvPr>
          <p:cNvSpPr txBox="1"/>
          <p:nvPr/>
        </p:nvSpPr>
        <p:spPr>
          <a:xfrm>
            <a:off x="6715303" y="540239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DF7AE-2E2A-424E-C2CF-B9E81614E96E}"/>
              </a:ext>
            </a:extLst>
          </p:cNvPr>
          <p:cNvSpPr txBox="1"/>
          <p:nvPr/>
        </p:nvSpPr>
        <p:spPr>
          <a:xfrm>
            <a:off x="2754234" y="41202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774C4-ED56-4442-6521-7FABB51DD241}"/>
              </a:ext>
            </a:extLst>
          </p:cNvPr>
          <p:cNvSpPr txBox="1"/>
          <p:nvPr/>
        </p:nvSpPr>
        <p:spPr>
          <a:xfrm>
            <a:off x="4794489" y="464746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02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51291"/>
          </a:xfrm>
        </p:spPr>
        <p:txBody>
          <a:bodyPr>
            <a:noAutofit/>
          </a:bodyPr>
          <a:lstStyle/>
          <a:p>
            <a:r>
              <a:rPr lang="ja-JP" altLang="en-US" dirty="0"/>
              <a:t>サンプリングと標本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0743" y="87611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67022" y="1609129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00766" y="1678261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06335" y="1700619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0612" y="4000053"/>
            <a:ext cx="1101210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115FFB-909C-4368-8CCE-0FD6597048A5}"/>
              </a:ext>
            </a:extLst>
          </p:cNvPr>
          <p:cNvSpPr txBox="1"/>
          <p:nvPr/>
        </p:nvSpPr>
        <p:spPr>
          <a:xfrm>
            <a:off x="7047400" y="4000053"/>
            <a:ext cx="1895071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AD221-3F21-9B29-8542-0EAA6C609FC5}"/>
              </a:ext>
            </a:extLst>
          </p:cNvPr>
          <p:cNvSpPr txBox="1"/>
          <p:nvPr/>
        </p:nvSpPr>
        <p:spPr>
          <a:xfrm>
            <a:off x="3044096" y="550206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選ばれた標本によっては、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値が違い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平均なども異なってくる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B57817-C9A9-C942-718D-1CB417E8366A}"/>
              </a:ext>
            </a:extLst>
          </p:cNvPr>
          <p:cNvSpPr txBox="1"/>
          <p:nvPr/>
        </p:nvSpPr>
        <p:spPr>
          <a:xfrm>
            <a:off x="6885010" y="89404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別の標本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324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E4E47-0E8C-B4AE-DADF-5CF75D2B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十分な数の標本が必要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1C5AD-30BA-7DA0-E50A-7587CE32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217669"/>
            <a:ext cx="8461208" cy="250380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標本の大きさが</a:t>
            </a:r>
            <a:r>
              <a:rPr lang="ja-JP" altLang="en-US" b="1" u="sng" dirty="0">
                <a:solidFill>
                  <a:srgbClr val="FF0000"/>
                </a:solidFill>
              </a:rPr>
              <a:t>小さい</a:t>
            </a:r>
            <a:r>
              <a:rPr lang="ja-JP" altLang="en-US" dirty="0"/>
              <a:t>と、</a:t>
            </a:r>
            <a:r>
              <a:rPr lang="ja-JP" altLang="en-US" b="1" i="1" u="sng" dirty="0">
                <a:solidFill>
                  <a:srgbClr val="FF0000"/>
                </a:solidFill>
              </a:rPr>
              <a:t>結果の信頼性が下がる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十分な数の標本を得る</a:t>
            </a:r>
            <a:r>
              <a:rPr kumimoji="1" lang="ja-JP" altLang="en-US" dirty="0"/>
              <a:t>ことが重要</a:t>
            </a:r>
            <a:endParaRPr kumimoji="1" lang="en-US" altLang="ja-JP" dirty="0"/>
          </a:p>
          <a:p>
            <a:r>
              <a:rPr kumimoji="1" lang="ja-JP" altLang="en-US" dirty="0"/>
              <a:t>標本の大きさの決定は簡単に決めることができない</a:t>
            </a:r>
            <a:endParaRPr kumimoji="1" lang="en-US" altLang="ja-JP" dirty="0"/>
          </a:p>
          <a:p>
            <a:r>
              <a:rPr kumimoji="1" lang="ja-JP" altLang="en-US" dirty="0"/>
              <a:t>母集団の特徴、調査や研究の目的に</a:t>
            </a:r>
            <a:r>
              <a:rPr lang="ja-JP" altLang="en-US" b="1" u="sng" dirty="0">
                <a:solidFill>
                  <a:srgbClr val="FF0000"/>
                </a:solidFill>
              </a:rPr>
              <a:t>よって，適切な標本の大きさは変わる</a:t>
            </a:r>
            <a:r>
              <a:rPr kumimoji="1" lang="ja-JP" altLang="en-US" dirty="0"/>
              <a:t>ことに注意しよう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4F138-84AF-049E-4CF4-E2E3962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83E5BF8-F8E0-753B-5506-B3E707139113}"/>
              </a:ext>
            </a:extLst>
          </p:cNvPr>
          <p:cNvSpPr/>
          <p:nvPr/>
        </p:nvSpPr>
        <p:spPr>
          <a:xfrm>
            <a:off x="364427" y="192907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211B73C4-7A33-BAC9-46C3-9648749046B5}"/>
              </a:ext>
            </a:extLst>
          </p:cNvPr>
          <p:cNvSpPr/>
          <p:nvPr/>
        </p:nvSpPr>
        <p:spPr>
          <a:xfrm>
            <a:off x="4057757" y="257904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50830A-4E13-2A64-F423-87C1CDFC25C7}"/>
              </a:ext>
            </a:extLst>
          </p:cNvPr>
          <p:cNvSpPr txBox="1"/>
          <p:nvPr/>
        </p:nvSpPr>
        <p:spPr>
          <a:xfrm>
            <a:off x="3940743" y="87611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B7486F-C9B0-6F53-6391-6896405E6906}"/>
              </a:ext>
            </a:extLst>
          </p:cNvPr>
          <p:cNvSpPr/>
          <p:nvPr/>
        </p:nvSpPr>
        <p:spPr>
          <a:xfrm>
            <a:off x="4980612" y="1590227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259B53-BBB9-8BFD-D609-B2C432448D3D}"/>
              </a:ext>
            </a:extLst>
          </p:cNvPr>
          <p:cNvSpPr txBox="1"/>
          <p:nvPr/>
        </p:nvSpPr>
        <p:spPr>
          <a:xfrm>
            <a:off x="5100766" y="1678262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6ADDCD-E525-48C9-4225-25375D9DE80C}"/>
              </a:ext>
            </a:extLst>
          </p:cNvPr>
          <p:cNvSpPr txBox="1"/>
          <p:nvPr/>
        </p:nvSpPr>
        <p:spPr>
          <a:xfrm>
            <a:off x="1334542" y="129511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つの変数の間に関連性があるかを示す</a:t>
            </a:r>
            <a:endParaRPr lang="en-US" altLang="ja-JP" dirty="0"/>
          </a:p>
          <a:p>
            <a:r>
              <a:rPr lang="ja-JP" altLang="en-US" b="1" dirty="0"/>
              <a:t>相関がある</a:t>
            </a:r>
            <a:r>
              <a:rPr lang="ja-JP" altLang="en-US" dirty="0"/>
              <a:t>場合，</a:t>
            </a:r>
            <a:r>
              <a:rPr lang="ja-JP" altLang="en-US" b="1" dirty="0"/>
              <a:t>一方が変化すると，もう一方も変化する傾向</a:t>
            </a:r>
            <a:r>
              <a:rPr lang="ja-JP" altLang="en-US" i="1" dirty="0"/>
              <a:t>にある</a:t>
            </a:r>
            <a:endParaRPr lang="en-US" altLang="ja-JP" i="1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相関ありの場合</a:t>
            </a:r>
            <a:r>
              <a:rPr lang="en-US" altLang="ja-JP" b="1" dirty="0"/>
              <a:t>】</a:t>
            </a:r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ja-JP" altLang="en-US" b="1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傾向がある（</a:t>
            </a:r>
            <a:r>
              <a:rPr lang="ja-JP" altLang="en-US" b="1" dirty="0"/>
              <a:t>正の相関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勉強時間が増えると、得点が上がる</a:t>
            </a:r>
            <a:endParaRPr lang="en-US" altLang="ja-JP" dirty="0"/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減る</a:t>
            </a:r>
            <a:r>
              <a:rPr lang="ja-JP" altLang="en-US" dirty="0"/>
              <a:t>傾向がある（</a:t>
            </a:r>
            <a:r>
              <a:rPr lang="ja-JP" altLang="en-US" b="1" dirty="0"/>
              <a:t>負の相関</a:t>
            </a:r>
            <a:r>
              <a:rPr lang="ja-JP" altLang="en-US" dirty="0"/>
              <a:t>）</a:t>
            </a:r>
            <a:r>
              <a:rPr lang="en-US" altLang="ja-JP" dirty="0"/>
              <a:t>	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ガソリン代が上がると、車の利用が減る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相関なしの場合</a:t>
            </a:r>
            <a:r>
              <a:rPr kumimoji="1" lang="en-US" altLang="ja-JP" b="1" dirty="0"/>
              <a:t>】</a:t>
            </a:r>
          </a:p>
          <a:p>
            <a:pPr marL="0" indent="0">
              <a:buNone/>
            </a:pPr>
            <a:r>
              <a:rPr lang="en-US" altLang="ja-JP" dirty="0"/>
              <a:t>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足のサイズと勉強時間に関係がない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560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7EB3B-998D-D083-1072-A3EAA78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CE804-6A0A-156D-45A9-82DC1B7C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510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母集団</a:t>
            </a:r>
            <a:r>
              <a:rPr lang="ja-JP" altLang="en-US" sz="2400" dirty="0"/>
              <a:t>：調査や研究の対象となる</a:t>
            </a:r>
            <a:r>
              <a:rPr lang="ja-JP" altLang="en-US" sz="2400" b="1" dirty="0">
                <a:solidFill>
                  <a:srgbClr val="FF0000"/>
                </a:solidFill>
              </a:rPr>
              <a:t>全体の集団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</a:t>
            </a:r>
            <a:r>
              <a:rPr lang="ja-JP" altLang="en-US" sz="2400" dirty="0"/>
              <a:t>な場合、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母集団から一部を選ぶサンプリング</a:t>
            </a:r>
            <a:r>
              <a:rPr lang="ja-JP" altLang="en-US" sz="2400" dirty="0"/>
              <a:t>を行う。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母集団の特徴や性質を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推測</a:t>
            </a:r>
            <a:r>
              <a:rPr lang="ja-JP" altLang="en-US" sz="2400" dirty="0"/>
              <a:t>することが可能となる。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 </a:t>
            </a: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/>
              <a:t>は、母集団からサンプリング</a:t>
            </a:r>
            <a:r>
              <a:rPr lang="ja-JP" altLang="en-US" sz="2400" dirty="0"/>
              <a:t>で選ばれた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母集団の一部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標本から得られたデータを分析し、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母集団全体の性質や傾向を推測</a:t>
            </a:r>
            <a:r>
              <a:rPr lang="ja-JP" altLang="en-US" sz="2400" dirty="0"/>
              <a:t>可能。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注意点</a:t>
            </a:r>
            <a:r>
              <a:rPr lang="en-US" altLang="ja-JP" sz="2400" dirty="0"/>
              <a:t>】</a:t>
            </a:r>
            <a:r>
              <a:rPr lang="ja-JP" altLang="en-US" sz="2400" b="1" u="sng" dirty="0">
                <a:solidFill>
                  <a:srgbClr val="FF0000"/>
                </a:solidFill>
              </a:rPr>
              <a:t>十分な標本サイズの確保</a:t>
            </a:r>
            <a:r>
              <a:rPr lang="ja-JP" altLang="en-US" sz="2400" dirty="0"/>
              <a:t>が必要。ランダムに選択するなどの考慮が重要。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E2B2A-BF6A-1778-7828-F719B585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78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4-4 t </a:t>
            </a:r>
            <a:r>
              <a:rPr lang="ja-JP" altLang="en-US" dirty="0"/>
              <a:t>検定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1579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CCF73-D9C3-58B2-ED6E-63350554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 </a:t>
            </a:r>
            <a:r>
              <a:rPr kumimoji="1" lang="ja-JP" altLang="en-US" dirty="0"/>
              <a:t>検定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99284B-FD20-42CF-17BE-2E5DCE77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C00000"/>
                </a:solidFill>
              </a:rPr>
              <a:t>t </a:t>
            </a:r>
            <a:r>
              <a:rPr kumimoji="1" lang="ja-JP" altLang="en-US" b="1" dirty="0">
                <a:solidFill>
                  <a:srgbClr val="C00000"/>
                </a:solidFill>
              </a:rPr>
              <a:t>検定</a:t>
            </a:r>
            <a:r>
              <a:rPr kumimoji="1" lang="ja-JP" altLang="en-US" dirty="0"/>
              <a:t>は、</a:t>
            </a:r>
            <a:r>
              <a:rPr kumimoji="1" lang="ja-JP" altLang="en-US" b="1" u="sng" dirty="0">
                <a:solidFill>
                  <a:srgbClr val="FF0000"/>
                </a:solidFill>
              </a:rPr>
              <a:t>２つの標本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平均値</a:t>
            </a:r>
            <a:r>
              <a:rPr kumimoji="1" lang="ja-JP" altLang="en-US" dirty="0"/>
              <a:t>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統計的に有意に異なるか</a:t>
            </a:r>
            <a:r>
              <a:rPr lang="ja-JP" altLang="en-US" b="1" u="sng" dirty="0">
                <a:solidFill>
                  <a:srgbClr val="FF0000"/>
                </a:solidFill>
              </a:rPr>
              <a:t>どうかを</a:t>
            </a:r>
            <a:r>
              <a:rPr kumimoji="1" lang="ja-JP" altLang="en-US" dirty="0"/>
              <a:t>判断するための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統計手法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注意点</a:t>
            </a:r>
            <a:r>
              <a:rPr kumimoji="1" lang="en-US" altLang="ja-JP" dirty="0"/>
              <a:t>】</a:t>
            </a:r>
          </a:p>
          <a:p>
            <a:r>
              <a:rPr lang="ja-JP" altLang="en-US" b="1" u="sng" dirty="0">
                <a:solidFill>
                  <a:srgbClr val="FF0000"/>
                </a:solidFill>
              </a:rPr>
              <a:t>標本が正規分布</a:t>
            </a:r>
            <a:r>
              <a:rPr lang="ja-JP" altLang="en-US" dirty="0"/>
              <a:t>に従っていること</a:t>
            </a:r>
            <a:endParaRPr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外れ値</a:t>
            </a:r>
            <a:r>
              <a:rPr kumimoji="1" lang="ja-JP" altLang="en-US" dirty="0"/>
              <a:t>が存在する場合は、取り除いたり、適切に修正すること</a:t>
            </a:r>
            <a:endParaRPr kumimoji="1" lang="en-US" altLang="ja-JP" dirty="0"/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十分な標本サイズ</a:t>
            </a:r>
            <a:r>
              <a:rPr lang="ja-JP" altLang="en-US" sz="2800" dirty="0"/>
              <a:t>を確保すること．小さな標本サイズでは、結果の信頼性が下がる可能性がある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97BFA-A010-A94B-4468-E7F5D39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12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複数の母集団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26F59C-CD57-9187-BBDB-887573DD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26022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母集団が複数あるという考え方は重要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あなたは大学生です。</a:t>
            </a:r>
            <a:r>
              <a:rPr lang="ja-JP" altLang="en-US" dirty="0"/>
              <a:t>授業</a:t>
            </a:r>
            <a:r>
              <a:rPr lang="en-US" altLang="ja-JP" dirty="0"/>
              <a:t>A</a:t>
            </a:r>
            <a:r>
              <a:rPr lang="ja-JP" altLang="en-US" dirty="0"/>
              <a:t>を受けた人と、授業</a:t>
            </a:r>
            <a:r>
              <a:rPr lang="en-US" altLang="ja-JP" dirty="0"/>
              <a:t>A</a:t>
            </a:r>
            <a:r>
              <a:rPr lang="ja-JP" altLang="en-US" dirty="0"/>
              <a:t>を受けていない人の調査し、比較してみたいと考えました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母集団が２つ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64D77A8-3E04-9F1B-2E02-A9E123977BD8}"/>
              </a:ext>
            </a:extLst>
          </p:cNvPr>
          <p:cNvSpPr/>
          <p:nvPr/>
        </p:nvSpPr>
        <p:spPr>
          <a:xfrm>
            <a:off x="1381045" y="315208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C7D33F-731E-D2D0-3C87-5308CBF45469}"/>
              </a:ext>
            </a:extLst>
          </p:cNvPr>
          <p:cNvSpPr txBox="1"/>
          <p:nvPr/>
        </p:nvSpPr>
        <p:spPr>
          <a:xfrm>
            <a:off x="2351160" y="251812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F542BBBD-582D-268F-59CB-F7CF3C8B8EE3}"/>
              </a:ext>
            </a:extLst>
          </p:cNvPr>
          <p:cNvSpPr/>
          <p:nvPr/>
        </p:nvSpPr>
        <p:spPr>
          <a:xfrm>
            <a:off x="5299630" y="315208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2227B8-3734-8C78-619C-48C763009CCB}"/>
              </a:ext>
            </a:extLst>
          </p:cNvPr>
          <p:cNvSpPr txBox="1"/>
          <p:nvPr/>
        </p:nvSpPr>
        <p:spPr>
          <a:xfrm>
            <a:off x="6269745" y="251812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753C88-7B39-051C-E327-898E7157032F}"/>
              </a:ext>
            </a:extLst>
          </p:cNvPr>
          <p:cNvSpPr txBox="1"/>
          <p:nvPr/>
        </p:nvSpPr>
        <p:spPr>
          <a:xfrm>
            <a:off x="1913873" y="4948716"/>
            <a:ext cx="2777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授業</a:t>
            </a:r>
            <a:r>
              <a:rPr lang="en-US" altLang="ja-JP" sz="2400" dirty="0"/>
              <a:t>A</a:t>
            </a:r>
            <a:r>
              <a:rPr lang="ja-JP" altLang="en-US" sz="2400" dirty="0"/>
              <a:t>を受けた人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2013E9-C103-0AC2-29DC-9887B1526758}"/>
              </a:ext>
            </a:extLst>
          </p:cNvPr>
          <p:cNvSpPr txBox="1"/>
          <p:nvPr/>
        </p:nvSpPr>
        <p:spPr>
          <a:xfrm>
            <a:off x="5137233" y="4992285"/>
            <a:ext cx="3495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授業</a:t>
            </a:r>
            <a:r>
              <a:rPr lang="en-US" altLang="ja-JP" sz="2400" dirty="0"/>
              <a:t>A</a:t>
            </a:r>
            <a:r>
              <a:rPr lang="ja-JP" altLang="en-US" sz="2400" dirty="0"/>
              <a:t>を受けていない人</a:t>
            </a:r>
          </a:p>
        </p:txBody>
      </p:sp>
    </p:spTree>
    <p:extLst>
      <p:ext uri="{BB962C8B-B14F-4D97-AF65-F5344CB8AC3E}">
        <p14:creationId xmlns:p14="http://schemas.microsoft.com/office/powerpoint/2010/main" val="3106659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２つ</a:t>
            </a:r>
            <a:r>
              <a:rPr kumimoji="1" lang="ja-JP" altLang="en-US" dirty="0"/>
              <a:t>の母集団</a:t>
            </a:r>
            <a:r>
              <a:rPr lang="ja-JP" altLang="en-US" dirty="0"/>
              <a:t>と２つの標本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7EA54D8-C3E1-F539-9A88-605B625A271A}"/>
              </a:ext>
            </a:extLst>
          </p:cNvPr>
          <p:cNvSpPr/>
          <p:nvPr/>
        </p:nvSpPr>
        <p:spPr>
          <a:xfrm>
            <a:off x="2609102" y="1546587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2159AC7-0BB9-1409-C685-398E3EEC9F2D}"/>
              </a:ext>
            </a:extLst>
          </p:cNvPr>
          <p:cNvSpPr/>
          <p:nvPr/>
        </p:nvSpPr>
        <p:spPr>
          <a:xfrm>
            <a:off x="6376122" y="213363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DEEF6B-3DED-BA16-0577-146E4A9A480F}"/>
              </a:ext>
            </a:extLst>
          </p:cNvPr>
          <p:cNvSpPr txBox="1"/>
          <p:nvPr/>
        </p:nvSpPr>
        <p:spPr>
          <a:xfrm>
            <a:off x="7609492" y="211055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87973-E677-C054-93B3-927DB7D854CA}"/>
              </a:ext>
            </a:extLst>
          </p:cNvPr>
          <p:cNvSpPr txBox="1"/>
          <p:nvPr/>
        </p:nvSpPr>
        <p:spPr>
          <a:xfrm>
            <a:off x="499458" y="2110553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59B9E9-16B7-F58E-A587-853B74A00B71}"/>
              </a:ext>
            </a:extLst>
          </p:cNvPr>
          <p:cNvSpPr txBox="1"/>
          <p:nvPr/>
        </p:nvSpPr>
        <p:spPr>
          <a:xfrm>
            <a:off x="5688678" y="135562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DA2F76C-E2EA-3A90-9DEA-A5E6BDA1EA5C}"/>
              </a:ext>
            </a:extLst>
          </p:cNvPr>
          <p:cNvSpPr/>
          <p:nvPr/>
        </p:nvSpPr>
        <p:spPr>
          <a:xfrm>
            <a:off x="2614008" y="4389214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3">
            <a:extLst>
              <a:ext uri="{FF2B5EF4-FFF2-40B4-BE49-F238E27FC236}">
                <a16:creationId xmlns:a16="http://schemas.microsoft.com/office/drawing/2014/main" id="{FECA02CC-18AE-DA47-025F-722CA9B68E69}"/>
              </a:ext>
            </a:extLst>
          </p:cNvPr>
          <p:cNvSpPr/>
          <p:nvPr/>
        </p:nvSpPr>
        <p:spPr>
          <a:xfrm>
            <a:off x="6376122" y="4977802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AC0D1C-F1C1-0407-C762-38A4E68E30F3}"/>
              </a:ext>
            </a:extLst>
          </p:cNvPr>
          <p:cNvSpPr txBox="1"/>
          <p:nvPr/>
        </p:nvSpPr>
        <p:spPr>
          <a:xfrm>
            <a:off x="7609492" y="4954719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B0153-C390-0AD9-C508-2B9748596789}"/>
              </a:ext>
            </a:extLst>
          </p:cNvPr>
          <p:cNvSpPr txBox="1"/>
          <p:nvPr/>
        </p:nvSpPr>
        <p:spPr>
          <a:xfrm>
            <a:off x="499458" y="5195031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別の母集団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E93139-F853-9A7F-B638-E0DDEFE671B3}"/>
              </a:ext>
            </a:extLst>
          </p:cNvPr>
          <p:cNvSpPr txBox="1"/>
          <p:nvPr/>
        </p:nvSpPr>
        <p:spPr>
          <a:xfrm>
            <a:off x="5688678" y="4199786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20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CCF73-D9C3-58B2-ED6E-63350554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 </a:t>
            </a:r>
            <a:r>
              <a:rPr kumimoji="1" lang="ja-JP" altLang="en-US" dirty="0"/>
              <a:t>検定と </a:t>
            </a:r>
            <a:r>
              <a:rPr kumimoji="1" lang="en-US" altLang="ja-JP" dirty="0"/>
              <a:t>p</a:t>
            </a:r>
            <a:r>
              <a:rPr lang="ja-JP" altLang="en-US" dirty="0"/>
              <a:t> 値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99284B-FD20-42CF-17BE-2E5DCE77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925647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t </a:t>
            </a:r>
            <a:r>
              <a:rPr kumimoji="1" lang="ja-JP" altLang="en-US" b="1" dirty="0">
                <a:solidFill>
                  <a:srgbClr val="C00000"/>
                </a:solidFill>
              </a:rPr>
              <a:t>検定</a:t>
            </a:r>
            <a:r>
              <a:rPr kumimoji="1" lang="ja-JP" altLang="en-US" dirty="0"/>
              <a:t>は、</a:t>
            </a:r>
            <a:r>
              <a:rPr kumimoji="1" lang="ja-JP" altLang="en-US" b="1" u="sng" dirty="0">
                <a:solidFill>
                  <a:srgbClr val="FF0000"/>
                </a:solidFill>
              </a:rPr>
              <a:t>２つの標本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平均値</a:t>
            </a:r>
            <a:r>
              <a:rPr kumimoji="1" lang="ja-JP" altLang="en-US" dirty="0"/>
              <a:t>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統計的に有意に異なるか</a:t>
            </a:r>
            <a:r>
              <a:rPr lang="ja-JP" altLang="en-US" b="1" u="sng" dirty="0">
                <a:solidFill>
                  <a:srgbClr val="FF0000"/>
                </a:solidFill>
              </a:rPr>
              <a:t>どうかを</a:t>
            </a:r>
            <a:r>
              <a:rPr kumimoji="1" lang="ja-JP" altLang="en-US" dirty="0"/>
              <a:t>判断するための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統計手法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p</a:t>
            </a:r>
            <a:r>
              <a:rPr lang="ja-JP" altLang="en-US" b="1" dirty="0">
                <a:solidFill>
                  <a:srgbClr val="C00000"/>
                </a:solidFill>
              </a:rPr>
              <a:t> 値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２つの標本の差が偶然による</a:t>
            </a:r>
            <a:r>
              <a:rPr lang="ja-JP" altLang="en-US" dirty="0"/>
              <a:t>（有意でない）確率を示す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97BFA-A010-A94B-4468-E7F5D39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72F6CC-3079-F5CF-E185-22B5EDC5704D}"/>
              </a:ext>
            </a:extLst>
          </p:cNvPr>
          <p:cNvSpPr txBox="1"/>
          <p:nvPr/>
        </p:nvSpPr>
        <p:spPr>
          <a:xfrm>
            <a:off x="748665" y="4048027"/>
            <a:ext cx="77829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</a:t>
            </a:r>
            <a:r>
              <a:rPr kumimoji="1" lang="ja-JP" altLang="en-US" sz="2400" dirty="0"/>
              <a:t> 値 </a:t>
            </a:r>
            <a:r>
              <a:rPr kumimoji="1" lang="en-US" altLang="ja-JP" sz="2400" dirty="0"/>
              <a:t>= 0.99 </a:t>
            </a:r>
            <a:r>
              <a:rPr kumimoji="1" lang="ja-JP" altLang="en-US" sz="2400" dirty="0"/>
              <a:t>のとき．「偶然による確率は９９％」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有意であるとも有意でないともいえない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</a:t>
            </a:r>
            <a:r>
              <a:rPr kumimoji="1" lang="ja-JP" altLang="en-US" sz="2400" dirty="0"/>
              <a:t> 値 </a:t>
            </a:r>
            <a:r>
              <a:rPr kumimoji="1" lang="en-US" altLang="ja-JP" sz="2400" dirty="0"/>
              <a:t>= 0.0005 </a:t>
            </a:r>
            <a:r>
              <a:rPr kumimoji="1" lang="ja-JP" altLang="en-US" sz="2400" dirty="0"/>
              <a:t>のとき、「偶然による確率は０．０５％」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⇒おそらく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有意である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9121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２つ</a:t>
            </a:r>
            <a:r>
              <a:rPr kumimoji="1" lang="ja-JP" altLang="en-US" dirty="0"/>
              <a:t>の母集団</a:t>
            </a:r>
            <a:r>
              <a:rPr lang="ja-JP" altLang="en-US" dirty="0"/>
              <a:t>と２つの標本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7EA54D8-C3E1-F539-9A88-605B625A271A}"/>
              </a:ext>
            </a:extLst>
          </p:cNvPr>
          <p:cNvSpPr/>
          <p:nvPr/>
        </p:nvSpPr>
        <p:spPr>
          <a:xfrm>
            <a:off x="1740422" y="7483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2159AC7-0BB9-1409-C685-398E3EEC9F2D}"/>
              </a:ext>
            </a:extLst>
          </p:cNvPr>
          <p:cNvSpPr/>
          <p:nvPr/>
        </p:nvSpPr>
        <p:spPr>
          <a:xfrm>
            <a:off x="5240742" y="1247812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87973-E677-C054-93B3-927DB7D854CA}"/>
              </a:ext>
            </a:extLst>
          </p:cNvPr>
          <p:cNvSpPr txBox="1"/>
          <p:nvPr/>
        </p:nvSpPr>
        <p:spPr>
          <a:xfrm>
            <a:off x="173821" y="127008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DA2F76C-E2EA-3A90-9DEA-A5E6BDA1EA5C}"/>
              </a:ext>
            </a:extLst>
          </p:cNvPr>
          <p:cNvSpPr/>
          <p:nvPr/>
        </p:nvSpPr>
        <p:spPr>
          <a:xfrm>
            <a:off x="1853017" y="2910931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3">
            <a:extLst>
              <a:ext uri="{FF2B5EF4-FFF2-40B4-BE49-F238E27FC236}">
                <a16:creationId xmlns:a16="http://schemas.microsoft.com/office/drawing/2014/main" id="{FECA02CC-18AE-DA47-025F-722CA9B68E69}"/>
              </a:ext>
            </a:extLst>
          </p:cNvPr>
          <p:cNvSpPr/>
          <p:nvPr/>
        </p:nvSpPr>
        <p:spPr>
          <a:xfrm>
            <a:off x="5240742" y="3487978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B0153-C390-0AD9-C508-2B9748596789}"/>
              </a:ext>
            </a:extLst>
          </p:cNvPr>
          <p:cNvSpPr txBox="1"/>
          <p:nvPr/>
        </p:nvSpPr>
        <p:spPr>
          <a:xfrm>
            <a:off x="29608" y="3652205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別の母集団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44BFD7-C45C-BA37-999A-A1097A4F0D8F}"/>
              </a:ext>
            </a:extLst>
          </p:cNvPr>
          <p:cNvSpPr txBox="1"/>
          <p:nvPr/>
        </p:nvSpPr>
        <p:spPr>
          <a:xfrm>
            <a:off x="4927687" y="5016344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２つの標本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検定の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値を算出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0.006908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FBC668-9A0E-7B5B-6827-242B33A5557A}"/>
              </a:ext>
            </a:extLst>
          </p:cNvPr>
          <p:cNvSpPr txBox="1"/>
          <p:nvPr/>
        </p:nvSpPr>
        <p:spPr>
          <a:xfrm>
            <a:off x="4629036" y="5990747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２つの標本の差が偶然による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（有意でない）</a:t>
            </a:r>
            <a:r>
              <a:rPr lang="ja-JP" altLang="en-US" sz="2400" b="1" u="sng" dirty="0">
                <a:solidFill>
                  <a:srgbClr val="FF0000"/>
                </a:solidFill>
              </a:rPr>
              <a:t>確率が低い</a:t>
            </a:r>
            <a:endParaRPr kumimoji="1" lang="en-US" altLang="ja-JP" sz="16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2D9D63-38EA-AF7C-17DF-EE3C749DD559}"/>
              </a:ext>
            </a:extLst>
          </p:cNvPr>
          <p:cNvSpPr/>
          <p:nvPr/>
        </p:nvSpPr>
        <p:spPr>
          <a:xfrm>
            <a:off x="6207412" y="473182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706339-1DF1-49A6-6666-6C35C2500A89}"/>
              </a:ext>
            </a:extLst>
          </p:cNvPr>
          <p:cNvSpPr txBox="1"/>
          <p:nvPr/>
        </p:nvSpPr>
        <p:spPr>
          <a:xfrm>
            <a:off x="6327566" y="561217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4ECB2F-1513-79BD-3538-CB45DDAE07CF}"/>
              </a:ext>
            </a:extLst>
          </p:cNvPr>
          <p:cNvSpPr/>
          <p:nvPr/>
        </p:nvSpPr>
        <p:spPr>
          <a:xfrm>
            <a:off x="6207412" y="2653197"/>
            <a:ext cx="959124" cy="2345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2B76F85-44C0-D3C5-B2B6-7FA78A5A96BE}"/>
              </a:ext>
            </a:extLst>
          </p:cNvPr>
          <p:cNvSpPr txBox="1"/>
          <p:nvPr/>
        </p:nvSpPr>
        <p:spPr>
          <a:xfrm>
            <a:off x="6327566" y="2741232"/>
            <a:ext cx="651140" cy="23083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180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91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189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131</a:t>
            </a:r>
            <a:endParaRPr kumimoji="1" lang="en-US" altLang="ja-JP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130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389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２つ</a:t>
            </a:r>
            <a:r>
              <a:rPr kumimoji="1" lang="ja-JP" altLang="en-US" dirty="0"/>
              <a:t>の母集団</a:t>
            </a:r>
            <a:r>
              <a:rPr lang="ja-JP" altLang="en-US" dirty="0"/>
              <a:t>と２つの標本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7EA54D8-C3E1-F539-9A88-605B625A271A}"/>
              </a:ext>
            </a:extLst>
          </p:cNvPr>
          <p:cNvSpPr/>
          <p:nvPr/>
        </p:nvSpPr>
        <p:spPr>
          <a:xfrm>
            <a:off x="1740422" y="7483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2159AC7-0BB9-1409-C685-398E3EEC9F2D}"/>
              </a:ext>
            </a:extLst>
          </p:cNvPr>
          <p:cNvSpPr/>
          <p:nvPr/>
        </p:nvSpPr>
        <p:spPr>
          <a:xfrm>
            <a:off x="5240742" y="1247812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87973-E677-C054-93B3-927DB7D854CA}"/>
              </a:ext>
            </a:extLst>
          </p:cNvPr>
          <p:cNvSpPr txBox="1"/>
          <p:nvPr/>
        </p:nvSpPr>
        <p:spPr>
          <a:xfrm>
            <a:off x="173821" y="127008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DA2F76C-E2EA-3A90-9DEA-A5E6BDA1EA5C}"/>
              </a:ext>
            </a:extLst>
          </p:cNvPr>
          <p:cNvSpPr/>
          <p:nvPr/>
        </p:nvSpPr>
        <p:spPr>
          <a:xfrm>
            <a:off x="1853017" y="2910931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3">
            <a:extLst>
              <a:ext uri="{FF2B5EF4-FFF2-40B4-BE49-F238E27FC236}">
                <a16:creationId xmlns:a16="http://schemas.microsoft.com/office/drawing/2014/main" id="{FECA02CC-18AE-DA47-025F-722CA9B68E69}"/>
              </a:ext>
            </a:extLst>
          </p:cNvPr>
          <p:cNvSpPr/>
          <p:nvPr/>
        </p:nvSpPr>
        <p:spPr>
          <a:xfrm>
            <a:off x="5240742" y="3487978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B0153-C390-0AD9-C508-2B9748596789}"/>
              </a:ext>
            </a:extLst>
          </p:cNvPr>
          <p:cNvSpPr txBox="1"/>
          <p:nvPr/>
        </p:nvSpPr>
        <p:spPr>
          <a:xfrm>
            <a:off x="29608" y="3652205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別の母集団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10DD14-52B5-0C9E-F255-FCA03D30CCA1}"/>
              </a:ext>
            </a:extLst>
          </p:cNvPr>
          <p:cNvSpPr/>
          <p:nvPr/>
        </p:nvSpPr>
        <p:spPr>
          <a:xfrm>
            <a:off x="6094817" y="457970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C45525-2AB0-2FB7-F4FD-63A37E9C4696}"/>
              </a:ext>
            </a:extLst>
          </p:cNvPr>
          <p:cNvSpPr txBox="1"/>
          <p:nvPr/>
        </p:nvSpPr>
        <p:spPr>
          <a:xfrm>
            <a:off x="6214971" y="546005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63C4C4-D1DA-1B53-C9D5-5D200CD9A637}"/>
              </a:ext>
            </a:extLst>
          </p:cNvPr>
          <p:cNvSpPr txBox="1"/>
          <p:nvPr/>
        </p:nvSpPr>
        <p:spPr>
          <a:xfrm>
            <a:off x="6214971" y="2903220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106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89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89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105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DBCA08-A075-C441-967D-BEFFC3957039}"/>
              </a:ext>
            </a:extLst>
          </p:cNvPr>
          <p:cNvSpPr/>
          <p:nvPr/>
        </p:nvSpPr>
        <p:spPr>
          <a:xfrm>
            <a:off x="6115177" y="2826726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44BFD7-C45C-BA37-999A-A1097A4F0D8F}"/>
              </a:ext>
            </a:extLst>
          </p:cNvPr>
          <p:cNvSpPr txBox="1"/>
          <p:nvPr/>
        </p:nvSpPr>
        <p:spPr>
          <a:xfrm>
            <a:off x="4927687" y="5016344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２つの標本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検定の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値を算出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0.1541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FBC668-9A0E-7B5B-6827-242B33A5557A}"/>
              </a:ext>
            </a:extLst>
          </p:cNvPr>
          <p:cNvSpPr txBox="1"/>
          <p:nvPr/>
        </p:nvSpPr>
        <p:spPr>
          <a:xfrm>
            <a:off x="4203386" y="59907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有意であるとも有意でないとも言えない</a:t>
            </a:r>
            <a:endParaRPr kumimoji="1" lang="en-US" altLang="ja-JP" sz="20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25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B792D1-26EC-E54A-EA88-9185DF24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 </a:t>
            </a:r>
            <a:r>
              <a:rPr kumimoji="1" lang="ja-JP" altLang="en-US" dirty="0"/>
              <a:t>値と有意性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F2C235-4AAC-BF76-0506-92CA7843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t </a:t>
            </a:r>
            <a:r>
              <a:rPr kumimoji="1" lang="ja-JP" altLang="en-US" b="1" dirty="0">
                <a:solidFill>
                  <a:srgbClr val="C00000"/>
                </a:solidFill>
              </a:rPr>
              <a:t>検定</a:t>
            </a:r>
            <a:r>
              <a:rPr kumimoji="1" lang="ja-JP" altLang="en-US" dirty="0"/>
              <a:t>の </a:t>
            </a:r>
            <a:r>
              <a:rPr kumimoji="1" lang="en-US" altLang="ja-JP" b="1" dirty="0">
                <a:solidFill>
                  <a:srgbClr val="C00000"/>
                </a:solidFill>
              </a:rPr>
              <a:t>p</a:t>
            </a:r>
            <a:r>
              <a:rPr lang="ja-JP" altLang="en-US" b="1" dirty="0">
                <a:solidFill>
                  <a:srgbClr val="C00000"/>
                </a:solidFill>
              </a:rPr>
              <a:t> 値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２つの標本の差が偶然による</a:t>
            </a:r>
            <a:r>
              <a:rPr lang="ja-JP" altLang="en-US" dirty="0"/>
              <a:t>確率を示す</a:t>
            </a:r>
            <a:endParaRPr lang="en-US" altLang="ja-JP" dirty="0"/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p</a:t>
            </a:r>
            <a:r>
              <a:rPr kumimoji="1" lang="ja-JP" altLang="en-US" b="1" dirty="0">
                <a:solidFill>
                  <a:srgbClr val="FF0000"/>
                </a:solidFill>
              </a:rPr>
              <a:t>値が小さい</a:t>
            </a:r>
            <a:r>
              <a:rPr kumimoji="1" lang="ja-JP" altLang="en-US" dirty="0"/>
              <a:t>とき「</a:t>
            </a:r>
            <a:r>
              <a:rPr kumimoji="1" lang="ja-JP" altLang="en-US" b="1" dirty="0"/>
              <a:t>とても偶然とは思えず、有意である</a:t>
            </a:r>
            <a:r>
              <a:rPr kumimoji="1" lang="ja-JP" altLang="en-US" dirty="0"/>
              <a:t>」と考える</a:t>
            </a:r>
            <a:endParaRPr kumimoji="1" lang="en-US" altLang="ja-JP" dirty="0"/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p</a:t>
            </a:r>
            <a:r>
              <a:rPr kumimoji="1" lang="ja-JP" altLang="en-US" b="1" dirty="0">
                <a:solidFill>
                  <a:srgbClr val="FF0000"/>
                </a:solidFill>
              </a:rPr>
              <a:t>値が大きい</a:t>
            </a:r>
            <a:r>
              <a:rPr kumimoji="1" lang="ja-JP" altLang="en-US" dirty="0"/>
              <a:t>ときは「</a:t>
            </a:r>
            <a:r>
              <a:rPr kumimoji="1" lang="ja-JP" altLang="en-US" b="1" dirty="0"/>
              <a:t>偶然であるとも、偶然でないとも言えない</a:t>
            </a:r>
            <a:r>
              <a:rPr kumimoji="1" lang="ja-JP" altLang="en-US" dirty="0"/>
              <a:t>」と考える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7F281F-0DDD-C26B-8FC6-2A431FC0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935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089A2-D04B-B64A-083F-90EC184F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F7B173-F4B8-2F66-04F2-40062F72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662135" cy="5875223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検定</a:t>
            </a:r>
            <a:endParaRPr kumimoji="1" lang="en-US" altLang="ja-JP" sz="2400" b="1" dirty="0"/>
          </a:p>
          <a:p>
            <a:pPr lvl="1"/>
            <a:r>
              <a:rPr kumimoji="1" lang="en-US" altLang="ja-JP" b="1" dirty="0"/>
              <a:t>t</a:t>
            </a:r>
            <a:r>
              <a:rPr kumimoji="1" lang="ja-JP" altLang="en-US" b="1" dirty="0"/>
              <a:t>検定</a:t>
            </a:r>
            <a:r>
              <a:rPr kumimoji="1" lang="ja-JP" altLang="en-US" dirty="0"/>
              <a:t>は、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つの標本の平均値の統計的な有意性</a:t>
            </a:r>
            <a:r>
              <a:rPr kumimoji="1" lang="ja-JP" altLang="en-US" dirty="0"/>
              <a:t>を判断する</a:t>
            </a:r>
            <a:r>
              <a:rPr kumimoji="1" lang="ja-JP" altLang="en-US" b="1" dirty="0"/>
              <a:t>統計手法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標本が正規分布</a:t>
            </a:r>
            <a:r>
              <a:rPr kumimoji="1" lang="ja-JP" altLang="en-US" dirty="0"/>
              <a:t>に従い、</a:t>
            </a:r>
            <a:r>
              <a:rPr kumimoji="1" lang="ja-JP" altLang="en-US" b="1" dirty="0"/>
              <a:t>外れ値</a:t>
            </a:r>
            <a:r>
              <a:rPr kumimoji="1" lang="ja-JP" altLang="en-US" dirty="0"/>
              <a:t>を適切に扱い、</a:t>
            </a:r>
            <a:r>
              <a:rPr kumimoji="1" lang="ja-JP" altLang="en-US" b="1" dirty="0"/>
              <a:t>十分な標本サイズ</a:t>
            </a:r>
            <a:r>
              <a:rPr kumimoji="1" lang="ja-JP" altLang="en-US" dirty="0"/>
              <a:t>を確保することが重要</a:t>
            </a:r>
          </a:p>
          <a:p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検定の</a:t>
            </a:r>
            <a:r>
              <a:rPr kumimoji="1" lang="en-US" altLang="ja-JP" sz="2400" b="1" dirty="0"/>
              <a:t>p</a:t>
            </a:r>
            <a:r>
              <a:rPr kumimoji="1" lang="ja-JP" altLang="en-US" sz="2400" b="1" dirty="0"/>
              <a:t>値</a:t>
            </a:r>
            <a:endParaRPr kumimoji="1" lang="en-US" altLang="ja-JP" sz="2400" b="1" dirty="0"/>
          </a:p>
          <a:p>
            <a:pPr lvl="1"/>
            <a:r>
              <a:rPr kumimoji="1" lang="en-US" altLang="ja-JP" dirty="0"/>
              <a:t>t</a:t>
            </a:r>
            <a:r>
              <a:rPr kumimoji="1" lang="ja-JP" altLang="en-US" dirty="0"/>
              <a:t>検定の</a:t>
            </a:r>
            <a:r>
              <a:rPr kumimoji="1" lang="en-US" altLang="ja-JP" dirty="0"/>
              <a:t>p</a:t>
            </a:r>
            <a:r>
              <a:rPr kumimoji="1" lang="ja-JP" altLang="en-US" dirty="0"/>
              <a:t>値は、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つの標本の差が偶然</a:t>
            </a:r>
            <a:r>
              <a:rPr kumimoji="1" lang="ja-JP" altLang="en-US" dirty="0"/>
              <a:t>である</a:t>
            </a:r>
            <a:r>
              <a:rPr kumimoji="1" lang="ja-JP" altLang="en-US" b="1" dirty="0"/>
              <a:t>確率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p</a:t>
            </a:r>
            <a:r>
              <a:rPr kumimoji="1" lang="ja-JP" altLang="en-US" dirty="0"/>
              <a:t>値が低いとき、差が統計的に有意である可能性が高まる</a:t>
            </a:r>
          </a:p>
          <a:p>
            <a:r>
              <a:rPr kumimoji="1" lang="en-US" altLang="ja-JP" sz="2400" b="1" dirty="0"/>
              <a:t>p</a:t>
            </a:r>
            <a:r>
              <a:rPr kumimoji="1" lang="ja-JP" altLang="en-US" sz="2400" b="1" dirty="0"/>
              <a:t>値の解釈</a:t>
            </a:r>
            <a:endParaRPr kumimoji="1" lang="en-US" altLang="ja-JP" sz="2400" b="1" dirty="0"/>
          </a:p>
          <a:p>
            <a:pPr lvl="1"/>
            <a:r>
              <a:rPr kumimoji="1" lang="en-US" altLang="ja-JP" b="1" dirty="0"/>
              <a:t>p</a:t>
            </a:r>
            <a:r>
              <a:rPr kumimoji="1" lang="ja-JP" altLang="en-US" b="1" dirty="0"/>
              <a:t>値が小さい</a:t>
            </a:r>
            <a:r>
              <a:rPr kumimoji="1" lang="ja-JP" altLang="en-US" dirty="0"/>
              <a:t>とき、「</a:t>
            </a:r>
            <a:r>
              <a:rPr kumimoji="1" lang="ja-JP" altLang="en-US" b="1" dirty="0"/>
              <a:t>差は統計的に有意であり、偶然とは考えにくい</a:t>
            </a:r>
            <a:r>
              <a:rPr kumimoji="1" lang="ja-JP" altLang="en-US" dirty="0"/>
              <a:t>」と考える</a:t>
            </a:r>
            <a:endParaRPr kumimoji="1" lang="en-US" altLang="ja-JP" dirty="0"/>
          </a:p>
          <a:p>
            <a:pPr lvl="1"/>
            <a:r>
              <a:rPr kumimoji="1" lang="en-US" altLang="ja-JP" b="1" dirty="0"/>
              <a:t>p</a:t>
            </a:r>
            <a:r>
              <a:rPr kumimoji="1" lang="ja-JP" altLang="en-US" b="1" dirty="0"/>
              <a:t>値が大きい</a:t>
            </a:r>
            <a:r>
              <a:rPr kumimoji="1" lang="ja-JP" altLang="en-US" dirty="0"/>
              <a:t>ときは、「差は統計的に有意であるとは言いきれない。</a:t>
            </a:r>
            <a:r>
              <a:rPr kumimoji="1" lang="ja-JP" altLang="en-US" b="1" dirty="0"/>
              <a:t>偶然であるとも、偶然でないとも言えない</a:t>
            </a:r>
            <a:r>
              <a:rPr kumimoji="1" lang="ja-JP" altLang="en-US" dirty="0"/>
              <a:t>」と考える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FB977-9DC2-60A4-F368-40844D4A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4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数値．範囲はー１から１まで</a:t>
            </a:r>
            <a:endParaRPr kumimoji="1" lang="en-US" altLang="ja-JP" b="1" dirty="0"/>
          </a:p>
          <a:p>
            <a:r>
              <a:rPr lang="ja-JP" altLang="en-US" dirty="0"/>
              <a:t>相関係数を算出することで、変数間の関係の分析ができる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なし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 </a:t>
            </a:r>
            <a:r>
              <a:rPr kumimoji="1" lang="en-US" altLang="ja-JP" dirty="0"/>
              <a:t>t </a:t>
            </a:r>
            <a:r>
              <a:rPr kumimoji="1" lang="ja-JP" altLang="en-US" dirty="0"/>
              <a:t>検定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lang="en-US" altLang="ja-JP" sz="2400" b="1" dirty="0"/>
              <a:t>from </a:t>
            </a:r>
            <a:r>
              <a:rPr lang="en-US" altLang="ja-JP" sz="2400" b="1" dirty="0" err="1"/>
              <a:t>scipy</a:t>
            </a:r>
            <a:r>
              <a:rPr lang="en-US" altLang="ja-JP" sz="2400" b="1" dirty="0"/>
              <a:t> import stats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lang="en-US" altLang="ja-JP" sz="2400" dirty="0"/>
            </a:br>
            <a:r>
              <a:rPr lang="ja-JP" altLang="en-US" sz="2400" dirty="0"/>
              <a:t>（ここでは、</a:t>
            </a:r>
            <a:r>
              <a:rPr lang="en-US" altLang="ja-JP" sz="2400" dirty="0"/>
              <a:t>sample1</a:t>
            </a:r>
            <a:r>
              <a:rPr lang="ja-JP" altLang="en-US" sz="2400" dirty="0"/>
              <a:t>、</a:t>
            </a:r>
            <a:r>
              <a:rPr lang="en-US" altLang="ja-JP" sz="2400" dirty="0"/>
              <a:t>sample2 </a:t>
            </a:r>
            <a:r>
              <a:rPr lang="ja-JP" altLang="en-US" sz="2400" dirty="0"/>
              <a:t>を準備）</a:t>
            </a:r>
            <a:br>
              <a:rPr lang="en-US" altLang="ja-JP" sz="2400" dirty="0"/>
            </a:br>
            <a:r>
              <a:rPr lang="en-US" altLang="ja-JP" sz="2400" b="1" dirty="0"/>
              <a:t>sample1 = [86, 93, 91, 89, 92]</a:t>
            </a:r>
            <a:br>
              <a:rPr lang="en-US" altLang="ja-JP" sz="2400" b="1" dirty="0"/>
            </a:br>
            <a:r>
              <a:rPr lang="en-US" altLang="ja-JP" sz="2400" b="1" dirty="0"/>
              <a:t>sample2 = [77, 81, 84, 85, 80]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ja-JP" sz="2400" dirty="0" err="1"/>
              <a:t>scipy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 </a:t>
            </a:r>
            <a:r>
              <a:rPr lang="en-US" altLang="ja-JP" sz="2400" dirty="0" err="1"/>
              <a:t>ttest_ind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を用いて </a:t>
            </a:r>
            <a:r>
              <a:rPr kumimoji="1" lang="en-US" altLang="ja-JP" sz="2400" dirty="0"/>
              <a:t>t </a:t>
            </a:r>
            <a:r>
              <a:rPr kumimoji="1" lang="ja-JP" altLang="en-US" sz="2400" dirty="0"/>
              <a:t>検定を実施</a:t>
            </a:r>
            <a:br>
              <a:rPr kumimoji="1" lang="en-US" altLang="ja-JP" sz="2400" dirty="0"/>
            </a:br>
            <a:r>
              <a:rPr kumimoji="1" lang="en-US" altLang="ja-JP" sz="2400" b="1" dirty="0"/>
              <a:t>t, p = </a:t>
            </a:r>
            <a:r>
              <a:rPr kumimoji="1" lang="en-US" altLang="ja-JP" sz="2400" b="1" dirty="0" err="1"/>
              <a:t>stats.ttest_ind</a:t>
            </a:r>
            <a:r>
              <a:rPr kumimoji="1" lang="en-US" altLang="ja-JP" sz="2400" b="1" dirty="0"/>
              <a:t>(sample1, sample2)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ja-JP" sz="2400" dirty="0"/>
              <a:t>p</a:t>
            </a:r>
            <a:r>
              <a:rPr lang="ja-JP" altLang="en-US" sz="2400" dirty="0"/>
              <a:t> 値の表示</a:t>
            </a:r>
            <a:br>
              <a:rPr lang="en-US" altLang="ja-JP" sz="2400" b="1" dirty="0"/>
            </a:br>
            <a:r>
              <a:rPr lang="en-US" altLang="ja-JP" sz="2400" b="1" dirty="0"/>
              <a:t>print(p)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FB0C2F-BB08-445C-32D6-D041400A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14" y="4855856"/>
            <a:ext cx="2971579" cy="13235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856948-6BC8-5BAB-27BD-D48F9B40EEE3}"/>
              </a:ext>
            </a:extLst>
          </p:cNvPr>
          <p:cNvSpPr txBox="1"/>
          <p:nvPr/>
        </p:nvSpPr>
        <p:spPr>
          <a:xfrm>
            <a:off x="676006" y="6308080"/>
            <a:ext cx="810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&lt;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0.05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が，</a:t>
            </a:r>
            <a:r>
              <a:rPr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判断の分かれ目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の目安という考え方も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764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/>
              <a:t>t </a:t>
            </a:r>
            <a:r>
              <a:rPr kumimoji="1" lang="ja-JP" altLang="en-US" sz="3200" dirty="0"/>
              <a:t>検定（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017108" y="326070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267078" y="1061648"/>
            <a:ext cx="510043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scipy</a:t>
            </a:r>
            <a:r>
              <a:rPr kumimoji="1" lang="en-US" altLang="ja-JP" sz="2400" dirty="0"/>
              <a:t> import stats</a:t>
            </a:r>
          </a:p>
          <a:p>
            <a:r>
              <a:rPr kumimoji="1" lang="en-US" altLang="ja-JP" sz="2400" dirty="0"/>
              <a:t>sample1 = [86, 93, 91, 89, 92]</a:t>
            </a:r>
          </a:p>
          <a:p>
            <a:r>
              <a:rPr kumimoji="1" lang="en-US" altLang="ja-JP" sz="2400" dirty="0"/>
              <a:t>sample2 = [77, 81, 84, 85, 80]</a:t>
            </a:r>
          </a:p>
          <a:p>
            <a:r>
              <a:rPr kumimoji="1" lang="en-US" altLang="ja-JP" sz="2400" dirty="0"/>
              <a:t>t, p = </a:t>
            </a:r>
            <a:r>
              <a:rPr kumimoji="1" lang="en-US" altLang="ja-JP" sz="2400" dirty="0" err="1"/>
              <a:t>stats.ttest_ind</a:t>
            </a:r>
            <a:r>
              <a:rPr kumimoji="1" lang="en-US" altLang="ja-JP" sz="2400" dirty="0"/>
              <a:t>(sample1, sample2)</a:t>
            </a:r>
          </a:p>
          <a:p>
            <a:r>
              <a:rPr kumimoji="1" lang="en-US" altLang="ja-JP" sz="2400" dirty="0"/>
              <a:t>print(p)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1061648"/>
            <a:ext cx="363989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データの準備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検定の実施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値の表示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A2AF53-16FA-8848-52D3-7FE6350B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54" y="3907821"/>
            <a:ext cx="6009396" cy="27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サイズが５以上の数値データを，</a:t>
            </a:r>
            <a:r>
              <a:rPr lang="en-US" altLang="ja-JP" dirty="0"/>
              <a:t>2</a:t>
            </a:r>
            <a:r>
              <a:rPr lang="ja-JP" altLang="en-US" dirty="0"/>
              <a:t>個準備しなさい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1</a:t>
            </a:r>
            <a:r>
              <a:rPr lang="ja-JP" altLang="en-US" dirty="0"/>
              <a:t>のデータについて </a:t>
            </a:r>
            <a:r>
              <a:rPr lang="en-US" altLang="ja-JP" dirty="0"/>
              <a:t>t</a:t>
            </a:r>
            <a:r>
              <a:rPr lang="ja-JP" altLang="en-US" dirty="0"/>
              <a:t> 検定を行い，その</a:t>
            </a:r>
            <a:r>
              <a:rPr lang="en-US" altLang="ja-JP" dirty="0"/>
              <a:t> p </a:t>
            </a:r>
            <a:r>
              <a:rPr lang="ja-JP" altLang="en-US" dirty="0"/>
              <a:t>値を求めなさい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06429" y="1955645"/>
          <a:ext cx="7579269" cy="9390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759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78379" y="4637899"/>
            <a:ext cx="76353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値＞　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03520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84017" y="484632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52059" y="2989326"/>
            <a:ext cx="4029075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（正の相関）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233805" y="5490407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負の相関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09631" y="857683"/>
            <a:ext cx="366374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73529" y="5040399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3324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（負の相関）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9" y="915086"/>
            <a:ext cx="4841804" cy="37312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93311" y="5538652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8" y="772411"/>
            <a:ext cx="6185051" cy="476634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70955" y="5526472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2370955" y="597195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628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相関係数のまとめ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kumimoji="1" lang="en-US" altLang="ja-JP" b="1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なし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正の相関</a:t>
            </a:r>
            <a:endParaRPr kumimoji="1" lang="ja-JP" altLang="en-US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5689" y="5831996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負の相関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430B45-0170-FB02-D0CC-6FD993CEF42B}"/>
              </a:ext>
            </a:extLst>
          </p:cNvPr>
          <p:cNvSpPr txBox="1"/>
          <p:nvPr/>
        </p:nvSpPr>
        <p:spPr>
          <a:xfrm>
            <a:off x="461907" y="5884348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相関なし</a:t>
            </a:r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C2E2B-D799-15CA-3C7A-29CC5C2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相関係数の活用例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FBBD9-0C5F-9B51-C783-520D86D7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２つの量の間の関係性の分析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広告を増やすと，売上高が増えそうか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相関が高い複数の金融商品を扱うと，リスクが高いか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遺伝子と疾患に関係がありそうか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6733F-A960-9B80-F608-F5B85A00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2353</Words>
  <Application>Microsoft Office PowerPoint</Application>
  <PresentationFormat>画面に合わせる (4:3)</PresentationFormat>
  <Paragraphs>389</Paragraphs>
  <Slides>42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ＭＳ ゴシック</vt:lpstr>
      <vt:lpstr>メイリオ</vt:lpstr>
      <vt:lpstr>游ゴシック</vt:lpstr>
      <vt:lpstr>Arial</vt:lpstr>
      <vt:lpstr>Calibri</vt:lpstr>
      <vt:lpstr>Office テーマ</vt:lpstr>
      <vt:lpstr>pd-3. 相関，相関係数，t 検定 </vt:lpstr>
      <vt:lpstr>アウトライン</vt:lpstr>
      <vt:lpstr>相関</vt:lpstr>
      <vt:lpstr>相関係数</vt:lpstr>
      <vt:lpstr>正の相関</vt:lpstr>
      <vt:lpstr>負の相関</vt:lpstr>
      <vt:lpstr>相関なし</vt:lpstr>
      <vt:lpstr>相関係数のまとめ</vt:lpstr>
      <vt:lpstr>相関係数の活用例</vt:lpstr>
      <vt:lpstr>相関係数の性質</vt:lpstr>
      <vt:lpstr>相関係数の例</vt:lpstr>
      <vt:lpstr>ここまでのまとめ</vt:lpstr>
      <vt:lpstr>4-2 Iris データセットでの 相関係数の算出</vt:lpstr>
      <vt:lpstr>Python による相関係数の算出</vt:lpstr>
      <vt:lpstr>Python による相関係数の算出（Google Colaboratory）</vt:lpstr>
      <vt:lpstr>アヤメ属 (Iris)</vt:lpstr>
      <vt:lpstr>Iris データセット</vt:lpstr>
      <vt:lpstr>今から行うこと</vt:lpstr>
      <vt:lpstr>Iris データセットのロード（Google Colaboratory）</vt:lpstr>
      <vt:lpstr>Iris データセットのロード（Google Colaboratory）</vt:lpstr>
      <vt:lpstr>Iris データセットの０，１列目 （Google Colaboratory）</vt:lpstr>
      <vt:lpstr>Iris データセットの０，１列目 （Google Colaboratory）</vt:lpstr>
      <vt:lpstr>Iris データセットの０，１列目の相関係数 （Google Colaboratory）</vt:lpstr>
      <vt:lpstr>PowerPoint プレゼンテーション</vt:lpstr>
      <vt:lpstr>4-3 母集団と標本</vt:lpstr>
      <vt:lpstr>母集団</vt:lpstr>
      <vt:lpstr>サンプリングと標本</vt:lpstr>
      <vt:lpstr>サンプリングと標本</vt:lpstr>
      <vt:lpstr>十分な数の標本が必要</vt:lpstr>
      <vt:lpstr>まとめ</vt:lpstr>
      <vt:lpstr>4-4 t 検定</vt:lpstr>
      <vt:lpstr>t 検定</vt:lpstr>
      <vt:lpstr>複数の母集団</vt:lpstr>
      <vt:lpstr>２つの母集団と２つの標本</vt:lpstr>
      <vt:lpstr>t 検定と p 値</vt:lpstr>
      <vt:lpstr>２つの母集団と２つの標本</vt:lpstr>
      <vt:lpstr>２つの母集団と２つの標本</vt:lpstr>
      <vt:lpstr>p 値と有意性</vt:lpstr>
      <vt:lpstr>ここまでのまとめ</vt:lpstr>
      <vt:lpstr>Python による t 検定</vt:lpstr>
      <vt:lpstr>t 検定（Google Colaboratory）</vt:lpstr>
      <vt:lpstr>演習の例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64</cp:revision>
  <dcterms:created xsi:type="dcterms:W3CDTF">2019-11-02T00:06:04Z</dcterms:created>
  <dcterms:modified xsi:type="dcterms:W3CDTF">2025-02-05T05:16:12Z</dcterms:modified>
</cp:coreProperties>
</file>