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1037" r:id="rId2"/>
    <p:sldId id="696" r:id="rId3"/>
    <p:sldId id="916" r:id="rId4"/>
    <p:sldId id="1315" r:id="rId5"/>
    <p:sldId id="1072" r:id="rId6"/>
    <p:sldId id="915" r:id="rId7"/>
    <p:sldId id="1321" r:id="rId8"/>
    <p:sldId id="1322" r:id="rId9"/>
    <p:sldId id="1326" r:id="rId10"/>
    <p:sldId id="948" r:id="rId11"/>
    <p:sldId id="263" r:id="rId12"/>
    <p:sldId id="264" r:id="rId13"/>
    <p:sldId id="1323" r:id="rId14"/>
    <p:sldId id="1324" r:id="rId15"/>
    <p:sldId id="1350" r:id="rId16"/>
    <p:sldId id="1325" r:id="rId17"/>
    <p:sldId id="1327" r:id="rId18"/>
    <p:sldId id="1328" r:id="rId19"/>
    <p:sldId id="1329" r:id="rId20"/>
    <p:sldId id="949" r:id="rId21"/>
    <p:sldId id="1312" r:id="rId22"/>
    <p:sldId id="1349" r:id="rId23"/>
    <p:sldId id="1317" r:id="rId24"/>
    <p:sldId id="1318" r:id="rId25"/>
    <p:sldId id="1319" r:id="rId26"/>
    <p:sldId id="1320" r:id="rId27"/>
    <p:sldId id="956" r:id="rId28"/>
    <p:sldId id="957" r:id="rId29"/>
    <p:sldId id="954" r:id="rId30"/>
    <p:sldId id="1368" r:id="rId31"/>
    <p:sldId id="1369" r:id="rId32"/>
    <p:sldId id="947" r:id="rId33"/>
    <p:sldId id="958" r:id="rId34"/>
    <p:sldId id="959" r:id="rId35"/>
    <p:sldId id="1352" r:id="rId36"/>
    <p:sldId id="1331" r:id="rId37"/>
    <p:sldId id="1332" r:id="rId38"/>
    <p:sldId id="938" r:id="rId39"/>
    <p:sldId id="1316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9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20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21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6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pd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>
                <a:latin typeface="メイリオ" panose="020B0604030504040204" pitchFamily="50" charset="-128"/>
              </a:rPr>
              <a:t>p</a:t>
            </a:r>
            <a:r>
              <a:rPr lang="en-US" altLang="ja-JP" sz="4400">
                <a:latin typeface="メイリオ" panose="020B0604030504040204" pitchFamily="50" charset="-128"/>
              </a:rPr>
              <a:t>d-1. </a:t>
            </a:r>
            <a:r>
              <a:rPr lang="ja-JP" altLang="en-US" sz="4400" dirty="0">
                <a:latin typeface="メイリオ" panose="020B0604030504040204" pitchFamily="50" charset="-128"/>
              </a:rPr>
              <a:t>データサイエンス，散布図，平均，分布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によるデータサイエンス演習）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https://www.kkaneko.jp/cc/pd/index.html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67B19-3F33-4522-AC20-8593A6F8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散布図の用途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BC9F11-00A2-468E-B365-DCDD164BA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2954755" cy="5333166"/>
          </a:xfrm>
        </p:spPr>
        <p:txBody>
          <a:bodyPr/>
          <a:lstStyle/>
          <a:p>
            <a:r>
              <a:rPr kumimoji="1" lang="ja-JP" altLang="en-US" dirty="0"/>
              <a:t>時間変化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5038EC-F240-4909-8DC4-A4CBCDB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7AFB596-CD98-4F0C-9CA9-CCA5C9B5511B}"/>
              </a:ext>
            </a:extLst>
          </p:cNvPr>
          <p:cNvSpPr txBox="1">
            <a:spLocks/>
          </p:cNvSpPr>
          <p:nvPr/>
        </p:nvSpPr>
        <p:spPr>
          <a:xfrm>
            <a:off x="5246735" y="854257"/>
            <a:ext cx="2954755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分布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5D156B-12BC-4EEF-8FF5-57777FAA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0" y="1613193"/>
            <a:ext cx="4507130" cy="240120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6BD040B-A9C2-40E9-8616-7023405C7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0" y="1754187"/>
            <a:ext cx="4181556" cy="211921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A5CD13-0E1D-4CC4-921D-5301AF38183B}"/>
              </a:ext>
            </a:extLst>
          </p:cNvPr>
          <p:cNvSpPr txBox="1"/>
          <p:nvPr/>
        </p:nvSpPr>
        <p:spPr>
          <a:xfrm>
            <a:off x="109320" y="4269912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横軸は時間．</a:t>
            </a:r>
            <a:endParaRPr kumimoji="1" lang="en-US" altLang="ja-JP" sz="2400" dirty="0"/>
          </a:p>
          <a:p>
            <a:r>
              <a:rPr kumimoji="1" lang="ja-JP" altLang="en-US" sz="2400" dirty="0"/>
              <a:t>散布図から，</a:t>
            </a:r>
            <a:endParaRPr kumimoji="1" lang="en-US" altLang="ja-JP" sz="2400" dirty="0"/>
          </a:p>
          <a:p>
            <a:r>
              <a:rPr kumimoji="1" lang="ja-JP" altLang="en-US" sz="2400" b="1" dirty="0"/>
              <a:t>時間変化</a:t>
            </a:r>
            <a:r>
              <a:rPr kumimoji="1" lang="ja-JP" altLang="en-US" sz="2400" dirty="0"/>
              <a:t>を読み取る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160298-9ACC-441C-A4CB-189C60500651}"/>
              </a:ext>
            </a:extLst>
          </p:cNvPr>
          <p:cNvSpPr txBox="1"/>
          <p:nvPr/>
        </p:nvSpPr>
        <p:spPr>
          <a:xfrm>
            <a:off x="4650462" y="426991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横軸と縦軸は，２つの量．</a:t>
            </a:r>
            <a:endParaRPr kumimoji="1" lang="en-US" altLang="ja-JP" sz="2400" dirty="0"/>
          </a:p>
          <a:p>
            <a:r>
              <a:rPr kumimoji="1" lang="ja-JP" altLang="en-US" sz="2400" dirty="0"/>
              <a:t>散布図から，</a:t>
            </a:r>
            <a:endParaRPr kumimoji="1" lang="en-US" altLang="ja-JP" sz="2400" dirty="0"/>
          </a:p>
          <a:p>
            <a:r>
              <a:rPr kumimoji="1" lang="ja-JP" altLang="en-US" sz="2400" dirty="0"/>
              <a:t>２つの量の間の</a:t>
            </a:r>
            <a:r>
              <a:rPr kumimoji="1" lang="ja-JP" altLang="en-US" sz="2400" b="1" dirty="0"/>
              <a:t>関係</a:t>
            </a:r>
            <a:r>
              <a:rPr kumimoji="1" lang="ja-JP" altLang="en-US" sz="2400" dirty="0"/>
              <a:t>を見る</a:t>
            </a:r>
          </a:p>
        </p:txBody>
      </p:sp>
    </p:spTree>
    <p:extLst>
      <p:ext uri="{BB962C8B-B14F-4D97-AF65-F5344CB8AC3E}">
        <p14:creationId xmlns:p14="http://schemas.microsoft.com/office/powerpoint/2010/main" val="86326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アヤメ属 </a:t>
            </a:r>
            <a:r>
              <a:rPr lang="en-US" altLang="ja-JP" dirty="0"/>
              <a:t>(Iris)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2141" y="846253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多年草</a:t>
            </a:r>
            <a:endParaRPr lang="en-US" altLang="ja-JP" dirty="0"/>
          </a:p>
          <a:p>
            <a:r>
              <a:rPr lang="ja-JP" altLang="en-US" dirty="0"/>
              <a:t>世界に </a:t>
            </a:r>
            <a:r>
              <a:rPr lang="en-US" altLang="ja-JP" dirty="0"/>
              <a:t>150</a:t>
            </a:r>
            <a:r>
              <a:rPr lang="ja-JP" altLang="en-US" dirty="0"/>
              <a:t>種</a:t>
            </a:r>
            <a:r>
              <a:rPr lang="en-US" altLang="ja-JP" dirty="0"/>
              <a:t>. </a:t>
            </a:r>
            <a:r>
              <a:rPr lang="ja-JP" altLang="en-US" dirty="0"/>
              <a:t>日本に </a:t>
            </a:r>
            <a:r>
              <a:rPr lang="en-US" altLang="ja-JP" dirty="0"/>
              <a:t>9</a:t>
            </a:r>
            <a:r>
              <a:rPr lang="ja-JP" altLang="en-US" dirty="0"/>
              <a:t>種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花被片は </a:t>
            </a:r>
            <a:r>
              <a:rPr lang="en-US" altLang="ja-JP" dirty="0"/>
              <a:t>6</a:t>
            </a:r>
            <a:r>
              <a:rPr lang="ja-JP" altLang="en-US" dirty="0"/>
              <a:t>個</a:t>
            </a:r>
            <a:endParaRPr lang="en-US" altLang="ja-JP" dirty="0"/>
          </a:p>
          <a:p>
            <a:r>
              <a:rPr lang="ja-JP" altLang="en-US" dirty="0"/>
              <a:t>外花被片（がいかひへん） </a:t>
            </a:r>
            <a:r>
              <a:rPr lang="en-US" altLang="ja-JP" dirty="0"/>
              <a:t>Sepal</a:t>
            </a:r>
            <a:r>
              <a:rPr lang="ja-JP" altLang="en-US" dirty="0"/>
              <a:t>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個（大型で下に垂れる）</a:t>
            </a:r>
            <a:endParaRPr lang="en-US" altLang="ja-JP" dirty="0"/>
          </a:p>
          <a:p>
            <a:r>
              <a:rPr lang="ja-JP" altLang="en-US" dirty="0"/>
              <a:t>内花被片（ないかひへん） </a:t>
            </a:r>
            <a:r>
              <a:rPr lang="en-US" altLang="ja-JP" dirty="0"/>
              <a:t>Petal</a:t>
            </a:r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30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7435" y="846253"/>
            <a:ext cx="4575618" cy="5333166"/>
          </a:xfrm>
        </p:spPr>
        <p:txBody>
          <a:bodyPr>
            <a:noAutofit/>
          </a:bodyPr>
          <a:lstStyle/>
          <a:p>
            <a:r>
              <a:rPr lang="en-US" altLang="ja-JP" b="1" dirty="0"/>
              <a:t>3</a:t>
            </a:r>
            <a:r>
              <a:rPr lang="ja-JP" altLang="en-US" b="1" dirty="0"/>
              <a:t>種のアヤメ</a:t>
            </a:r>
            <a:r>
              <a:rPr lang="ja-JP" altLang="en-US" dirty="0"/>
              <a:t>の外花被辺、内花被片の幅と長さを計測したデータセット</a:t>
            </a:r>
            <a:endParaRPr lang="pt-BR" altLang="ja-JP" dirty="0"/>
          </a:p>
          <a:p>
            <a:pPr marL="0" indent="0">
              <a:buNone/>
            </a:pPr>
            <a:r>
              <a:rPr lang="pt-BR" altLang="ja-JP" dirty="0"/>
              <a:t> 	Iris setosa</a:t>
            </a:r>
          </a:p>
          <a:p>
            <a:pPr marL="0" indent="0">
              <a:buNone/>
            </a:pPr>
            <a:r>
              <a:rPr lang="pt-BR" altLang="ja-JP" dirty="0"/>
              <a:t> 	Iris versicolor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pt-BR" altLang="ja-JP" dirty="0"/>
              <a:t>Iris virginica</a:t>
            </a:r>
          </a:p>
          <a:p>
            <a:r>
              <a:rPr lang="ja-JP" altLang="en-US" dirty="0"/>
              <a:t>データ数は </a:t>
            </a:r>
            <a:r>
              <a:rPr lang="en-US" altLang="ja-JP" dirty="0"/>
              <a:t>150 (50 × 3)</a:t>
            </a:r>
          </a:p>
          <a:p>
            <a:r>
              <a:rPr lang="ja-JP" altLang="en-US" dirty="0"/>
              <a:t>作成者：</a:t>
            </a:r>
            <a:r>
              <a:rPr lang="en-US" altLang="ja-JP" dirty="0"/>
              <a:t>Ronald Fisher </a:t>
            </a:r>
          </a:p>
          <a:p>
            <a:r>
              <a:rPr lang="ja-JP" altLang="en-US" dirty="0"/>
              <a:t>作成年：</a:t>
            </a:r>
            <a:r>
              <a:rPr lang="en-US" altLang="ja-JP" dirty="0"/>
              <a:t>1936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760883" y="5755186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</a:rPr>
              <a:t>Iris </a:t>
            </a:r>
            <a:r>
              <a:rPr lang="ja-JP" altLang="en-US" dirty="0">
                <a:latin typeface="Arial" panose="020B0604020202020204" pitchFamily="34" charset="0"/>
              </a:rPr>
              <a:t>データセット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5949E1-4A3B-9B78-9C29-9940C208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45" y="644893"/>
            <a:ext cx="1258436" cy="36731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65ED5E2-D8C0-4F8E-2215-9DB02FF5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2" y="4926454"/>
            <a:ext cx="3064995" cy="560324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C99A8DC-D797-1342-B40B-17AB21AC1D22}"/>
              </a:ext>
            </a:extLst>
          </p:cNvPr>
          <p:cNvSpPr txBox="1">
            <a:spLocks/>
          </p:cNvSpPr>
          <p:nvPr/>
        </p:nvSpPr>
        <p:spPr>
          <a:xfrm>
            <a:off x="1291975" y="4285881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Arial" panose="020B0604020202020204" pitchFamily="34" charset="0"/>
              </a:rPr>
              <a:t>0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1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2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3</a:t>
            </a:r>
            <a:r>
              <a:rPr lang="ja-JP" altLang="en-US" sz="1400" b="1" dirty="0">
                <a:latin typeface="Arial" panose="020B0604020202020204" pitchFamily="34" charset="0"/>
              </a:rPr>
              <a:t>列</a:t>
            </a:r>
            <a:endParaRPr lang="en-US" altLang="ja-JP" sz="1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1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4EA57E6-3DE7-F546-517A-7B1453840CD9}"/>
              </a:ext>
            </a:extLst>
          </p:cNvPr>
          <p:cNvSpPr txBox="1">
            <a:spLocks/>
          </p:cNvSpPr>
          <p:nvPr/>
        </p:nvSpPr>
        <p:spPr>
          <a:xfrm>
            <a:off x="2156808" y="3749659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569FBE-BDE5-5511-0CC1-2A3FF6C550FD}"/>
              </a:ext>
            </a:extLst>
          </p:cNvPr>
          <p:cNvSpPr txBox="1"/>
          <p:nvPr/>
        </p:nvSpPr>
        <p:spPr>
          <a:xfrm>
            <a:off x="425828" y="858448"/>
            <a:ext cx="493551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 </a:t>
            </a:r>
            <a:r>
              <a:rPr kumimoji="1" lang="en-US" altLang="ja-JP" sz="2400" dirty="0" err="1"/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print(x)</a:t>
            </a:r>
          </a:p>
          <a:p>
            <a:r>
              <a:rPr kumimoji="1" lang="en-US" altLang="ja-JP" sz="2400" dirty="0"/>
              <a:t>print(y)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4C39164-73B6-ABCD-F8EB-7DEC1756915F}"/>
              </a:ext>
            </a:extLst>
          </p:cNvPr>
          <p:cNvSpPr txBox="1">
            <a:spLocks/>
          </p:cNvSpPr>
          <p:nvPr/>
        </p:nvSpPr>
        <p:spPr>
          <a:xfrm>
            <a:off x="5437490" y="994866"/>
            <a:ext cx="350498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x, 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にロード、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は２次元の配列、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は１次元の配列）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72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A124BD-EABE-65C3-C74C-0F4D39F1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01" y="746949"/>
            <a:ext cx="5219035" cy="60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5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による散布図の描画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26259"/>
            <a:ext cx="8461208" cy="598037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lang="ja-JP" altLang="en-US" sz="2600" dirty="0"/>
              <a:t>ライブラリのインポート</a:t>
            </a:r>
            <a:br>
              <a:rPr lang="en-US" altLang="ja-JP" sz="2600" dirty="0"/>
            </a:br>
            <a:r>
              <a:rPr kumimoji="1" lang="en-US" altLang="ja-JP" sz="2800" b="1" dirty="0"/>
              <a:t>import </a:t>
            </a:r>
            <a:r>
              <a:rPr kumimoji="1" lang="en-US" altLang="ja-JP" sz="2800" b="1" dirty="0" err="1"/>
              <a:t>matplotlib.pyplot</a:t>
            </a:r>
            <a:r>
              <a:rPr kumimoji="1" lang="en-US" altLang="ja-JP" sz="2800" b="1" dirty="0"/>
              <a:t> as </a:t>
            </a:r>
            <a:r>
              <a:rPr kumimoji="1" lang="en-US" altLang="ja-JP" sz="2800" b="1" dirty="0" err="1"/>
              <a:t>plt</a:t>
            </a:r>
            <a:br>
              <a:rPr lang="en-US" altLang="ja-JP" sz="2800" b="1" dirty="0"/>
            </a:br>
            <a:r>
              <a:rPr kumimoji="1" lang="en-US" altLang="ja-JP" sz="2800" b="1" dirty="0"/>
              <a:t>import </a:t>
            </a:r>
            <a:r>
              <a:rPr kumimoji="1" lang="en-US" altLang="ja-JP" sz="2800" b="1" dirty="0" err="1"/>
              <a:t>japanize_matplotlib</a:t>
            </a:r>
            <a:endParaRPr lang="en-US" altLang="ja-JP" sz="2800" b="1" dirty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600" dirty="0"/>
              <a:t>データの準備</a:t>
            </a:r>
            <a:br>
              <a:rPr lang="en-US" altLang="ja-JP" sz="2600" dirty="0"/>
            </a:br>
            <a:r>
              <a:rPr lang="ja-JP" altLang="en-US" sz="2600" dirty="0"/>
              <a:t>ここでは，</a:t>
            </a:r>
            <a:r>
              <a:rPr lang="en-US" altLang="ja-JP" sz="2600" dirty="0"/>
              <a:t>Iris </a:t>
            </a:r>
            <a:r>
              <a:rPr lang="ja-JP" altLang="en-US" sz="2600" dirty="0"/>
              <a:t>データセットを使用</a:t>
            </a:r>
            <a:br>
              <a:rPr kumimoji="1" lang="en-US" altLang="ja-JP" sz="2600" dirty="0"/>
            </a:br>
            <a:r>
              <a:rPr kumimoji="1" lang="en-US" altLang="ja-JP" sz="2600" b="1" dirty="0"/>
              <a:t>from </a:t>
            </a:r>
            <a:r>
              <a:rPr kumimoji="1" lang="en-US" altLang="ja-JP" sz="2600" b="1" dirty="0" err="1"/>
              <a:t>sklearn.datasets</a:t>
            </a:r>
            <a:r>
              <a:rPr kumimoji="1" lang="en-US" altLang="ja-JP" sz="2600" b="1" dirty="0"/>
              <a:t> import </a:t>
            </a:r>
            <a:r>
              <a:rPr kumimoji="1" lang="en-US" altLang="ja-JP" sz="2600" b="1" dirty="0" err="1"/>
              <a:t>load_iris</a:t>
            </a:r>
            <a:br>
              <a:rPr kumimoji="1" lang="en-US" altLang="ja-JP" sz="2600" b="1" dirty="0"/>
            </a:br>
            <a:r>
              <a:rPr kumimoji="1" lang="en-US" altLang="ja-JP" sz="2600" b="1" dirty="0"/>
              <a:t>iris = </a:t>
            </a:r>
            <a:r>
              <a:rPr kumimoji="1" lang="en-US" altLang="ja-JP" sz="2600" b="1" dirty="0" err="1"/>
              <a:t>load_iris</a:t>
            </a:r>
            <a:r>
              <a:rPr kumimoji="1" lang="en-US" altLang="ja-JP" sz="2600" b="1" dirty="0"/>
              <a:t>()</a:t>
            </a:r>
            <a:br>
              <a:rPr kumimoji="1" lang="en-US" altLang="ja-JP" sz="2600" b="1" dirty="0"/>
            </a:br>
            <a:r>
              <a:rPr kumimoji="1" lang="en-US" altLang="ja-JP" sz="2600" b="1" dirty="0">
                <a:solidFill>
                  <a:srgbClr val="C00000"/>
                </a:solidFill>
              </a:rPr>
              <a:t>x</a:t>
            </a:r>
            <a:r>
              <a:rPr kumimoji="1" lang="en-US" altLang="ja-JP" sz="2600" b="1" dirty="0"/>
              <a:t> = </a:t>
            </a:r>
            <a:r>
              <a:rPr kumimoji="1" lang="en-US" altLang="ja-JP" sz="2600" b="1" dirty="0" err="1"/>
              <a:t>iris.data</a:t>
            </a:r>
            <a:br>
              <a:rPr kumimoji="1" lang="en-US" altLang="ja-JP" sz="2600" b="1" dirty="0"/>
            </a:br>
            <a:r>
              <a:rPr kumimoji="1" lang="en-US" altLang="ja-JP" sz="2600" b="1" dirty="0"/>
              <a:t>y = </a:t>
            </a:r>
            <a:r>
              <a:rPr kumimoji="1" lang="en-US" altLang="ja-JP" sz="2600" b="1" dirty="0" err="1"/>
              <a:t>iris.target</a:t>
            </a:r>
            <a:endParaRPr kumimoji="1" lang="en-US" altLang="ja-JP" sz="2600" b="1" dirty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600" dirty="0"/>
              <a:t>散布図の描画</a:t>
            </a:r>
            <a:br>
              <a:rPr kumimoji="1" lang="en-US" altLang="ja-JP" sz="2600" dirty="0"/>
            </a:br>
            <a:r>
              <a:rPr kumimoji="1" lang="en-US" altLang="ja-JP" sz="2600" b="1" dirty="0" err="1"/>
              <a:t>plt.scatter</a:t>
            </a:r>
            <a:r>
              <a:rPr kumimoji="1" lang="en-US" altLang="ja-JP" sz="2600" b="1" dirty="0"/>
              <a:t>(</a:t>
            </a:r>
            <a:r>
              <a:rPr kumimoji="1" lang="en-US" altLang="ja-JP" sz="2600" b="1" dirty="0">
                <a:solidFill>
                  <a:srgbClr val="C00000"/>
                </a:solidFill>
              </a:rPr>
              <a:t>x[:, 0], x[:, 1]</a:t>
            </a:r>
            <a:r>
              <a:rPr kumimoji="1" lang="en-US" altLang="ja-JP" sz="2600" b="1" dirty="0"/>
              <a:t>)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600" dirty="0"/>
              <a:t>ラベルの設定</a:t>
            </a:r>
            <a:br>
              <a:rPr kumimoji="1" lang="en-US" altLang="ja-JP" sz="2600" dirty="0"/>
            </a:br>
            <a:r>
              <a:rPr kumimoji="1" lang="en-US" altLang="ja-JP" sz="2600" b="1" dirty="0" err="1"/>
              <a:t>plt.xlabel</a:t>
            </a:r>
            <a:r>
              <a:rPr kumimoji="1" lang="en-US" altLang="ja-JP" sz="2600" b="1" dirty="0"/>
              <a:t>(</a:t>
            </a:r>
            <a:r>
              <a:rPr kumimoji="1" lang="en-US" altLang="ja-JP" sz="2600" b="1" dirty="0" err="1"/>
              <a:t>iris.feature_names</a:t>
            </a:r>
            <a:r>
              <a:rPr kumimoji="1" lang="en-US" altLang="ja-JP" sz="2600" b="1" dirty="0"/>
              <a:t>[</a:t>
            </a:r>
            <a:r>
              <a:rPr kumimoji="1" lang="en-US" altLang="ja-JP" sz="2600" b="1" dirty="0">
                <a:solidFill>
                  <a:srgbClr val="C00000"/>
                </a:solidFill>
              </a:rPr>
              <a:t>0</a:t>
            </a:r>
            <a:r>
              <a:rPr kumimoji="1" lang="en-US" altLang="ja-JP" sz="2600" b="1" dirty="0"/>
              <a:t>])</a:t>
            </a:r>
            <a:br>
              <a:rPr kumimoji="1" lang="en-US" altLang="ja-JP" sz="2600" b="1" dirty="0"/>
            </a:br>
            <a:r>
              <a:rPr kumimoji="1" lang="en-US" altLang="ja-JP" sz="2600" b="1" dirty="0" err="1"/>
              <a:t>plt.ylabel</a:t>
            </a:r>
            <a:r>
              <a:rPr kumimoji="1" lang="en-US" altLang="ja-JP" sz="2600" b="1" dirty="0"/>
              <a:t>(</a:t>
            </a:r>
            <a:r>
              <a:rPr kumimoji="1" lang="en-US" altLang="ja-JP" sz="2600" b="1" dirty="0" err="1"/>
              <a:t>iris.feature_names</a:t>
            </a:r>
            <a:r>
              <a:rPr kumimoji="1" lang="en-US" altLang="ja-JP" sz="2600" b="1" dirty="0"/>
              <a:t>[</a:t>
            </a:r>
            <a:r>
              <a:rPr kumimoji="1" lang="en-US" altLang="ja-JP" sz="2600" b="1" dirty="0">
                <a:solidFill>
                  <a:srgbClr val="C00000"/>
                </a:solidFill>
              </a:rPr>
              <a:t>1</a:t>
            </a:r>
            <a:r>
              <a:rPr kumimoji="1" lang="en-US" altLang="ja-JP" sz="2600" b="1" dirty="0"/>
              <a:t>])</a:t>
            </a:r>
            <a:br>
              <a:rPr kumimoji="1" lang="en-US" altLang="ja-JP" sz="2600" b="1" dirty="0"/>
            </a:br>
            <a:r>
              <a:rPr kumimoji="1" lang="en-US" altLang="ja-JP" sz="2600" b="1" dirty="0" err="1"/>
              <a:t>plt.title</a:t>
            </a:r>
            <a:r>
              <a:rPr kumimoji="1" lang="en-US" altLang="ja-JP" sz="2600" b="1" dirty="0"/>
              <a:t>('</a:t>
            </a:r>
            <a:r>
              <a:rPr kumimoji="1" lang="en-US" altLang="ja-JP" sz="2600" b="1" dirty="0">
                <a:solidFill>
                  <a:srgbClr val="C00000"/>
                </a:solidFill>
              </a:rPr>
              <a:t>Iris</a:t>
            </a:r>
            <a:r>
              <a:rPr kumimoji="1" lang="en-US" altLang="ja-JP" sz="2600" b="1" dirty="0"/>
              <a:t> </a:t>
            </a:r>
            <a:r>
              <a:rPr kumimoji="1" lang="ja-JP" altLang="en-US" sz="2600" b="1" dirty="0">
                <a:solidFill>
                  <a:srgbClr val="C00000"/>
                </a:solidFill>
              </a:rPr>
              <a:t>データセット</a:t>
            </a:r>
            <a:r>
              <a:rPr kumimoji="1" lang="en-US" altLang="ja-JP" sz="2600" b="1" dirty="0"/>
              <a:t>')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600" dirty="0"/>
              <a:t>描画結果の表示</a:t>
            </a:r>
            <a:br>
              <a:rPr kumimoji="1" lang="en-US" altLang="ja-JP" sz="2600" dirty="0"/>
            </a:br>
            <a:r>
              <a:rPr kumimoji="1" lang="en-US" altLang="ja-JP" sz="2600" b="1" dirty="0" err="1"/>
              <a:t>plt.show</a:t>
            </a:r>
            <a:r>
              <a:rPr kumimoji="1" lang="en-US" altLang="ja-JP" sz="2600" b="1" dirty="0"/>
              <a:t>()</a:t>
            </a:r>
            <a:endParaRPr lang="en-US" altLang="ja-JP" sz="2600" b="1" dirty="0"/>
          </a:p>
          <a:p>
            <a:pPr marL="0" indent="0">
              <a:buNone/>
            </a:pPr>
            <a:endParaRPr lang="en-US" altLang="ja-JP" sz="2400" dirty="0"/>
          </a:p>
          <a:p>
            <a:pPr marL="457200" lvl="1" indent="0">
              <a:buNone/>
            </a:pPr>
            <a:endParaRPr kumimoji="1" lang="en-US" altLang="ja-JP" dirty="0"/>
          </a:p>
          <a:p>
            <a:pPr marL="514350" indent="-514350">
              <a:buFont typeface="+mj-ea"/>
              <a:buAutoNum type="circleNumDbPlain"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4198D5-FA91-7AA5-192D-EF316EAAEB7E}"/>
              </a:ext>
            </a:extLst>
          </p:cNvPr>
          <p:cNvSpPr txBox="1"/>
          <p:nvPr/>
        </p:nvSpPr>
        <p:spPr>
          <a:xfrm>
            <a:off x="5850457" y="918092"/>
            <a:ext cx="2853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/>
              <a:t>japanize_matplotlib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は，</a:t>
            </a:r>
            <a:endParaRPr kumimoji="1" lang="en-US" altLang="ja-JP" dirty="0"/>
          </a:p>
          <a:p>
            <a:r>
              <a:rPr kumimoji="1" lang="ja-JP" altLang="en-US" dirty="0"/>
              <a:t>凡例やラベルで日本語を使いたいとき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5098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 </a:t>
            </a:r>
            <a:r>
              <a:rPr kumimoji="1" lang="ja-JP" altLang="en-US" sz="2400" dirty="0"/>
              <a:t>データセットの散布図（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26AC37-F601-BF66-B6FB-012C6E767141}"/>
              </a:ext>
            </a:extLst>
          </p:cNvPr>
          <p:cNvSpPr txBox="1"/>
          <p:nvPr/>
        </p:nvSpPr>
        <p:spPr>
          <a:xfrm>
            <a:off x="260809" y="745876"/>
            <a:ext cx="407853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!pip install </a:t>
            </a:r>
            <a:r>
              <a:rPr kumimoji="1" lang="en-US" altLang="ja-JP" sz="2400" dirty="0" err="1"/>
              <a:t>japanize</a:t>
            </a:r>
            <a:r>
              <a:rPr kumimoji="1" lang="en-US" altLang="ja-JP" sz="2400" dirty="0"/>
              <a:t>-matplotlib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260809" y="1263254"/>
            <a:ext cx="4935518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br>
              <a:rPr kumimoji="1" lang="en-US" altLang="ja-JP" sz="2400" dirty="0"/>
            </a:br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japanize_matplotlib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 </a:t>
            </a:r>
            <a:r>
              <a:rPr kumimoji="1" lang="en-US" altLang="ja-JP" sz="2400" dirty="0" err="1"/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グラフ</a:t>
            </a:r>
          </a:p>
          <a:p>
            <a:r>
              <a:rPr kumimoji="1" lang="en-US" altLang="ja-JP" sz="2400" dirty="0" err="1"/>
              <a:t>plt.scatter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x[:, 0], x[:, 1]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ラベル</a:t>
            </a:r>
          </a:p>
          <a:p>
            <a:r>
              <a:rPr kumimoji="1" lang="en-US" altLang="ja-JP" sz="2400" dirty="0" err="1"/>
              <a:t>plt.xlabel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0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plt.ylabel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1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plt.title</a:t>
            </a:r>
            <a:r>
              <a:rPr kumimoji="1" lang="en-US" altLang="ja-JP" sz="2400" dirty="0"/>
              <a:t>('Iris </a:t>
            </a:r>
            <a:r>
              <a:rPr kumimoji="1" lang="ja-JP" altLang="en-US" sz="2400" dirty="0"/>
              <a:t>データセット</a:t>
            </a:r>
            <a:r>
              <a:rPr kumimoji="1" lang="en-US" altLang="ja-JP" sz="2400" dirty="0"/>
              <a:t>')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表示</a:t>
            </a:r>
          </a:p>
          <a:p>
            <a:r>
              <a:rPr kumimoji="1" lang="en-US" altLang="ja-JP" sz="2400" dirty="0" err="1"/>
              <a:t>plt.show</a:t>
            </a:r>
            <a:r>
              <a:rPr kumimoji="1" lang="en-US" altLang="ja-JP" sz="2400" dirty="0"/>
              <a:t>()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9FF2CB1-B142-E0CD-DA56-A10ECB519B89}"/>
              </a:ext>
            </a:extLst>
          </p:cNvPr>
          <p:cNvSpPr txBox="1">
            <a:spLocks/>
          </p:cNvSpPr>
          <p:nvPr/>
        </p:nvSpPr>
        <p:spPr>
          <a:xfrm>
            <a:off x="5196327" y="764893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機能のインストール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286478" y="1659393"/>
            <a:ext cx="34965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x, 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にロード、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は２次元の配列、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は１次元の配列）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散布図の描画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列が縦横に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ラベルと凡例の設定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描画結果の表示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53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 </a:t>
            </a:r>
            <a:r>
              <a:rPr kumimoji="1" lang="ja-JP" altLang="en-US" sz="2400" dirty="0"/>
              <a:t>データセットの散布図（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29A430E-ED94-F44C-7767-99316545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88" y="761437"/>
            <a:ext cx="5250416" cy="604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 </a:t>
            </a:r>
            <a:r>
              <a:rPr kumimoji="1" lang="ja-JP" altLang="en-US" sz="2400" dirty="0"/>
              <a:t>データセットの散布図、色付き（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26AC37-F601-BF66-B6FB-012C6E767141}"/>
              </a:ext>
            </a:extLst>
          </p:cNvPr>
          <p:cNvSpPr txBox="1"/>
          <p:nvPr/>
        </p:nvSpPr>
        <p:spPr>
          <a:xfrm>
            <a:off x="517633" y="800670"/>
            <a:ext cx="407853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!pip install </a:t>
            </a:r>
            <a:r>
              <a:rPr kumimoji="1" lang="en-US" altLang="ja-JP" sz="2400" dirty="0" err="1"/>
              <a:t>japanize</a:t>
            </a:r>
            <a:r>
              <a:rPr kumimoji="1" lang="en-US" altLang="ja-JP" sz="2400" dirty="0"/>
              <a:t>-matplotlib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466509" y="1314567"/>
            <a:ext cx="4935518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japanize_matplotlib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 </a:t>
            </a:r>
            <a:r>
              <a:rPr kumimoji="1" lang="en-US" altLang="ja-JP" sz="2400" dirty="0" err="1"/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グラフ</a:t>
            </a:r>
          </a:p>
          <a:p>
            <a:r>
              <a:rPr kumimoji="1" lang="en-US" altLang="ja-JP" sz="2400" dirty="0" err="1"/>
              <a:t>plt.scatter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x[:, 0], x[:, 1], c=y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ラベル</a:t>
            </a:r>
          </a:p>
          <a:p>
            <a:r>
              <a:rPr kumimoji="1" lang="en-US" altLang="ja-JP" sz="2400" dirty="0" err="1"/>
              <a:t>plt.xlabel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0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plt.ylabel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1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plt.title</a:t>
            </a:r>
            <a:r>
              <a:rPr kumimoji="1" lang="en-US" altLang="ja-JP" sz="2400" dirty="0"/>
              <a:t>('Iris </a:t>
            </a:r>
            <a:r>
              <a:rPr kumimoji="1" lang="ja-JP" altLang="en-US" sz="2400" dirty="0"/>
              <a:t>データセット</a:t>
            </a:r>
            <a:r>
              <a:rPr kumimoji="1" lang="en-US" altLang="ja-JP" sz="2400" dirty="0"/>
              <a:t>')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表示</a:t>
            </a:r>
          </a:p>
          <a:p>
            <a:r>
              <a:rPr kumimoji="1" lang="en-US" altLang="ja-JP" sz="2400" dirty="0" err="1"/>
              <a:t>plt.show</a:t>
            </a:r>
            <a:r>
              <a:rPr kumimoji="1" lang="en-US" altLang="ja-JP" sz="2400" dirty="0"/>
              <a:t>()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9FF2CB1-B142-E0CD-DA56-A10ECB519B89}"/>
              </a:ext>
            </a:extLst>
          </p:cNvPr>
          <p:cNvSpPr txBox="1">
            <a:spLocks/>
          </p:cNvSpPr>
          <p:nvPr/>
        </p:nvSpPr>
        <p:spPr>
          <a:xfrm>
            <a:off x="5244730" y="800670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機能のインストール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479219" y="1654628"/>
            <a:ext cx="3526080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x, 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にロード、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は２次元の配列、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は１次元の配列）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散布図の描画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列が縦横に。</a:t>
            </a:r>
            <a:endParaRPr lang="en-US" altLang="ja-JP" sz="24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c=y 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で色を設定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ラベルと凡例の設定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0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 </a:t>
            </a:r>
            <a:r>
              <a:rPr kumimoji="1" lang="ja-JP" altLang="en-US" sz="2400" dirty="0"/>
              <a:t>データセットの散布図、色付き（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C0C564-047C-4F61-BBCC-501FBD02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35" y="688643"/>
            <a:ext cx="5165335" cy="61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kumimoji="1" lang="ja-JP" altLang="en-US" sz="2400" dirty="0"/>
              <a:t>データサイエンス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kumimoji="1" lang="ja-JP" altLang="en-US" sz="2400" dirty="0"/>
              <a:t>散布図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lang="ja-JP" altLang="en-US" sz="2400" dirty="0"/>
              <a:t>平均</a:t>
            </a:r>
            <a:endParaRPr lang="en-US" altLang="ja-JP" sz="2400" dirty="0"/>
          </a:p>
          <a:p>
            <a:pPr marL="514350" indent="-514350">
              <a:buAutoNum type="arabicPeriod"/>
            </a:pPr>
            <a:r>
              <a:rPr kumimoji="1" lang="ja-JP" altLang="en-US" sz="2400" dirty="0"/>
              <a:t>分布、密度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EA7D17B-5D88-085D-F5BF-D940727E4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23" y="1251216"/>
            <a:ext cx="6299540" cy="492971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367B19-3F33-4522-AC20-8593A6F8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分布から読み取れること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5038EC-F240-4909-8DC4-A4CBCDB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8A9BE8D-DC77-46FD-BCF7-406A717FF09E}"/>
              </a:ext>
            </a:extLst>
          </p:cNvPr>
          <p:cNvCxnSpPr>
            <a:cxnSpLocks/>
          </p:cNvCxnSpPr>
          <p:nvPr/>
        </p:nvCxnSpPr>
        <p:spPr>
          <a:xfrm flipV="1">
            <a:off x="1172256" y="1124953"/>
            <a:ext cx="3764257" cy="417294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AC0DC7-41CA-493A-942E-8F9AD90D1BAB}"/>
              </a:ext>
            </a:extLst>
          </p:cNvPr>
          <p:cNvSpPr txBox="1"/>
          <p:nvPr/>
        </p:nvSpPr>
        <p:spPr>
          <a:xfrm>
            <a:off x="5694118" y="2070952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幅と高さに関係がある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9B164B-D824-441A-B32D-BCABEDECF3C5}"/>
              </a:ext>
            </a:extLst>
          </p:cNvPr>
          <p:cNvSpPr txBox="1"/>
          <p:nvPr/>
        </p:nvSpPr>
        <p:spPr>
          <a:xfrm>
            <a:off x="3254462" y="616679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横軸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花びらの長さ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81C0271-8027-4C6C-99EF-54583A25140F}"/>
              </a:ext>
            </a:extLst>
          </p:cNvPr>
          <p:cNvSpPr txBox="1"/>
          <p:nvPr/>
        </p:nvSpPr>
        <p:spPr>
          <a:xfrm>
            <a:off x="0" y="2334260"/>
            <a:ext cx="492443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縦軸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花びらの幅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CB3C5C0-4497-44E8-AD47-5ABFDE6DD7D6}"/>
              </a:ext>
            </a:extLst>
          </p:cNvPr>
          <p:cNvSpPr/>
          <p:nvPr/>
        </p:nvSpPr>
        <p:spPr>
          <a:xfrm rot="20107325">
            <a:off x="2039642" y="2993432"/>
            <a:ext cx="5179885" cy="2101940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D3779D5-B6C6-4C64-82E3-FCA3ED902873}"/>
              </a:ext>
            </a:extLst>
          </p:cNvPr>
          <p:cNvSpPr/>
          <p:nvPr/>
        </p:nvSpPr>
        <p:spPr>
          <a:xfrm rot="20107325">
            <a:off x="1336381" y="2176937"/>
            <a:ext cx="3217096" cy="2038368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49E28A3-1007-4717-B634-6986D4709BA6}"/>
              </a:ext>
            </a:extLst>
          </p:cNvPr>
          <p:cNvSpPr txBox="1"/>
          <p:nvPr/>
        </p:nvSpPr>
        <p:spPr>
          <a:xfrm>
            <a:off x="2186211" y="245613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密集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CF047F-48F0-4D79-AB56-38FB0FC4E4F5}"/>
              </a:ext>
            </a:extLst>
          </p:cNvPr>
          <p:cNvSpPr txBox="1"/>
          <p:nvPr/>
        </p:nvSpPr>
        <p:spPr>
          <a:xfrm>
            <a:off x="5236673" y="488280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密集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62DA041-7F2F-1B21-1955-308B181DBEC5}"/>
              </a:ext>
            </a:extLst>
          </p:cNvPr>
          <p:cNvCxnSpPr>
            <a:cxnSpLocks/>
          </p:cNvCxnSpPr>
          <p:nvPr/>
        </p:nvCxnSpPr>
        <p:spPr>
          <a:xfrm flipV="1">
            <a:off x="1756087" y="2456130"/>
            <a:ext cx="5551055" cy="3248356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4F4CB3-831A-4E8F-CD1F-2E649D87D9EF}"/>
              </a:ext>
            </a:extLst>
          </p:cNvPr>
          <p:cNvSpPr txBox="1"/>
          <p:nvPr/>
        </p:nvSpPr>
        <p:spPr>
          <a:xfrm>
            <a:off x="4832971" y="879361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幅と高さに関係がある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E865901-6745-57F5-E6D3-7E3A6321FFE4}"/>
              </a:ext>
            </a:extLst>
          </p:cNvPr>
          <p:cNvSpPr txBox="1"/>
          <p:nvPr/>
        </p:nvSpPr>
        <p:spPr>
          <a:xfrm>
            <a:off x="5898033" y="3503601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花の種類ごとに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幅と高さの分布が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異なる</a:t>
            </a:r>
          </a:p>
        </p:txBody>
      </p:sp>
    </p:spTree>
    <p:extLst>
      <p:ext uri="{BB962C8B-B14F-4D97-AF65-F5344CB8AC3E}">
        <p14:creationId xmlns:p14="http://schemas.microsoft.com/office/powerpoint/2010/main" val="2217032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散布図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50" y="940956"/>
            <a:ext cx="5749842" cy="3411288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170788" y="469032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元データ</a:t>
            </a:r>
          </a:p>
        </p:txBody>
      </p:sp>
    </p:spTree>
    <p:extLst>
      <p:ext uri="{BB962C8B-B14F-4D97-AF65-F5344CB8AC3E}">
        <p14:creationId xmlns:p14="http://schemas.microsoft.com/office/powerpoint/2010/main" val="569213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による散布図の描画（データが複数列あるとき）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037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matplotlib.pyplot</a:t>
            </a:r>
            <a:r>
              <a:rPr kumimoji="1" lang="en-US" altLang="ja-JP" sz="2400" b="1" dirty="0"/>
              <a:t> as </a:t>
            </a:r>
            <a:r>
              <a:rPr kumimoji="1" lang="en-US" altLang="ja-JP" sz="2400" b="1" dirty="0" err="1"/>
              <a:t>plt</a:t>
            </a:r>
            <a:br>
              <a:rPr lang="en-US" altLang="ja-JP" sz="2400" b="1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japanize_matplotlib</a:t>
            </a: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kumimoji="1" lang="en-US" altLang="ja-JP" sz="2400" dirty="0"/>
            </a:br>
            <a:r>
              <a:rPr kumimoji="1" lang="en-US" altLang="ja-JP" sz="2400" b="1" dirty="0"/>
              <a:t>x = [1985, 1990, 1995, 2000, 2005, 2010]</a:t>
            </a:r>
            <a:br>
              <a:rPr kumimoji="1" lang="en-US" altLang="ja-JP" sz="2400" b="1" dirty="0"/>
            </a:br>
            <a:r>
              <a:rPr kumimoji="1" lang="en-US" altLang="ja-JP" sz="2400" b="1" dirty="0"/>
              <a:t>y1 = [1432, 1222, 1187, 1191, 1063, 1071]</a:t>
            </a:r>
            <a:br>
              <a:rPr kumimoji="1" lang="en-US" altLang="ja-JP" sz="2400" b="1" dirty="0"/>
            </a:br>
            <a:r>
              <a:rPr kumimoji="1" lang="en-US" altLang="ja-JP" sz="2400" b="1" dirty="0"/>
              <a:t>y2 = [752, 820, 922, 962, 1084, 1197]</a:t>
            </a: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散布図の描画　</a:t>
            </a:r>
            <a:br>
              <a:rPr kumimoji="1" lang="en-US" altLang="ja-JP" sz="2400" dirty="0"/>
            </a:br>
            <a:r>
              <a:rPr kumimoji="1" lang="en-US" altLang="ja-JP" sz="2400" b="1" dirty="0" err="1"/>
              <a:t>plt.plot</a:t>
            </a:r>
            <a:r>
              <a:rPr kumimoji="1" lang="en-US" altLang="ja-JP" sz="2400" b="1" dirty="0"/>
              <a:t>(x, y1, '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o</a:t>
            </a:r>
            <a:r>
              <a:rPr kumimoji="1" lang="en-US" altLang="ja-JP" sz="2400" b="1" dirty="0"/>
              <a:t>', label='</a:t>
            </a:r>
            <a:r>
              <a:rPr kumimoji="1" lang="ja-JP" altLang="en-US" sz="2400" b="1" dirty="0"/>
              <a:t>出生数</a:t>
            </a:r>
            <a:r>
              <a:rPr kumimoji="1" lang="en-US" altLang="ja-JP" sz="2400" b="1" dirty="0"/>
              <a:t>’)</a:t>
            </a:r>
            <a:br>
              <a:rPr kumimoji="1" lang="en-US" altLang="ja-JP" sz="2400" b="1" dirty="0"/>
            </a:br>
            <a:r>
              <a:rPr kumimoji="1" lang="en-US" altLang="ja-JP" sz="2400" b="1" dirty="0" err="1"/>
              <a:t>plt.plot</a:t>
            </a:r>
            <a:r>
              <a:rPr kumimoji="1" lang="en-US" altLang="ja-JP" sz="2400" b="1" dirty="0"/>
              <a:t>(x, y2, '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o</a:t>
            </a:r>
            <a:r>
              <a:rPr kumimoji="1" lang="en-US" altLang="ja-JP" sz="2400" b="1" dirty="0"/>
              <a:t>', label='</a:t>
            </a:r>
            <a:r>
              <a:rPr kumimoji="1" lang="ja-JP" altLang="en-US" sz="2400" b="1" dirty="0"/>
              <a:t>死亡数</a:t>
            </a:r>
            <a:r>
              <a:rPr kumimoji="1" lang="en-US" altLang="ja-JP" sz="2400" b="1" dirty="0"/>
              <a:t>')</a:t>
            </a: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ラベルと凡例の設定</a:t>
            </a:r>
            <a:br>
              <a:rPr kumimoji="1" lang="en-US" altLang="ja-JP" sz="2400" dirty="0"/>
            </a:br>
            <a:r>
              <a:rPr kumimoji="1" lang="en-US" altLang="ja-JP" sz="2400" b="1" dirty="0" err="1"/>
              <a:t>plt.xlabel</a:t>
            </a:r>
            <a:r>
              <a:rPr kumimoji="1" lang="en-US" altLang="ja-JP" sz="2400" b="1" dirty="0"/>
              <a:t>('</a:t>
            </a:r>
            <a:r>
              <a:rPr kumimoji="1" lang="ja-JP" altLang="en-US" sz="2400" b="1" dirty="0"/>
              <a:t>年次</a:t>
            </a:r>
            <a:r>
              <a:rPr kumimoji="1" lang="en-US" altLang="ja-JP" sz="2400" b="1" dirty="0"/>
              <a:t>’)</a:t>
            </a:r>
            <a:br>
              <a:rPr kumimoji="1" lang="en-US" altLang="ja-JP" sz="2400" b="1" dirty="0"/>
            </a:br>
            <a:r>
              <a:rPr kumimoji="1" lang="en-US" altLang="ja-JP" sz="2400" b="1" dirty="0" err="1"/>
              <a:t>plt.ylabel</a:t>
            </a:r>
            <a:r>
              <a:rPr kumimoji="1" lang="en-US" altLang="ja-JP" sz="2400" b="1" dirty="0"/>
              <a:t>('</a:t>
            </a:r>
            <a:r>
              <a:rPr kumimoji="1" lang="ja-JP" altLang="en-US" sz="2400" b="1" dirty="0"/>
              <a:t>数（単位：１０００人）</a:t>
            </a:r>
            <a:r>
              <a:rPr kumimoji="1" lang="en-US" altLang="ja-JP" sz="2400" b="1" dirty="0"/>
              <a:t>’)</a:t>
            </a:r>
            <a:br>
              <a:rPr kumimoji="1" lang="en-US" altLang="ja-JP" sz="2400" b="1" dirty="0"/>
            </a:br>
            <a:r>
              <a:rPr kumimoji="1" lang="en-US" altLang="ja-JP" sz="2400" b="1" dirty="0" err="1"/>
              <a:t>plt.title</a:t>
            </a:r>
            <a:r>
              <a:rPr kumimoji="1" lang="en-US" altLang="ja-JP" sz="2400" b="1" dirty="0"/>
              <a:t>('</a:t>
            </a:r>
            <a:r>
              <a:rPr kumimoji="1" lang="ja-JP" altLang="en-US" sz="2400" b="1" dirty="0"/>
              <a:t>出生数と死亡数</a:t>
            </a:r>
            <a:r>
              <a:rPr kumimoji="1" lang="en-US" altLang="ja-JP" sz="2400" b="1" dirty="0"/>
              <a:t>’)</a:t>
            </a:r>
            <a:br>
              <a:rPr kumimoji="1" lang="en-US" altLang="ja-JP" sz="2400" b="1" dirty="0"/>
            </a:br>
            <a:r>
              <a:rPr kumimoji="1" lang="en-US" altLang="ja-JP" sz="2400" b="1" dirty="0" err="1"/>
              <a:t>plt.legend</a:t>
            </a:r>
            <a:r>
              <a:rPr kumimoji="1" lang="en-US" altLang="ja-JP" sz="2400" b="1" dirty="0"/>
              <a:t>()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400" dirty="0"/>
              <a:t>描画結果の表示</a:t>
            </a:r>
            <a:br>
              <a:rPr kumimoji="1" lang="en-US" altLang="ja-JP" sz="2400" dirty="0"/>
            </a:br>
            <a:r>
              <a:rPr kumimoji="1" lang="en-US" altLang="ja-JP" sz="2400" b="1" dirty="0" err="1"/>
              <a:t>plt.show</a:t>
            </a:r>
            <a:r>
              <a:rPr kumimoji="1" lang="en-US" altLang="ja-JP" sz="2400" b="1" dirty="0"/>
              <a:t>()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457200" lvl="1" indent="0">
              <a:buNone/>
            </a:pPr>
            <a:endParaRPr kumimoji="1" lang="en-US" altLang="ja-JP" dirty="0"/>
          </a:p>
          <a:p>
            <a:pPr marL="514350" indent="-514350">
              <a:buFont typeface="+mj-ea"/>
              <a:buAutoNum type="circleNumDbPlain"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C577DE-AF2C-113A-D56D-A79C9D03B0C9}"/>
              </a:ext>
            </a:extLst>
          </p:cNvPr>
          <p:cNvSpPr txBox="1"/>
          <p:nvPr/>
        </p:nvSpPr>
        <p:spPr>
          <a:xfrm>
            <a:off x="5663730" y="3354779"/>
            <a:ext cx="2853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グラフ化したいデータが複数列あるときは </a:t>
            </a:r>
            <a:r>
              <a:rPr kumimoji="1" lang="en-US" altLang="ja-JP" dirty="0" err="1"/>
              <a:t>plt.plot</a:t>
            </a:r>
            <a:endParaRPr kumimoji="1" lang="en-US" altLang="ja-JP" dirty="0"/>
          </a:p>
          <a:p>
            <a:r>
              <a:rPr kumimoji="1" lang="ja-JP" altLang="en-US" sz="1800" dirty="0"/>
              <a:t>散布図は </a:t>
            </a:r>
            <a:r>
              <a:rPr kumimoji="1" lang="en-US" altLang="ja-JP" sz="1800" dirty="0"/>
              <a:t>o</a:t>
            </a:r>
            <a:r>
              <a:rPr kumimoji="1" lang="ja-JP" altLang="en-US" sz="1800" dirty="0"/>
              <a:t>，折れ線は </a:t>
            </a:r>
            <a:r>
              <a:rPr kumimoji="1" lang="en-US" altLang="ja-JP" sz="1800" dirty="0"/>
              <a:t>o-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7368E9-C4F0-47D7-A696-ACDD721AAC92}"/>
              </a:ext>
            </a:extLst>
          </p:cNvPr>
          <p:cNvSpPr txBox="1"/>
          <p:nvPr/>
        </p:nvSpPr>
        <p:spPr>
          <a:xfrm>
            <a:off x="5513043" y="990010"/>
            <a:ext cx="2853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/>
              <a:t>japanize_matplotlib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は，</a:t>
            </a:r>
            <a:endParaRPr kumimoji="1" lang="en-US" altLang="ja-JP" dirty="0"/>
          </a:p>
          <a:p>
            <a:r>
              <a:rPr kumimoji="1" lang="ja-JP" altLang="en-US" dirty="0"/>
              <a:t>凡例やラベルで日本語を使いたいとき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4626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散布図（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01777" y="616289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26AC37-F601-BF66-B6FB-012C6E767141}"/>
              </a:ext>
            </a:extLst>
          </p:cNvPr>
          <p:cNvSpPr txBox="1"/>
          <p:nvPr/>
        </p:nvSpPr>
        <p:spPr>
          <a:xfrm>
            <a:off x="846406" y="723241"/>
            <a:ext cx="40785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!pip install </a:t>
            </a:r>
            <a:r>
              <a:rPr kumimoji="1" lang="en-US" altLang="ja-JP" dirty="0" err="1"/>
              <a:t>japanize</a:t>
            </a:r>
            <a:r>
              <a:rPr kumimoji="1" lang="en-US" altLang="ja-JP" dirty="0"/>
              <a:t>-matplotlib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795282" y="1237138"/>
            <a:ext cx="4129657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matplotlib.pyplot</a:t>
            </a:r>
            <a:r>
              <a:rPr kumimoji="1" lang="en-US" altLang="ja-JP" dirty="0"/>
              <a:t> as </a:t>
            </a:r>
            <a:r>
              <a:rPr kumimoji="1" lang="en-US" altLang="ja-JP" dirty="0" err="1"/>
              <a:t>plt</a:t>
            </a:r>
            <a:endParaRPr kumimoji="1" lang="en-US" altLang="ja-JP" dirty="0"/>
          </a:p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japanize_matplotlib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x = [1985, 1990, 1995, 2000, 2005, 2010]</a:t>
            </a:r>
          </a:p>
          <a:p>
            <a:r>
              <a:rPr kumimoji="1" lang="en-US" altLang="ja-JP" dirty="0"/>
              <a:t>y1 = [1432, 1222, 1187, 1191, 1063, 1071]</a:t>
            </a:r>
          </a:p>
          <a:p>
            <a:r>
              <a:rPr kumimoji="1" lang="en-US" altLang="ja-JP" dirty="0"/>
              <a:t>y2 = [752, 820, 922, 962, 1084, 1197]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グラフ</a:t>
            </a:r>
          </a:p>
          <a:p>
            <a:r>
              <a:rPr kumimoji="1" lang="en-US" altLang="ja-JP" dirty="0" err="1"/>
              <a:t>plt.plot</a:t>
            </a:r>
            <a:r>
              <a:rPr kumimoji="1" lang="en-US" altLang="ja-JP" dirty="0"/>
              <a:t>(x, y1, '</a:t>
            </a:r>
            <a:r>
              <a:rPr kumimoji="1" lang="en-US" altLang="ja-JP" b="1" dirty="0">
                <a:solidFill>
                  <a:srgbClr val="C00000"/>
                </a:solidFill>
              </a:rPr>
              <a:t>o</a:t>
            </a:r>
            <a:r>
              <a:rPr kumimoji="1" lang="en-US" altLang="ja-JP" dirty="0"/>
              <a:t>', label='</a:t>
            </a:r>
            <a:r>
              <a:rPr kumimoji="1" lang="ja-JP" altLang="en-US" dirty="0"/>
              <a:t>出生数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 err="1"/>
              <a:t>plt.plot</a:t>
            </a:r>
            <a:r>
              <a:rPr kumimoji="1" lang="en-US" altLang="ja-JP" dirty="0"/>
              <a:t>(x, y2, '</a:t>
            </a:r>
            <a:r>
              <a:rPr kumimoji="1" lang="en-US" altLang="ja-JP" b="1" dirty="0">
                <a:solidFill>
                  <a:srgbClr val="C00000"/>
                </a:solidFill>
              </a:rPr>
              <a:t>o</a:t>
            </a:r>
            <a:r>
              <a:rPr kumimoji="1" lang="en-US" altLang="ja-JP" dirty="0"/>
              <a:t>', label='</a:t>
            </a:r>
            <a:r>
              <a:rPr kumimoji="1" lang="ja-JP" altLang="en-US" dirty="0"/>
              <a:t>死亡数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ラベル</a:t>
            </a:r>
          </a:p>
          <a:p>
            <a:r>
              <a:rPr kumimoji="1" lang="en-US" altLang="ja-JP" dirty="0" err="1"/>
              <a:t>plt.xlabel</a:t>
            </a:r>
            <a:r>
              <a:rPr kumimoji="1" lang="en-US" altLang="ja-JP" dirty="0"/>
              <a:t>('</a:t>
            </a:r>
            <a:r>
              <a:rPr kumimoji="1" lang="ja-JP" altLang="en-US" dirty="0"/>
              <a:t>年次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 err="1"/>
              <a:t>plt.ylabel</a:t>
            </a:r>
            <a:r>
              <a:rPr kumimoji="1" lang="en-US" altLang="ja-JP" dirty="0"/>
              <a:t>('</a:t>
            </a:r>
            <a:r>
              <a:rPr kumimoji="1" lang="ja-JP" altLang="en-US" dirty="0"/>
              <a:t>数（単位：１０００人）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 err="1"/>
              <a:t>plt.title</a:t>
            </a:r>
            <a:r>
              <a:rPr kumimoji="1" lang="en-US" altLang="ja-JP" dirty="0"/>
              <a:t>('</a:t>
            </a:r>
            <a:r>
              <a:rPr kumimoji="1" lang="ja-JP" altLang="en-US" dirty="0"/>
              <a:t>出生数と死亡数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凡例</a:t>
            </a:r>
          </a:p>
          <a:p>
            <a:r>
              <a:rPr kumimoji="1" lang="en-US" altLang="ja-JP" dirty="0" err="1"/>
              <a:t>plt.legend</a:t>
            </a:r>
            <a:r>
              <a:rPr kumimoji="1" lang="en-US" altLang="ja-JP" dirty="0"/>
              <a:t>()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表示</a:t>
            </a:r>
          </a:p>
          <a:p>
            <a:r>
              <a:rPr kumimoji="1" lang="en-US" altLang="ja-JP" dirty="0" err="1"/>
              <a:t>plt.show</a:t>
            </a:r>
            <a:r>
              <a:rPr kumimoji="1" lang="en-US" altLang="ja-JP" dirty="0"/>
              <a:t>()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9FF2CB1-B142-E0CD-DA56-A10ECB519B89}"/>
              </a:ext>
            </a:extLst>
          </p:cNvPr>
          <p:cNvSpPr txBox="1">
            <a:spLocks/>
          </p:cNvSpPr>
          <p:nvPr/>
        </p:nvSpPr>
        <p:spPr>
          <a:xfrm>
            <a:off x="5044383" y="76933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機能のインストール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044383" y="1411827"/>
            <a:ext cx="3538323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データの準備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Python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のリスト）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散布図の描画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ラベルと凡例の設定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描画結果の表示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726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0EB64F3F-E606-C1C7-9919-0ADA9439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65" y="771294"/>
            <a:ext cx="5538330" cy="591575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散布図（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06053F-D83B-B919-8DF7-B3DD27CF38D3}"/>
              </a:ext>
            </a:extLst>
          </p:cNvPr>
          <p:cNvSpPr txBox="1"/>
          <p:nvPr/>
        </p:nvSpPr>
        <p:spPr>
          <a:xfrm>
            <a:off x="5791200" y="5372100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 ファイルへの保存も可能</a:t>
            </a:r>
          </a:p>
        </p:txBody>
      </p:sp>
    </p:spTree>
    <p:extLst>
      <p:ext uri="{BB962C8B-B14F-4D97-AF65-F5344CB8AC3E}">
        <p14:creationId xmlns:p14="http://schemas.microsoft.com/office/powerpoint/2010/main" val="1446496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折れ線（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01777" y="616289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26AC37-F601-BF66-B6FB-012C6E767141}"/>
              </a:ext>
            </a:extLst>
          </p:cNvPr>
          <p:cNvSpPr txBox="1"/>
          <p:nvPr/>
        </p:nvSpPr>
        <p:spPr>
          <a:xfrm>
            <a:off x="846406" y="723241"/>
            <a:ext cx="40785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!pip install </a:t>
            </a:r>
            <a:r>
              <a:rPr kumimoji="1" lang="en-US" altLang="ja-JP" dirty="0" err="1"/>
              <a:t>japanize</a:t>
            </a:r>
            <a:r>
              <a:rPr kumimoji="1" lang="en-US" altLang="ja-JP" dirty="0"/>
              <a:t>-matplotlib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795282" y="1237138"/>
            <a:ext cx="4129657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matplotlib.pyplot</a:t>
            </a:r>
            <a:r>
              <a:rPr kumimoji="1" lang="en-US" altLang="ja-JP" dirty="0"/>
              <a:t> as </a:t>
            </a:r>
            <a:r>
              <a:rPr kumimoji="1" lang="en-US" altLang="ja-JP" dirty="0" err="1"/>
              <a:t>plt</a:t>
            </a:r>
            <a:endParaRPr kumimoji="1" lang="en-US" altLang="ja-JP" dirty="0"/>
          </a:p>
          <a:p>
            <a:r>
              <a:rPr kumimoji="1" lang="en-US" altLang="ja-JP" dirty="0"/>
              <a:t>import </a:t>
            </a:r>
            <a:r>
              <a:rPr kumimoji="1" lang="en-US" altLang="ja-JP" dirty="0" err="1"/>
              <a:t>japanize_matplotlib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x = [1985, 1990, 1995, 2000, 2005, 2010]</a:t>
            </a:r>
          </a:p>
          <a:p>
            <a:r>
              <a:rPr kumimoji="1" lang="en-US" altLang="ja-JP" dirty="0"/>
              <a:t>y1 = [1432, 1222, 1187, 1191, 1063, 1071]</a:t>
            </a:r>
          </a:p>
          <a:p>
            <a:r>
              <a:rPr kumimoji="1" lang="en-US" altLang="ja-JP" dirty="0"/>
              <a:t>y2 = [752, 820, 922, 962, 1084, 1197]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グラフ</a:t>
            </a:r>
          </a:p>
          <a:p>
            <a:r>
              <a:rPr kumimoji="1" lang="en-US" altLang="ja-JP" dirty="0" err="1"/>
              <a:t>plt.plot</a:t>
            </a:r>
            <a:r>
              <a:rPr kumimoji="1" lang="en-US" altLang="ja-JP" dirty="0"/>
              <a:t>(x, y1, '</a:t>
            </a:r>
            <a:r>
              <a:rPr kumimoji="1" lang="en-US" altLang="ja-JP" b="1" dirty="0">
                <a:solidFill>
                  <a:srgbClr val="C00000"/>
                </a:solidFill>
              </a:rPr>
              <a:t>o-</a:t>
            </a:r>
            <a:r>
              <a:rPr kumimoji="1" lang="en-US" altLang="ja-JP" dirty="0"/>
              <a:t>', label='</a:t>
            </a:r>
            <a:r>
              <a:rPr kumimoji="1" lang="ja-JP" altLang="en-US" dirty="0"/>
              <a:t>出生数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 err="1"/>
              <a:t>plt.plot</a:t>
            </a:r>
            <a:r>
              <a:rPr kumimoji="1" lang="en-US" altLang="ja-JP" dirty="0"/>
              <a:t>(x, y2, '</a:t>
            </a:r>
            <a:r>
              <a:rPr kumimoji="1" lang="en-US" altLang="ja-JP" b="1" dirty="0">
                <a:solidFill>
                  <a:srgbClr val="C00000"/>
                </a:solidFill>
              </a:rPr>
              <a:t>o-</a:t>
            </a:r>
            <a:r>
              <a:rPr kumimoji="1" lang="en-US" altLang="ja-JP" dirty="0"/>
              <a:t>', label='</a:t>
            </a:r>
            <a:r>
              <a:rPr kumimoji="1" lang="ja-JP" altLang="en-US" dirty="0"/>
              <a:t>死亡数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ラベル</a:t>
            </a:r>
          </a:p>
          <a:p>
            <a:r>
              <a:rPr kumimoji="1" lang="en-US" altLang="ja-JP" dirty="0" err="1"/>
              <a:t>plt.xlabel</a:t>
            </a:r>
            <a:r>
              <a:rPr kumimoji="1" lang="en-US" altLang="ja-JP" dirty="0"/>
              <a:t>('</a:t>
            </a:r>
            <a:r>
              <a:rPr kumimoji="1" lang="ja-JP" altLang="en-US" dirty="0"/>
              <a:t>年次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 err="1"/>
              <a:t>plt.ylabel</a:t>
            </a:r>
            <a:r>
              <a:rPr kumimoji="1" lang="en-US" altLang="ja-JP" dirty="0"/>
              <a:t>('</a:t>
            </a:r>
            <a:r>
              <a:rPr kumimoji="1" lang="ja-JP" altLang="en-US" dirty="0"/>
              <a:t>数（単位：１０００人）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 err="1"/>
              <a:t>plt.title</a:t>
            </a:r>
            <a:r>
              <a:rPr kumimoji="1" lang="en-US" altLang="ja-JP" dirty="0"/>
              <a:t>('</a:t>
            </a:r>
            <a:r>
              <a:rPr kumimoji="1" lang="ja-JP" altLang="en-US" dirty="0"/>
              <a:t>出生数と死亡数</a:t>
            </a:r>
            <a:r>
              <a:rPr kumimoji="1" lang="en-US" altLang="ja-JP" dirty="0"/>
              <a:t>')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凡例</a:t>
            </a:r>
          </a:p>
          <a:p>
            <a:r>
              <a:rPr kumimoji="1" lang="en-US" altLang="ja-JP" dirty="0" err="1"/>
              <a:t>plt.legend</a:t>
            </a:r>
            <a:r>
              <a:rPr kumimoji="1" lang="en-US" altLang="ja-JP" dirty="0"/>
              <a:t>()</a:t>
            </a:r>
          </a:p>
          <a:p>
            <a:r>
              <a:rPr kumimoji="1" lang="en-US" altLang="ja-JP" dirty="0"/>
              <a:t># </a:t>
            </a:r>
            <a:r>
              <a:rPr kumimoji="1" lang="ja-JP" altLang="en-US" dirty="0"/>
              <a:t>表示</a:t>
            </a:r>
          </a:p>
          <a:p>
            <a:r>
              <a:rPr kumimoji="1" lang="en-US" altLang="ja-JP" dirty="0" err="1"/>
              <a:t>plt.show</a:t>
            </a:r>
            <a:r>
              <a:rPr kumimoji="1" lang="en-US" altLang="ja-JP" dirty="0"/>
              <a:t>()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9FF2CB1-B142-E0CD-DA56-A10ECB519B89}"/>
              </a:ext>
            </a:extLst>
          </p:cNvPr>
          <p:cNvSpPr txBox="1">
            <a:spLocks/>
          </p:cNvSpPr>
          <p:nvPr/>
        </p:nvSpPr>
        <p:spPr>
          <a:xfrm>
            <a:off x="5106029" y="76933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機能のインストール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ADB3577-D978-537A-83ED-0C0576ED4E60}"/>
              </a:ext>
            </a:extLst>
          </p:cNvPr>
          <p:cNvSpPr txBox="1">
            <a:spLocks/>
          </p:cNvSpPr>
          <p:nvPr/>
        </p:nvSpPr>
        <p:spPr>
          <a:xfrm>
            <a:off x="5044383" y="1411827"/>
            <a:ext cx="3538323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データの準備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Python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のリスト）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散布図の描画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o-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折れ線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ラベルと凡例の設定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描画結果の表示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102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折れ線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871842-106E-7728-0F35-6A0D865B8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" y="644893"/>
            <a:ext cx="6006424" cy="608337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06053F-D83B-B919-8DF7-B3DD27CF38D3}"/>
              </a:ext>
            </a:extLst>
          </p:cNvPr>
          <p:cNvSpPr txBox="1"/>
          <p:nvPr/>
        </p:nvSpPr>
        <p:spPr>
          <a:xfrm>
            <a:off x="5791200" y="5372100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 ファイルへの保存も可能</a:t>
            </a:r>
          </a:p>
        </p:txBody>
      </p:sp>
    </p:spTree>
    <p:extLst>
      <p:ext uri="{BB962C8B-B14F-4D97-AF65-F5344CB8AC3E}">
        <p14:creationId xmlns:p14="http://schemas.microsoft.com/office/powerpoint/2010/main" val="1493289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3.</a:t>
            </a:r>
            <a:r>
              <a:rPr lang="ja-JP" altLang="en-US" dirty="0"/>
              <a:t> 平均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748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01AA8-5C51-417C-BE10-C6937072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は，データの</a:t>
            </a:r>
            <a:r>
              <a:rPr kumimoji="1" lang="ja-JP" altLang="en-US" b="1" dirty="0">
                <a:solidFill>
                  <a:srgbClr val="C00000"/>
                </a:solidFill>
              </a:rPr>
              <a:t>合計</a:t>
            </a:r>
            <a:r>
              <a:rPr kumimoji="1" lang="ja-JP" altLang="en-US" dirty="0"/>
              <a:t>を，</a:t>
            </a:r>
            <a:r>
              <a:rPr kumimoji="1" lang="ja-JP" altLang="en-US" b="1" dirty="0">
                <a:solidFill>
                  <a:srgbClr val="C00000"/>
                </a:solidFill>
              </a:rPr>
              <a:t>データの個数</a:t>
            </a:r>
            <a:r>
              <a:rPr kumimoji="1" lang="ja-JP" altLang="en-US" dirty="0"/>
              <a:t>で</a:t>
            </a:r>
            <a:r>
              <a:rPr kumimoji="1" lang="ja-JP" altLang="en-US" b="1" dirty="0">
                <a:solidFill>
                  <a:srgbClr val="C00000"/>
                </a:solidFill>
              </a:rPr>
              <a:t>割ったもの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        10, 40, 30, 40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平均</a:t>
            </a:r>
            <a:r>
              <a:rPr lang="en-US" altLang="ja-JP" dirty="0"/>
              <a:t>: </a:t>
            </a:r>
            <a:r>
              <a:rPr lang="en-US" altLang="ja-JP" b="1" dirty="0">
                <a:solidFill>
                  <a:srgbClr val="C00000"/>
                </a:solidFill>
              </a:rPr>
              <a:t>120</a:t>
            </a:r>
            <a:r>
              <a:rPr lang="en-US" altLang="ja-JP" dirty="0"/>
              <a:t> ÷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dirty="0"/>
              <a:t> </a:t>
            </a:r>
            <a:r>
              <a:rPr lang="ja-JP" altLang="en-US" dirty="0"/>
              <a:t>で </a:t>
            </a:r>
            <a:r>
              <a:rPr lang="en-US" altLang="ja-JP" b="1" dirty="0"/>
              <a:t>30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r>
              <a:rPr kumimoji="1" lang="ja-JP" altLang="en-US" b="1" dirty="0"/>
              <a:t>複数の値の組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を考えることもある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(10, 5), (40, 10), (30, 5), (40, 20) </a:t>
            </a:r>
            <a:r>
              <a:rPr lang="ja-JP" altLang="en-US" dirty="0"/>
              <a:t>の平均</a:t>
            </a:r>
            <a:r>
              <a:rPr lang="en-US" altLang="ja-JP" dirty="0"/>
              <a:t>: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合計は </a:t>
            </a:r>
            <a:r>
              <a:rPr lang="en-US" altLang="ja-JP" dirty="0"/>
              <a:t>120 </a:t>
            </a:r>
            <a:r>
              <a:rPr lang="ja-JP" altLang="en-US" dirty="0"/>
              <a:t>と </a:t>
            </a:r>
            <a:r>
              <a:rPr lang="en-US" altLang="ja-JP" dirty="0"/>
              <a:t>40</a:t>
            </a:r>
            <a:r>
              <a:rPr lang="ja-JP" altLang="en-US" dirty="0" err="1"/>
              <a:t>．</a:t>
            </a:r>
            <a:r>
              <a:rPr lang="en-US" altLang="ja-JP" dirty="0"/>
              <a:t>4</a:t>
            </a:r>
            <a:r>
              <a:rPr lang="ja-JP" altLang="en-US" dirty="0"/>
              <a:t>で割って </a:t>
            </a:r>
            <a:r>
              <a:rPr lang="en-US" altLang="ja-JP" dirty="0"/>
              <a:t>(30, 10)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873250" y="635635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2025650" y="501015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844800" y="54483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997200" y="56007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3070222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800347" y="575858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836858" y="562523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2505069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3176580" y="52587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96D51DE-9BA8-4FF0-843D-C8CB1BA7879D}"/>
              </a:ext>
            </a:extLst>
          </p:cNvPr>
          <p:cNvSpPr/>
          <p:nvPr/>
        </p:nvSpPr>
        <p:spPr>
          <a:xfrm>
            <a:off x="2651114" y="511723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3176579" y="59450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2382047" y="605559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811466" y="5594350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2550203" y="60306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36E2250-16AD-4183-8F85-88851E03046D}"/>
              </a:ext>
            </a:extLst>
          </p:cNvPr>
          <p:cNvSpPr txBox="1"/>
          <p:nvPr/>
        </p:nvSpPr>
        <p:spPr>
          <a:xfrm>
            <a:off x="4736690" y="4604250"/>
            <a:ext cx="373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データ集合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代表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とみることができる場合がある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4736690" y="5514975"/>
            <a:ext cx="404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計測に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があるとき，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複数の計測を繰り返し，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をとることで，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誤差を軽減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できることも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55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平均を使うときの注意点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090374" y="3130899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1242774" y="1784699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061924" y="22228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214324" y="23752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2287346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017471" y="253313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053982" y="239978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1722193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2393704" y="20333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2393703" y="27196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1599171" y="283014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028590" y="2368898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1767327" y="28051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1995658" y="4994604"/>
            <a:ext cx="572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データの分布によって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役に立たない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こともある．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（平均は万能ではない）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587FEAB-6CD2-4A81-B180-8EB5B01365CF}"/>
              </a:ext>
            </a:extLst>
          </p:cNvPr>
          <p:cNvCxnSpPr/>
          <p:nvPr/>
        </p:nvCxnSpPr>
        <p:spPr>
          <a:xfrm>
            <a:off x="4777029" y="317448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E293F24-78D4-42B6-BB31-BD6AE7DF1BBB}"/>
              </a:ext>
            </a:extLst>
          </p:cNvPr>
          <p:cNvCxnSpPr>
            <a:cxnSpLocks/>
          </p:cNvCxnSpPr>
          <p:nvPr/>
        </p:nvCxnSpPr>
        <p:spPr>
          <a:xfrm flipV="1">
            <a:off x="4929429" y="182828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D099AC8A-92D8-4540-A7C3-B4AFF7D36D84}"/>
              </a:ext>
            </a:extLst>
          </p:cNvPr>
          <p:cNvSpPr/>
          <p:nvPr/>
        </p:nvSpPr>
        <p:spPr>
          <a:xfrm>
            <a:off x="5527004" y="2753644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9ED5F67-95B7-4EDF-8925-586043A42741}"/>
              </a:ext>
            </a:extLst>
          </p:cNvPr>
          <p:cNvSpPr/>
          <p:nvPr/>
        </p:nvSpPr>
        <p:spPr>
          <a:xfrm>
            <a:off x="6923326" y="20582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8758B2ED-29D4-4C27-9E4B-7E060569D1B4}"/>
              </a:ext>
            </a:extLst>
          </p:cNvPr>
          <p:cNvSpPr/>
          <p:nvPr/>
        </p:nvSpPr>
        <p:spPr>
          <a:xfrm>
            <a:off x="5527634" y="258456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83AE0A9-937E-4767-A738-00E1E943DCD6}"/>
              </a:ext>
            </a:extLst>
          </p:cNvPr>
          <p:cNvSpPr/>
          <p:nvPr/>
        </p:nvSpPr>
        <p:spPr>
          <a:xfrm>
            <a:off x="5314632" y="250585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9A71F6C-BAB2-4E2D-A9A2-D4EE8686D7B6}"/>
              </a:ext>
            </a:extLst>
          </p:cNvPr>
          <p:cNvSpPr/>
          <p:nvPr/>
        </p:nvSpPr>
        <p:spPr>
          <a:xfrm>
            <a:off x="7275762" y="23521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90928F5C-085F-4FF9-88B1-FB407BDF46F5}"/>
              </a:ext>
            </a:extLst>
          </p:cNvPr>
          <p:cNvSpPr/>
          <p:nvPr/>
        </p:nvSpPr>
        <p:spPr>
          <a:xfrm>
            <a:off x="5314632" y="27204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B2555F5-CE2A-4FDB-BE01-E7408DF7480C}"/>
              </a:ext>
            </a:extLst>
          </p:cNvPr>
          <p:cNvSpPr txBox="1"/>
          <p:nvPr/>
        </p:nvSpPr>
        <p:spPr>
          <a:xfrm>
            <a:off x="5791878" y="27023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A6F99ED-F304-48A5-B794-1B8DD72D067B}"/>
              </a:ext>
            </a:extLst>
          </p:cNvPr>
          <p:cNvSpPr/>
          <p:nvPr/>
        </p:nvSpPr>
        <p:spPr>
          <a:xfrm>
            <a:off x="5968999" y="2487865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484519-14BD-4F20-A064-87D9231FA69A}"/>
              </a:ext>
            </a:extLst>
          </p:cNvPr>
          <p:cNvSpPr txBox="1"/>
          <p:nvPr/>
        </p:nvSpPr>
        <p:spPr>
          <a:xfrm>
            <a:off x="5062888" y="3686476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このような平均に，</a:t>
            </a:r>
            <a:endParaRPr kumimoji="1" lang="en-US" altLang="ja-JP"/>
          </a:p>
          <a:p>
            <a:r>
              <a:rPr kumimoji="1" lang="ja-JP" altLang="en-US" dirty="0"/>
              <a:t>意味があるでしょうか？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310642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1. </a:t>
            </a:r>
            <a:r>
              <a:rPr lang="ja-JP" altLang="en-US" dirty="0"/>
              <a:t>データサイエンス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9514108-989E-4FDC-BFAE-C12E37A6D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849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</a:t>
            </a:r>
            <a:r>
              <a:rPr lang="ja-JP" altLang="en-US" dirty="0"/>
              <a:t>平均の算出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60376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numpy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as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np</a:t>
            </a:r>
            <a:br>
              <a:rPr lang="en-US" altLang="ja-JP" sz="2400" b="1" dirty="0"/>
            </a:br>
            <a:r>
              <a:rPr lang="en-US" altLang="ja-JP" sz="2400" dirty="0">
                <a:latin typeface="メイリオ" panose="020B0604030504040204" pitchFamily="50" charset="-128"/>
              </a:rPr>
              <a:t>	</a:t>
            </a:r>
            <a:r>
              <a:rPr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lang="ja-JP" altLang="en-US" sz="2400" dirty="0">
                <a:latin typeface="メイリオ" panose="020B0604030504040204" pitchFamily="50" charset="-128"/>
              </a:rPr>
              <a:t> という数値計算ライブラリをインポート．</a:t>
            </a:r>
            <a:r>
              <a:rPr lang="en-US" altLang="ja-JP" sz="2400" dirty="0">
                <a:latin typeface="メイリオ" panose="020B0604030504040204" pitchFamily="50" charset="-128"/>
              </a:rPr>
              <a:t>Np	</a:t>
            </a:r>
            <a:r>
              <a:rPr lang="ja-JP" altLang="en-US" sz="2400" dirty="0">
                <a:latin typeface="メイリオ" panose="020B0604030504040204" pitchFamily="50" charset="-128"/>
              </a:rPr>
              <a:t>という名前で使用できるようにしている</a:t>
            </a:r>
            <a:br>
              <a:rPr lang="en-US" altLang="ja-JP" sz="2400" b="1" dirty="0"/>
            </a:b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kumimoji="1" lang="en-US" altLang="ja-JP" sz="2400" dirty="0"/>
            </a:b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 = [10, 40, 30, 40]</a:t>
            </a:r>
            <a:br>
              <a:rPr kumimoji="1" lang="es-ES" altLang="ja-JP" sz="2400" b="1" dirty="0"/>
            </a:br>
            <a:r>
              <a:rPr kumimoji="1" lang="es-ES" altLang="ja-JP" sz="2400" dirty="0"/>
              <a:t>	</a:t>
            </a:r>
            <a:r>
              <a:rPr kumimoji="1" lang="ja-JP" altLang="en-US" sz="2400" dirty="0"/>
              <a:t>リスト</a:t>
            </a:r>
            <a:r>
              <a:rPr kumimoji="1" lang="en-US" altLang="ja-JP" sz="2400" dirty="0"/>
              <a:t>y1</a:t>
            </a:r>
            <a:r>
              <a:rPr kumimoji="1" lang="ja-JP" altLang="en-US" sz="2400" dirty="0"/>
              <a:t>を作成、その中に</a:t>
            </a:r>
            <a:r>
              <a:rPr kumimoji="1" lang="en-US" altLang="ja-JP" sz="2400" dirty="0"/>
              <a:t>4</a:t>
            </a:r>
            <a:r>
              <a:rPr kumimoji="1" lang="ja-JP" altLang="en-US" sz="2400" dirty="0"/>
              <a:t>つの数値 </a:t>
            </a:r>
            <a:r>
              <a:rPr kumimoji="1" lang="en-US" altLang="ja-JP" sz="2400" dirty="0"/>
              <a:t>10, 40, 30, 	40 </a:t>
            </a:r>
            <a:r>
              <a:rPr kumimoji="1" lang="ja-JP" altLang="en-US" sz="2400" dirty="0"/>
              <a:t>を設定</a:t>
            </a:r>
            <a:br>
              <a:rPr kumimoji="1" lang="es-ES" altLang="ja-JP" sz="2400" b="1" dirty="0"/>
            </a:br>
            <a:endParaRPr kumimoji="1" lang="es-E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平均の算出と表示</a:t>
            </a:r>
            <a:br>
              <a:rPr kumimoji="1" lang="en-US" altLang="ja-JP" sz="2400" b="1" dirty="0"/>
            </a:br>
            <a:r>
              <a:rPr kumimoji="1" lang="es-ES" altLang="ja-JP" sz="2400" b="1" dirty="0"/>
              <a:t>print(np.mean(</a:t>
            </a:r>
            <a:r>
              <a:rPr kumimoji="1" lang="es-ES" altLang="ja-JP" sz="2400" b="1" dirty="0">
                <a:solidFill>
                  <a:srgbClr val="C00000"/>
                </a:solidFill>
              </a:rPr>
              <a:t>y1</a:t>
            </a:r>
            <a:r>
              <a:rPr kumimoji="1" lang="es-ES" altLang="ja-JP" sz="2400" b="1" dirty="0"/>
              <a:t>))</a:t>
            </a:r>
          </a:p>
          <a:p>
            <a:pPr marL="0" indent="0">
              <a:buNone/>
            </a:pPr>
            <a:r>
              <a:rPr kumimoji="1" lang="es-ES" altLang="ja-JP" sz="2400" dirty="0">
                <a:latin typeface="メイリオ" panose="020B0604030504040204" pitchFamily="50" charset="-128"/>
              </a:rPr>
              <a:t>	</a:t>
            </a:r>
            <a:r>
              <a:rPr kumimoji="1" lang="en-US" altLang="ja-JP" sz="2400" dirty="0" err="1">
                <a:latin typeface="メイリオ" panose="020B0604030504040204" pitchFamily="50" charset="-128"/>
              </a:rPr>
              <a:t>numpy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mean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を使ってリスト</a:t>
            </a:r>
            <a:r>
              <a:rPr kumimoji="1" lang="en-US" altLang="ja-JP" sz="2400" dirty="0">
                <a:latin typeface="メイリオ" panose="020B0604030504040204" pitchFamily="50" charset="-128"/>
              </a:rPr>
              <a:t>y1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の平均を</a:t>
            </a:r>
            <a:r>
              <a:rPr lang="ja-JP" altLang="en-US" sz="2400" dirty="0">
                <a:latin typeface="メイリオ" panose="020B0604030504040204" pitchFamily="50" charset="-128"/>
              </a:rPr>
              <a:t>算出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660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平均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595220" y="334668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920986" y="888761"/>
            <a:ext cx="270150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s-ES" altLang="ja-JP" sz="2400" dirty="0"/>
              <a:t>import numpy as np</a:t>
            </a:r>
          </a:p>
          <a:p>
            <a:endParaRPr kumimoji="1" lang="es-ES" altLang="ja-JP" sz="2400" dirty="0"/>
          </a:p>
          <a:p>
            <a:r>
              <a:rPr kumimoji="1" lang="es-ES" altLang="ja-JP" sz="2400" dirty="0"/>
              <a:t>y1 = [10, 40, 30, 40]</a:t>
            </a:r>
          </a:p>
          <a:p>
            <a:r>
              <a:rPr kumimoji="1" lang="es-ES" altLang="ja-JP" sz="2400" dirty="0"/>
              <a:t>y2 = [5, 10, 5, 20]</a:t>
            </a:r>
          </a:p>
          <a:p>
            <a:r>
              <a:rPr kumimoji="1" lang="es-ES" altLang="ja-JP" sz="2400" dirty="0"/>
              <a:t>print(np.mean(y1))</a:t>
            </a:r>
          </a:p>
          <a:p>
            <a:r>
              <a:rPr kumimoji="1" lang="es-ES" altLang="ja-JP" sz="2400" dirty="0"/>
              <a:t>print(np.mean(y2))</a:t>
            </a:r>
            <a:endParaRPr kumimoji="1" lang="en-US" altLang="ja-JP" sz="24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3711499" y="956145"/>
            <a:ext cx="3942747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平均の算出と表示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C5462C-5799-DFD3-706F-B32EFFB22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96" y="4009690"/>
            <a:ext cx="4250558" cy="27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37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4.</a:t>
            </a:r>
            <a:r>
              <a:rPr lang="ja-JP" altLang="en-US" dirty="0"/>
              <a:t> 分布、密度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7004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20B15A1-9850-81BC-9018-DDC5CE166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294" y="1464357"/>
            <a:ext cx="5600485" cy="40632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D0D3584-D0CD-4285-8A0F-39A990AC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ヒストグラム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A38B8A-5D70-469B-A903-D593283FD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ヒストグラム</a:t>
            </a:r>
            <a:r>
              <a:rPr kumimoji="1" lang="ja-JP" altLang="en-US" dirty="0"/>
              <a:t>は，区間ごとに，データを数え上げたもの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D5D3AA-19BA-4A04-A1BF-B9C45B6A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矢印: 上 5">
            <a:extLst>
              <a:ext uri="{FF2B5EF4-FFF2-40B4-BE49-F238E27FC236}">
                <a16:creationId xmlns:a16="http://schemas.microsoft.com/office/drawing/2014/main" id="{320D6D70-1BA0-47BE-A8D3-B0ED39537CE7}"/>
              </a:ext>
            </a:extLst>
          </p:cNvPr>
          <p:cNvSpPr/>
          <p:nvPr/>
        </p:nvSpPr>
        <p:spPr>
          <a:xfrm>
            <a:off x="892263" y="2284432"/>
            <a:ext cx="482252" cy="8956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1E9FBB-CBFF-47D6-83DD-7D63A163CA87}"/>
              </a:ext>
            </a:extLst>
          </p:cNvPr>
          <p:cNvSpPr txBox="1"/>
          <p:nvPr/>
        </p:nvSpPr>
        <p:spPr>
          <a:xfrm>
            <a:off x="68894" y="3381403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データが</a:t>
            </a:r>
            <a:endParaRPr kumimoji="1" lang="en-US" altLang="ja-JP" sz="24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何個あるのか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02FF04-65AD-49A4-8651-2BFC6776737A}"/>
              </a:ext>
            </a:extLst>
          </p:cNvPr>
          <p:cNvSpPr txBox="1"/>
          <p:nvPr/>
        </p:nvSpPr>
        <p:spPr>
          <a:xfrm>
            <a:off x="3888289" y="59485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区間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C4E52E9-FCAC-4F5E-AB66-002F52F29E88}"/>
              </a:ext>
            </a:extLst>
          </p:cNvPr>
          <p:cNvCxnSpPr/>
          <p:nvPr/>
        </p:nvCxnSpPr>
        <p:spPr>
          <a:xfrm flipH="1" flipV="1">
            <a:off x="4152378" y="5287611"/>
            <a:ext cx="50104" cy="56477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86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66B38B-DE9C-7630-1AD8-45D5C2638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494" y="1518601"/>
            <a:ext cx="5600485" cy="40632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D0D3584-D0CD-4285-8A0F-39A990AC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ヒストグラムから読み取れること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D5D3AA-19BA-4A04-A1BF-B9C45B6A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02FF04-65AD-49A4-8651-2BFC6776737A}"/>
              </a:ext>
            </a:extLst>
          </p:cNvPr>
          <p:cNvSpPr txBox="1"/>
          <p:nvPr/>
        </p:nvSpPr>
        <p:spPr>
          <a:xfrm>
            <a:off x="1451798" y="84644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密度が高い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C4E52E9-FCAC-4F5E-AB66-002F52F29E88}"/>
              </a:ext>
            </a:extLst>
          </p:cNvPr>
          <p:cNvCxnSpPr>
            <a:cxnSpLocks/>
          </p:cNvCxnSpPr>
          <p:nvPr/>
        </p:nvCxnSpPr>
        <p:spPr>
          <a:xfrm>
            <a:off x="3175348" y="1346548"/>
            <a:ext cx="444152" cy="50010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64366AE-35A4-40C2-B3FB-5947451EDAD1}"/>
              </a:ext>
            </a:extLst>
          </p:cNvPr>
          <p:cNvCxnSpPr>
            <a:cxnSpLocks/>
          </p:cNvCxnSpPr>
          <p:nvPr/>
        </p:nvCxnSpPr>
        <p:spPr>
          <a:xfrm flipH="1">
            <a:off x="6768647" y="3345180"/>
            <a:ext cx="1011373" cy="84690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B18FCD-B923-46E5-BB64-A8D31A4950D1}"/>
              </a:ext>
            </a:extLst>
          </p:cNvPr>
          <p:cNvSpPr txBox="1"/>
          <p:nvPr/>
        </p:nvSpPr>
        <p:spPr>
          <a:xfrm>
            <a:off x="7274333" y="280539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密度が低い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FE7409-3C4C-4A9D-9B8F-8E57635C5BA6}"/>
              </a:ext>
            </a:extLst>
          </p:cNvPr>
          <p:cNvSpPr txBox="1"/>
          <p:nvPr/>
        </p:nvSpPr>
        <p:spPr>
          <a:xfrm>
            <a:off x="2807469" y="5832985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全体の傾向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山が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ある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537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00222" cy="65123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によるヒストグラムの描画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02602"/>
            <a:ext cx="8461208" cy="598037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matplotlib.pyplot</a:t>
            </a:r>
            <a:r>
              <a:rPr kumimoji="1" lang="en-US" altLang="ja-JP" sz="2400" b="1" dirty="0"/>
              <a:t> as </a:t>
            </a:r>
            <a:r>
              <a:rPr kumimoji="1" lang="en-US" altLang="ja-JP" sz="2400" b="1" dirty="0" err="1"/>
              <a:t>plt</a:t>
            </a:r>
            <a:br>
              <a:rPr lang="en-US" altLang="ja-JP" sz="2400" b="1" dirty="0"/>
            </a:br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japanize_matplotlib</a:t>
            </a:r>
            <a:endParaRPr lang="en-US" altLang="ja-JP" sz="2400" b="1" dirty="0"/>
          </a:p>
          <a:p>
            <a:pPr marL="457200" indent="-457200"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lang="en-US" altLang="ja-JP" sz="2400" dirty="0"/>
            </a:br>
            <a:r>
              <a:rPr lang="ja-JP" altLang="en-US" sz="2400" dirty="0"/>
              <a:t>ここでは，</a:t>
            </a:r>
            <a:r>
              <a:rPr lang="en-US" altLang="ja-JP" sz="2400" dirty="0"/>
              <a:t>Iris </a:t>
            </a:r>
            <a:r>
              <a:rPr lang="ja-JP" altLang="en-US" sz="2400" dirty="0"/>
              <a:t>データセットを使用</a:t>
            </a:r>
            <a:br>
              <a:rPr kumimoji="1" lang="en-US" altLang="ja-JP" sz="2400" dirty="0"/>
            </a:br>
            <a:r>
              <a:rPr kumimoji="1" lang="en-US" altLang="ja-JP" sz="2400" b="1" dirty="0"/>
              <a:t>from </a:t>
            </a:r>
            <a:r>
              <a:rPr kumimoji="1" lang="en-US" altLang="ja-JP" sz="2400" b="1" dirty="0" err="1"/>
              <a:t>sklearn.datasets</a:t>
            </a:r>
            <a:r>
              <a:rPr kumimoji="1" lang="en-US" altLang="ja-JP" sz="2400" b="1" dirty="0"/>
              <a:t> import </a:t>
            </a:r>
            <a:r>
              <a:rPr kumimoji="1" lang="en-US" altLang="ja-JP" sz="2400" b="1" dirty="0" err="1"/>
              <a:t>load_iris</a:t>
            </a:r>
            <a:br>
              <a:rPr kumimoji="1" lang="en-US" altLang="ja-JP" sz="2400" b="1" dirty="0"/>
            </a:br>
            <a:r>
              <a:rPr kumimoji="1" lang="en-US" altLang="ja-JP" sz="2400" b="1" dirty="0"/>
              <a:t>iris = </a:t>
            </a:r>
            <a:r>
              <a:rPr kumimoji="1" lang="en-US" altLang="ja-JP" sz="2400" b="1" dirty="0" err="1"/>
              <a:t>load_iris</a:t>
            </a:r>
            <a:r>
              <a:rPr kumimoji="1" lang="en-US" altLang="ja-JP" sz="2400" b="1" dirty="0"/>
              <a:t>()</a:t>
            </a:r>
            <a:br>
              <a:rPr kumimoji="1" lang="en-US" altLang="ja-JP" sz="2400" b="1" dirty="0"/>
            </a:br>
            <a:r>
              <a:rPr kumimoji="1" lang="en-US" altLang="ja-JP" sz="2400" b="1" dirty="0">
                <a:solidFill>
                  <a:srgbClr val="C00000"/>
                </a:solidFill>
              </a:rPr>
              <a:t>x</a:t>
            </a:r>
            <a:r>
              <a:rPr kumimoji="1" lang="en-US" altLang="ja-JP" sz="2400" b="1" dirty="0"/>
              <a:t> = </a:t>
            </a:r>
            <a:r>
              <a:rPr kumimoji="1" lang="en-US" altLang="ja-JP" sz="2400" b="1" dirty="0" err="1"/>
              <a:t>iris.data</a:t>
            </a:r>
            <a:br>
              <a:rPr kumimoji="1" lang="en-US" altLang="ja-JP" sz="2400" b="1" dirty="0"/>
            </a:br>
            <a:r>
              <a:rPr kumimoji="1" lang="en-US" altLang="ja-JP" sz="2400" b="1" dirty="0"/>
              <a:t>y = </a:t>
            </a:r>
            <a:r>
              <a:rPr kumimoji="1" lang="en-US" altLang="ja-JP" sz="2400" b="1" dirty="0" err="1"/>
              <a:t>iris.target</a:t>
            </a:r>
            <a:endParaRPr kumimoji="1" lang="en-US" altLang="ja-JP" sz="2400" b="1" dirty="0"/>
          </a:p>
          <a:p>
            <a:pPr marL="457200" indent="-457200">
              <a:spcBef>
                <a:spcPts val="1200"/>
              </a:spcBef>
              <a:buFont typeface="+mj-ea"/>
              <a:buAutoNum type="circleNumDbPlain"/>
            </a:pPr>
            <a:r>
              <a:rPr lang="ja-JP" altLang="en-US" sz="2400" dirty="0"/>
              <a:t>ヒストグラム</a:t>
            </a:r>
            <a:r>
              <a:rPr kumimoji="1" lang="ja-JP" altLang="en-US" sz="2400" dirty="0"/>
              <a:t>の描画．「</a:t>
            </a:r>
            <a:r>
              <a:rPr kumimoji="1" lang="en-US" altLang="ja-JP" sz="2400" dirty="0"/>
              <a:t>bins=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5</a:t>
            </a:r>
            <a:r>
              <a:rPr kumimoji="1" lang="ja-JP" altLang="en-US" sz="2400" dirty="0"/>
              <a:t>」は帯数を </a:t>
            </a:r>
            <a:r>
              <a:rPr kumimoji="1" lang="en-US" altLang="ja-JP" sz="2400" dirty="0">
                <a:solidFill>
                  <a:srgbClr val="C00000"/>
                </a:solidFill>
              </a:rPr>
              <a:t>5</a:t>
            </a:r>
            <a:r>
              <a:rPr kumimoji="1" lang="ja-JP" altLang="en-US" sz="2400" dirty="0"/>
              <a:t>に設定．</a:t>
            </a:r>
            <a:br>
              <a:rPr kumimoji="1" lang="en-US" altLang="ja-JP" sz="2400" dirty="0"/>
            </a:br>
            <a:r>
              <a:rPr kumimoji="1" lang="en-US" altLang="ja-JP" sz="2400" b="1" dirty="0" err="1"/>
              <a:t>plt.hist</a:t>
            </a:r>
            <a:r>
              <a:rPr kumimoji="1" lang="en-US" altLang="ja-JP" sz="2400" b="1" dirty="0"/>
              <a:t>(x[:,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0</a:t>
            </a:r>
            <a:r>
              <a:rPr kumimoji="1" lang="en-US" altLang="ja-JP" sz="2400" b="1" dirty="0"/>
              <a:t>], bins=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5</a:t>
            </a:r>
            <a:r>
              <a:rPr kumimoji="1" lang="en-US" altLang="ja-JP" sz="2400" b="1" dirty="0"/>
              <a:t>)</a:t>
            </a:r>
          </a:p>
          <a:p>
            <a:pPr marL="457200" indent="-457200"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400" dirty="0"/>
              <a:t>ラベルの設定</a:t>
            </a:r>
            <a:br>
              <a:rPr kumimoji="1" lang="en-US" altLang="ja-JP" sz="2400" dirty="0"/>
            </a:br>
            <a:r>
              <a:rPr kumimoji="1" lang="en-US" altLang="ja-JP" sz="2400" b="1" dirty="0" err="1"/>
              <a:t>plt.title</a:t>
            </a:r>
            <a:r>
              <a:rPr kumimoji="1" lang="en-US" altLang="ja-JP" sz="2400" b="1" dirty="0"/>
              <a:t>(</a:t>
            </a:r>
            <a:r>
              <a:rPr kumimoji="1" lang="en-US" altLang="ja-JP" sz="2400" b="1" dirty="0" err="1"/>
              <a:t>iris.feature_names</a:t>
            </a:r>
            <a:r>
              <a:rPr kumimoji="1" lang="en-US" altLang="ja-JP" sz="2400" b="1" dirty="0"/>
              <a:t>[0])</a:t>
            </a:r>
          </a:p>
          <a:p>
            <a:pPr marL="457200" indent="-457200"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400" dirty="0"/>
              <a:t>描画結果の表示</a:t>
            </a:r>
            <a:br>
              <a:rPr kumimoji="1" lang="en-US" altLang="ja-JP" sz="2400" dirty="0"/>
            </a:br>
            <a:r>
              <a:rPr kumimoji="1" lang="en-US" altLang="ja-JP" sz="2400" b="1" dirty="0" err="1"/>
              <a:t>plt.show</a:t>
            </a:r>
            <a:r>
              <a:rPr kumimoji="1" lang="en-US" altLang="ja-JP" sz="2400" b="1" dirty="0"/>
              <a:t>()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dirty="0"/>
          </a:p>
          <a:p>
            <a:pPr marL="457200" lvl="1" indent="0">
              <a:spcBef>
                <a:spcPts val="1200"/>
              </a:spcBef>
              <a:buNone/>
            </a:pPr>
            <a:endParaRPr kumimoji="1" lang="en-US" altLang="ja-JP" dirty="0"/>
          </a:p>
          <a:p>
            <a:pPr marL="514350" indent="-514350">
              <a:spcBef>
                <a:spcPts val="1200"/>
              </a:spcBef>
              <a:buFont typeface="+mj-ea"/>
              <a:buAutoNum type="circleNumDbPlain"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4198D5-FA91-7AA5-192D-EF316EAAEB7E}"/>
              </a:ext>
            </a:extLst>
          </p:cNvPr>
          <p:cNvSpPr txBox="1"/>
          <p:nvPr/>
        </p:nvSpPr>
        <p:spPr>
          <a:xfrm>
            <a:off x="5850457" y="918092"/>
            <a:ext cx="2853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/>
              <a:t>japanize_matplotlib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は，</a:t>
            </a:r>
            <a:endParaRPr kumimoji="1" lang="en-US" altLang="ja-JP" dirty="0"/>
          </a:p>
          <a:p>
            <a:r>
              <a:rPr kumimoji="1" lang="ja-JP" altLang="en-US" dirty="0"/>
              <a:t>凡例やラベルで日本語を使いたいとき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495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 </a:t>
            </a:r>
            <a:r>
              <a:rPr kumimoji="1" lang="ja-JP" altLang="en-US" sz="2400" dirty="0"/>
              <a:t>データセットのヒストグラム（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543565" y="1226864"/>
            <a:ext cx="4935518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japanize_matplotlib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 </a:t>
            </a:r>
            <a:r>
              <a:rPr kumimoji="1" lang="en-US" altLang="ja-JP" sz="2400" dirty="0" err="1"/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グラフ</a:t>
            </a:r>
          </a:p>
          <a:p>
            <a:r>
              <a:rPr kumimoji="1" lang="en-US" altLang="ja-JP" sz="2400" dirty="0" err="1"/>
              <a:t>plt.hist</a:t>
            </a:r>
            <a:r>
              <a:rPr kumimoji="1" lang="en-US" altLang="ja-JP" sz="2400" dirty="0"/>
              <a:t>(x[:,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0</a:t>
            </a:r>
            <a:r>
              <a:rPr kumimoji="1" lang="en-US" altLang="ja-JP" sz="2400" dirty="0"/>
              <a:t>], bins=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5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ラベル</a:t>
            </a:r>
          </a:p>
          <a:p>
            <a:r>
              <a:rPr kumimoji="1" lang="en-US" altLang="ja-JP" sz="2400" dirty="0" err="1"/>
              <a:t>plt.title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[0])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表示</a:t>
            </a:r>
          </a:p>
          <a:p>
            <a:r>
              <a:rPr kumimoji="1" lang="en-US" altLang="ja-JP" sz="2400" dirty="0" err="1"/>
              <a:t>plt.show</a:t>
            </a:r>
            <a:r>
              <a:rPr kumimoji="1" lang="en-US" altLang="ja-JP" sz="2400" dirty="0"/>
              <a:t>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479083" y="1525829"/>
            <a:ext cx="3736836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x, 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にロード、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は２次元の配列、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は１次元の配列）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グラフの描画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列のヒストグラム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ラベルの設定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603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Iris </a:t>
            </a:r>
            <a:r>
              <a:rPr kumimoji="1" lang="ja-JP" altLang="en-US" sz="2400" dirty="0"/>
              <a:t>データセットのヒストグラム（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CD021E-0C7F-0B32-D02B-3874DC8B5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42" y="782816"/>
            <a:ext cx="5383778" cy="60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58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90C8A-F7B7-4A51-BB22-50FAFCAF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データサイエンス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F1A94A-866F-4BEF-BAAE-F654EC39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95467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データサイエンス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データから正し</a:t>
            </a:r>
            <a:r>
              <a:rPr lang="ja-JP" altLang="en-US" b="1" dirty="0"/>
              <a:t>い</a:t>
            </a:r>
            <a:r>
              <a:rPr kumimoji="1" lang="ja-JP" altLang="en-US" b="1" dirty="0"/>
              <a:t>知見や結論を導く</a:t>
            </a:r>
            <a:r>
              <a:rPr kumimoji="1" lang="ja-JP" altLang="en-US" dirty="0"/>
              <a:t>ための学問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数式を使うこともあるが、それがデータサイエンスの全てではない</a:t>
            </a:r>
          </a:p>
          <a:p>
            <a:r>
              <a:rPr lang="ja-JP" altLang="en-US" b="1" dirty="0"/>
              <a:t>データから有益な情報を引き出す</a:t>
            </a:r>
            <a:r>
              <a:rPr lang="ja-JP" altLang="en-US" dirty="0"/>
              <a:t>ことが可能に。</a:t>
            </a:r>
          </a:p>
          <a:p>
            <a:r>
              <a:rPr lang="ja-JP" altLang="en-US" b="1" dirty="0"/>
              <a:t>大学生にとって、大切なスキル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EEA5D6-561A-4205-B6C3-861B1AD0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8073B3-2E99-6B2F-F998-088A83A0A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914" y="1617228"/>
            <a:ext cx="3730313" cy="269390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FFC60FB-C39D-DFFD-5DAA-FE7001D46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1617227"/>
            <a:ext cx="3990466" cy="28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69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54255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データサイエンス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データから有益な情報を導き出す</a:t>
            </a:r>
            <a:r>
              <a:rPr lang="ja-JP" altLang="en-US" sz="2400" dirty="0"/>
              <a:t>ための学問</a:t>
            </a:r>
            <a:endParaRPr lang="en-US" altLang="ja-JP" sz="2400" dirty="0"/>
          </a:p>
          <a:p>
            <a:r>
              <a:rPr lang="en-US" altLang="ja-JP" sz="2400" dirty="0"/>
              <a:t>Python </a:t>
            </a:r>
            <a:r>
              <a:rPr lang="ja-JP" altLang="en-US" sz="2400" dirty="0"/>
              <a:t>プログラミング言語は、豊富な機能があり、簡単な文法で扱えるなどの特徴がある。データサイエンス分野でも広く利用されている。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データサイエンス</a:t>
            </a:r>
            <a:r>
              <a:rPr lang="ja-JP" altLang="en-US" sz="2400" dirty="0"/>
              <a:t>を</a:t>
            </a:r>
            <a:r>
              <a:rPr lang="ja-JP" altLang="en-US" sz="2400" b="1" dirty="0"/>
              <a:t>理解</a:t>
            </a:r>
            <a:r>
              <a:rPr lang="ja-JP" altLang="en-US" sz="2400" dirty="0"/>
              <a:t>し、</a:t>
            </a:r>
            <a:r>
              <a:rPr lang="ja-JP" altLang="en-US" sz="2400" b="1" dirty="0"/>
              <a:t>実践的な経験を積む</a:t>
            </a:r>
            <a:r>
              <a:rPr lang="ja-JP" altLang="en-US" sz="2400" dirty="0"/>
              <a:t>ことは、</a:t>
            </a:r>
            <a:r>
              <a:rPr lang="ja-JP" altLang="en-US" sz="2400" b="1" dirty="0"/>
              <a:t>将来の活躍に大いに役立つ</a:t>
            </a:r>
            <a:r>
              <a:rPr lang="ja-JP" altLang="en-US" sz="2400" dirty="0"/>
              <a:t>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61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90C8A-F7B7-4A51-BB22-50FAFCAF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データサイエンスでできること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F1A94A-866F-4BEF-BAAE-F654EC39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dirty="0"/>
              <a:t>データサイエンス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データから正しい知見や結論を導き出す</a:t>
            </a:r>
            <a:r>
              <a:rPr lang="ja-JP" altLang="en-US" sz="2400" dirty="0"/>
              <a:t>ための学問であり、</a:t>
            </a:r>
            <a:r>
              <a:rPr lang="ja-JP" altLang="en-US" sz="2400" b="1" dirty="0"/>
              <a:t>さまざまな分野で活用されている</a:t>
            </a:r>
            <a:endParaRPr lang="en-US" altLang="ja-JP" sz="2400" dirty="0"/>
          </a:p>
          <a:p>
            <a:pPr lvl="1"/>
            <a:r>
              <a:rPr lang="ja-JP" altLang="en-US" sz="2000" dirty="0"/>
              <a:t>ビジネス分野：顧客の嗜好やニーズを分析し、マーケティング戦略の立案を行う</a:t>
            </a:r>
          </a:p>
          <a:p>
            <a:pPr lvl="1"/>
            <a:r>
              <a:rPr lang="ja-JP" altLang="en-US" sz="2000" dirty="0"/>
              <a:t>医療分野：病気の早期発見や効果的な治療法の開発を行う</a:t>
            </a:r>
          </a:p>
          <a:p>
            <a:pPr lvl="1"/>
            <a:r>
              <a:rPr lang="ja-JP" altLang="en-US" sz="2000" dirty="0"/>
              <a:t>工学分野：製品品質の改善や予測保全など、生産の最適化を行う</a:t>
            </a:r>
            <a:endParaRPr lang="en-US" altLang="ja-JP" sz="2000" dirty="0"/>
          </a:p>
          <a:p>
            <a:pPr lvl="1"/>
            <a:endParaRPr lang="en-US" altLang="ja-JP" sz="2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b="1" dirty="0"/>
              <a:t>情報化社会</a:t>
            </a:r>
            <a:r>
              <a:rPr lang="ja-JP" altLang="en-US" sz="2400" dirty="0"/>
              <a:t>において、</a:t>
            </a:r>
            <a:r>
              <a:rPr lang="ja-JP" altLang="en-US" sz="2400" b="1" dirty="0"/>
              <a:t>多くのデータが生み出されている。</a:t>
            </a:r>
            <a:r>
              <a:rPr lang="ja-JP" altLang="en-US" sz="2400" dirty="0"/>
              <a:t>データサイエンスは、</a:t>
            </a:r>
            <a:r>
              <a:rPr lang="ja-JP" altLang="en-US" sz="2400" b="1" dirty="0"/>
              <a:t>将来の活躍につながる</a:t>
            </a:r>
            <a:endParaRPr lang="en-US" altLang="ja-JP" sz="24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sz="2400" dirty="0"/>
              <a:t>データサイエンスは、</a:t>
            </a:r>
            <a:r>
              <a:rPr lang="ja-JP" altLang="en-US" sz="2400" b="1" dirty="0"/>
              <a:t>大量のデータを扱う</a:t>
            </a:r>
            <a:r>
              <a:rPr lang="ja-JP" altLang="en-US" sz="2400" dirty="0"/>
              <a:t>もの。</a:t>
            </a:r>
            <a:r>
              <a:rPr lang="ja-JP" altLang="en-US" sz="2400" b="1" dirty="0"/>
              <a:t>機械学習</a:t>
            </a:r>
            <a:r>
              <a:rPr lang="ja-JP" altLang="en-US" sz="2400" dirty="0"/>
              <a:t>など</a:t>
            </a:r>
            <a:r>
              <a:rPr lang="ja-JP" altLang="en-US" sz="2400" b="1" dirty="0"/>
              <a:t>人工知能</a:t>
            </a:r>
            <a:r>
              <a:rPr lang="ja-JP" altLang="en-US" sz="2400" dirty="0"/>
              <a:t>や</a:t>
            </a:r>
            <a:r>
              <a:rPr lang="ja-JP" altLang="en-US" sz="2400" b="1" dirty="0"/>
              <a:t>情報処理</a:t>
            </a:r>
            <a:r>
              <a:rPr lang="ja-JP" altLang="en-US" sz="2400" dirty="0"/>
              <a:t>とも大きく</a:t>
            </a:r>
            <a:r>
              <a:rPr lang="ja-JP" altLang="en-US" sz="2400" b="1" dirty="0"/>
              <a:t>関連</a:t>
            </a:r>
            <a:r>
              <a:rPr lang="ja-JP" altLang="en-US" sz="2400" dirty="0"/>
              <a:t>する。</a:t>
            </a:r>
            <a:r>
              <a:rPr lang="ja-JP" altLang="en-US" sz="2400" b="1" dirty="0"/>
              <a:t>さまざまな分野でデータを活用する実力</a:t>
            </a:r>
            <a:r>
              <a:rPr lang="ja-JP" altLang="en-US" sz="2400" dirty="0"/>
              <a:t>につながる。</a:t>
            </a:r>
            <a:endParaRPr lang="en-US" altLang="ja-JP" sz="2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ja-JP" altLang="en-US" sz="24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EEA5D6-561A-4205-B6C3-861B1AD0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47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6CBE3C-D1EE-0156-4E69-F73ECBD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研究レポートの書くべき６つの要素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6A9B68-D6C9-22E7-43DB-49DF3F38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データサイエンスのスキルは、</a:t>
            </a:r>
            <a:r>
              <a:rPr lang="ja-JP" altLang="en-US" sz="2400" b="1" dirty="0"/>
              <a:t>研究レポートの作成</a:t>
            </a:r>
            <a:r>
              <a:rPr lang="ja-JP" altLang="en-US" sz="2400" dirty="0"/>
              <a:t>でも有用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ja-JP" altLang="en-US" sz="2400" b="1" dirty="0"/>
              <a:t>問題</a:t>
            </a:r>
            <a:r>
              <a:rPr lang="ja-JP" altLang="en-US" sz="2400" dirty="0"/>
              <a:t>： </a:t>
            </a:r>
            <a:r>
              <a:rPr lang="ja-JP" altLang="en-US" sz="2400" b="1" dirty="0"/>
              <a:t>研究の背景と目的を明確に説明し、どのような問題に対処するかを示す</a:t>
            </a: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仮説</a:t>
            </a:r>
            <a:r>
              <a:rPr lang="ja-JP" altLang="en-US" sz="2400" dirty="0"/>
              <a:t>： 研究で提起する仮説は、</a:t>
            </a:r>
            <a:r>
              <a:rPr lang="ja-JP" altLang="en-US" sz="2400" b="1" dirty="0"/>
              <a:t>問題を解決するための自分のアイデアや仮説</a:t>
            </a:r>
            <a:r>
              <a:rPr lang="ja-JP" altLang="en-US" sz="2400" dirty="0"/>
              <a:t>です。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実験手順</a:t>
            </a:r>
            <a:r>
              <a:rPr lang="ja-JP" altLang="en-US" sz="2400" dirty="0"/>
              <a:t>： </a:t>
            </a:r>
            <a:r>
              <a:rPr lang="ja-JP" altLang="en-US" sz="2400" b="1" dirty="0"/>
              <a:t>研究の手順を明確に示す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結果</a:t>
            </a:r>
            <a:r>
              <a:rPr lang="ja-JP" altLang="en-US" sz="2400" dirty="0"/>
              <a:t>：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</a:rPr>
              <a:t>研究の結果を正確かつ明確に示すこと</a:t>
            </a:r>
            <a:r>
              <a:rPr lang="ja-JP" altLang="en-US" sz="2400" dirty="0">
                <a:solidFill>
                  <a:srgbClr val="FF0000"/>
                </a:solidFill>
              </a:rPr>
              <a:t>が必要です。グラフや表などを用いて視覚的に表現すると、結果が分かりやすくなります。また、研究結果に関連する数値や統計的な情報も提供しましょう</a:t>
            </a:r>
            <a:r>
              <a:rPr lang="ja-JP" altLang="en-US" sz="2400" dirty="0"/>
              <a:t>。</a:t>
            </a:r>
          </a:p>
          <a:p>
            <a:pPr marL="0" indent="0">
              <a:buNone/>
            </a:pPr>
            <a:r>
              <a:rPr lang="ja-JP" altLang="en-US" sz="2400" dirty="0"/>
              <a:t>⑤ </a:t>
            </a:r>
            <a:r>
              <a:rPr lang="ja-JP" altLang="en-US" sz="2400" b="1" dirty="0"/>
              <a:t>考察</a:t>
            </a:r>
            <a:r>
              <a:rPr lang="ja-JP" altLang="en-US" sz="2400" dirty="0"/>
              <a:t>： </a:t>
            </a:r>
            <a:r>
              <a:rPr lang="ja-JP" altLang="en-US" sz="2400" b="1" dirty="0"/>
              <a:t>研究結果に基づいた分析</a:t>
            </a:r>
            <a:r>
              <a:rPr lang="ja-JP" altLang="en-US" sz="2400" dirty="0"/>
              <a:t>です。</a:t>
            </a:r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ja-JP" altLang="en-US" sz="2400" b="1" dirty="0"/>
              <a:t>引用文献</a:t>
            </a:r>
            <a:r>
              <a:rPr lang="ja-JP" altLang="en-US" sz="2400" dirty="0"/>
              <a:t>： </a:t>
            </a:r>
            <a:r>
              <a:rPr lang="ja-JP" altLang="en-US" sz="2400" b="1" dirty="0"/>
              <a:t>関連する先行研究や参考にした文献を明示</a:t>
            </a: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F3B9DD-4280-43CD-617B-B7775505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04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2.</a:t>
            </a:r>
            <a:r>
              <a:rPr lang="ja-JP" altLang="en-US" dirty="0"/>
              <a:t> 散布図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931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078555-75A1-47CA-AF18-B7F467AA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のリスト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D88FA3-9A6B-9559-E2B8-D3DA60449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リスト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順序のついたデータの並び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a = [100, 200, 300]</a:t>
            </a:r>
          </a:p>
          <a:p>
            <a:pPr marL="0" indent="0">
              <a:buNone/>
            </a:pPr>
            <a:r>
              <a:rPr lang="en-US" altLang="ja-JP" sz="2400" dirty="0"/>
              <a:t>b = [1, "apple", True]	</a:t>
            </a:r>
            <a:r>
              <a:rPr lang="ja-JP" altLang="en-US" sz="2400" dirty="0"/>
              <a:t>異なる種類のデータ混在可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80C483-AABE-8013-8EC7-1586AE19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C133347-A5FF-8944-271B-9E646A87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72" y="2728584"/>
            <a:ext cx="4395732" cy="16859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CCE7CC7-3697-5ED8-80D0-6694358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71" y="4656116"/>
            <a:ext cx="4395731" cy="18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8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078555-75A1-47CA-AF18-B7F467AA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のデータフレーム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D88FA3-9A6B-9559-E2B8-D3DA60449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データフレーム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表形式のデータ．</a:t>
            </a:r>
            <a:r>
              <a:rPr lang="ja-JP" altLang="en-US" sz="2400" dirty="0"/>
              <a:t>リストなどから作成可能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import pandas as pd</a:t>
            </a:r>
          </a:p>
          <a:p>
            <a:pPr marL="0" indent="0">
              <a:buNone/>
            </a:pPr>
            <a:r>
              <a:rPr kumimoji="1" lang="en-US" altLang="ja-JP" sz="2400" dirty="0"/>
              <a:t>d = [[1, 'apple', 100],</a:t>
            </a:r>
          </a:p>
          <a:p>
            <a:pPr marL="0" indent="0">
              <a:buNone/>
            </a:pPr>
            <a:r>
              <a:rPr kumimoji="1" lang="en-US" altLang="ja-JP" sz="2400" dirty="0"/>
              <a:t>        [2, 'orange', 300],</a:t>
            </a:r>
          </a:p>
          <a:p>
            <a:pPr marL="0" indent="0">
              <a:buNone/>
            </a:pPr>
            <a:r>
              <a:rPr kumimoji="1" lang="en-US" altLang="ja-JP" sz="2400" dirty="0"/>
              <a:t>        [3, 'orange', 200]]</a:t>
            </a:r>
          </a:p>
          <a:p>
            <a:pPr marL="0" indent="0">
              <a:buNone/>
            </a:pPr>
            <a:r>
              <a:rPr kumimoji="1" lang="en-US" altLang="ja-JP" sz="2400" dirty="0" err="1"/>
              <a:t>df</a:t>
            </a:r>
            <a:r>
              <a:rPr kumimoji="1" lang="en-US" altLang="ja-JP" sz="2400" dirty="0"/>
              <a:t> = </a:t>
            </a:r>
            <a:r>
              <a:rPr kumimoji="1" lang="en-US" altLang="ja-JP" sz="2400" dirty="0" err="1"/>
              <a:t>pd.DataFrame</a:t>
            </a:r>
            <a:r>
              <a:rPr kumimoji="1" lang="en-US" altLang="ja-JP" sz="2400" dirty="0"/>
              <a:t>(d, columns=['id', 'name', 'price'])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80C483-AABE-8013-8EC7-1586AE19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430369C-2D90-8BA5-C74F-6DA5588E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45" y="4229852"/>
            <a:ext cx="4542664" cy="245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0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078555-75A1-47CA-AF18-B7F467AA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の配列（アレイ）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D88FA3-9A6B-9559-E2B8-D3DA60449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配列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データの並び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import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 as np</a:t>
            </a:r>
          </a:p>
          <a:p>
            <a:pPr marL="0" indent="0">
              <a:buNone/>
            </a:pPr>
            <a:r>
              <a:rPr lang="en-US" altLang="ja-JP" sz="2400" dirty="0"/>
              <a:t>a = </a:t>
            </a:r>
            <a:r>
              <a:rPr lang="en-US" altLang="ja-JP" sz="2400" dirty="0" err="1"/>
              <a:t>np.array</a:t>
            </a:r>
            <a:r>
              <a:rPr lang="en-US" altLang="ja-JP" sz="2400" dirty="0"/>
              <a:t>([[1, 2, 3], [4, 5, 6]])</a:t>
            </a:r>
          </a:p>
          <a:p>
            <a:pPr marL="0" indent="0">
              <a:buNone/>
            </a:pPr>
            <a:r>
              <a:rPr lang="en-US" altLang="ja-JP" sz="2400" dirty="0"/>
              <a:t>print(a)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２次元（縦横）、３次元（縦横高さ）など、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高い次元の配列を扱うことができる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80C483-AABE-8013-8EC7-1586AE19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C5D7851-1578-71EF-4FFD-2567C2CA5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02" y="4531042"/>
            <a:ext cx="5742034" cy="21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8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2549</Words>
  <Application>Microsoft Office PowerPoint</Application>
  <PresentationFormat>画面に合わせる (4:3)</PresentationFormat>
  <Paragraphs>384</Paragraphs>
  <Slides>39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5" baseType="lpstr">
      <vt:lpstr>ＭＳ ゴシック</vt:lpstr>
      <vt:lpstr>メイリオ</vt:lpstr>
      <vt:lpstr>游ゴシック</vt:lpstr>
      <vt:lpstr>Arial</vt:lpstr>
      <vt:lpstr>Calibri</vt:lpstr>
      <vt:lpstr>Office テーマ</vt:lpstr>
      <vt:lpstr>pd-1. データサイエンス，散布図，平均，分布 </vt:lpstr>
      <vt:lpstr>アウトライン</vt:lpstr>
      <vt:lpstr>1. データサイエンス </vt:lpstr>
      <vt:lpstr>データサイエンスでできること</vt:lpstr>
      <vt:lpstr>研究レポートの書くべき６つの要素</vt:lpstr>
      <vt:lpstr>2. 散布図 </vt:lpstr>
      <vt:lpstr>Python のリスト</vt:lpstr>
      <vt:lpstr>Python のデータフレーム</vt:lpstr>
      <vt:lpstr>Python の配列（アレイ）</vt:lpstr>
      <vt:lpstr>散布図の用途</vt:lpstr>
      <vt:lpstr>アヤメ属 (Iris)</vt:lpstr>
      <vt:lpstr>Iris データセット</vt:lpstr>
      <vt:lpstr>Iris データセットのロード（Google Colaboratory）</vt:lpstr>
      <vt:lpstr>Iris データセットのロード（Google Colaboratory）</vt:lpstr>
      <vt:lpstr>Python による散布図の描画</vt:lpstr>
      <vt:lpstr>Iris データセットの散布図（Google Colaboratory）</vt:lpstr>
      <vt:lpstr>Iris データセットの散布図（Google Colaboratory）</vt:lpstr>
      <vt:lpstr>Iris データセットの散布図、色付き（Google Colaboratory）</vt:lpstr>
      <vt:lpstr>Iris データセットの散布図、色付き（Google Colaboratory）</vt:lpstr>
      <vt:lpstr>分布から読み取れること</vt:lpstr>
      <vt:lpstr>散布図</vt:lpstr>
      <vt:lpstr>Python による散布図の描画（データが複数列あるとき）</vt:lpstr>
      <vt:lpstr>散布図（Google Colaboratory）</vt:lpstr>
      <vt:lpstr>散布図（Google Colaboratory）</vt:lpstr>
      <vt:lpstr>折れ線（Google Colaboratory）</vt:lpstr>
      <vt:lpstr>折れ線（Google Colaboratory）</vt:lpstr>
      <vt:lpstr>3. 平均</vt:lpstr>
      <vt:lpstr>平均</vt:lpstr>
      <vt:lpstr>平均を使うときの注意点</vt:lpstr>
      <vt:lpstr>Python による平均の算出</vt:lpstr>
      <vt:lpstr>平均（Google Colaboratory）</vt:lpstr>
      <vt:lpstr>4. 分布、密度 </vt:lpstr>
      <vt:lpstr>ヒストグラム</vt:lpstr>
      <vt:lpstr>ヒストグラムから読み取れること</vt:lpstr>
      <vt:lpstr>Python によるヒストグラムの描画</vt:lpstr>
      <vt:lpstr>Iris データセットのヒストグラム（Google Colaboratory）</vt:lpstr>
      <vt:lpstr>Iris データセットのヒストグラム（Google Colaboratory）</vt:lpstr>
      <vt:lpstr>データサイエンス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金子　邦彦</cp:lastModifiedBy>
  <cp:revision>67</cp:revision>
  <dcterms:created xsi:type="dcterms:W3CDTF">2019-11-02T00:06:04Z</dcterms:created>
  <dcterms:modified xsi:type="dcterms:W3CDTF">2025-02-05T09:48:27Z</dcterms:modified>
</cp:coreProperties>
</file>