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947" r:id="rId2"/>
    <p:sldId id="948" r:id="rId3"/>
    <p:sldId id="261" r:id="rId4"/>
    <p:sldId id="262" r:id="rId5"/>
    <p:sldId id="263" r:id="rId6"/>
    <p:sldId id="264" r:id="rId7"/>
    <p:sldId id="265" r:id="rId8"/>
    <p:sldId id="335" r:id="rId9"/>
    <p:sldId id="94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67" r:id="rId22"/>
    <p:sldId id="268" r:id="rId23"/>
    <p:sldId id="304" r:id="rId24"/>
    <p:sldId id="303" r:id="rId25"/>
    <p:sldId id="305" r:id="rId26"/>
    <p:sldId id="272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39" r:id="rId37"/>
    <p:sldId id="540" r:id="rId38"/>
    <p:sldId id="541" r:id="rId39"/>
    <p:sldId id="542" r:id="rId40"/>
    <p:sldId id="543" r:id="rId41"/>
    <p:sldId id="544" r:id="rId42"/>
    <p:sldId id="545" r:id="rId43"/>
    <p:sldId id="546" r:id="rId44"/>
    <p:sldId id="547" r:id="rId45"/>
    <p:sldId id="549" r:id="rId46"/>
    <p:sldId id="550" r:id="rId47"/>
    <p:sldId id="551" r:id="rId48"/>
    <p:sldId id="552" r:id="rId49"/>
    <p:sldId id="553" r:id="rId50"/>
    <p:sldId id="554" r:id="rId51"/>
    <p:sldId id="555" r:id="rId52"/>
    <p:sldId id="556" r:id="rId53"/>
    <p:sldId id="557" r:id="rId54"/>
    <p:sldId id="558" r:id="rId55"/>
    <p:sldId id="559" r:id="rId56"/>
    <p:sldId id="560" r:id="rId57"/>
    <p:sldId id="561" r:id="rId5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8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71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994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7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3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572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04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33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489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3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60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9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039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51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768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878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463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742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332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093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107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10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34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598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327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78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4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2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82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70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109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2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8687" y="1122363"/>
            <a:ext cx="828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or-9. </a:t>
            </a:r>
            <a:r>
              <a:rPr lang="ja-JP" altLang="en-US" dirty="0"/>
              <a:t>囚人のジレンマ，</a:t>
            </a:r>
            <a:br>
              <a:rPr lang="en-US" altLang="ja-JP" dirty="0"/>
            </a:br>
            <a:r>
              <a:rPr lang="ja-JP" altLang="en-US"/>
              <a:t>資金計画，投資</a:t>
            </a:r>
            <a:r>
              <a:rPr lang="ja-JP" altLang="en-US" dirty="0"/>
              <a:t>効率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0" y="2061367"/>
            <a:ext cx="8850224" cy="314581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9191" y="1423166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① 次の値を書く．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13101" y="2703996"/>
            <a:ext cx="7769197" cy="22582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10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11199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2508" y="269321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② 次の式を書く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1568" y="891858"/>
            <a:ext cx="86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F3:  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式「</a:t>
            </a: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=MAX(C3, E3)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1568" y="1591231"/>
            <a:ext cx="86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F4:  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式「</a:t>
            </a: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=MAX(C4, E4)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」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1568" y="2747805"/>
            <a:ext cx="86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B5:  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式「</a:t>
            </a: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=MAX(B3, B4)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1568" y="3444598"/>
            <a:ext cx="865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D5:  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式「</a:t>
            </a: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=MAX(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Segoe UI"/>
                <a:ea typeface="メイリオ"/>
              </a:rPr>
              <a:t>D3</a:t>
            </a: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, </a:t>
            </a:r>
            <a:r>
              <a:rPr kumimoji="1" lang="en-US" altLang="ja-JP" sz="2400" b="1" dirty="0" err="1">
                <a:solidFill>
                  <a:prstClr val="black"/>
                </a:solidFill>
                <a:latin typeface="Segoe UI"/>
                <a:ea typeface="メイリオ"/>
              </a:rPr>
              <a:t>D4</a:t>
            </a:r>
            <a:r>
              <a:rPr kumimoji="1" lang="en-US" altLang="ja-JP" sz="2400" b="1" dirty="0">
                <a:solidFill>
                  <a:prstClr val="black"/>
                </a:solidFill>
                <a:latin typeface="Segoe UI"/>
                <a:ea typeface="メイリオ"/>
              </a:rPr>
              <a:t>)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」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11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508A84-1EF3-4037-94CD-C0ACE85C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3" y="4065629"/>
            <a:ext cx="7769317" cy="25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5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610" y="993934"/>
            <a:ext cx="7886700" cy="503396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③ 確認する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3336"/>
            <a:ext cx="9066632" cy="3047932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12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954A148-0FB8-4B64-A4C0-15AD3700044C}"/>
              </a:ext>
            </a:extLst>
          </p:cNvPr>
          <p:cNvSpPr/>
          <p:nvPr/>
        </p:nvSpPr>
        <p:spPr>
          <a:xfrm>
            <a:off x="4699852" y="4038089"/>
            <a:ext cx="1375692" cy="515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1136138-9C4A-419D-91E4-F710CE398BC1}"/>
              </a:ext>
            </a:extLst>
          </p:cNvPr>
          <p:cNvSpPr/>
          <p:nvPr/>
        </p:nvSpPr>
        <p:spPr>
          <a:xfrm>
            <a:off x="1894260" y="4038089"/>
            <a:ext cx="1375692" cy="515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FB90720-1223-4952-8D55-5A4D6A5001C5}"/>
              </a:ext>
            </a:extLst>
          </p:cNvPr>
          <p:cNvSpPr/>
          <p:nvPr/>
        </p:nvSpPr>
        <p:spPr>
          <a:xfrm>
            <a:off x="6075544" y="4038089"/>
            <a:ext cx="1375692" cy="515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95BC6F6-95B7-465F-A57E-0B804C4EB5F5}"/>
              </a:ext>
            </a:extLst>
          </p:cNvPr>
          <p:cNvSpPr/>
          <p:nvPr/>
        </p:nvSpPr>
        <p:spPr>
          <a:xfrm>
            <a:off x="6075544" y="3522589"/>
            <a:ext cx="1375692" cy="515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68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1" y="2198641"/>
            <a:ext cx="3924671" cy="298404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8314622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④ セル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B3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と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B4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を範囲選択し、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条件付き書式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をクリック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endParaRPr lang="ja-JP" altLang="en-US" sz="2400" dirty="0">
              <a:solidFill>
                <a:schemeClr val="tx1"/>
              </a:solidFill>
              <a:latin typeface="Segoe UI"/>
              <a:ea typeface="メイリオ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23750" y="3473053"/>
            <a:ext cx="1475018" cy="10924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54A3E8A-BE7D-4886-B293-216D486B0E88}"/>
              </a:ext>
            </a:extLst>
          </p:cNvPr>
          <p:cNvGrpSpPr/>
          <p:nvPr/>
        </p:nvGrpSpPr>
        <p:grpSpPr>
          <a:xfrm>
            <a:off x="4572000" y="2198641"/>
            <a:ext cx="4191215" cy="1435174"/>
            <a:chOff x="4332957" y="4375834"/>
            <a:chExt cx="4191215" cy="143517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4628C4BC-EBE6-46ED-BB2D-D1E1B5848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957" y="4375834"/>
              <a:ext cx="4191215" cy="1435174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033446" y="4575571"/>
              <a:ext cx="1239111" cy="4260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  <a:latin typeface="Segoe UI"/>
                <a:ea typeface="メイリオ"/>
              </a:endParaRPr>
            </a:p>
          </p:txBody>
        </p:sp>
      </p:grp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13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9196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210" y="3482002"/>
            <a:ext cx="5364113" cy="15281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610" y="993934"/>
            <a:ext cx="7886700" cy="503396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altLang="ja-JP" sz="2100" dirty="0">
                <a:latin typeface="Segoe UI"/>
                <a:ea typeface="メイリオ"/>
              </a:rPr>
              <a:t> </a:t>
            </a:r>
            <a:endParaRPr lang="ja-JP" altLang="en-US" sz="2100" dirty="0">
              <a:latin typeface="Segoe UI"/>
              <a:ea typeface="メイリオ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21" y="2704510"/>
            <a:ext cx="3178969" cy="29146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3020" y="323136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71722" y="419964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8610" y="1659844"/>
            <a:ext cx="7306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b="1" dirty="0">
                <a:latin typeface="Segoe UI"/>
                <a:ea typeface="メイリオ"/>
              </a:rPr>
              <a:t>⑤ セルの強調表示ルール</a:t>
            </a:r>
            <a:r>
              <a:rPr kumimoji="1" lang="ja-JP" altLang="en-US" sz="2400" dirty="0">
                <a:latin typeface="Segoe UI"/>
                <a:ea typeface="メイリオ"/>
              </a:rPr>
              <a:t>」→「</a:t>
            </a:r>
            <a:r>
              <a:rPr kumimoji="1" lang="ja-JP" altLang="en-US" sz="2400" b="1" dirty="0">
                <a:latin typeface="Segoe UI"/>
                <a:ea typeface="メイリオ"/>
              </a:rPr>
              <a:t>指定の値に等しい</a:t>
            </a:r>
            <a:r>
              <a:rPr kumimoji="1" lang="ja-JP" altLang="en-US" sz="2400" dirty="0">
                <a:latin typeface="Segoe UI"/>
                <a:ea typeface="メイリオ"/>
              </a:rPr>
              <a:t>」</a:t>
            </a:r>
            <a:endParaRPr kumimoji="1" lang="en-US" altLang="ja-JP" sz="2400" dirty="0">
              <a:latin typeface="Segoe UI"/>
              <a:ea typeface="メイリオ"/>
            </a:endParaRPr>
          </a:p>
          <a:p>
            <a:pPr defTabSz="685800"/>
            <a:r>
              <a:rPr kumimoji="1" lang="ja-JP" altLang="en-US" sz="2400" dirty="0">
                <a:latin typeface="Segoe UI"/>
                <a:ea typeface="メイリオ"/>
              </a:rPr>
              <a:t>と操作．</a:t>
            </a:r>
            <a:r>
              <a:rPr kumimoji="1" lang="en-US" altLang="ja-JP" sz="2400" dirty="0">
                <a:latin typeface="Segoe UI"/>
                <a:ea typeface="メイリオ"/>
              </a:rPr>
              <a:t> </a:t>
            </a:r>
            <a:r>
              <a:rPr kumimoji="1" lang="ja-JP" altLang="en-US" sz="2400" dirty="0">
                <a:latin typeface="Segoe UI"/>
                <a:ea typeface="メイリオ"/>
              </a:rPr>
              <a:t>「</a:t>
            </a:r>
            <a:r>
              <a:rPr kumimoji="1" lang="en-US" altLang="ja-JP" sz="2400" b="1" dirty="0">
                <a:latin typeface="Segoe UI"/>
                <a:ea typeface="メイリオ"/>
              </a:rPr>
              <a:t>=$B$5</a:t>
            </a:r>
            <a:r>
              <a:rPr kumimoji="1" lang="ja-JP" altLang="en-US" sz="2400" dirty="0">
                <a:latin typeface="Segoe UI"/>
                <a:ea typeface="メイリオ"/>
              </a:rPr>
              <a:t>」を指定し、</a:t>
            </a:r>
            <a:r>
              <a:rPr kumimoji="1" lang="en-US" altLang="ja-JP" sz="2400" b="1" dirty="0">
                <a:latin typeface="Segoe UI"/>
                <a:ea typeface="メイリオ"/>
              </a:rPr>
              <a:t>OK</a:t>
            </a:r>
            <a:r>
              <a:rPr kumimoji="1" lang="ja-JP" altLang="en-US" sz="2400" dirty="0">
                <a:latin typeface="Segoe UI"/>
                <a:ea typeface="メイリオ"/>
              </a:rPr>
              <a:t>をクリック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829639" y="408667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211567" y="4486292"/>
            <a:ext cx="959062" cy="40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14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08745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610" y="993934"/>
            <a:ext cx="7886700" cy="503396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⑥ セル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D3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と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D4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を範囲選択し、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条件付き書式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をクリック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endParaRPr lang="ja-JP" altLang="en-US" sz="2400" dirty="0">
              <a:solidFill>
                <a:schemeClr val="tx1"/>
              </a:solidFill>
              <a:latin typeface="Segoe UI"/>
              <a:ea typeface="メイリオ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11" y="2291715"/>
            <a:ext cx="3858717" cy="29339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31369" y="3419169"/>
            <a:ext cx="1475018" cy="10924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15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44750EC-40E5-4B0C-8AF6-B48D60F17B7F}"/>
              </a:ext>
            </a:extLst>
          </p:cNvPr>
          <p:cNvGrpSpPr/>
          <p:nvPr/>
        </p:nvGrpSpPr>
        <p:grpSpPr>
          <a:xfrm>
            <a:off x="4572000" y="2291715"/>
            <a:ext cx="4191215" cy="1435174"/>
            <a:chOff x="4332957" y="4375834"/>
            <a:chExt cx="4191215" cy="1435174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0428D62-98B4-47DC-AC5C-5C0B4855F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957" y="4375834"/>
              <a:ext cx="4191215" cy="1435174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6F925A8-7B4A-4413-9EFA-395E747F90EC}"/>
                </a:ext>
              </a:extLst>
            </p:cNvPr>
            <p:cNvSpPr/>
            <p:nvPr/>
          </p:nvSpPr>
          <p:spPr>
            <a:xfrm>
              <a:off x="7033446" y="4575571"/>
              <a:ext cx="1239111" cy="4260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  <a:latin typeface="Segoe UI"/>
                <a:ea typeface="メイリオ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84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934" y="3682614"/>
            <a:ext cx="5448503" cy="15656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610" y="993934"/>
            <a:ext cx="7886700" cy="503396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altLang="ja-JP" sz="2100" dirty="0">
                <a:latin typeface="Segoe UI"/>
                <a:ea typeface="メイリオ"/>
              </a:rPr>
              <a:t> </a:t>
            </a:r>
            <a:endParaRPr lang="ja-JP" altLang="en-US" sz="2100" dirty="0">
              <a:latin typeface="Segoe UI"/>
              <a:ea typeface="メイリオ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21" y="2704510"/>
            <a:ext cx="3178969" cy="29146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3020" y="323136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71722" y="419964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3508" y="1668894"/>
            <a:ext cx="7529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latin typeface="Segoe UI"/>
                <a:ea typeface="メイリオ"/>
              </a:rPr>
              <a:t>⑦「</a:t>
            </a:r>
            <a:r>
              <a:rPr kumimoji="1" lang="ja-JP" altLang="en-US" sz="2400" b="1" dirty="0">
                <a:latin typeface="Segoe UI"/>
                <a:ea typeface="メイリオ"/>
              </a:rPr>
              <a:t>セルの強調表示ルール</a:t>
            </a:r>
            <a:r>
              <a:rPr kumimoji="1" lang="ja-JP" altLang="en-US" sz="2400" dirty="0">
                <a:latin typeface="Segoe UI"/>
                <a:ea typeface="メイリオ"/>
              </a:rPr>
              <a:t>」→「</a:t>
            </a:r>
            <a:r>
              <a:rPr kumimoji="1" lang="ja-JP" altLang="en-US" sz="2400" b="1" dirty="0">
                <a:latin typeface="Segoe UI"/>
                <a:ea typeface="メイリオ"/>
              </a:rPr>
              <a:t>指定の値に等しい</a:t>
            </a:r>
            <a:r>
              <a:rPr kumimoji="1" lang="ja-JP" altLang="en-US" sz="2400" dirty="0">
                <a:latin typeface="Segoe UI"/>
                <a:ea typeface="メイリオ"/>
              </a:rPr>
              <a:t>」</a:t>
            </a:r>
            <a:endParaRPr kumimoji="1" lang="en-US" altLang="ja-JP" sz="2400" dirty="0">
              <a:latin typeface="Segoe UI"/>
              <a:ea typeface="メイリオ"/>
            </a:endParaRPr>
          </a:p>
          <a:p>
            <a:pPr defTabSz="685800"/>
            <a:r>
              <a:rPr kumimoji="1" lang="ja-JP" altLang="en-US" sz="2400" dirty="0">
                <a:latin typeface="Segoe UI"/>
                <a:ea typeface="メイリオ"/>
              </a:rPr>
              <a:t>と操作．</a:t>
            </a:r>
            <a:r>
              <a:rPr kumimoji="1" lang="en-US" altLang="ja-JP" sz="2400" dirty="0">
                <a:latin typeface="Segoe UI"/>
                <a:ea typeface="メイリオ"/>
              </a:rPr>
              <a:t> </a:t>
            </a:r>
            <a:r>
              <a:rPr kumimoji="1" lang="ja-JP" altLang="en-US" sz="2400" dirty="0">
                <a:latin typeface="Segoe UI"/>
                <a:ea typeface="メイリオ"/>
              </a:rPr>
              <a:t>「</a:t>
            </a:r>
            <a:r>
              <a:rPr kumimoji="1" lang="en-US" altLang="ja-JP" sz="2400" b="1" dirty="0">
                <a:latin typeface="Segoe UI"/>
                <a:ea typeface="メイリオ"/>
              </a:rPr>
              <a:t>=$D$5</a:t>
            </a:r>
            <a:r>
              <a:rPr kumimoji="1" lang="ja-JP" altLang="en-US" sz="2400" dirty="0">
                <a:latin typeface="Segoe UI"/>
                <a:ea typeface="メイリオ"/>
              </a:rPr>
              <a:t>」を指定し、</a:t>
            </a:r>
            <a:r>
              <a:rPr kumimoji="1" lang="en-US" altLang="ja-JP" sz="2400" dirty="0">
                <a:latin typeface="Segoe UI"/>
                <a:ea typeface="メイリオ"/>
              </a:rPr>
              <a:t>OK</a:t>
            </a:r>
            <a:r>
              <a:rPr kumimoji="1" lang="ja-JP" altLang="en-US" sz="2400" dirty="0">
                <a:latin typeface="Segoe UI"/>
                <a:ea typeface="メイリオ"/>
              </a:rPr>
              <a:t>をクリック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689631" y="4268398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31829" y="4719646"/>
            <a:ext cx="959062" cy="40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16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96555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9072" y="1091102"/>
            <a:ext cx="81057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⑧ セル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C3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をクリック．その後、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コントロールキー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を押しながら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E3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をクリック（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C3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と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E3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の選択）．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条件付き書式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をクリック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endParaRPr lang="ja-JP" altLang="en-US" sz="2400" dirty="0">
              <a:solidFill>
                <a:schemeClr val="tx1"/>
              </a:solidFill>
              <a:latin typeface="Segoe UI"/>
              <a:ea typeface="メイリオ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2349"/>
            <a:ext cx="4151335" cy="1544683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464498" y="3181350"/>
            <a:ext cx="734961" cy="3309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719446" y="3181350"/>
            <a:ext cx="734961" cy="3309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17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4B74C01-11E0-47CC-83AD-E96E79A25421}"/>
              </a:ext>
            </a:extLst>
          </p:cNvPr>
          <p:cNvGrpSpPr/>
          <p:nvPr/>
        </p:nvGrpSpPr>
        <p:grpSpPr>
          <a:xfrm>
            <a:off x="4572000" y="2463763"/>
            <a:ext cx="4191215" cy="1435174"/>
            <a:chOff x="4332957" y="4375834"/>
            <a:chExt cx="4191215" cy="143517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E349AA3-7036-4518-B93F-434586A4D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957" y="4375834"/>
              <a:ext cx="4191215" cy="1435174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72D6C91-50A7-47C2-917E-4D5359B062B7}"/>
                </a:ext>
              </a:extLst>
            </p:cNvPr>
            <p:cNvSpPr/>
            <p:nvPr/>
          </p:nvSpPr>
          <p:spPr>
            <a:xfrm>
              <a:off x="7033446" y="4575571"/>
              <a:ext cx="1239111" cy="4260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  <a:latin typeface="Segoe UI"/>
                <a:ea typeface="メイリオ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28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323" y="3521886"/>
            <a:ext cx="5329434" cy="15168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610" y="993934"/>
            <a:ext cx="7886700" cy="503396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altLang="ja-JP" sz="2100" dirty="0">
                <a:latin typeface="Segoe UI"/>
                <a:ea typeface="メイリオ"/>
              </a:rPr>
              <a:t> </a:t>
            </a:r>
            <a:endParaRPr lang="ja-JP" altLang="en-US" sz="2100" dirty="0">
              <a:latin typeface="Segoe UI"/>
              <a:ea typeface="メイリオ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21" y="2704510"/>
            <a:ext cx="3178969" cy="29146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3020" y="323136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71722" y="419964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8610" y="1659844"/>
            <a:ext cx="7529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latin typeface="Segoe UI"/>
                <a:ea typeface="メイリオ"/>
              </a:rPr>
              <a:t>⑨「</a:t>
            </a:r>
            <a:r>
              <a:rPr kumimoji="1" lang="ja-JP" altLang="en-US" sz="2400" b="1" dirty="0">
                <a:latin typeface="Segoe UI"/>
                <a:ea typeface="メイリオ"/>
              </a:rPr>
              <a:t>セルの強調表示ルール</a:t>
            </a:r>
            <a:r>
              <a:rPr kumimoji="1" lang="ja-JP" altLang="en-US" sz="2400" dirty="0">
                <a:latin typeface="Segoe UI"/>
                <a:ea typeface="メイリオ"/>
              </a:rPr>
              <a:t>」→「</a:t>
            </a:r>
            <a:r>
              <a:rPr kumimoji="1" lang="ja-JP" altLang="en-US" sz="2400" b="1" dirty="0">
                <a:latin typeface="Segoe UI"/>
                <a:ea typeface="メイリオ"/>
              </a:rPr>
              <a:t>指定の値に等しい</a:t>
            </a:r>
            <a:r>
              <a:rPr kumimoji="1" lang="ja-JP" altLang="en-US" sz="2400" dirty="0">
                <a:latin typeface="Segoe UI"/>
                <a:ea typeface="メイリオ"/>
              </a:rPr>
              <a:t>」</a:t>
            </a:r>
            <a:endParaRPr kumimoji="1" lang="en-US" altLang="ja-JP" sz="2400" dirty="0">
              <a:latin typeface="Segoe UI"/>
              <a:ea typeface="メイリオ"/>
            </a:endParaRPr>
          </a:p>
          <a:p>
            <a:pPr defTabSz="685800"/>
            <a:r>
              <a:rPr kumimoji="1" lang="ja-JP" altLang="en-US" sz="2400" dirty="0">
                <a:latin typeface="Segoe UI"/>
                <a:ea typeface="メイリオ"/>
              </a:rPr>
              <a:t>と操作．</a:t>
            </a:r>
            <a:r>
              <a:rPr kumimoji="1" lang="en-US" altLang="ja-JP" sz="2400" dirty="0">
                <a:latin typeface="Segoe UI"/>
                <a:ea typeface="メイリオ"/>
              </a:rPr>
              <a:t> </a:t>
            </a:r>
            <a:r>
              <a:rPr kumimoji="1" lang="ja-JP" altLang="en-US" sz="2400" dirty="0">
                <a:latin typeface="Segoe UI"/>
                <a:ea typeface="メイリオ"/>
              </a:rPr>
              <a:t>「</a:t>
            </a:r>
            <a:r>
              <a:rPr kumimoji="1" lang="en-US" altLang="ja-JP" sz="2400" b="1" dirty="0">
                <a:latin typeface="Segoe UI"/>
                <a:ea typeface="メイリオ"/>
              </a:rPr>
              <a:t>=$F$3</a:t>
            </a:r>
            <a:r>
              <a:rPr kumimoji="1" lang="ja-JP" altLang="en-US" sz="2400" dirty="0">
                <a:latin typeface="Segoe UI"/>
                <a:ea typeface="メイリオ"/>
              </a:rPr>
              <a:t>」を指定し、</a:t>
            </a:r>
            <a:r>
              <a:rPr kumimoji="1" lang="en-US" altLang="ja-JP" sz="2400" b="1" dirty="0">
                <a:latin typeface="Segoe UI"/>
                <a:ea typeface="メイリオ"/>
              </a:rPr>
              <a:t>OK</a:t>
            </a:r>
            <a:r>
              <a:rPr kumimoji="1" lang="ja-JP" altLang="en-US" sz="2400" dirty="0">
                <a:latin typeface="Segoe UI"/>
                <a:ea typeface="メイリオ"/>
              </a:rPr>
              <a:t>をクリック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829639" y="408667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211567" y="4486292"/>
            <a:ext cx="959062" cy="40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18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27547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0310" y="1115726"/>
            <a:ext cx="81057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⑩ セル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C4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をクリック．その後、コントロールキーを押しながら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E4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をクリック（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C4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と </a:t>
            </a:r>
            <a:r>
              <a:rPr lang="en-US" altLang="ja-JP" sz="2400" b="1" dirty="0">
                <a:solidFill>
                  <a:schemeClr val="tx1"/>
                </a:solidFill>
                <a:latin typeface="Segoe UI"/>
                <a:ea typeface="メイリオ"/>
              </a:rPr>
              <a:t>E4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の選択）．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条件付き書式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をクリック</a:t>
            </a:r>
            <a:r>
              <a:rPr lang="en-US" altLang="ja-JP" sz="2400" dirty="0">
                <a:solidFill>
                  <a:schemeClr val="tx1"/>
                </a:solidFill>
                <a:latin typeface="Segoe UI"/>
                <a:ea typeface="メイリオ"/>
              </a:rPr>
              <a:t> </a:t>
            </a:r>
            <a:endParaRPr lang="ja-JP" altLang="en-US" sz="2400" dirty="0">
              <a:solidFill>
                <a:schemeClr val="tx1"/>
              </a:solidFill>
              <a:latin typeface="Segoe UI"/>
              <a:ea typeface="メイリオ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" y="2356246"/>
            <a:ext cx="4203905" cy="156424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611308" y="3335655"/>
            <a:ext cx="734961" cy="3309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66256" y="3335655"/>
            <a:ext cx="734961" cy="3309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19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D17D0C9-FAFC-4308-8D3A-D767FC5CB97A}"/>
              </a:ext>
            </a:extLst>
          </p:cNvPr>
          <p:cNvGrpSpPr/>
          <p:nvPr/>
        </p:nvGrpSpPr>
        <p:grpSpPr>
          <a:xfrm>
            <a:off x="4572000" y="2420781"/>
            <a:ext cx="4191215" cy="1435174"/>
            <a:chOff x="4332957" y="4375834"/>
            <a:chExt cx="4191215" cy="1435174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ACB1C20-F41D-46BC-A881-ED6821115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957" y="4375834"/>
              <a:ext cx="4191215" cy="1435174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9A81B07-FAD5-4C9C-964F-EF3E7D6F3B7D}"/>
                </a:ext>
              </a:extLst>
            </p:cNvPr>
            <p:cNvSpPr/>
            <p:nvPr/>
          </p:nvSpPr>
          <p:spPr>
            <a:xfrm>
              <a:off x="7033446" y="4575571"/>
              <a:ext cx="1239111" cy="4260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ja-JP" altLang="en-US" sz="1350">
                <a:solidFill>
                  <a:prstClr val="white"/>
                </a:solidFill>
                <a:latin typeface="Segoe UI"/>
                <a:ea typeface="メイリオ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32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E91CB0-5C8B-4E5B-B5F0-07498AC3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BA307E-9FE9-4E46-8CEF-2E479F36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囚人のジレンマ（ゲーム理論）</a:t>
            </a:r>
            <a:endParaRPr kumimoji="1" lang="en-US" altLang="ja-JP" dirty="0"/>
          </a:p>
          <a:p>
            <a:r>
              <a:rPr lang="ja-JP" altLang="en-US" dirty="0"/>
              <a:t>資金計画</a:t>
            </a:r>
            <a:endParaRPr lang="en-US" altLang="ja-JP" dirty="0"/>
          </a:p>
          <a:p>
            <a:r>
              <a:rPr kumimoji="1" lang="ja-JP" altLang="en-US" dirty="0"/>
              <a:t>投資効率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7C883E-7425-456A-8882-34C416525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23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20" y="3351462"/>
            <a:ext cx="5395785" cy="157821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altLang="ja-JP" sz="2100" dirty="0">
                <a:latin typeface="Segoe UI"/>
                <a:ea typeface="メイリオ"/>
              </a:rPr>
              <a:t> </a:t>
            </a:r>
            <a:endParaRPr lang="ja-JP" altLang="en-US" sz="2100" dirty="0">
              <a:latin typeface="Segoe UI"/>
              <a:ea typeface="メイリオ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21" y="2704510"/>
            <a:ext cx="3178969" cy="29146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3020" y="323136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71722" y="419964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8610" y="1659844"/>
            <a:ext cx="7614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latin typeface="Segoe UI"/>
                <a:ea typeface="メイリオ"/>
              </a:rPr>
              <a:t>⑪ 「</a:t>
            </a:r>
            <a:r>
              <a:rPr kumimoji="1" lang="ja-JP" altLang="en-US" sz="2400" b="1" dirty="0">
                <a:latin typeface="Segoe UI"/>
                <a:ea typeface="メイリオ"/>
              </a:rPr>
              <a:t>セルの強調表示ルール</a:t>
            </a:r>
            <a:r>
              <a:rPr kumimoji="1" lang="ja-JP" altLang="en-US" sz="2400" dirty="0">
                <a:latin typeface="Segoe UI"/>
                <a:ea typeface="メイリオ"/>
              </a:rPr>
              <a:t>」→「</a:t>
            </a:r>
            <a:r>
              <a:rPr kumimoji="1" lang="ja-JP" altLang="en-US" sz="2400" b="1" dirty="0">
                <a:latin typeface="Segoe UI"/>
                <a:ea typeface="メイリオ"/>
              </a:rPr>
              <a:t>指定の値に等しい</a:t>
            </a:r>
            <a:r>
              <a:rPr kumimoji="1" lang="ja-JP" altLang="en-US" sz="2400" dirty="0">
                <a:latin typeface="Segoe UI"/>
                <a:ea typeface="メイリオ"/>
              </a:rPr>
              <a:t>」</a:t>
            </a:r>
            <a:endParaRPr kumimoji="1" lang="en-US" altLang="ja-JP" sz="2400" dirty="0">
              <a:latin typeface="Segoe UI"/>
              <a:ea typeface="メイリオ"/>
            </a:endParaRPr>
          </a:p>
          <a:p>
            <a:pPr defTabSz="685800"/>
            <a:r>
              <a:rPr kumimoji="1" lang="ja-JP" altLang="en-US" sz="2400" dirty="0">
                <a:latin typeface="Segoe UI"/>
                <a:ea typeface="メイリオ"/>
              </a:rPr>
              <a:t>と操作．</a:t>
            </a:r>
            <a:r>
              <a:rPr kumimoji="1" lang="en-US" altLang="ja-JP" sz="2400" dirty="0">
                <a:latin typeface="Segoe UI"/>
                <a:ea typeface="メイリオ"/>
              </a:rPr>
              <a:t> </a:t>
            </a:r>
            <a:r>
              <a:rPr kumimoji="1" lang="ja-JP" altLang="en-US" sz="2400" dirty="0">
                <a:latin typeface="Segoe UI"/>
                <a:ea typeface="メイリオ"/>
              </a:rPr>
              <a:t>「</a:t>
            </a:r>
            <a:r>
              <a:rPr kumimoji="1" lang="en-US" altLang="ja-JP" sz="2400" b="1" dirty="0">
                <a:latin typeface="Segoe UI"/>
                <a:ea typeface="メイリオ"/>
              </a:rPr>
              <a:t>=$F$4</a:t>
            </a:r>
            <a:r>
              <a:rPr kumimoji="1" lang="ja-JP" altLang="en-US" sz="2400" dirty="0">
                <a:latin typeface="Segoe UI"/>
                <a:ea typeface="メイリオ"/>
              </a:rPr>
              <a:t>」を指定し、</a:t>
            </a:r>
            <a:r>
              <a:rPr kumimoji="1" lang="en-US" altLang="ja-JP" sz="2400" dirty="0">
                <a:latin typeface="Segoe UI"/>
                <a:ea typeface="メイリオ"/>
              </a:rPr>
              <a:t>OK</a:t>
            </a:r>
            <a:r>
              <a:rPr kumimoji="1" lang="ja-JP" altLang="en-US" sz="2400" dirty="0">
                <a:latin typeface="Segoe UI"/>
                <a:ea typeface="メイリオ"/>
              </a:rPr>
              <a:t>をクリック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585933" y="4035045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42724" y="4447292"/>
            <a:ext cx="959062" cy="40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20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89479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59231" y="3924197"/>
            <a:ext cx="818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◆仮に、「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相手が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話さない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」と思ったとして</a:t>
            </a:r>
            <a:endParaRPr kumimoji="1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自分は、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話さない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・・・　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endParaRPr kumimoji="1"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自分は、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・・・　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１０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←　こちらが得</a:t>
            </a:r>
            <a:endParaRPr kumimoji="1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" y="1302810"/>
            <a:ext cx="9132296" cy="2276259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1763631" y="1572929"/>
            <a:ext cx="1607344" cy="42862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97959" y="2346682"/>
            <a:ext cx="1373016" cy="7608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21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0517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" y="1302810"/>
            <a:ext cx="9132296" cy="2276259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583210" y="1605076"/>
            <a:ext cx="1607344" cy="42862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17537" y="2335966"/>
            <a:ext cx="1373016" cy="7608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7838" y="3881334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◆仮に、「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相手が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」と思ったとして</a:t>
            </a:r>
            <a:endParaRPr kumimoji="1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自分は、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話さない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・・・　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－１００</a:t>
            </a:r>
            <a:endParaRPr kumimoji="1"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自分は、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・・・　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－９０　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←　こちらが得</a:t>
            </a:r>
            <a:endParaRPr kumimoji="1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左右矢印 8"/>
          <p:cNvSpPr/>
          <p:nvPr/>
        </p:nvSpPr>
        <p:spPr>
          <a:xfrm rot="16200000">
            <a:off x="6119581" y="2604716"/>
            <a:ext cx="437630" cy="295685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10452" y="2535120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solidFill>
                  <a:srgbClr val="7030A0"/>
                </a:solidFill>
                <a:latin typeface="Segoe UI"/>
                <a:ea typeface="メイリオ"/>
              </a:rPr>
              <a:t>比べる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22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483164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82440" y="3853418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　どちらにしても、自分は「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その方が得</a:t>
            </a:r>
            <a:endParaRPr kumimoji="1"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" y="1302810"/>
            <a:ext cx="9132296" cy="227625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997959" y="2346682"/>
            <a:ext cx="1373016" cy="7608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9" name="左右矢印 8"/>
          <p:cNvSpPr/>
          <p:nvPr/>
        </p:nvSpPr>
        <p:spPr>
          <a:xfrm rot="16200000">
            <a:off x="3300003" y="2624627"/>
            <a:ext cx="437630" cy="295685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90874" y="2555031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solidFill>
                  <a:srgbClr val="7030A0"/>
                </a:solidFill>
                <a:latin typeface="Segoe UI"/>
                <a:ea typeface="メイリオ"/>
              </a:rPr>
              <a:t>比べる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781756" y="2346682"/>
            <a:ext cx="1373016" cy="7608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19774" y="2507816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solidFill>
                  <a:srgbClr val="7030A0"/>
                </a:solidFill>
                <a:latin typeface="Segoe UI"/>
                <a:ea typeface="メイリオ"/>
              </a:rPr>
              <a:t>比べる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23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5939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1381600"/>
            <a:ext cx="8697071" cy="323612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ja-JP" altLang="en-US" sz="2100" dirty="0">
              <a:latin typeface="Segoe UI"/>
              <a:ea typeface="メイリオ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30420" y="4868127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相手の気持ちで考えてみる</a:t>
            </a:r>
            <a:endParaRPr kumimoji="1" lang="en-US" altLang="ja-JP" sz="2400" b="1" dirty="0">
              <a:solidFill>
                <a:srgbClr val="C00000"/>
              </a:solidFill>
              <a:latin typeface="Segoe UI"/>
              <a:ea typeface="メイリオ"/>
            </a:endParaRPr>
          </a:p>
          <a:p>
            <a:pPr defTabSz="685800"/>
            <a:r>
              <a:rPr kumimoji="1" lang="ja-JP" altLang="en-US" sz="2400" b="1" dirty="0">
                <a:solidFill>
                  <a:srgbClr val="C00000"/>
                </a:solidFill>
                <a:latin typeface="Segoe UI"/>
                <a:ea typeface="メイリオ"/>
              </a:rPr>
              <a:t>相手</a:t>
            </a: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は、きっと「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話す</a:t>
            </a: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」と判断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433471" y="2964705"/>
            <a:ext cx="1448342" cy="9654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141521" y="2940641"/>
            <a:ext cx="1448342" cy="9654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2" name="左右矢印 11"/>
          <p:cNvSpPr/>
          <p:nvPr/>
        </p:nvSpPr>
        <p:spPr>
          <a:xfrm>
            <a:off x="4808949" y="3117959"/>
            <a:ext cx="1332572" cy="25656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3" name="左右矢印 12"/>
          <p:cNvSpPr/>
          <p:nvPr/>
        </p:nvSpPr>
        <p:spPr>
          <a:xfrm>
            <a:off x="4740154" y="3551839"/>
            <a:ext cx="1401367" cy="25656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24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94813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1515377"/>
            <a:ext cx="8697071" cy="323612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72845" y="4927124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互いに深読みしあった結果、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相手</a:t>
            </a: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も「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話す</a:t>
            </a: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」、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自分</a:t>
            </a: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も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  <a:p>
            <a:pPr defTabSz="685800"/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「</a:t>
            </a:r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話す</a:t>
            </a: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」に決まり（</a:t>
            </a:r>
            <a:r>
              <a:rPr kumimoji="1" lang="ja-JP" altLang="en-US" sz="2400" b="1" dirty="0">
                <a:solidFill>
                  <a:srgbClr val="C00000"/>
                </a:solidFill>
                <a:latin typeface="Segoe UI"/>
                <a:ea typeface="メイリオ"/>
              </a:rPr>
              <a:t>ナッシュ均衡</a:t>
            </a:r>
            <a:r>
              <a:rPr kumimoji="1" lang="ja-JP" altLang="en-US" sz="2400" dirty="0">
                <a:solidFill>
                  <a:prstClr val="black"/>
                </a:solidFill>
                <a:latin typeface="Segoe UI"/>
                <a:ea typeface="メイリオ"/>
              </a:rPr>
              <a:t>）</a:t>
            </a:r>
            <a:endParaRPr kumimoji="1" lang="en-US" altLang="ja-JP" sz="24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4477981" y="3418472"/>
            <a:ext cx="3451286" cy="715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25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081908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" y="2018768"/>
            <a:ext cx="4565701" cy="113801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00" y="2018769"/>
            <a:ext cx="4565701" cy="11380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囚人のジレンマ</a:t>
            </a:r>
          </a:p>
        </p:txBody>
      </p:sp>
      <p:sp>
        <p:nvSpPr>
          <p:cNvPr id="7" name="円/楕円 6"/>
          <p:cNvSpPr/>
          <p:nvPr/>
        </p:nvSpPr>
        <p:spPr>
          <a:xfrm>
            <a:off x="5826412" y="4025330"/>
            <a:ext cx="2349596" cy="117712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27828" y="4071436"/>
            <a:ext cx="1454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3300" dirty="0">
                <a:solidFill>
                  <a:srgbClr val="7030A0"/>
                </a:solidFill>
                <a:latin typeface="Segoe UI"/>
                <a:ea typeface="メイリオ"/>
              </a:rPr>
              <a:t>裏切り</a:t>
            </a:r>
            <a:endParaRPr kumimoji="1" lang="en-US" altLang="ja-JP" sz="3300" dirty="0">
              <a:solidFill>
                <a:srgbClr val="7030A0"/>
              </a:solidFill>
              <a:latin typeface="Segoe UI"/>
              <a:ea typeface="メイリオ"/>
            </a:endParaRPr>
          </a:p>
          <a:p>
            <a:pPr defTabSz="685800"/>
            <a:r>
              <a:rPr kumimoji="1" lang="ja-JP" altLang="en-US" sz="3300" dirty="0">
                <a:solidFill>
                  <a:srgbClr val="7030A0"/>
                </a:solidFill>
                <a:latin typeface="Segoe UI"/>
                <a:ea typeface="メイリオ"/>
              </a:rPr>
              <a:t>を選択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54703" y="3525986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100" b="1" dirty="0">
                <a:solidFill>
                  <a:prstClr val="black"/>
                </a:solidFill>
                <a:latin typeface="Segoe UI"/>
                <a:ea typeface="メイリオ"/>
              </a:rPr>
              <a:t>ナッシュ均衡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908844" y="2717517"/>
            <a:ext cx="1531494" cy="241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104061" y="4084450"/>
            <a:ext cx="2349596" cy="117712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 dirty="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28543" y="4176662"/>
            <a:ext cx="23006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ja-JP" altLang="en-US" sz="3300" dirty="0">
                <a:solidFill>
                  <a:srgbClr val="7030A0"/>
                </a:solidFill>
                <a:latin typeface="Segoe UI"/>
                <a:ea typeface="メイリオ"/>
              </a:rPr>
              <a:t>裏切らない</a:t>
            </a:r>
            <a:endParaRPr kumimoji="1" lang="en-US" altLang="ja-JP" sz="3300" dirty="0">
              <a:solidFill>
                <a:srgbClr val="7030A0"/>
              </a:solidFill>
              <a:latin typeface="Segoe UI"/>
              <a:ea typeface="メイリオ"/>
            </a:endParaRPr>
          </a:p>
          <a:p>
            <a:pPr algn="ctr" defTabSz="685800"/>
            <a:r>
              <a:rPr kumimoji="1" lang="ja-JP" altLang="en-US" sz="3300" dirty="0">
                <a:solidFill>
                  <a:srgbClr val="7030A0"/>
                </a:solidFill>
                <a:latin typeface="Segoe UI"/>
                <a:ea typeface="メイリオ"/>
              </a:rPr>
              <a:t>を選択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8341" y="3368870"/>
            <a:ext cx="39549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100" b="1" dirty="0">
                <a:solidFill>
                  <a:prstClr val="black"/>
                </a:solidFill>
                <a:latin typeface="Segoe UI"/>
                <a:ea typeface="メイリオ"/>
              </a:rPr>
              <a:t>本当に一番良いのは、</a:t>
            </a:r>
            <a:endParaRPr kumimoji="1" lang="en-US" altLang="ja-JP" sz="2100" b="1" dirty="0">
              <a:solidFill>
                <a:prstClr val="black"/>
              </a:solidFill>
              <a:latin typeface="Segoe UI"/>
              <a:ea typeface="メイリオ"/>
            </a:endParaRPr>
          </a:p>
          <a:p>
            <a:pPr defTabSz="685800"/>
            <a:r>
              <a:rPr kumimoji="1" lang="ja-JP" altLang="en-US" sz="2100" b="1" dirty="0">
                <a:solidFill>
                  <a:prstClr val="black"/>
                </a:solidFill>
                <a:latin typeface="Segoe UI"/>
                <a:ea typeface="メイリオ"/>
              </a:rPr>
              <a:t>相手も自分も「話さない」こと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971228" y="2526303"/>
            <a:ext cx="1531494" cy="241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39581" y="4185615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ja-JP" altLang="en-US" sz="3300">
                <a:solidFill>
                  <a:srgbClr val="FF0000"/>
                </a:solidFill>
                <a:latin typeface="Segoe UI"/>
                <a:ea typeface="メイリオ"/>
              </a:rPr>
              <a:t>ジレンマ</a:t>
            </a:r>
            <a:endParaRPr kumimoji="1" lang="en-US" altLang="ja-JP" sz="3300">
              <a:solidFill>
                <a:srgbClr val="FF0000"/>
              </a:solidFill>
              <a:latin typeface="Segoe UI"/>
              <a:ea typeface="メイリオ"/>
            </a:endParaRPr>
          </a:p>
          <a:p>
            <a:pPr algn="ctr" defTabSz="685800"/>
            <a:r>
              <a:rPr kumimoji="1" lang="ja-JP" altLang="en-US" sz="3300">
                <a:solidFill>
                  <a:srgbClr val="FF0000"/>
                </a:solidFill>
                <a:latin typeface="Segoe UI"/>
                <a:ea typeface="メイリオ"/>
              </a:rPr>
              <a:t>がある</a:t>
            </a:r>
            <a:endParaRPr kumimoji="1" lang="ja-JP" altLang="en-US" sz="3300" dirty="0">
              <a:solidFill>
                <a:srgbClr val="FF0000"/>
              </a:solidFill>
              <a:latin typeface="Segoe UI"/>
              <a:ea typeface="メイリオ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26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483B05-BB28-4AED-8161-A3A7C41D695D}"/>
              </a:ext>
            </a:extLst>
          </p:cNvPr>
          <p:cNvSpPr txBox="1"/>
          <p:nvPr/>
        </p:nvSpPr>
        <p:spPr>
          <a:xfrm>
            <a:off x="636595" y="5826305"/>
            <a:ext cx="7455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100" b="1" dirty="0">
                <a:solidFill>
                  <a:prstClr val="black"/>
                </a:solidFill>
                <a:latin typeface="Segoe UI"/>
                <a:ea typeface="メイリオ"/>
              </a:rPr>
              <a:t>ナッシュ均衡は「合理的なもの」と考えることもできるが，</a:t>
            </a:r>
            <a:endParaRPr kumimoji="1" lang="en-US" altLang="ja-JP" sz="2100" b="1" dirty="0">
              <a:solidFill>
                <a:prstClr val="black"/>
              </a:solidFill>
              <a:latin typeface="Segoe UI"/>
              <a:ea typeface="メイリオ"/>
            </a:endParaRPr>
          </a:p>
          <a:p>
            <a:pPr defTabSz="685800"/>
            <a:r>
              <a:rPr kumimoji="1" lang="ja-JP" altLang="en-US" sz="2100" b="1" dirty="0">
                <a:solidFill>
                  <a:prstClr val="black"/>
                </a:solidFill>
                <a:latin typeface="Segoe UI"/>
                <a:ea typeface="メイリオ"/>
              </a:rPr>
              <a:t>必ずしも，最善の選択が得られるわけではない</a:t>
            </a:r>
          </a:p>
        </p:txBody>
      </p:sp>
    </p:spTree>
    <p:extLst>
      <p:ext uri="{BB962C8B-B14F-4D97-AF65-F5344CB8AC3E}">
        <p14:creationId xmlns:p14="http://schemas.microsoft.com/office/powerpoint/2010/main" val="288634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9-2 </a:t>
            </a:r>
            <a:r>
              <a:rPr lang="ja-JP" altLang="en-US" dirty="0"/>
              <a:t>資金計画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47ABD525-2E1A-4749-A5C3-E0DC6C751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4353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413" y="2331903"/>
            <a:ext cx="4004072" cy="36688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Excel  </a:t>
            </a:r>
            <a:r>
              <a:rPr lang="ja-JP" altLang="en-US" dirty="0"/>
              <a:t>で「ファイル」→「新規」→「空白のブック」と操作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474643" y="376368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573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996860"/>
            <a:ext cx="8753475" cy="17200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次のように書く．数字は半角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2645FDE-2B32-45D9-A8CB-14834E86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913094"/>
            <a:ext cx="7422839" cy="371141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996137" y="2948214"/>
            <a:ext cx="3011882" cy="21452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9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6805" y="2714624"/>
            <a:ext cx="8500310" cy="1011789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</a:rPr>
              <a:t>9-1 </a:t>
            </a:r>
            <a:r>
              <a:rPr lang="ja-JP" altLang="en-US" sz="3600" dirty="0">
                <a:solidFill>
                  <a:srgbClr val="FF0000"/>
                </a:solidFill>
              </a:rPr>
              <a:t>囚人のジレンマ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3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050477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986643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借金を 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年がかりで返済することにしたい．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次のように書く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F1C4A82A-C515-45F7-9420-7C070FA8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382" y="2158689"/>
            <a:ext cx="4092314" cy="396954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545222" y="3222457"/>
            <a:ext cx="1117173" cy="27295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273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0500" y="986643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毎年 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200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ずつ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返済するという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返済計画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次のように書く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DC7F888D-1A42-424D-8B0E-B5FB9FF5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40" y="2140870"/>
            <a:ext cx="5598319" cy="413512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063709" y="2764875"/>
            <a:ext cx="1640282" cy="3337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256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8729" y="104691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残額を求める式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B2-C2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」を書く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8FF63C9-97AA-411C-9B47-3A38A0A7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32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25" y="2205969"/>
            <a:ext cx="5796891" cy="39243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649337" y="3867008"/>
            <a:ext cx="1361676" cy="6654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7594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633" y="1053052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借金の金利は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6%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とする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B7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0.06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」を書く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20CC32C-DA1B-4927-81AA-065D59F4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09" y="2025253"/>
            <a:ext cx="6214180" cy="387310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353200" y="5086350"/>
            <a:ext cx="1383107" cy="5307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787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30067" y="1007077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 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* $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B$7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」を書く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　　その時点での借金に金利がかかる</a:t>
            </a: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EFACF722-06D5-40DC-B29E-E27F58CB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2057743"/>
            <a:ext cx="5986463" cy="394300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703417" y="3411541"/>
            <a:ext cx="1290315" cy="7032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429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11" y="2162093"/>
            <a:ext cx="6185413" cy="386397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633" y="1053052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 次の年の借金は，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残額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足す　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金利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である</a:t>
            </a:r>
            <a:endParaRPr lang="en-US" altLang="ja-JP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E2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」を書く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E5AFC1F-C7A6-47C7-A43C-F2C2BC02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57119" y="3875008"/>
            <a:ext cx="1368896" cy="5961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788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1B960FB-571A-4C1A-A087-4774C148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⑧ セル </a:t>
            </a:r>
            <a:r>
              <a:rPr lang="en-US" altLang="ja-JP" b="1" dirty="0" err="1"/>
              <a:t>B3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B4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B6</a:t>
            </a:r>
            <a:r>
              <a:rPr lang="en-US" altLang="ja-JP" b="1" dirty="0"/>
              <a:t> </a:t>
            </a:r>
            <a:r>
              <a:rPr lang="ja-JP" altLang="en-US" dirty="0"/>
              <a:t>（セル</a:t>
            </a:r>
            <a:r>
              <a:rPr lang="en-US" altLang="ja-JP" dirty="0"/>
              <a:t> 3 </a:t>
            </a:r>
            <a:r>
              <a:rPr lang="ja-JP" altLang="en-US" dirty="0"/>
              <a:t>個分）に「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</a:t>
            </a:r>
            <a:r>
              <a:rPr lang="en-US" altLang="ja-JP" dirty="0"/>
              <a:t>     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36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53" y="2635725"/>
            <a:ext cx="6672518" cy="389096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826298" y="4697097"/>
            <a:ext cx="1390327" cy="13676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257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94" y="2650890"/>
            <a:ext cx="6427505" cy="3748088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AD14C595-47BC-4B77-A77C-BCCB9DEF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⑨ セル </a:t>
            </a:r>
            <a:r>
              <a:rPr lang="en-US" altLang="ja-JP" b="1" dirty="0" err="1"/>
              <a:t>D2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D3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D6</a:t>
            </a:r>
            <a:r>
              <a:rPr lang="en-US" altLang="ja-JP" b="1" dirty="0"/>
              <a:t> </a:t>
            </a:r>
            <a:r>
              <a:rPr lang="ja-JP" altLang="en-US" dirty="0"/>
              <a:t>（セル</a:t>
            </a:r>
            <a:r>
              <a:rPr lang="en-US" altLang="ja-JP" dirty="0"/>
              <a:t> 4 </a:t>
            </a:r>
            <a:r>
              <a:rPr lang="ja-JP" altLang="en-US" dirty="0"/>
              <a:t>個分）に「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936720" y="4197912"/>
            <a:ext cx="1426046" cy="17819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74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9D5838C-BD20-4869-B0B5-8AE4FCFA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⑩ セル </a:t>
            </a:r>
            <a:r>
              <a:rPr lang="en-US" altLang="ja-JP" b="1" dirty="0" err="1"/>
              <a:t>E2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E3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E6</a:t>
            </a:r>
            <a:r>
              <a:rPr lang="en-US" altLang="ja-JP" b="1" dirty="0"/>
              <a:t> </a:t>
            </a:r>
            <a:r>
              <a:rPr lang="ja-JP" altLang="en-US" dirty="0"/>
              <a:t>（セル</a:t>
            </a:r>
            <a:r>
              <a:rPr lang="en-US" altLang="ja-JP" dirty="0"/>
              <a:t> 4 </a:t>
            </a:r>
            <a:r>
              <a:rPr lang="ja-JP" altLang="en-US" dirty="0"/>
              <a:t>個分）に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22" y="2732836"/>
            <a:ext cx="6890000" cy="386596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329486" y="4123978"/>
            <a:ext cx="1478434" cy="18985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282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1490C9F8-97DC-4147-A38F-4178AB23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⑪ 次のように書きこんで読みやすくする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81" y="1802958"/>
            <a:ext cx="7590246" cy="425886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231389" y="5356974"/>
            <a:ext cx="1404615" cy="4310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24758" y="2492330"/>
            <a:ext cx="1011708" cy="4310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746364" y="2492330"/>
            <a:ext cx="1011708" cy="4310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07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囚人のジレンマ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chemeClr val="tx1"/>
                </a:solidFill>
              </a:rPr>
              <a:t>囚人が２人（</a:t>
            </a:r>
            <a:r>
              <a:rPr kumimoji="1" lang="en-US" altLang="ja-JP" sz="2400" dirty="0">
                <a:solidFill>
                  <a:schemeClr val="tx1"/>
                </a:solidFill>
              </a:rPr>
              <a:t>A </a:t>
            </a:r>
            <a:r>
              <a:rPr kumimoji="1" lang="ja-JP" altLang="en-US" sz="2400" dirty="0">
                <a:solidFill>
                  <a:schemeClr val="tx1"/>
                </a:solidFill>
              </a:rPr>
              <a:t>と </a:t>
            </a:r>
            <a:r>
              <a:rPr kumimoji="1" lang="en-US" altLang="ja-JP" sz="2400" dirty="0">
                <a:solidFill>
                  <a:schemeClr val="tx1"/>
                </a:solidFill>
              </a:rPr>
              <a:t>B</a:t>
            </a:r>
            <a:r>
              <a:rPr kumimoji="1" lang="ja-JP" altLang="en-US" sz="2400" dirty="0">
                <a:solidFill>
                  <a:schemeClr val="tx1"/>
                </a:solidFill>
              </a:rPr>
              <a:t>）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4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0" y="2280047"/>
            <a:ext cx="2553691" cy="3263504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04" y="2280047"/>
            <a:ext cx="2553691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0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40" y="1639490"/>
            <a:ext cx="7590246" cy="4258866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08798E49-5B29-48A3-87A1-3090CAB0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⑫ 残高を確認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5438775" y="4518588"/>
            <a:ext cx="1443038" cy="784937"/>
          </a:xfrm>
          <a:custGeom>
            <a:avLst/>
            <a:gdLst>
              <a:gd name="connsiteX0" fmla="*/ 933450 w 1924050"/>
              <a:gd name="connsiteY0" fmla="*/ 894182 h 1046582"/>
              <a:gd name="connsiteX1" fmla="*/ 647700 w 1924050"/>
              <a:gd name="connsiteY1" fmla="*/ 875132 h 1046582"/>
              <a:gd name="connsiteX2" fmla="*/ 571500 w 1924050"/>
              <a:gd name="connsiteY2" fmla="*/ 856082 h 1046582"/>
              <a:gd name="connsiteX3" fmla="*/ 514350 w 1924050"/>
              <a:gd name="connsiteY3" fmla="*/ 798932 h 1046582"/>
              <a:gd name="connsiteX4" fmla="*/ 457200 w 1924050"/>
              <a:gd name="connsiteY4" fmla="*/ 779882 h 1046582"/>
              <a:gd name="connsiteX5" fmla="*/ 361950 w 1924050"/>
              <a:gd name="connsiteY5" fmla="*/ 741782 h 1046582"/>
              <a:gd name="connsiteX6" fmla="*/ 247650 w 1924050"/>
              <a:gd name="connsiteY6" fmla="*/ 684632 h 1046582"/>
              <a:gd name="connsiteX7" fmla="*/ 171450 w 1924050"/>
              <a:gd name="connsiteY7" fmla="*/ 570332 h 1046582"/>
              <a:gd name="connsiteX8" fmla="*/ 133350 w 1924050"/>
              <a:gd name="connsiteY8" fmla="*/ 456032 h 1046582"/>
              <a:gd name="connsiteX9" fmla="*/ 171450 w 1924050"/>
              <a:gd name="connsiteY9" fmla="*/ 284582 h 1046582"/>
              <a:gd name="connsiteX10" fmla="*/ 228600 w 1924050"/>
              <a:gd name="connsiteY10" fmla="*/ 246482 h 1046582"/>
              <a:gd name="connsiteX11" fmla="*/ 304800 w 1924050"/>
              <a:gd name="connsiteY11" fmla="*/ 189332 h 1046582"/>
              <a:gd name="connsiteX12" fmla="*/ 476250 w 1924050"/>
              <a:gd name="connsiteY12" fmla="*/ 94082 h 1046582"/>
              <a:gd name="connsiteX13" fmla="*/ 533400 w 1924050"/>
              <a:gd name="connsiteY13" fmla="*/ 75032 h 1046582"/>
              <a:gd name="connsiteX14" fmla="*/ 876300 w 1924050"/>
              <a:gd name="connsiteY14" fmla="*/ 55982 h 1046582"/>
              <a:gd name="connsiteX15" fmla="*/ 1257300 w 1924050"/>
              <a:gd name="connsiteY15" fmla="*/ 75032 h 1046582"/>
              <a:gd name="connsiteX16" fmla="*/ 1390650 w 1924050"/>
              <a:gd name="connsiteY16" fmla="*/ 94082 h 1046582"/>
              <a:gd name="connsiteX17" fmla="*/ 1619250 w 1924050"/>
              <a:gd name="connsiteY17" fmla="*/ 113132 h 1046582"/>
              <a:gd name="connsiteX18" fmla="*/ 1638300 w 1924050"/>
              <a:gd name="connsiteY18" fmla="*/ 170282 h 1046582"/>
              <a:gd name="connsiteX19" fmla="*/ 1676400 w 1924050"/>
              <a:gd name="connsiteY19" fmla="*/ 227432 h 1046582"/>
              <a:gd name="connsiteX20" fmla="*/ 1695450 w 1924050"/>
              <a:gd name="connsiteY20" fmla="*/ 341732 h 1046582"/>
              <a:gd name="connsiteX21" fmla="*/ 1714500 w 1924050"/>
              <a:gd name="connsiteY21" fmla="*/ 417932 h 1046582"/>
              <a:gd name="connsiteX22" fmla="*/ 1695450 w 1924050"/>
              <a:gd name="connsiteY22" fmla="*/ 665582 h 1046582"/>
              <a:gd name="connsiteX23" fmla="*/ 1543050 w 1924050"/>
              <a:gd name="connsiteY23" fmla="*/ 798932 h 1046582"/>
              <a:gd name="connsiteX24" fmla="*/ 1333500 w 1924050"/>
              <a:gd name="connsiteY24" fmla="*/ 913232 h 1046582"/>
              <a:gd name="connsiteX25" fmla="*/ 1219200 w 1924050"/>
              <a:gd name="connsiteY25" fmla="*/ 989432 h 1046582"/>
              <a:gd name="connsiteX26" fmla="*/ 1028700 w 1924050"/>
              <a:gd name="connsiteY26" fmla="*/ 1046582 h 1046582"/>
              <a:gd name="connsiteX27" fmla="*/ 476250 w 1924050"/>
              <a:gd name="connsiteY27" fmla="*/ 1008482 h 1046582"/>
              <a:gd name="connsiteX28" fmla="*/ 342900 w 1924050"/>
              <a:gd name="connsiteY28" fmla="*/ 970382 h 1046582"/>
              <a:gd name="connsiteX29" fmla="*/ 285750 w 1924050"/>
              <a:gd name="connsiteY29" fmla="*/ 913232 h 1046582"/>
              <a:gd name="connsiteX30" fmla="*/ 133350 w 1924050"/>
              <a:gd name="connsiteY30" fmla="*/ 817982 h 1046582"/>
              <a:gd name="connsiteX31" fmla="*/ 57150 w 1924050"/>
              <a:gd name="connsiteY31" fmla="*/ 684632 h 1046582"/>
              <a:gd name="connsiteX32" fmla="*/ 38100 w 1924050"/>
              <a:gd name="connsiteY32" fmla="*/ 627482 h 1046582"/>
              <a:gd name="connsiteX33" fmla="*/ 0 w 1924050"/>
              <a:gd name="connsiteY33" fmla="*/ 570332 h 1046582"/>
              <a:gd name="connsiteX34" fmla="*/ 19050 w 1924050"/>
              <a:gd name="connsiteY34" fmla="*/ 360782 h 1046582"/>
              <a:gd name="connsiteX35" fmla="*/ 171450 w 1924050"/>
              <a:gd name="connsiteY35" fmla="*/ 208382 h 1046582"/>
              <a:gd name="connsiteX36" fmla="*/ 266700 w 1924050"/>
              <a:gd name="connsiteY36" fmla="*/ 170282 h 1046582"/>
              <a:gd name="connsiteX37" fmla="*/ 552450 w 1924050"/>
              <a:gd name="connsiteY37" fmla="*/ 113132 h 1046582"/>
              <a:gd name="connsiteX38" fmla="*/ 723900 w 1924050"/>
              <a:gd name="connsiteY38" fmla="*/ 94082 h 1046582"/>
              <a:gd name="connsiteX39" fmla="*/ 800100 w 1924050"/>
              <a:gd name="connsiteY39" fmla="*/ 75032 h 1046582"/>
              <a:gd name="connsiteX40" fmla="*/ 971550 w 1924050"/>
              <a:gd name="connsiteY40" fmla="*/ 94082 h 1046582"/>
              <a:gd name="connsiteX41" fmla="*/ 1257300 w 1924050"/>
              <a:gd name="connsiteY41" fmla="*/ 132182 h 1046582"/>
              <a:gd name="connsiteX42" fmla="*/ 1524000 w 1924050"/>
              <a:gd name="connsiteY42" fmla="*/ 170282 h 1046582"/>
              <a:gd name="connsiteX43" fmla="*/ 1657350 w 1924050"/>
              <a:gd name="connsiteY43" fmla="*/ 208382 h 1046582"/>
              <a:gd name="connsiteX44" fmla="*/ 1695450 w 1924050"/>
              <a:gd name="connsiteY44" fmla="*/ 265532 h 1046582"/>
              <a:gd name="connsiteX45" fmla="*/ 1752600 w 1924050"/>
              <a:gd name="connsiteY45" fmla="*/ 303632 h 1046582"/>
              <a:gd name="connsiteX46" fmla="*/ 1790700 w 1924050"/>
              <a:gd name="connsiteY46" fmla="*/ 417932 h 1046582"/>
              <a:gd name="connsiteX47" fmla="*/ 1809750 w 1924050"/>
              <a:gd name="connsiteY47" fmla="*/ 475082 h 1046582"/>
              <a:gd name="connsiteX48" fmla="*/ 1695450 w 1924050"/>
              <a:gd name="connsiteY48" fmla="*/ 703682 h 1046582"/>
              <a:gd name="connsiteX49" fmla="*/ 1581150 w 1924050"/>
              <a:gd name="connsiteY49" fmla="*/ 760832 h 1046582"/>
              <a:gd name="connsiteX50" fmla="*/ 1524000 w 1924050"/>
              <a:gd name="connsiteY50" fmla="*/ 798932 h 1046582"/>
              <a:gd name="connsiteX51" fmla="*/ 1409700 w 1924050"/>
              <a:gd name="connsiteY51" fmla="*/ 837032 h 1046582"/>
              <a:gd name="connsiteX52" fmla="*/ 1066800 w 1924050"/>
              <a:gd name="connsiteY52" fmla="*/ 932282 h 1046582"/>
              <a:gd name="connsiteX53" fmla="*/ 742950 w 1924050"/>
              <a:gd name="connsiteY53" fmla="*/ 913232 h 1046582"/>
              <a:gd name="connsiteX54" fmla="*/ 514350 w 1924050"/>
              <a:gd name="connsiteY54" fmla="*/ 837032 h 1046582"/>
              <a:gd name="connsiteX55" fmla="*/ 381000 w 1924050"/>
              <a:gd name="connsiteY55" fmla="*/ 779882 h 1046582"/>
              <a:gd name="connsiteX56" fmla="*/ 228600 w 1924050"/>
              <a:gd name="connsiteY56" fmla="*/ 684632 h 1046582"/>
              <a:gd name="connsiteX57" fmla="*/ 171450 w 1924050"/>
              <a:gd name="connsiteY57" fmla="*/ 513182 h 1046582"/>
              <a:gd name="connsiteX58" fmla="*/ 152400 w 1924050"/>
              <a:gd name="connsiteY58" fmla="*/ 456032 h 1046582"/>
              <a:gd name="connsiteX59" fmla="*/ 133350 w 1924050"/>
              <a:gd name="connsiteY59" fmla="*/ 398882 h 1046582"/>
              <a:gd name="connsiteX60" fmla="*/ 228600 w 1924050"/>
              <a:gd name="connsiteY60" fmla="*/ 303632 h 1046582"/>
              <a:gd name="connsiteX61" fmla="*/ 266700 w 1924050"/>
              <a:gd name="connsiteY61" fmla="*/ 246482 h 1046582"/>
              <a:gd name="connsiteX62" fmla="*/ 381000 w 1924050"/>
              <a:gd name="connsiteY62" fmla="*/ 208382 h 1046582"/>
              <a:gd name="connsiteX63" fmla="*/ 495300 w 1924050"/>
              <a:gd name="connsiteY63" fmla="*/ 170282 h 1046582"/>
              <a:gd name="connsiteX64" fmla="*/ 685800 w 1924050"/>
              <a:gd name="connsiteY64" fmla="*/ 113132 h 1046582"/>
              <a:gd name="connsiteX65" fmla="*/ 742950 w 1924050"/>
              <a:gd name="connsiteY65" fmla="*/ 94082 h 1046582"/>
              <a:gd name="connsiteX66" fmla="*/ 857250 w 1924050"/>
              <a:gd name="connsiteY66" fmla="*/ 75032 h 1046582"/>
              <a:gd name="connsiteX67" fmla="*/ 933450 w 1924050"/>
              <a:gd name="connsiteY67" fmla="*/ 36932 h 1046582"/>
              <a:gd name="connsiteX68" fmla="*/ 1562100 w 1924050"/>
              <a:gd name="connsiteY68" fmla="*/ 36932 h 1046582"/>
              <a:gd name="connsiteX69" fmla="*/ 1619250 w 1924050"/>
              <a:gd name="connsiteY69" fmla="*/ 55982 h 1046582"/>
              <a:gd name="connsiteX70" fmla="*/ 1676400 w 1924050"/>
              <a:gd name="connsiteY70" fmla="*/ 113132 h 1046582"/>
              <a:gd name="connsiteX71" fmla="*/ 1733550 w 1924050"/>
              <a:gd name="connsiteY71" fmla="*/ 151232 h 1046582"/>
              <a:gd name="connsiteX72" fmla="*/ 1809750 w 1924050"/>
              <a:gd name="connsiteY72" fmla="*/ 265532 h 1046582"/>
              <a:gd name="connsiteX73" fmla="*/ 1828800 w 1924050"/>
              <a:gd name="connsiteY73" fmla="*/ 322682 h 1046582"/>
              <a:gd name="connsiteX74" fmla="*/ 1924050 w 1924050"/>
              <a:gd name="connsiteY74" fmla="*/ 494132 h 1046582"/>
              <a:gd name="connsiteX75" fmla="*/ 1809750 w 1924050"/>
              <a:gd name="connsiteY75" fmla="*/ 722732 h 1046582"/>
              <a:gd name="connsiteX76" fmla="*/ 1752600 w 1924050"/>
              <a:gd name="connsiteY76" fmla="*/ 760832 h 1046582"/>
              <a:gd name="connsiteX77" fmla="*/ 1638300 w 1924050"/>
              <a:gd name="connsiteY77" fmla="*/ 856082 h 1046582"/>
              <a:gd name="connsiteX78" fmla="*/ 1504950 w 1924050"/>
              <a:gd name="connsiteY78" fmla="*/ 913232 h 1046582"/>
              <a:gd name="connsiteX79" fmla="*/ 1352550 w 1924050"/>
              <a:gd name="connsiteY79" fmla="*/ 951332 h 1046582"/>
              <a:gd name="connsiteX80" fmla="*/ 933450 w 1924050"/>
              <a:gd name="connsiteY80" fmla="*/ 970382 h 10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924050" h="1046582">
                <a:moveTo>
                  <a:pt x="933450" y="894182"/>
                </a:moveTo>
                <a:cubicBezTo>
                  <a:pt x="838200" y="887832"/>
                  <a:pt x="742637" y="885125"/>
                  <a:pt x="647700" y="875132"/>
                </a:cubicBezTo>
                <a:cubicBezTo>
                  <a:pt x="621662" y="872391"/>
                  <a:pt x="594232" y="869072"/>
                  <a:pt x="571500" y="856082"/>
                </a:cubicBezTo>
                <a:cubicBezTo>
                  <a:pt x="548109" y="842716"/>
                  <a:pt x="536766" y="813876"/>
                  <a:pt x="514350" y="798932"/>
                </a:cubicBezTo>
                <a:cubicBezTo>
                  <a:pt x="497642" y="787793"/>
                  <a:pt x="476002" y="786933"/>
                  <a:pt x="457200" y="779882"/>
                </a:cubicBezTo>
                <a:cubicBezTo>
                  <a:pt x="425181" y="767875"/>
                  <a:pt x="392536" y="757075"/>
                  <a:pt x="361950" y="741782"/>
                </a:cubicBezTo>
                <a:cubicBezTo>
                  <a:pt x="214234" y="667924"/>
                  <a:pt x="391298" y="732515"/>
                  <a:pt x="247650" y="684632"/>
                </a:cubicBezTo>
                <a:cubicBezTo>
                  <a:pt x="222250" y="646532"/>
                  <a:pt x="185930" y="613773"/>
                  <a:pt x="171450" y="570332"/>
                </a:cubicBezTo>
                <a:lnTo>
                  <a:pt x="133350" y="456032"/>
                </a:lnTo>
                <a:cubicBezTo>
                  <a:pt x="133545" y="454862"/>
                  <a:pt x="151704" y="309264"/>
                  <a:pt x="171450" y="284582"/>
                </a:cubicBezTo>
                <a:cubicBezTo>
                  <a:pt x="185753" y="266704"/>
                  <a:pt x="209969" y="259790"/>
                  <a:pt x="228600" y="246482"/>
                </a:cubicBezTo>
                <a:cubicBezTo>
                  <a:pt x="254436" y="228028"/>
                  <a:pt x="278382" y="206944"/>
                  <a:pt x="304800" y="189332"/>
                </a:cubicBezTo>
                <a:cubicBezTo>
                  <a:pt x="348153" y="160430"/>
                  <a:pt x="425412" y="115870"/>
                  <a:pt x="476250" y="94082"/>
                </a:cubicBezTo>
                <a:cubicBezTo>
                  <a:pt x="494707" y="86172"/>
                  <a:pt x="513410" y="76936"/>
                  <a:pt x="533400" y="75032"/>
                </a:cubicBezTo>
                <a:cubicBezTo>
                  <a:pt x="647361" y="64179"/>
                  <a:pt x="762000" y="62332"/>
                  <a:pt x="876300" y="55982"/>
                </a:cubicBezTo>
                <a:cubicBezTo>
                  <a:pt x="1003300" y="62332"/>
                  <a:pt x="1130489" y="65639"/>
                  <a:pt x="1257300" y="75032"/>
                </a:cubicBezTo>
                <a:cubicBezTo>
                  <a:pt x="1302079" y="78349"/>
                  <a:pt x="1345995" y="89382"/>
                  <a:pt x="1390650" y="94082"/>
                </a:cubicBezTo>
                <a:cubicBezTo>
                  <a:pt x="1466694" y="102087"/>
                  <a:pt x="1543050" y="106782"/>
                  <a:pt x="1619250" y="113132"/>
                </a:cubicBezTo>
                <a:cubicBezTo>
                  <a:pt x="1625600" y="132182"/>
                  <a:pt x="1629320" y="152321"/>
                  <a:pt x="1638300" y="170282"/>
                </a:cubicBezTo>
                <a:cubicBezTo>
                  <a:pt x="1648539" y="190760"/>
                  <a:pt x="1669160" y="205712"/>
                  <a:pt x="1676400" y="227432"/>
                </a:cubicBezTo>
                <a:cubicBezTo>
                  <a:pt x="1688614" y="264075"/>
                  <a:pt x="1687875" y="303857"/>
                  <a:pt x="1695450" y="341732"/>
                </a:cubicBezTo>
                <a:cubicBezTo>
                  <a:pt x="1700585" y="367405"/>
                  <a:pt x="1708150" y="392532"/>
                  <a:pt x="1714500" y="417932"/>
                </a:cubicBezTo>
                <a:cubicBezTo>
                  <a:pt x="1708150" y="500482"/>
                  <a:pt x="1710708" y="584206"/>
                  <a:pt x="1695450" y="665582"/>
                </a:cubicBezTo>
                <a:cubicBezTo>
                  <a:pt x="1683847" y="727466"/>
                  <a:pt x="1572606" y="776765"/>
                  <a:pt x="1543050" y="798932"/>
                </a:cubicBezTo>
                <a:cubicBezTo>
                  <a:pt x="1372729" y="926673"/>
                  <a:pt x="1580466" y="780251"/>
                  <a:pt x="1333500" y="913232"/>
                </a:cubicBezTo>
                <a:cubicBezTo>
                  <a:pt x="1293183" y="934941"/>
                  <a:pt x="1261715" y="972426"/>
                  <a:pt x="1219200" y="989432"/>
                </a:cubicBezTo>
                <a:cubicBezTo>
                  <a:pt x="1093887" y="1039557"/>
                  <a:pt x="1157482" y="1020826"/>
                  <a:pt x="1028700" y="1046582"/>
                </a:cubicBezTo>
                <a:cubicBezTo>
                  <a:pt x="806597" y="1036486"/>
                  <a:pt x="670385" y="1043779"/>
                  <a:pt x="476250" y="1008482"/>
                </a:cubicBezTo>
                <a:cubicBezTo>
                  <a:pt x="423625" y="998914"/>
                  <a:pt x="391865" y="986704"/>
                  <a:pt x="342900" y="970382"/>
                </a:cubicBezTo>
                <a:cubicBezTo>
                  <a:pt x="323850" y="951332"/>
                  <a:pt x="308596" y="927511"/>
                  <a:pt x="285750" y="913232"/>
                </a:cubicBezTo>
                <a:cubicBezTo>
                  <a:pt x="154333" y="831096"/>
                  <a:pt x="223467" y="926122"/>
                  <a:pt x="133350" y="817982"/>
                </a:cubicBezTo>
                <a:cubicBezTo>
                  <a:pt x="105215" y="784220"/>
                  <a:pt x="73590" y="722993"/>
                  <a:pt x="57150" y="684632"/>
                </a:cubicBezTo>
                <a:cubicBezTo>
                  <a:pt x="49240" y="666175"/>
                  <a:pt x="47080" y="645443"/>
                  <a:pt x="38100" y="627482"/>
                </a:cubicBezTo>
                <a:cubicBezTo>
                  <a:pt x="27861" y="607004"/>
                  <a:pt x="12700" y="589382"/>
                  <a:pt x="0" y="570332"/>
                </a:cubicBezTo>
                <a:cubicBezTo>
                  <a:pt x="6350" y="500482"/>
                  <a:pt x="5295" y="429558"/>
                  <a:pt x="19050" y="360782"/>
                </a:cubicBezTo>
                <a:cubicBezTo>
                  <a:pt x="34466" y="283701"/>
                  <a:pt x="103118" y="235715"/>
                  <a:pt x="171450" y="208382"/>
                </a:cubicBezTo>
                <a:cubicBezTo>
                  <a:pt x="203200" y="195682"/>
                  <a:pt x="233525" y="178576"/>
                  <a:pt x="266700" y="170282"/>
                </a:cubicBezTo>
                <a:cubicBezTo>
                  <a:pt x="360936" y="146723"/>
                  <a:pt x="456635" y="129101"/>
                  <a:pt x="552450" y="113132"/>
                </a:cubicBezTo>
                <a:cubicBezTo>
                  <a:pt x="609169" y="103679"/>
                  <a:pt x="666750" y="100432"/>
                  <a:pt x="723900" y="94082"/>
                </a:cubicBezTo>
                <a:cubicBezTo>
                  <a:pt x="749300" y="87732"/>
                  <a:pt x="773918" y="75032"/>
                  <a:pt x="800100" y="75032"/>
                </a:cubicBezTo>
                <a:cubicBezTo>
                  <a:pt x="857602" y="75032"/>
                  <a:pt x="914492" y="86950"/>
                  <a:pt x="971550" y="94082"/>
                </a:cubicBezTo>
                <a:lnTo>
                  <a:pt x="1257300" y="132182"/>
                </a:lnTo>
                <a:cubicBezTo>
                  <a:pt x="1394929" y="178058"/>
                  <a:pt x="1245760" y="133183"/>
                  <a:pt x="1524000" y="170282"/>
                </a:cubicBezTo>
                <a:cubicBezTo>
                  <a:pt x="1563867" y="175598"/>
                  <a:pt x="1618169" y="195322"/>
                  <a:pt x="1657350" y="208382"/>
                </a:cubicBezTo>
                <a:cubicBezTo>
                  <a:pt x="1670050" y="227432"/>
                  <a:pt x="1679261" y="249343"/>
                  <a:pt x="1695450" y="265532"/>
                </a:cubicBezTo>
                <a:cubicBezTo>
                  <a:pt x="1711639" y="281721"/>
                  <a:pt x="1740466" y="284217"/>
                  <a:pt x="1752600" y="303632"/>
                </a:cubicBezTo>
                <a:cubicBezTo>
                  <a:pt x="1773885" y="337688"/>
                  <a:pt x="1778000" y="379832"/>
                  <a:pt x="1790700" y="417932"/>
                </a:cubicBezTo>
                <a:lnTo>
                  <a:pt x="1809750" y="475082"/>
                </a:lnTo>
                <a:cubicBezTo>
                  <a:pt x="1788016" y="540283"/>
                  <a:pt x="1758757" y="661477"/>
                  <a:pt x="1695450" y="703682"/>
                </a:cubicBezTo>
                <a:cubicBezTo>
                  <a:pt x="1531666" y="812871"/>
                  <a:pt x="1738891" y="681962"/>
                  <a:pt x="1581150" y="760832"/>
                </a:cubicBezTo>
                <a:cubicBezTo>
                  <a:pt x="1560672" y="771071"/>
                  <a:pt x="1544922" y="789633"/>
                  <a:pt x="1524000" y="798932"/>
                </a:cubicBezTo>
                <a:cubicBezTo>
                  <a:pt x="1487300" y="815243"/>
                  <a:pt x="1448316" y="825999"/>
                  <a:pt x="1409700" y="837032"/>
                </a:cubicBezTo>
                <a:cubicBezTo>
                  <a:pt x="1117826" y="920425"/>
                  <a:pt x="1232697" y="890808"/>
                  <a:pt x="1066800" y="932282"/>
                </a:cubicBezTo>
                <a:cubicBezTo>
                  <a:pt x="958850" y="925932"/>
                  <a:pt x="849514" y="931605"/>
                  <a:pt x="742950" y="913232"/>
                </a:cubicBezTo>
                <a:cubicBezTo>
                  <a:pt x="663796" y="899585"/>
                  <a:pt x="588177" y="868672"/>
                  <a:pt x="514350" y="837032"/>
                </a:cubicBezTo>
                <a:cubicBezTo>
                  <a:pt x="469900" y="817982"/>
                  <a:pt x="424255" y="801509"/>
                  <a:pt x="381000" y="779882"/>
                </a:cubicBezTo>
                <a:cubicBezTo>
                  <a:pt x="335047" y="756905"/>
                  <a:pt x="273936" y="714856"/>
                  <a:pt x="228600" y="684632"/>
                </a:cubicBezTo>
                <a:lnTo>
                  <a:pt x="171450" y="513182"/>
                </a:lnTo>
                <a:lnTo>
                  <a:pt x="152400" y="456032"/>
                </a:lnTo>
                <a:lnTo>
                  <a:pt x="133350" y="398882"/>
                </a:lnTo>
                <a:cubicBezTo>
                  <a:pt x="234950" y="246482"/>
                  <a:pt x="101600" y="430632"/>
                  <a:pt x="228600" y="303632"/>
                </a:cubicBezTo>
                <a:cubicBezTo>
                  <a:pt x="244789" y="287443"/>
                  <a:pt x="247285" y="258616"/>
                  <a:pt x="266700" y="246482"/>
                </a:cubicBezTo>
                <a:cubicBezTo>
                  <a:pt x="300756" y="225197"/>
                  <a:pt x="342900" y="221082"/>
                  <a:pt x="381000" y="208382"/>
                </a:cubicBezTo>
                <a:cubicBezTo>
                  <a:pt x="419100" y="195682"/>
                  <a:pt x="456967" y="182261"/>
                  <a:pt x="495300" y="170282"/>
                </a:cubicBezTo>
                <a:cubicBezTo>
                  <a:pt x="558578" y="150508"/>
                  <a:pt x="622906" y="134097"/>
                  <a:pt x="685800" y="113132"/>
                </a:cubicBezTo>
                <a:cubicBezTo>
                  <a:pt x="704850" y="106782"/>
                  <a:pt x="723348" y="98438"/>
                  <a:pt x="742950" y="94082"/>
                </a:cubicBezTo>
                <a:cubicBezTo>
                  <a:pt x="780656" y="85703"/>
                  <a:pt x="819150" y="81382"/>
                  <a:pt x="857250" y="75032"/>
                </a:cubicBezTo>
                <a:cubicBezTo>
                  <a:pt x="882650" y="62332"/>
                  <a:pt x="907348" y="48119"/>
                  <a:pt x="933450" y="36932"/>
                </a:cubicBezTo>
                <a:cubicBezTo>
                  <a:pt x="1122358" y="-44028"/>
                  <a:pt x="1436279" y="32738"/>
                  <a:pt x="1562100" y="36932"/>
                </a:cubicBezTo>
                <a:cubicBezTo>
                  <a:pt x="1581150" y="43282"/>
                  <a:pt x="1602542" y="44843"/>
                  <a:pt x="1619250" y="55982"/>
                </a:cubicBezTo>
                <a:cubicBezTo>
                  <a:pt x="1641666" y="70926"/>
                  <a:pt x="1655704" y="95885"/>
                  <a:pt x="1676400" y="113132"/>
                </a:cubicBezTo>
                <a:cubicBezTo>
                  <a:pt x="1693989" y="127789"/>
                  <a:pt x="1714500" y="138532"/>
                  <a:pt x="1733550" y="151232"/>
                </a:cubicBezTo>
                <a:cubicBezTo>
                  <a:pt x="1778846" y="287121"/>
                  <a:pt x="1714618" y="122834"/>
                  <a:pt x="1809750" y="265532"/>
                </a:cubicBezTo>
                <a:cubicBezTo>
                  <a:pt x="1820889" y="282240"/>
                  <a:pt x="1819048" y="305129"/>
                  <a:pt x="1828800" y="322682"/>
                </a:cubicBezTo>
                <a:cubicBezTo>
                  <a:pt x="1937973" y="519194"/>
                  <a:pt x="1880945" y="364816"/>
                  <a:pt x="1924050" y="494132"/>
                </a:cubicBezTo>
                <a:cubicBezTo>
                  <a:pt x="1902316" y="559333"/>
                  <a:pt x="1873057" y="680527"/>
                  <a:pt x="1809750" y="722732"/>
                </a:cubicBezTo>
                <a:cubicBezTo>
                  <a:pt x="1790700" y="735432"/>
                  <a:pt x="1770189" y="746175"/>
                  <a:pt x="1752600" y="760832"/>
                </a:cubicBezTo>
                <a:cubicBezTo>
                  <a:pt x="1666636" y="832469"/>
                  <a:pt x="1728595" y="804485"/>
                  <a:pt x="1638300" y="856082"/>
                </a:cubicBezTo>
                <a:cubicBezTo>
                  <a:pt x="1590785" y="883233"/>
                  <a:pt x="1556057" y="899294"/>
                  <a:pt x="1504950" y="913232"/>
                </a:cubicBezTo>
                <a:cubicBezTo>
                  <a:pt x="1454432" y="927010"/>
                  <a:pt x="1404733" y="946983"/>
                  <a:pt x="1352550" y="951332"/>
                </a:cubicBezTo>
                <a:cubicBezTo>
                  <a:pt x="1060669" y="975655"/>
                  <a:pt x="1200414" y="970382"/>
                  <a:pt x="933450" y="97038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34345" y="5516002"/>
            <a:ext cx="2954655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まだ．残額がある</a:t>
            </a:r>
          </a:p>
        </p:txBody>
      </p:sp>
    </p:spTree>
    <p:extLst>
      <p:ext uri="{BB962C8B-B14F-4D97-AF65-F5344CB8AC3E}">
        <p14:creationId xmlns:p14="http://schemas.microsoft.com/office/powerpoint/2010/main" val="2220975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39" y="2770336"/>
            <a:ext cx="6153680" cy="34528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返済シミュレーションの演習（各自で実施）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毎年 </a:t>
            </a:r>
            <a:r>
              <a:rPr lang="en-US" altLang="ja-JP" dirty="0"/>
              <a:t>240</a:t>
            </a:r>
            <a:r>
              <a:rPr lang="ja-JP" altLang="en-US" dirty="0"/>
              <a:t>　</a:t>
            </a:r>
            <a:r>
              <a:rPr lang="ja-JP" altLang="en-US" dirty="0" err="1"/>
              <a:t>ずつ</a:t>
            </a:r>
            <a:r>
              <a:rPr lang="ja-JP" altLang="en-US" dirty="0"/>
              <a:t>返済することにした．</a:t>
            </a:r>
            <a:endParaRPr lang="en-US" altLang="ja-JP" dirty="0"/>
          </a:p>
          <a:p>
            <a:r>
              <a:rPr lang="ja-JP" altLang="en-US" dirty="0"/>
              <a:t>セル </a:t>
            </a:r>
            <a:r>
              <a:rPr lang="en-US" altLang="ja-JP" dirty="0" err="1"/>
              <a:t>C2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C6</a:t>
            </a:r>
            <a:r>
              <a:rPr lang="en-US" altLang="ja-JP" dirty="0"/>
              <a:t> </a:t>
            </a:r>
            <a:r>
              <a:rPr lang="ja-JP" altLang="en-US" dirty="0"/>
              <a:t>をすべて「</a:t>
            </a:r>
            <a:r>
              <a:rPr lang="en-US" altLang="ja-JP" dirty="0"/>
              <a:t>240</a:t>
            </a:r>
            <a:r>
              <a:rPr lang="ja-JP" altLang="en-US" dirty="0"/>
              <a:t>」に書き換える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4952575" y="5166451"/>
            <a:ext cx="1571625" cy="757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0952" y="5755069"/>
            <a:ext cx="877163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完済</a:t>
            </a:r>
          </a:p>
        </p:txBody>
      </p:sp>
    </p:spTree>
    <p:extLst>
      <p:ext uri="{BB962C8B-B14F-4D97-AF65-F5344CB8AC3E}">
        <p14:creationId xmlns:p14="http://schemas.microsoft.com/office/powerpoint/2010/main" val="3565699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9-3 </a:t>
            </a:r>
            <a:r>
              <a:rPr lang="ja-JP" altLang="en-US" dirty="0"/>
              <a:t>投資効率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B42F5741-B322-4939-A2D5-C0EC8C473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5248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投資効率評価の例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◆どこの店が良いか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場所</a:t>
            </a:r>
            <a:r>
              <a:rPr lang="en-US" altLang="ja-JP" dirty="0"/>
              <a:t>A</a:t>
            </a:r>
          </a:p>
          <a:p>
            <a:r>
              <a:rPr lang="ja-JP" altLang="en-US" dirty="0"/>
              <a:t>　　場所</a:t>
            </a:r>
            <a:r>
              <a:rPr lang="en-US" altLang="ja-JP" dirty="0"/>
              <a:t>B</a:t>
            </a:r>
          </a:p>
          <a:p>
            <a:r>
              <a:rPr lang="ja-JP" altLang="en-US" dirty="0"/>
              <a:t>　　場所</a:t>
            </a:r>
            <a:r>
              <a:rPr lang="en-US" altLang="ja-JP" dirty="0"/>
              <a:t>C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727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投資効率評価の例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場所</a:t>
            </a:r>
            <a:r>
              <a:rPr lang="en-US" altLang="ja-JP" dirty="0"/>
              <a:t>A,</a:t>
            </a:r>
            <a:r>
              <a:rPr lang="ja-JP" altLang="en-US" dirty="0"/>
              <a:t> 場所</a:t>
            </a:r>
            <a:r>
              <a:rPr lang="en-US" altLang="ja-JP" dirty="0"/>
              <a:t>B, </a:t>
            </a:r>
            <a:r>
              <a:rPr lang="ja-JP" altLang="en-US" dirty="0"/>
              <a:t>場所 </a:t>
            </a:r>
            <a:r>
              <a:rPr lang="en-US" altLang="ja-JP" dirty="0"/>
              <a:t>C </a:t>
            </a:r>
            <a:r>
              <a:rPr lang="ja-JP" altLang="en-US" dirty="0" err="1"/>
              <a:t>の利</a:t>
            </a:r>
            <a:r>
              <a:rPr lang="ja-JP" altLang="en-US" dirty="0"/>
              <a:t>益は次の通り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en-US" altLang="ja-JP" dirty="0"/>
              <a:t>2023</a:t>
            </a:r>
            <a:r>
              <a:rPr lang="ja-JP" altLang="en-US" dirty="0"/>
              <a:t>年以降は見込み）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どこの店がベストか？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　但し，資金はすべて借金する．年利は </a:t>
            </a:r>
            <a:r>
              <a:rPr lang="en-US" altLang="ja-JP" dirty="0"/>
              <a:t>10 %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31318"/>
              </p:ext>
            </p:extLst>
          </p:nvPr>
        </p:nvGraphicFramePr>
        <p:xfrm>
          <a:off x="874679" y="2075504"/>
          <a:ext cx="60960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965218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59215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3766004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297642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6491658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2021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2022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71741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60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83453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60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60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73462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036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046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047" y="1232485"/>
            <a:ext cx="312938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金利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10%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とする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66220" y="2007565"/>
            <a:ext cx="6383479" cy="16435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今年の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1000</a:t>
            </a:r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の利益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＝　来年の </a:t>
            </a:r>
            <a:r>
              <a:rPr kumimoji="1"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1100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の利益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＝　再来年の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1210</a:t>
            </a:r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の利益　（同じ）</a:t>
            </a:r>
            <a:endParaRPr kumimoji="1" lang="ja-JP" altLang="en-US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126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413" y="2331903"/>
            <a:ext cx="4004072" cy="36688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で「ファイル」→「新規」→「空白のブック」と操作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474643" y="376368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934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65600" y="1014495"/>
            <a:ext cx="7624679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次の値を書く．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2CBC674B-39E3-4570-8E28-44E9D939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47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81F9F0-CF1A-4899-8833-FBAD25C3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1" y="1631425"/>
            <a:ext cx="7813118" cy="46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5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3F1DE4B-4DCF-481B-B818-53C41B0D8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69" y="2269570"/>
            <a:ext cx="6773176" cy="380954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9191" y="1004279"/>
            <a:ext cx="8400433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1.1 * 1.1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」を求めるための、次の式を書く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D8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に式「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=$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C8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*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C8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62450" y="5558604"/>
            <a:ext cx="1235831" cy="5205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6297E5C-7448-4F7F-9045-5F3E9388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830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C3E373-20DF-41F4-8CA7-3FA546D9E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36" y="2642428"/>
            <a:ext cx="6671277" cy="396088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9408" y="1078533"/>
            <a:ext cx="867364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「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1.1 * 1.1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* 1.1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」を求めるために，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D8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E8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コピー＆貼り付け」する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97553" y="6000971"/>
            <a:ext cx="1241093" cy="6023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D332E007-49CE-4B51-AF3D-D4B9604F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175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囚人のジレンマ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5278" y="1112172"/>
            <a:ext cx="9066229" cy="3879057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囚人 </a:t>
            </a:r>
            <a:r>
              <a:rPr lang="en-US" altLang="ja-JP" sz="2400" dirty="0"/>
              <a:t>A </a:t>
            </a:r>
            <a:r>
              <a:rPr lang="ja-JP" altLang="en-US" sz="2400" dirty="0"/>
              <a:t>はこのように言われました．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「</a:t>
            </a:r>
            <a:r>
              <a:rPr lang="ja-JP" altLang="en-US" sz="2400" b="1" dirty="0">
                <a:solidFill>
                  <a:schemeClr val="tx1"/>
                </a:solidFill>
              </a:rPr>
              <a:t>囚人 </a:t>
            </a:r>
            <a:r>
              <a:rPr lang="en-US" altLang="ja-JP" sz="2400" b="1" dirty="0">
                <a:solidFill>
                  <a:schemeClr val="tx1"/>
                </a:solidFill>
              </a:rPr>
              <a:t>B </a:t>
            </a:r>
            <a:r>
              <a:rPr lang="ja-JP" altLang="en-US" sz="2400" b="1" dirty="0">
                <a:solidFill>
                  <a:schemeClr val="tx1"/>
                </a:solidFill>
              </a:rPr>
              <a:t>の悪事を隠さずに話しなさい</a:t>
            </a:r>
            <a:r>
              <a:rPr lang="ja-JP" altLang="en-US" sz="2400" dirty="0"/>
              <a:t>」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       </a:t>
            </a:r>
            <a:r>
              <a:rPr lang="ja-JP" altLang="en-US" sz="2400" dirty="0">
                <a:solidFill>
                  <a:schemeClr val="tx1"/>
                </a:solidFill>
              </a:rPr>
              <a:t>話せば、囚人 </a:t>
            </a:r>
            <a:r>
              <a:rPr lang="en-US" altLang="ja-JP" sz="2400" dirty="0">
                <a:solidFill>
                  <a:schemeClr val="tx1"/>
                </a:solidFill>
              </a:rPr>
              <a:t>A </a:t>
            </a:r>
            <a:r>
              <a:rPr lang="ja-JP" altLang="en-US" sz="2400" dirty="0" err="1">
                <a:solidFill>
                  <a:schemeClr val="tx1"/>
                </a:solidFill>
              </a:rPr>
              <a:t>には</a:t>
            </a:r>
            <a:r>
              <a:rPr lang="ja-JP" altLang="en-US" sz="2400" b="1" dirty="0">
                <a:solidFill>
                  <a:srgbClr val="FF0000"/>
                </a:solidFill>
              </a:rPr>
              <a:t>賞金</a:t>
            </a:r>
            <a:r>
              <a:rPr lang="ja-JP" altLang="en-US" sz="2400" dirty="0">
                <a:solidFill>
                  <a:schemeClr val="tx1"/>
                </a:solidFill>
              </a:rPr>
              <a:t>．囚人 </a:t>
            </a:r>
            <a:r>
              <a:rPr lang="en-US" altLang="ja-JP" sz="2400" dirty="0">
                <a:solidFill>
                  <a:schemeClr val="tx1"/>
                </a:solidFill>
              </a:rPr>
              <a:t>B </a:t>
            </a:r>
            <a:r>
              <a:rPr lang="ja-JP" altLang="en-US" sz="2400" dirty="0">
                <a:solidFill>
                  <a:schemeClr val="tx1"/>
                </a:solidFill>
              </a:rPr>
              <a:t>は</a:t>
            </a:r>
            <a:r>
              <a:rPr lang="ja-JP" altLang="en-US" sz="2400" b="1" dirty="0">
                <a:solidFill>
                  <a:srgbClr val="FF0000"/>
                </a:solidFill>
              </a:rPr>
              <a:t>牢屋</a:t>
            </a:r>
            <a:r>
              <a:rPr lang="ja-JP" altLang="en-US" sz="2400" dirty="0">
                <a:solidFill>
                  <a:schemeClr val="tx1"/>
                </a:solidFill>
              </a:rPr>
              <a:t>．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400" dirty="0"/>
          </a:p>
          <a:p>
            <a:r>
              <a:rPr lang="ja-JP" altLang="en-US" sz="2400" dirty="0"/>
              <a:t>囚人</a:t>
            </a:r>
            <a:r>
              <a:rPr lang="en-US" altLang="ja-JP" sz="2400" dirty="0"/>
              <a:t> B </a:t>
            </a:r>
            <a:r>
              <a:rPr lang="ja-JP" altLang="en-US" sz="2400" dirty="0"/>
              <a:t>はこのように言われました．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「</a:t>
            </a:r>
            <a:r>
              <a:rPr lang="ja-JP" altLang="en-US" sz="2400" b="1" dirty="0">
                <a:solidFill>
                  <a:schemeClr val="tx1"/>
                </a:solidFill>
              </a:rPr>
              <a:t>囚人 </a:t>
            </a:r>
            <a:r>
              <a:rPr lang="en-US" altLang="ja-JP" sz="2400" b="1" dirty="0">
                <a:solidFill>
                  <a:schemeClr val="tx1"/>
                </a:solidFill>
              </a:rPr>
              <a:t>A </a:t>
            </a:r>
            <a:r>
              <a:rPr lang="ja-JP" altLang="en-US" sz="2400" b="1" dirty="0">
                <a:solidFill>
                  <a:schemeClr val="tx1"/>
                </a:solidFill>
              </a:rPr>
              <a:t>の悪事を隠さずに話しなさい</a:t>
            </a:r>
            <a:r>
              <a:rPr lang="ja-JP" altLang="en-US" sz="2400" dirty="0"/>
              <a:t>」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       </a:t>
            </a:r>
            <a:r>
              <a:rPr lang="ja-JP" altLang="en-US" sz="2400" dirty="0">
                <a:solidFill>
                  <a:schemeClr val="tx1"/>
                </a:solidFill>
              </a:rPr>
              <a:t>話せば、囚人 </a:t>
            </a:r>
            <a:r>
              <a:rPr lang="en-US" altLang="ja-JP" sz="2400" dirty="0">
                <a:solidFill>
                  <a:schemeClr val="tx1"/>
                </a:solidFill>
              </a:rPr>
              <a:t>B </a:t>
            </a:r>
            <a:r>
              <a:rPr lang="ja-JP" altLang="en-US" sz="2400" dirty="0" err="1">
                <a:solidFill>
                  <a:schemeClr val="tx1"/>
                </a:solidFill>
              </a:rPr>
              <a:t>には</a:t>
            </a:r>
            <a:r>
              <a:rPr lang="ja-JP" altLang="en-US" sz="2400" b="1" dirty="0">
                <a:solidFill>
                  <a:srgbClr val="FF0000"/>
                </a:solidFill>
              </a:rPr>
              <a:t>賞金</a:t>
            </a:r>
            <a:r>
              <a:rPr lang="ja-JP" altLang="en-US" sz="2400" dirty="0">
                <a:solidFill>
                  <a:schemeClr val="tx1"/>
                </a:solidFill>
              </a:rPr>
              <a:t>をあげる．囚人</a:t>
            </a:r>
            <a:r>
              <a:rPr lang="en-US" altLang="ja-JP" sz="2400" dirty="0">
                <a:solidFill>
                  <a:schemeClr val="tx1"/>
                </a:solidFill>
              </a:rPr>
              <a:t>A</a:t>
            </a:r>
            <a:r>
              <a:rPr lang="ja-JP" altLang="en-US" sz="2400" dirty="0">
                <a:solidFill>
                  <a:schemeClr val="tx1"/>
                </a:solidFill>
              </a:rPr>
              <a:t>は</a:t>
            </a:r>
            <a:r>
              <a:rPr lang="ja-JP" altLang="en-US" sz="2400" b="1" dirty="0">
                <a:solidFill>
                  <a:srgbClr val="FF0000"/>
                </a:solidFill>
              </a:rPr>
              <a:t>牢屋</a:t>
            </a:r>
            <a:r>
              <a:rPr lang="ja-JP" altLang="en-US" sz="2400" dirty="0">
                <a:solidFill>
                  <a:schemeClr val="tx1"/>
                </a:solidFill>
              </a:rPr>
              <a:t>．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5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30113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177DA50-2633-48BE-9AE9-31749F720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790" y="2508576"/>
            <a:ext cx="7080696" cy="4174395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9842" y="968519"/>
            <a:ext cx="7777931" cy="14630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金利を考慮したあとの利益を求めるための、次の式を書く．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に式「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B2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/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B$8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2239" y="3868748"/>
            <a:ext cx="1423599" cy="4761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6777FBE-6BBD-4B01-8D2D-1FB4A58D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8200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C7B89A-FB0D-4F98-801E-B64E6DE22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23" y="2997130"/>
            <a:ext cx="6364166" cy="370149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21793" y="983845"/>
            <a:ext cx="7573596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</a:t>
            </a: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金利を考慮したあとの利益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を求めるために，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C3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E3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(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3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個分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」する．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41761" y="4188630"/>
            <a:ext cx="3653628" cy="3895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F7EA3F7-D6B3-44A7-BEF6-57C3F0DC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8509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CA8E1D-4AAA-48F2-AFE0-9B534DCD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36" y="2975539"/>
            <a:ext cx="6491312" cy="383525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83094" y="1036011"/>
            <a:ext cx="7496970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 </a:t>
            </a: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金利を考慮したあとの利益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を求めるために，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B5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E5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(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個分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」する．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91443" y="5110861"/>
            <a:ext cx="4919038" cy="3651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2D261B1-8A7B-48D8-AE78-864579EF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94015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1D47E2-D3C8-4E17-931F-11E2476D9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81" y="2932150"/>
            <a:ext cx="6322984" cy="378932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992622"/>
            <a:ext cx="740205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 </a:t>
            </a: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金利を考慮したあとの利益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を求めるために，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B7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E7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(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個分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」する．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02639" y="5865378"/>
            <a:ext cx="4782126" cy="3651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8F827E0-274D-42FA-89E4-D28AB723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6310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E6EEC0-E631-4EF7-B936-7DD77CD74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56" y="3134150"/>
            <a:ext cx="7310330" cy="358732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34950" y="1006469"/>
            <a:ext cx="7645113" cy="24234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 金利を考慮したあとの利益について，</a:t>
            </a:r>
            <a:r>
              <a:rPr lang="ja-JP" altLang="en-US" sz="3000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４年間の合計</a:t>
            </a: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を求めるため、</a:t>
            </a:r>
            <a:endParaRPr lang="en-US" altLang="ja-JP" sz="30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次の式を書く</a:t>
            </a:r>
            <a:endParaRPr lang="en-US" altLang="ja-JP" sz="30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セル </a:t>
            </a:r>
            <a:r>
              <a:rPr lang="en-US" altLang="ja-JP" sz="30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F3</a:t>
            </a:r>
            <a:r>
              <a:rPr lang="en-US" altLang="ja-JP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に式「</a:t>
            </a:r>
            <a:r>
              <a:rPr lang="en-US" altLang="ja-JP" sz="3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=SUM(</a:t>
            </a:r>
            <a:r>
              <a:rPr lang="en-US" altLang="ja-JP" sz="3000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B3:E3</a:t>
            </a:r>
            <a:r>
              <a:rPr lang="en-US" altLang="ja-JP" sz="3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30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037290" y="4224737"/>
            <a:ext cx="1138754" cy="5205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6FF46CC-F791-43B2-A061-CA63B384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042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60AB538-05F2-44E7-96ED-3D5443B4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5" y="2645177"/>
            <a:ext cx="7718590" cy="387905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5407" y="1032518"/>
            <a:ext cx="7798364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 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の式を，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F5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F7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に「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コピー＆貼り付け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」する．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右クリックメニューが便利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45343" y="5564241"/>
            <a:ext cx="1213132" cy="3906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145343" y="4770236"/>
            <a:ext cx="1213132" cy="3906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E90FB6A-00DC-4C16-8AEC-75241EE0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63690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89FF4BE-F5BB-4A62-9B3F-C1FBC5A2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3" y="2451877"/>
            <a:ext cx="7831381" cy="383696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971246"/>
            <a:ext cx="7759643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⑩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場所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 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の利益が最大である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ことを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確認する．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＜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要点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＞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将来の利益については，金利を考慮して，目減りさせる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093350" y="2867235"/>
            <a:ext cx="1225223" cy="33126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2A0A1997-A5AD-4E99-BA73-FB24A595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7483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240DAAE-9DAF-4CCA-AC43-8ED916DE7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97" y="3104518"/>
            <a:ext cx="7011444" cy="351094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34950" y="1050152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⑪ </a:t>
            </a: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金利が </a:t>
            </a:r>
            <a:r>
              <a:rPr lang="en-US" altLang="ja-JP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2 % </a:t>
            </a: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に値下げ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になったとする。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セル </a:t>
            </a:r>
            <a:r>
              <a:rPr lang="en-US" altLang="ja-JP" b="1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C8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の値を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1.02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書きかえる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と，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今度は，</a:t>
            </a: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場所 </a:t>
            </a:r>
            <a:r>
              <a:rPr lang="en-US" altLang="ja-JP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lang="ja-JP" altLang="en-US" b="1" u="sng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の利益が最大になる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こと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を確認する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670824" y="3547136"/>
            <a:ext cx="1164617" cy="29457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65330" y="6111509"/>
            <a:ext cx="1106670" cy="4427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4986C75-E575-4781-A3A8-5CC8296F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988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囚人のジレンマ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6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2280047"/>
            <a:ext cx="2553691" cy="3263504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04" y="2280047"/>
            <a:ext cx="2553691" cy="3263504"/>
          </a:xfrm>
          <a:prstGeom prst="rect">
            <a:avLst/>
          </a:prstGeom>
        </p:spPr>
      </p:pic>
      <p:sp>
        <p:nvSpPr>
          <p:cNvPr id="7" name="円形吹き出し 6"/>
          <p:cNvSpPr/>
          <p:nvPr/>
        </p:nvSpPr>
        <p:spPr>
          <a:xfrm>
            <a:off x="3174476" y="2149079"/>
            <a:ext cx="1279689" cy="763571"/>
          </a:xfrm>
          <a:prstGeom prst="wedgeEllipseCallout">
            <a:avLst>
              <a:gd name="adj1" fmla="val -68347"/>
              <a:gd name="adj2" fmla="val 68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56481" y="2392364"/>
            <a:ext cx="12458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1350" dirty="0">
                <a:solidFill>
                  <a:prstClr val="black"/>
                </a:solidFill>
                <a:latin typeface="Segoe UI"/>
                <a:ea typeface="メイリオ"/>
              </a:rPr>
              <a:t>囚人 </a:t>
            </a:r>
            <a:r>
              <a:rPr kumimoji="1" lang="en-US" altLang="ja-JP" sz="1350" dirty="0">
                <a:solidFill>
                  <a:prstClr val="black"/>
                </a:solidFill>
                <a:latin typeface="Segoe UI"/>
                <a:ea typeface="メイリオ"/>
              </a:rPr>
              <a:t>B </a:t>
            </a:r>
            <a:r>
              <a:rPr kumimoji="1" lang="ja-JP" altLang="en-US" sz="1350" dirty="0">
                <a:solidFill>
                  <a:prstClr val="black"/>
                </a:solidFill>
                <a:latin typeface="Segoe UI"/>
                <a:ea typeface="メイリオ"/>
              </a:rPr>
              <a:t>の悪事</a:t>
            </a:r>
          </a:p>
        </p:txBody>
      </p:sp>
      <p:sp>
        <p:nvSpPr>
          <p:cNvPr id="9" name="円形吹き出し 8"/>
          <p:cNvSpPr/>
          <p:nvPr/>
        </p:nvSpPr>
        <p:spPr>
          <a:xfrm>
            <a:off x="7085422" y="2125869"/>
            <a:ext cx="1279689" cy="763571"/>
          </a:xfrm>
          <a:prstGeom prst="wedgeEllipseCallout">
            <a:avLst>
              <a:gd name="adj1" fmla="val -68347"/>
              <a:gd name="adj2" fmla="val 68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7427" y="2369154"/>
            <a:ext cx="12586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1350" dirty="0">
                <a:solidFill>
                  <a:prstClr val="black"/>
                </a:solidFill>
                <a:latin typeface="Segoe UI"/>
                <a:ea typeface="メイリオ"/>
              </a:rPr>
              <a:t>囚人 </a:t>
            </a:r>
            <a:r>
              <a:rPr kumimoji="1" lang="en-US" altLang="ja-JP" sz="1350" dirty="0">
                <a:solidFill>
                  <a:prstClr val="black"/>
                </a:solidFill>
                <a:latin typeface="Segoe UI"/>
                <a:ea typeface="メイリオ"/>
              </a:rPr>
              <a:t>A </a:t>
            </a:r>
            <a:r>
              <a:rPr kumimoji="1" lang="ja-JP" altLang="en-US" sz="1350" dirty="0">
                <a:solidFill>
                  <a:prstClr val="black"/>
                </a:solidFill>
                <a:latin typeface="Segoe UI"/>
                <a:ea typeface="メイリオ"/>
              </a:rPr>
              <a:t>の悪事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3186" y="958278"/>
            <a:ext cx="6298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２人ともが，相手の悪事を話すと</a:t>
            </a:r>
            <a:endParaRPr kumimoji="1" lang="en-US" altLang="ja-JP" sz="2400" b="1" dirty="0">
              <a:solidFill>
                <a:prstClr val="black"/>
              </a:solidFill>
              <a:latin typeface="Segoe UI"/>
              <a:ea typeface="メイリオ"/>
            </a:endParaRPr>
          </a:p>
          <a:p>
            <a:pPr defTabSz="685800"/>
            <a:r>
              <a:rPr kumimoji="1" lang="ja-JP" altLang="en-US" sz="2400" b="1" dirty="0">
                <a:solidFill>
                  <a:prstClr val="black"/>
                </a:solidFill>
                <a:latin typeface="Segoe UI"/>
                <a:ea typeface="メイリオ"/>
              </a:rPr>
              <a:t>　→　賞金はもらえても、２人とも牢屋行き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0AD57-C878-4B90-A3DB-C65ECB839EB9}"/>
              </a:ext>
            </a:extLst>
          </p:cNvPr>
          <p:cNvSpPr txBox="1"/>
          <p:nvPr/>
        </p:nvSpPr>
        <p:spPr>
          <a:xfrm>
            <a:off x="1825557" y="5674519"/>
            <a:ext cx="6912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1350" dirty="0">
                <a:solidFill>
                  <a:prstClr val="black"/>
                </a:solidFill>
                <a:latin typeface="Segoe UI"/>
                <a:ea typeface="メイリオ"/>
              </a:rPr>
              <a:t>囚人 </a:t>
            </a:r>
            <a:r>
              <a:rPr kumimoji="1" lang="en-US" altLang="ja-JP" sz="1350" dirty="0">
                <a:solidFill>
                  <a:prstClr val="black"/>
                </a:solidFill>
                <a:latin typeface="Segoe UI"/>
                <a:ea typeface="メイリオ"/>
              </a:rPr>
              <a:t>A</a:t>
            </a:r>
            <a:endParaRPr kumimoji="1" lang="ja-JP" altLang="en-US" sz="135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11651D-484E-4AD7-8A08-64171F5956C0}"/>
              </a:ext>
            </a:extLst>
          </p:cNvPr>
          <p:cNvSpPr txBox="1"/>
          <p:nvPr/>
        </p:nvSpPr>
        <p:spPr>
          <a:xfrm>
            <a:off x="5781465" y="5674519"/>
            <a:ext cx="6783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1350" dirty="0">
                <a:solidFill>
                  <a:prstClr val="black"/>
                </a:solidFill>
                <a:latin typeface="Segoe UI"/>
                <a:ea typeface="メイリオ"/>
              </a:rPr>
              <a:t>囚人 </a:t>
            </a:r>
            <a:r>
              <a:rPr kumimoji="1" lang="en-US" altLang="ja-JP" sz="1350" dirty="0">
                <a:solidFill>
                  <a:prstClr val="black"/>
                </a:solidFill>
                <a:latin typeface="Segoe UI"/>
                <a:ea typeface="メイリオ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279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利得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2392715"/>
            <a:ext cx="3304292" cy="21480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/>
              <a:t>◆　何もなし</a:t>
            </a:r>
            <a:endParaRPr lang="en-US" altLang="ja-JP" sz="2400"/>
          </a:p>
          <a:p>
            <a:pPr marL="0" indent="0">
              <a:buNone/>
            </a:pPr>
            <a:r>
              <a:rPr kumimoji="1" lang="ja-JP" altLang="en-US" sz="2400"/>
              <a:t>　　</a:t>
            </a:r>
            <a:r>
              <a:rPr kumimoji="1" lang="ja-JP" altLang="en-US" sz="2400" b="1"/>
              <a:t>０</a:t>
            </a:r>
            <a:r>
              <a:rPr kumimoji="1" lang="ja-JP" altLang="en-US" sz="2400"/>
              <a:t>ポイント</a:t>
            </a:r>
            <a:endParaRPr kumimoji="1" lang="en-US" altLang="ja-JP" sz="2400"/>
          </a:p>
          <a:p>
            <a:pPr marL="0" indent="0">
              <a:buNone/>
            </a:pPr>
            <a:endParaRPr lang="en-US" altLang="ja-JP" sz="2400"/>
          </a:p>
          <a:p>
            <a:pPr marL="0" indent="0">
              <a:buNone/>
            </a:pPr>
            <a:r>
              <a:rPr kumimoji="1" lang="ja-JP" altLang="en-US" sz="2400"/>
              <a:t>◆　賞金</a:t>
            </a:r>
            <a:endParaRPr kumimoji="1" lang="en-US" altLang="ja-JP" sz="2400"/>
          </a:p>
          <a:p>
            <a:pPr marL="0" indent="0">
              <a:buNone/>
            </a:pPr>
            <a:r>
              <a:rPr lang="ja-JP" altLang="en-US" sz="2400"/>
              <a:t>　　</a:t>
            </a:r>
            <a:r>
              <a:rPr lang="ja-JP" altLang="en-US" sz="2400" b="1"/>
              <a:t>１０</a:t>
            </a:r>
            <a:r>
              <a:rPr lang="ja-JP" altLang="en-US" sz="2400"/>
              <a:t>ポイント</a:t>
            </a:r>
            <a:endParaRPr kumimoji="1" lang="ja-JP" altLang="en-US" sz="24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7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52" y="2485906"/>
            <a:ext cx="1475942" cy="1886188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84382" y="2432048"/>
            <a:ext cx="3706196" cy="214805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◆　牢屋に行く</a:t>
            </a:r>
            <a:endParaRPr lang="en-US" altLang="ja-JP" sz="2400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　　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－１００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ポイント</a:t>
            </a:r>
            <a:endParaRPr lang="en-US" altLang="ja-JP" sz="2400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en-US" altLang="ja-JP" sz="2400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◆　牢屋に行くが、賞金</a:t>
            </a:r>
            <a:endParaRPr lang="en-US" altLang="ja-JP" sz="2400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　　はもらう</a:t>
            </a:r>
            <a:endParaRPr lang="en-US" altLang="ja-JP" sz="2400" dirty="0">
              <a:solidFill>
                <a:schemeClr val="tx1"/>
              </a:solidFill>
              <a:latin typeface="Segoe UI"/>
              <a:ea typeface="メイリオ"/>
            </a:endParaRPr>
          </a:p>
          <a:p>
            <a:pPr marL="0" indent="0" defTabSz="685800">
              <a:spcBef>
                <a:spcPts val="750"/>
              </a:spcBef>
              <a:buNone/>
            </a:pP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　　</a:t>
            </a:r>
            <a:r>
              <a:rPr lang="ja-JP" altLang="en-US" sz="2400" b="1" dirty="0">
                <a:solidFill>
                  <a:schemeClr val="tx1"/>
                </a:solidFill>
                <a:latin typeface="Segoe UI"/>
                <a:ea typeface="メイリオ"/>
              </a:rPr>
              <a:t>－９０</a:t>
            </a:r>
            <a:r>
              <a:rPr lang="ja-JP" altLang="en-US" sz="2400" dirty="0">
                <a:solidFill>
                  <a:schemeClr val="tx1"/>
                </a:solidFill>
                <a:latin typeface="Segoe UI"/>
                <a:ea typeface="メイリオ"/>
              </a:rPr>
              <a:t>ポイント</a:t>
            </a:r>
          </a:p>
        </p:txBody>
      </p:sp>
    </p:spTree>
    <p:extLst>
      <p:ext uri="{BB962C8B-B14F-4D97-AF65-F5344CB8AC3E}">
        <p14:creationId xmlns:p14="http://schemas.microsoft.com/office/powerpoint/2010/main" val="37158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利得表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940FB6-D91C-4C45-82A6-6C3F63B50793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/>
              <a:t>8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1274017" y="1546579"/>
          <a:ext cx="6722730" cy="2943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54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34454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34454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34454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34454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597191"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rgbClr val="003366"/>
                          </a:solidFill>
                        </a:rPr>
                        <a:t>相手の行動</a:t>
                      </a:r>
                      <a:r>
                        <a:rPr kumimoji="1" lang="en-US" altLang="ja-JP" sz="2100" dirty="0">
                          <a:solidFill>
                            <a:srgbClr val="003366"/>
                          </a:solidFill>
                        </a:rPr>
                        <a:t>A</a:t>
                      </a:r>
                      <a:endParaRPr kumimoji="1" lang="ja-JP" altLang="en-US" sz="2100" dirty="0">
                        <a:solidFill>
                          <a:srgbClr val="003366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rgbClr val="003366"/>
                          </a:solidFill>
                        </a:rPr>
                        <a:t>相手の行動</a:t>
                      </a:r>
                      <a:r>
                        <a:rPr kumimoji="1" lang="en-US" altLang="ja-JP" sz="2100" dirty="0">
                          <a:solidFill>
                            <a:srgbClr val="003366"/>
                          </a:solidFill>
                        </a:rPr>
                        <a:t>B</a:t>
                      </a:r>
                      <a:endParaRPr kumimoji="1" lang="ja-JP" altLang="en-US" sz="2100" dirty="0">
                        <a:solidFill>
                          <a:srgbClr val="003366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540986"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/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/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/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/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902845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rgbClr val="003366"/>
                          </a:solidFill>
                        </a:rPr>
                        <a:t>自分の行動</a:t>
                      </a:r>
                      <a:r>
                        <a:rPr kumimoji="1" lang="en-US" altLang="ja-JP" sz="2100" dirty="0">
                          <a:solidFill>
                            <a:srgbClr val="003366"/>
                          </a:solidFill>
                        </a:rPr>
                        <a:t>X</a:t>
                      </a:r>
                      <a:endParaRPr kumimoji="1" lang="ja-JP" altLang="en-US" sz="2100" dirty="0">
                        <a:solidFill>
                          <a:srgbClr val="003366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902845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rgbClr val="003366"/>
                          </a:solidFill>
                        </a:rPr>
                        <a:t>自分の行動</a:t>
                      </a:r>
                      <a:r>
                        <a:rPr kumimoji="1" lang="en-US" altLang="ja-JP" sz="2100" dirty="0">
                          <a:solidFill>
                            <a:srgbClr val="003366"/>
                          </a:solidFill>
                        </a:rPr>
                        <a:t>Y</a:t>
                      </a:r>
                      <a:endParaRPr kumimoji="1" lang="ja-JP" altLang="en-US" sz="2100" dirty="0">
                        <a:solidFill>
                          <a:srgbClr val="003366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880824" y="901701"/>
            <a:ext cx="8771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700" dirty="0">
                <a:solidFill>
                  <a:prstClr val="black"/>
                </a:solidFill>
                <a:latin typeface="Segoe UI"/>
                <a:ea typeface="メイリオ"/>
              </a:rPr>
              <a:t>相手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646" y="3297851"/>
            <a:ext cx="8771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700" dirty="0">
                <a:solidFill>
                  <a:prstClr val="black"/>
                </a:solidFill>
                <a:latin typeface="Segoe UI"/>
                <a:ea typeface="メイリオ"/>
              </a:rPr>
              <a:t>自分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6401" y="4859790"/>
            <a:ext cx="78935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700" b="1" u="sng" dirty="0">
                <a:solidFill>
                  <a:srgbClr val="FF0000"/>
                </a:solidFill>
                <a:latin typeface="Segoe UI"/>
                <a:ea typeface="メイリオ"/>
              </a:rPr>
              <a:t>行動</a:t>
            </a:r>
            <a:r>
              <a:rPr kumimoji="1" lang="en-US" altLang="ja-JP" sz="2700" b="1" u="sng" dirty="0">
                <a:solidFill>
                  <a:srgbClr val="FF0000"/>
                </a:solidFill>
                <a:latin typeface="Segoe UI"/>
                <a:ea typeface="メイリオ"/>
              </a:rPr>
              <a:t>X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Segoe UI"/>
                <a:ea typeface="メイリオ"/>
              </a:rPr>
              <a:t>をすべきか、行動</a:t>
            </a:r>
            <a:r>
              <a:rPr kumimoji="1" lang="en-US" altLang="ja-JP" sz="2700" b="1" u="sng" dirty="0">
                <a:solidFill>
                  <a:srgbClr val="FF0000"/>
                </a:solidFill>
                <a:latin typeface="Segoe UI"/>
                <a:ea typeface="メイリオ"/>
              </a:rPr>
              <a:t>Y</a:t>
            </a:r>
            <a:r>
              <a:rPr kumimoji="1" lang="ja-JP" altLang="en-US" sz="2700" b="1" u="sng" dirty="0">
                <a:solidFill>
                  <a:srgbClr val="FF0000"/>
                </a:solidFill>
                <a:latin typeface="Segoe UI"/>
                <a:ea typeface="メイリオ"/>
              </a:rPr>
              <a:t>をすべきかの判断</a:t>
            </a:r>
            <a:r>
              <a:rPr kumimoji="1" lang="ja-JP" altLang="en-US" sz="2700" dirty="0">
                <a:solidFill>
                  <a:prstClr val="black"/>
                </a:solidFill>
                <a:latin typeface="Segoe UI"/>
                <a:ea typeface="メイリオ"/>
              </a:rPr>
              <a:t>に使用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2C759F-7251-43A5-888E-EFBCAC0122F6}"/>
              </a:ext>
            </a:extLst>
          </p:cNvPr>
          <p:cNvSpPr txBox="1"/>
          <p:nvPr/>
        </p:nvSpPr>
        <p:spPr>
          <a:xfrm>
            <a:off x="546401" y="5791578"/>
            <a:ext cx="67633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kumimoji="1" lang="ja-JP" altLang="en-US" sz="2700" dirty="0">
                <a:solidFill>
                  <a:prstClr val="black"/>
                </a:solidFill>
                <a:latin typeface="Segoe UI"/>
                <a:ea typeface="メイリオ"/>
              </a:rPr>
              <a:t>いまから，囚人のジレンマを利得表で分析</a:t>
            </a:r>
          </a:p>
        </p:txBody>
      </p:sp>
    </p:spTree>
    <p:extLst>
      <p:ext uri="{BB962C8B-B14F-4D97-AF65-F5344CB8AC3E}">
        <p14:creationId xmlns:p14="http://schemas.microsoft.com/office/powerpoint/2010/main" val="365913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413" y="2331903"/>
            <a:ext cx="4004072" cy="36688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Excel  </a:t>
            </a:r>
            <a:r>
              <a:rPr lang="ja-JP" altLang="en-US" sz="2400" dirty="0"/>
              <a:t>で「ファイル」→「新規」→「空白のブック」と操作</a:t>
            </a:r>
            <a:endParaRPr lang="en-US" altLang="ja-JP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474643" y="376368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152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1646</Words>
  <Application>Microsoft Office PowerPoint</Application>
  <PresentationFormat>画面に合わせる (4:3)</PresentationFormat>
  <Paragraphs>296</Paragraphs>
  <Slides>57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4" baseType="lpstr">
      <vt:lpstr>ＭＳ Ｐゴシック</vt:lpstr>
      <vt:lpstr>メイリオ</vt:lpstr>
      <vt:lpstr>游ゴシック</vt:lpstr>
      <vt:lpstr>Arial</vt:lpstr>
      <vt:lpstr>Calibri</vt:lpstr>
      <vt:lpstr>Segoe UI</vt:lpstr>
      <vt:lpstr>Office テーマ</vt:lpstr>
      <vt:lpstr>or-9. 囚人のジレンマ， 資金計画，投資効率 </vt:lpstr>
      <vt:lpstr>アウトライン</vt:lpstr>
      <vt:lpstr>9-1 囚人のジレンマ</vt:lpstr>
      <vt:lpstr>囚人のジレンマ</vt:lpstr>
      <vt:lpstr>囚人のジレンマ</vt:lpstr>
      <vt:lpstr>囚人のジレンマ</vt:lpstr>
      <vt:lpstr>利得</vt:lpstr>
      <vt:lpstr>利得表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囚人のジレンマ</vt:lpstr>
      <vt:lpstr>9-2 資金計画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返済シミュレーションの演習（各自で実施）</vt:lpstr>
      <vt:lpstr>9-3 投資効率</vt:lpstr>
      <vt:lpstr>投資効率評価の例</vt:lpstr>
      <vt:lpstr>投資効率評価の例</vt:lpstr>
      <vt:lpstr>PowerPoint プレゼンテーション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資金計画と投資効率</dc:title>
  <dc:creator>kaneko kunihiko</dc:creator>
  <cp:lastModifiedBy>金子　邦彦</cp:lastModifiedBy>
  <cp:revision>44</cp:revision>
  <dcterms:created xsi:type="dcterms:W3CDTF">2019-11-02T00:06:04Z</dcterms:created>
  <dcterms:modified xsi:type="dcterms:W3CDTF">2022-06-14T23:58:33Z</dcterms:modified>
</cp:coreProperties>
</file>