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947" r:id="rId2"/>
    <p:sldId id="948" r:id="rId3"/>
    <p:sldId id="949" r:id="rId4"/>
    <p:sldId id="487" r:id="rId5"/>
    <p:sldId id="500" r:id="rId6"/>
    <p:sldId id="547" r:id="rId7"/>
    <p:sldId id="502" r:id="rId8"/>
    <p:sldId id="503" r:id="rId9"/>
    <p:sldId id="504" r:id="rId10"/>
    <p:sldId id="505" r:id="rId11"/>
    <p:sldId id="506" r:id="rId12"/>
    <p:sldId id="509" r:id="rId13"/>
    <p:sldId id="508" r:id="rId14"/>
    <p:sldId id="510" r:id="rId15"/>
    <p:sldId id="507" r:id="rId16"/>
    <p:sldId id="511" r:id="rId17"/>
    <p:sldId id="950" r:id="rId18"/>
    <p:sldId id="512" r:id="rId19"/>
    <p:sldId id="513" r:id="rId20"/>
    <p:sldId id="514" r:id="rId21"/>
    <p:sldId id="548" r:id="rId22"/>
    <p:sldId id="516" r:id="rId23"/>
    <p:sldId id="517" r:id="rId24"/>
    <p:sldId id="518" r:id="rId25"/>
    <p:sldId id="519" r:id="rId26"/>
    <p:sldId id="520" r:id="rId27"/>
    <p:sldId id="521" r:id="rId28"/>
    <p:sldId id="549" r:id="rId29"/>
    <p:sldId id="523" r:id="rId30"/>
    <p:sldId id="524" r:id="rId31"/>
    <p:sldId id="951" r:id="rId32"/>
    <p:sldId id="550" r:id="rId33"/>
    <p:sldId id="526" r:id="rId34"/>
    <p:sldId id="527" r:id="rId35"/>
    <p:sldId id="528" r:id="rId36"/>
    <p:sldId id="529" r:id="rId37"/>
    <p:sldId id="530" r:id="rId38"/>
    <p:sldId id="531" r:id="rId39"/>
    <p:sldId id="532" r:id="rId40"/>
    <p:sldId id="533" r:id="rId41"/>
    <p:sldId id="534" r:id="rId42"/>
    <p:sldId id="535" r:id="rId43"/>
    <p:sldId id="536" r:id="rId44"/>
    <p:sldId id="952" r:id="rId45"/>
    <p:sldId id="551" r:id="rId46"/>
    <p:sldId id="538" r:id="rId47"/>
    <p:sldId id="539" r:id="rId48"/>
    <p:sldId id="540" r:id="rId49"/>
    <p:sldId id="541" r:id="rId50"/>
    <p:sldId id="542" r:id="rId51"/>
    <p:sldId id="543" r:id="rId52"/>
    <p:sldId id="544" r:id="rId5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8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63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19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03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81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730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59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8451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47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513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02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757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03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986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3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45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77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8687" y="1122363"/>
            <a:ext cx="8285172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or-7. </a:t>
            </a:r>
            <a:r>
              <a:rPr lang="ja-JP" altLang="en-US" dirty="0"/>
              <a:t>正規分布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124440"/>
            <a:ext cx="8753475" cy="42184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⑦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52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行目を確認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5008" y="4356497"/>
            <a:ext cx="5211683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枚のうち，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表になるのは何枚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になりそうか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08" y="1663305"/>
            <a:ext cx="5371386" cy="2400755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2A1AAFA9-907F-43DC-9443-69130BA9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253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72924" y="1052012"/>
            <a:ext cx="8753475" cy="42184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⑧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列に増やしてみなさい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を範囲選択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して，右クリックメニューで「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それを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CV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まで貼り付け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919" y="3137944"/>
            <a:ext cx="5407361" cy="3540639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E1AE1749-074D-490C-B8DF-CF9754344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096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ヒストグラム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頻度分布（何が多くて、何が少ないか）を示したグラフ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008" y="3231491"/>
            <a:ext cx="5043920" cy="2977243"/>
          </a:xfrm>
          <a:prstGeom prst="rect">
            <a:avLst/>
          </a:prstGeom>
        </p:spPr>
      </p:pic>
      <p:sp>
        <p:nvSpPr>
          <p:cNvPr id="6" name="上矢印 5"/>
          <p:cNvSpPr/>
          <p:nvPr/>
        </p:nvSpPr>
        <p:spPr>
          <a:xfrm>
            <a:off x="2010469" y="3306765"/>
            <a:ext cx="424543" cy="8055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上矢印 6"/>
          <p:cNvSpPr/>
          <p:nvPr/>
        </p:nvSpPr>
        <p:spPr>
          <a:xfrm flipV="1">
            <a:off x="2010469" y="4982978"/>
            <a:ext cx="424543" cy="6937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642" y="3490247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頻度大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8327" y="4982978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頻度小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96185" y="2024334"/>
            <a:ext cx="7246329" cy="131633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枚コインを投げる．表が出る確率は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表が出る枚数の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ヒストグラム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3210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0132" y="1142547"/>
            <a:ext cx="8753475" cy="42184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CV52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を範囲選択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して、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挿入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を選び、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ヒストグラム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を選ぶ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ヒストグラムは：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頻度分布</a:t>
            </a:r>
            <a:endParaRPr lang="en-US" altLang="ja-JP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32" y="2929371"/>
            <a:ext cx="5806418" cy="315566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2500" y="3154903"/>
            <a:ext cx="2733992" cy="1613777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33B374E0-A769-425A-8A25-F0EBCDB9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1686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645" y="2889212"/>
            <a:ext cx="2918042" cy="1195857"/>
          </a:xfrm>
          <a:prstGeom prst="rect">
            <a:avLst/>
          </a:prstGeom>
        </p:spPr>
      </p:pic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20984" y="1036238"/>
            <a:ext cx="9004497" cy="511486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枚コインを投げる．表が出る確率は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表が出る枚数の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■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（シミュレーション）では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■ 数式では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   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 　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25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×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      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3.535534  =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×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× (1 –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の平方根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22110" y="2843057"/>
            <a:ext cx="4451109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=AVERAGE(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A52:CV52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22110" y="3356067"/>
            <a:ext cx="4720360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A52:CV52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13712F80-6BAD-445C-BBC9-94A07708B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315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2915" y="1041733"/>
            <a:ext cx="8753475" cy="42184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表が出た枚数の，</a:t>
            </a:r>
            <a:r>
              <a:rPr lang="ja-JP" altLang="en-US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lang="ja-JP" altLang="en-US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を求めてみよう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　</a:t>
            </a:r>
            <a:r>
              <a:rPr lang="ja-JP" altLang="en-US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は「ばらつき」の量</a:t>
            </a:r>
            <a:endParaRPr lang="en-US" altLang="ja-JP" sz="30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　</a:t>
            </a:r>
            <a:r>
              <a:rPr lang="ja-JP" altLang="en-US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AVERAGE</a:t>
            </a:r>
          </a:p>
          <a:p>
            <a:pPr marL="0" indent="0">
              <a:buNone/>
            </a:pP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ja-JP" altLang="en-US" sz="3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 </a:t>
            </a:r>
            <a:r>
              <a:rPr lang="en-US" altLang="ja-JP" sz="3000" b="1" dirty="0" err="1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endParaRPr lang="en-US" altLang="ja-JP" sz="30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3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A53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に次の式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=AVERAGE(</a:t>
            </a:r>
            <a:r>
              <a:rPr lang="en-US" altLang="ja-JP" sz="3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A52:CV52</a:t>
            </a:r>
            <a:r>
              <a:rPr lang="en-US" altLang="ja-JP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 </a:t>
            </a:r>
            <a:r>
              <a:rPr lang="en-US" altLang="ja-JP" sz="3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A54</a:t>
            </a:r>
            <a:r>
              <a:rPr lang="en-US" altLang="ja-JP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に次の式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3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3000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A52:CV52</a:t>
            </a:r>
            <a:r>
              <a:rPr lang="en-US" altLang="ja-JP" sz="30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lang="ja-JP" altLang="en-US" sz="3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sz="30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52" y="3652668"/>
            <a:ext cx="3691982" cy="1393542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C90CDA3E-1880-4A63-B625-E59A0766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9976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7-2 </a:t>
            </a:r>
            <a:r>
              <a:rPr lang="ja-JP" altLang="en-US" dirty="0"/>
              <a:t>正規分布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C347F270-D951-4D4C-82FF-C29C04F4E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4383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F5511-63DC-4F42-A973-8D8A6943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795E90-9A60-4527-A92C-88CEE27C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正規分布を知る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平均と標準偏差から正規分布を作る（</a:t>
            </a:r>
            <a:r>
              <a:rPr lang="en-US" altLang="ja-JP" dirty="0"/>
              <a:t>Excel </a:t>
            </a:r>
            <a:r>
              <a:rPr lang="ja-JP" altLang="en-US" dirty="0"/>
              <a:t>を使用）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3CCFF1-C801-4C76-92D4-A676FD67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020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正規分布とは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正規分布</a:t>
            </a:r>
            <a:r>
              <a:rPr lang="ja-JP" altLang="en-US" dirty="0"/>
              <a:t>は，</a:t>
            </a:r>
            <a:r>
              <a:rPr lang="ja-JP" altLang="en-US" b="1" dirty="0"/>
              <a:t>平均と標準偏差だけで頻度分布を考える</a:t>
            </a:r>
            <a:r>
              <a:rPr lang="ja-JP" altLang="en-US" dirty="0"/>
              <a:t>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上矢印 5"/>
          <p:cNvSpPr/>
          <p:nvPr/>
        </p:nvSpPr>
        <p:spPr>
          <a:xfrm>
            <a:off x="1886414" y="3012775"/>
            <a:ext cx="424543" cy="8055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上矢印 6"/>
          <p:cNvSpPr/>
          <p:nvPr/>
        </p:nvSpPr>
        <p:spPr>
          <a:xfrm flipV="1">
            <a:off x="1886414" y="4688988"/>
            <a:ext cx="424543" cy="6937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5587" y="3196256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頻度大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272" y="4688987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頻度小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573" y="2817757"/>
            <a:ext cx="5673092" cy="313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3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コイン投げと正規分布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コイン投げのシミュレーションで，頻度分布を作った．</a:t>
            </a:r>
            <a:endParaRPr lang="en-US" altLang="ja-JP" dirty="0"/>
          </a:p>
          <a:p>
            <a:r>
              <a:rPr lang="ja-JP" altLang="en-US" dirty="0"/>
              <a:t>コイン投げの回数を増やすと，頻度分布の形は，正規分布に近づく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53886" y="4862532"/>
            <a:ext cx="8723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10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回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55160" y="4874223"/>
            <a:ext cx="8723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50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回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1" y="3295651"/>
            <a:ext cx="2879309" cy="153733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346" y="3295652"/>
            <a:ext cx="2979210" cy="153341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556" y="3295651"/>
            <a:ext cx="2979212" cy="153341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7156434" y="4829069"/>
            <a:ext cx="102784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500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回</a:t>
            </a:r>
          </a:p>
        </p:txBody>
      </p:sp>
    </p:spTree>
    <p:extLst>
      <p:ext uri="{BB962C8B-B14F-4D97-AF65-F5344CB8AC3E}">
        <p14:creationId xmlns:p14="http://schemas.microsoft.com/office/powerpoint/2010/main" val="131116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7-1 </a:t>
            </a:r>
            <a:r>
              <a:rPr lang="ja-JP" altLang="en-US" dirty="0"/>
              <a:t>分布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C347F270-D951-4D4C-82FF-C29C04F4E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4824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いまから行うこと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55D4DE00-C832-4A66-B465-DA7ECC120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10929" y="1501203"/>
            <a:ext cx="2427268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	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300</a:t>
            </a:r>
          </a:p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en-US" altLang="ja-JP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下矢印 2"/>
          <p:cNvSpPr/>
          <p:nvPr/>
        </p:nvSpPr>
        <p:spPr>
          <a:xfrm>
            <a:off x="4174171" y="2464856"/>
            <a:ext cx="702326" cy="240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9212" y="1611927"/>
            <a:ext cx="1980029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パラメータ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3512" y="2788633"/>
            <a:ext cx="7949227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Excel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NORM.DIST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を使い，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正規分布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をプロット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35800" y="1460618"/>
            <a:ext cx="2713150" cy="92095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241" y="3428239"/>
            <a:ext cx="3757613" cy="2364581"/>
          </a:xfrm>
          <a:prstGeom prst="rect">
            <a:avLst/>
          </a:prstGeom>
        </p:spPr>
      </p:pic>
      <p:sp>
        <p:nvSpPr>
          <p:cNvPr id="16" name="上矢印 15"/>
          <p:cNvSpPr/>
          <p:nvPr/>
        </p:nvSpPr>
        <p:spPr>
          <a:xfrm>
            <a:off x="2354699" y="3543934"/>
            <a:ext cx="424543" cy="8055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上矢印 18"/>
          <p:cNvSpPr/>
          <p:nvPr/>
        </p:nvSpPr>
        <p:spPr>
          <a:xfrm flipV="1">
            <a:off x="2376055" y="4774995"/>
            <a:ext cx="424543" cy="6937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43913" y="3753722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頻度大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43913" y="4774995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頻度小</a:t>
            </a:r>
          </a:p>
        </p:txBody>
      </p:sp>
    </p:spTree>
    <p:extLst>
      <p:ext uri="{BB962C8B-B14F-4D97-AF65-F5344CB8AC3E}">
        <p14:creationId xmlns:p14="http://schemas.microsoft.com/office/powerpoint/2010/main" val="2670260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次のように操作して，新しく空白のブックを作る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8296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62151AB-1445-40B1-9B05-0A772894E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次のように値を書く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54376" y="4488002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72" y="1306158"/>
            <a:ext cx="8204154" cy="272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50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7434771D-CB41-452E-A727-17E304DB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</a:t>
            </a:r>
            <a:r>
              <a:rPr lang="ja-JP" altLang="en-US" dirty="0"/>
              <a:t>列に，次のように値を書き加える．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これは，あとで，正規分布を作るときに使う</a:t>
            </a:r>
          </a:p>
          <a:p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95171" y="3829430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756" y="1828270"/>
            <a:ext cx="3939046" cy="485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412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098959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次のように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式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を書く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1949" y="1975893"/>
            <a:ext cx="683571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B4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NORM.DIST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A4,B$1,B$2,FALSE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9611" y="1452673"/>
            <a:ext cx="162095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平均と標準偏差から正規分布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883" y="2629664"/>
            <a:ext cx="4953810" cy="4140780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39717F65-2BCE-4A41-AB70-AB48E53B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501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017477"/>
            <a:ext cx="762414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B4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B5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B14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コピー＆貼り付け」する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331" y="2464670"/>
            <a:ext cx="5005607" cy="4184076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9E684828-A61A-45B8-9E79-DAE47A2D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308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19487" y="1047494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次の手順でグラフを作成する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1956233"/>
            <a:ext cx="2118905" cy="25683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9182" y="4640864"/>
            <a:ext cx="2475358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A4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B14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範囲選択</a:t>
            </a:r>
          </a:p>
        </p:txBody>
      </p:sp>
      <p:sp>
        <p:nvSpPr>
          <p:cNvPr id="8" name="右矢印 7"/>
          <p:cNvSpPr/>
          <p:nvPr/>
        </p:nvSpPr>
        <p:spPr>
          <a:xfrm>
            <a:off x="2418518" y="2990850"/>
            <a:ext cx="250371" cy="48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7674" y="2255384"/>
            <a:ext cx="2464594" cy="162877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3572403" y="2370365"/>
            <a:ext cx="518160" cy="29799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60926" y="4120645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挿入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」タブを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9635" y="1956233"/>
            <a:ext cx="3357047" cy="2164412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360941" y="2987023"/>
            <a:ext cx="250371" cy="48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19998" y="2781982"/>
            <a:ext cx="518160" cy="29799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338157" y="3171234"/>
            <a:ext cx="695756" cy="625159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25356" y="4596598"/>
            <a:ext cx="3057247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「散布図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（平滑線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とマーカー」を</a:t>
            </a:r>
            <a:endParaRPr kumimoji="1"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選ぶ</a:t>
            </a:r>
            <a:endParaRPr kumimoji="1"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タイトル 17">
            <a:extLst>
              <a:ext uri="{FF2B5EF4-FFF2-40B4-BE49-F238E27FC236}">
                <a16:creationId xmlns:a16="http://schemas.microsoft.com/office/drawing/2014/main" id="{9D98EDE2-859F-43F3-97DC-3E67DFE2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1097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1162333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正規分布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がプロットされるので確認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値や式はあとで使うので，消さないこと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617" y="2290763"/>
            <a:ext cx="5812588" cy="3657731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9ECB6CFD-94A9-4579-AD4B-04639ABB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2629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正規分布の性質</a:t>
            </a:r>
          </a:p>
        </p:txBody>
      </p:sp>
      <p:sp>
        <p:nvSpPr>
          <p:cNvPr id="16" name="コンテンツ プレースホルダー 15">
            <a:extLst>
              <a:ext uri="{FF2B5EF4-FFF2-40B4-BE49-F238E27FC236}">
                <a16:creationId xmlns:a16="http://schemas.microsoft.com/office/drawing/2014/main" id="{DC1772DC-B3CC-491D-BD71-10E304AD0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81263" y="906402"/>
            <a:ext cx="7377145" cy="9216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平均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や</a:t>
            </a: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標準偏差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が変わっても、</a:t>
            </a:r>
            <a:r>
              <a:rPr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正規分布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の形は同じ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1086" y="3545969"/>
            <a:ext cx="395492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２０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278" y="1867473"/>
            <a:ext cx="2982732" cy="167849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698" y="1867473"/>
            <a:ext cx="2982732" cy="167849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678205" y="3573305"/>
            <a:ext cx="395492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５０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278" y="3882811"/>
            <a:ext cx="3024566" cy="170203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81263" y="5679343"/>
            <a:ext cx="395492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３００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２０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6698" y="4047512"/>
            <a:ext cx="2899807" cy="163183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609779" y="5679343"/>
            <a:ext cx="395492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３００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５０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205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正規分布とは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正規分布とは，平均と標準偏差だけで頻度分布を考えること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（単純な分布）</a:t>
            </a:r>
            <a:endParaRPr lang="en-US" altLang="ja-JP" dirty="0"/>
          </a:p>
          <a:p>
            <a:r>
              <a:rPr lang="ja-JP" altLang="en-US" dirty="0"/>
              <a:t>正規分布では，平均値のところに頻度大の山ができる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6" name="上矢印 5"/>
          <p:cNvSpPr/>
          <p:nvPr/>
        </p:nvSpPr>
        <p:spPr>
          <a:xfrm>
            <a:off x="2088150" y="3072924"/>
            <a:ext cx="424543" cy="8055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上矢印 6"/>
          <p:cNvSpPr/>
          <p:nvPr/>
        </p:nvSpPr>
        <p:spPr>
          <a:xfrm flipV="1">
            <a:off x="2088150" y="4749136"/>
            <a:ext cx="424543" cy="6937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7322" y="3256405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頻度大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56007" y="4749136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頻度小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765" y="2825064"/>
            <a:ext cx="5673092" cy="313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F5511-63DC-4F42-A973-8D8A6943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795E90-9A60-4527-A92C-88CEE27C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コイン投げを５０回繰り返すと，表が何回で，裏が何回かのシミュレーション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だいたい　２５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シミュレーションの繰り返しで確認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3CCFF1-C801-4C76-92D4-A676FD67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60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7-3 </a:t>
            </a:r>
            <a:r>
              <a:rPr lang="ja-JP" altLang="en-US" dirty="0"/>
              <a:t>正規分布の活用例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3EAD2353-08EF-45B6-AF23-FA825B0CE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9332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F5511-63DC-4F42-A973-8D8A6943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795E90-9A60-4527-A92C-88CEE27C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平均と標準偏差から正規分布を作る（</a:t>
            </a:r>
            <a:r>
              <a:rPr lang="en-US" altLang="ja-JP" dirty="0"/>
              <a:t>Excel </a:t>
            </a:r>
            <a:r>
              <a:rPr lang="ja-JP" altLang="en-US" dirty="0"/>
              <a:t>を使用）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今度は「５０枚コインを投げたときの表の枚数」に合致するように，平均と標準偏差を設定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3CCFF1-C801-4C76-92D4-A676FD67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12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いまから行うこと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5" y="1022048"/>
            <a:ext cx="8695406" cy="521065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枚コインを投げる．表が出る確率は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表が出る枚数の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】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 　　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25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×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</a:p>
          <a:p>
            <a:pPr marL="0" indent="0">
              <a:buNone/>
            </a:pP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3.535534  =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×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× (1 –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の平方根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■　正規分布をプロット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「表が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」は？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「表が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35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」は？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「表が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」は？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48041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BE7A8CC-38C0-4448-8775-FEF4F205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B1, B2 </a:t>
            </a:r>
            <a:r>
              <a:rPr lang="ja-JP" altLang="en-US" dirty="0"/>
              <a:t>を次のように</a:t>
            </a:r>
            <a:r>
              <a:rPr lang="ja-JP" altLang="en-US" b="1" dirty="0">
                <a:solidFill>
                  <a:srgbClr val="FF0000"/>
                </a:solidFill>
              </a:rPr>
              <a:t>書き替える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03565" y="5459775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83" y="2150980"/>
            <a:ext cx="7955714" cy="306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12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50C25756-5ABD-4CEE-A330-87F17EDE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A4 </a:t>
            </a:r>
            <a:r>
              <a:rPr lang="ja-JP" altLang="en-US" dirty="0"/>
              <a:t>から </a:t>
            </a:r>
            <a:r>
              <a:rPr lang="en-US" altLang="ja-JP" dirty="0" err="1"/>
              <a:t>A14</a:t>
            </a:r>
            <a:r>
              <a:rPr lang="ja-JP" altLang="en-US" dirty="0"/>
              <a:t>を，次のように書き替える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89980" y="3920087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16" y="1589011"/>
            <a:ext cx="2569880" cy="512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05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DA9474B9-5439-4390-8106-EEB1D5D9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先ほど作成したグラフが自動で書き換わるので，確認する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68" y="2700608"/>
            <a:ext cx="6465682" cy="393038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58805" y="1827312"/>
            <a:ext cx="7725192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値や式はあとで使うので，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消さないこと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162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94" y="2726743"/>
            <a:ext cx="4015085" cy="23725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分布と確率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9951" y="972715"/>
            <a:ext cx="4677884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表が </a:t>
            </a:r>
            <a:r>
              <a:rPr kumimoji="1"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になるのは：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下の図の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赤のエリア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全体を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1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として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0.07865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50653" y="1807777"/>
            <a:ext cx="332174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8 </a:t>
            </a:r>
            <a:r>
              <a:rPr lang="ja-JP" altLang="en-US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パーセントくらい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153284" y="2687166"/>
            <a:ext cx="10861" cy="2543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153284" y="2861847"/>
            <a:ext cx="1342120" cy="193661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96460" y="5266952"/>
            <a:ext cx="4571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661043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563" y="2570506"/>
            <a:ext cx="4015085" cy="23725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分布と確率　その②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3921" y="981264"/>
            <a:ext cx="4677884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表が </a:t>
            </a:r>
            <a:r>
              <a:rPr kumimoji="1"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35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になるのは：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下の図の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赤のエリア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全体を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1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として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0.00234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41805" y="1843039"/>
            <a:ext cx="3600666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0.2 </a:t>
            </a:r>
            <a:r>
              <a:rPr lang="ja-JP" altLang="en-US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パーセントくらい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559959" y="2567619"/>
            <a:ext cx="10861" cy="2543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570820" y="2705610"/>
            <a:ext cx="996653" cy="193661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35618" y="5110715"/>
            <a:ext cx="4571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3293011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65" y="2699078"/>
            <a:ext cx="4015085" cy="23725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分布と確率　その③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1845" y="879668"/>
            <a:ext cx="4860626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表が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</a:t>
            </a:r>
            <a:r>
              <a:rPr kumimoji="1"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になるのは：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下の図の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赤のエリア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　　全体を 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1 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として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0.000011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01996" y="2310962"/>
            <a:ext cx="396615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0.001 </a:t>
            </a:r>
            <a:r>
              <a:rPr lang="ja-JP" altLang="en-US" sz="28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パーセントくらい</a:t>
            </a:r>
            <a:endParaRPr lang="en-US" altLang="ja-JP" sz="28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540668" y="2653833"/>
            <a:ext cx="10861" cy="2543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540667" y="2834182"/>
            <a:ext cx="686307" cy="193661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21757" y="5170601"/>
            <a:ext cx="4571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366118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F75BE12E-A7E7-4C72-812C-68EA6E3C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dirty="0" err="1"/>
              <a:t>C4</a:t>
            </a:r>
            <a:r>
              <a:rPr lang="ja-JP" altLang="en-US" dirty="0"/>
              <a:t> に式を書く</a:t>
            </a:r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7119" y="6095564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9116" y="1853598"/>
            <a:ext cx="6735755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NORM.DIST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A4,B$1,B$2,TRUE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527" y="3344252"/>
            <a:ext cx="6204543" cy="2481818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0AE9146-B477-4514-8F0E-BF95C7017031}"/>
              </a:ext>
            </a:extLst>
          </p:cNvPr>
          <p:cNvSpPr txBox="1"/>
          <p:nvPr/>
        </p:nvSpPr>
        <p:spPr>
          <a:xfrm>
            <a:off x="1098969" y="2551538"/>
            <a:ext cx="347303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今度は「</a:t>
            </a:r>
            <a:r>
              <a:rPr kumimoji="1"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TRUE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」．</a:t>
            </a:r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FALSE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との違いは今から確認</a:t>
            </a:r>
          </a:p>
        </p:txBody>
      </p:sp>
    </p:spTree>
    <p:extLst>
      <p:ext uri="{BB962C8B-B14F-4D97-AF65-F5344CB8AC3E}">
        <p14:creationId xmlns:p14="http://schemas.microsoft.com/office/powerpoint/2010/main" val="296962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/>
              <a:t>の乱数　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=RAND()					</a:t>
            </a:r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	</a:t>
            </a:r>
            <a:r>
              <a:rPr lang="en-US" altLang="ja-JP" b="1" dirty="0"/>
              <a:t>0 </a:t>
            </a:r>
            <a:r>
              <a:rPr lang="ja-JP" altLang="en-US" b="1" dirty="0"/>
              <a:t>以上 </a:t>
            </a:r>
            <a:r>
              <a:rPr lang="en-US" altLang="ja-JP" b="1" dirty="0"/>
              <a:t>1 </a:t>
            </a:r>
            <a:r>
              <a:rPr lang="ja-JP" altLang="en-US" b="1" dirty="0"/>
              <a:t>未満</a:t>
            </a:r>
            <a:r>
              <a:rPr lang="ja-JP" altLang="en-US" dirty="0"/>
              <a:t>の乱数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=IF(RAND() &lt; 0.5, 1, 0) </a:t>
            </a:r>
            <a:r>
              <a:rPr lang="ja-JP" altLang="en-US" dirty="0"/>
              <a:t>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	</a:t>
            </a:r>
            <a:r>
              <a:rPr lang="ja-JP" altLang="en-US" dirty="0"/>
              <a:t>乱数が </a:t>
            </a:r>
            <a:r>
              <a:rPr lang="en-US" altLang="ja-JP" b="1" dirty="0"/>
              <a:t>0.5 </a:t>
            </a:r>
            <a:r>
              <a:rPr lang="ja-JP" altLang="en-US" b="1" dirty="0"/>
              <a:t>より小さければ </a:t>
            </a:r>
            <a:r>
              <a:rPr lang="en-US" altLang="ja-JP" b="1" dirty="0"/>
              <a:t>1</a:t>
            </a:r>
            <a:r>
              <a:rPr lang="en-US" altLang="ja-JP" dirty="0"/>
              <a:t>, 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さもなければ </a:t>
            </a:r>
            <a:r>
              <a:rPr lang="en-US" altLang="ja-JP" b="1" dirty="0"/>
              <a:t>0</a:t>
            </a:r>
            <a:r>
              <a:rPr lang="en-US" altLang="ja-JP" dirty="0"/>
              <a:t>				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673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A101EA36-8877-45FE-A023-AD1E81A3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C5</a:t>
            </a:r>
            <a:r>
              <a:rPr lang="ja-JP" altLang="en-US" dirty="0"/>
              <a:t> に式を書く</a:t>
            </a:r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03565" y="5459775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7223" y="1807097"/>
            <a:ext cx="284084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=1-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C4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564" y="2489629"/>
            <a:ext cx="5397260" cy="265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8692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1423" y="1080851"/>
            <a:ext cx="7732787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C4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D4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を範囲選択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して，右クリックメニューで「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   それを，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C5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D14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張り付け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142" y="2569342"/>
            <a:ext cx="4217739" cy="4134220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53400434-6B01-40C0-BA15-3418E8B7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383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42331"/>
            <a:ext cx="3667973" cy="359534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805673" y="3665713"/>
            <a:ext cx="746864" cy="676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52537" y="1342331"/>
            <a:ext cx="5574028" cy="353943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■ 表が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0.07865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■ 表が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35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0.00234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■ 表が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枚以上になる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  0.000011 </a:t>
            </a:r>
          </a:p>
          <a:p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（エクセルでは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1.1E-05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のよう 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に表示されることもある．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  </a:t>
            </a:r>
            <a:r>
              <a:rPr lang="en-US" altLang="ja-JP" sz="2800" dirty="0" err="1">
                <a:latin typeface="Arial" panose="020B0604020202020204" pitchFamily="34" charset="0"/>
                <a:ea typeface="メイリオ" panose="020B0604030504040204" pitchFamily="50" charset="-128"/>
              </a:rPr>
              <a:t>1.1E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-05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0.000011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は同じ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1542" y="6264450"/>
            <a:ext cx="5745484" cy="415498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1350" b="1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　値や式はあとで使うので，消さないこと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F5C9FB21-352C-40B7-A548-7DE8054B5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8245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7-4 </a:t>
            </a:r>
            <a:r>
              <a:rPr lang="ja-JP" altLang="en-US" dirty="0"/>
              <a:t>正規分布の活用演習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68224FD6-C4E3-4A6D-9177-4439AE62D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9091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BF5511-63DC-4F42-A973-8D8A6943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795E90-9A60-4527-A92C-88CEE27C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「データ」から正規分布を推定</a:t>
            </a:r>
            <a:endParaRPr lang="en-US" altLang="ja-JP" dirty="0"/>
          </a:p>
          <a:p>
            <a:r>
              <a:rPr kumimoji="1" lang="ja-JP" altLang="en-US" dirty="0"/>
              <a:t>データの平均と標準偏差にあうような正規分布を，</a:t>
            </a:r>
            <a:r>
              <a:rPr kumimoji="1" lang="en-US" altLang="ja-JP" dirty="0"/>
              <a:t>Excel </a:t>
            </a:r>
            <a:r>
              <a:rPr kumimoji="1" lang="ja-JP" altLang="en-US"/>
              <a:t>で作る</a:t>
            </a:r>
            <a:r>
              <a:rPr kumimoji="1" lang="ja-JP" altLang="en-US" dirty="0"/>
              <a:t>　　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3CCFF1-C801-4C76-92D4-A676FD67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93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平均と標準偏差の例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2821FA44-6D89-4AD2-8DEE-4BF55D8B9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245" y="1223986"/>
            <a:ext cx="4134465" cy="26776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＜売り上げデータの例＞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kumimoji="1"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  </a:t>
            </a:r>
            <a:r>
              <a:rPr kumimoji="1"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r>
              <a:rPr kumimoji="1"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8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8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6985" y="1923107"/>
            <a:ext cx="4852610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　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２０．９７６１８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 rot="16200000">
            <a:off x="3523521" y="2189462"/>
            <a:ext cx="702326" cy="421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45906" y="3424588"/>
            <a:ext cx="3057247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平均、標準偏差は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計算で求まる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1245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033970B-7B91-4968-9FEA-7964157A6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A16 </a:t>
            </a:r>
            <a:r>
              <a:rPr lang="ja-JP" altLang="en-US" dirty="0"/>
              <a:t>から </a:t>
            </a:r>
            <a:r>
              <a:rPr lang="en-US" altLang="ja-JP" dirty="0" err="1"/>
              <a:t>A20</a:t>
            </a:r>
            <a:r>
              <a:rPr lang="en-US" altLang="ja-JP" dirty="0"/>
              <a:t> </a:t>
            </a:r>
            <a:r>
              <a:rPr lang="ja-JP" altLang="en-US" dirty="0"/>
              <a:t>に次の値を書く</a:t>
            </a:r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64532" y="5420548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61" y="1582275"/>
            <a:ext cx="4116230" cy="343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525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>
            <a:extLst>
              <a:ext uri="{FF2B5EF4-FFF2-40B4-BE49-F238E27FC236}">
                <a16:creationId xmlns:a16="http://schemas.microsoft.com/office/drawing/2014/main" id="{51FEAB4B-AD07-422E-850F-45C5873E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B1 </a:t>
            </a:r>
            <a:r>
              <a:rPr lang="ja-JP" altLang="en-US" dirty="0"/>
              <a:t>と </a:t>
            </a:r>
            <a:r>
              <a:rPr lang="en-US" altLang="ja-JP" dirty="0" err="1"/>
              <a:t>B2</a:t>
            </a:r>
            <a:r>
              <a:rPr lang="en-US" altLang="ja-JP" dirty="0"/>
              <a:t> </a:t>
            </a:r>
            <a:r>
              <a:rPr lang="ja-JP" altLang="en-US" dirty="0"/>
              <a:t>を書き替える</a:t>
            </a:r>
          </a:p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35581" y="5196005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0721" y="1571215"/>
            <a:ext cx="515686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AVERAGE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A16:A20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41264" y="1551864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0721" y="2009795"/>
            <a:ext cx="489877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B2</a:t>
            </a:r>
            <a:r>
              <a:rPr lang="en-US" altLang="ja-JP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に式「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8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STDEVP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8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A16:A20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78374" y="2027322"/>
            <a:ext cx="162095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標準偏差</a:t>
            </a:r>
            <a:endParaRPr kumimoji="1" lang="ja-JP" altLang="en-US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721" y="2745551"/>
            <a:ext cx="6795135" cy="230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133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4FE92EC-4066-4736-8EF5-9BED0805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A4 </a:t>
            </a:r>
            <a:r>
              <a:rPr lang="ja-JP" altLang="en-US" dirty="0"/>
              <a:t>から </a:t>
            </a:r>
            <a:r>
              <a:rPr lang="en-US" altLang="ja-JP" dirty="0" err="1"/>
              <a:t>A14</a:t>
            </a:r>
            <a:r>
              <a:rPr lang="ja-JP" altLang="en-US" dirty="0"/>
              <a:t>を，次のように書き替える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19935" y="3594040"/>
            <a:ext cx="3498073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数値はすべて半角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540" y="1652592"/>
            <a:ext cx="2546472" cy="504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722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38827" y="954103"/>
            <a:ext cx="8929724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を使って，確率を読み取る．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以上になる確率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」を求めている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635061" y="4268913"/>
            <a:ext cx="746864" cy="676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52954" y="2938230"/>
            <a:ext cx="3615597" cy="138499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■　売上が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105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以上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になる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」は？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0.405799</a:t>
            </a: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（列の幅によって，表示が変化する）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94B83635-2E1A-40E0-811E-65D4EEFB9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49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00" y="2009158"/>
            <a:ext cx="4588670" cy="332398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155517" y="3436927"/>
            <a:ext cx="951548" cy="315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603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コイン投げのシミュレーション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コインを  </a:t>
            </a:r>
            <a:r>
              <a:rPr lang="en-US" altLang="ja-JP" dirty="0"/>
              <a:t>50 </a:t>
            </a:r>
            <a:r>
              <a:rPr lang="ja-JP" altLang="en-US" dirty="0"/>
              <a:t>枚投げる</a:t>
            </a:r>
            <a:endParaRPr lang="en-US" altLang="ja-JP" dirty="0"/>
          </a:p>
          <a:p>
            <a:r>
              <a:rPr lang="ja-JP" altLang="en-US" dirty="0"/>
              <a:t>表が出る確率 </a:t>
            </a:r>
            <a:r>
              <a:rPr lang="en-US" altLang="ja-JP" dirty="0"/>
              <a:t>0.5, </a:t>
            </a:r>
            <a:r>
              <a:rPr lang="ja-JP" altLang="en-US" dirty="0"/>
              <a:t>裏が出る確率 </a:t>
            </a:r>
            <a:r>
              <a:rPr lang="en-US" altLang="ja-JP" dirty="0"/>
              <a:t>0.5</a:t>
            </a:r>
          </a:p>
          <a:p>
            <a:r>
              <a:rPr lang="ja-JP" altLang="en-US" dirty="0"/>
              <a:t>それを繰り返す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173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959667"/>
            <a:ext cx="8753475" cy="445291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を使って，確率を読み取る．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列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以下になる確率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」を求めている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48887" y="4439019"/>
            <a:ext cx="746864" cy="6764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94352" y="3152367"/>
            <a:ext cx="3615597" cy="138499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■　売上が 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105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以下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になる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確率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」は？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0.594201245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（列の幅によって，表示が変化する）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0B9106D8-31DC-4E16-A4C5-CAB0383E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50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26" y="2124943"/>
            <a:ext cx="4588670" cy="332398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3212068" y="3623680"/>
            <a:ext cx="1102995" cy="315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9915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9" y="1618528"/>
            <a:ext cx="5977176" cy="369223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「以上」のイメージ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777352D4-AACE-4FEA-B1CC-10CEB16C0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51</a:t>
            </a:fld>
            <a:endParaRPr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3646171" y="1597953"/>
            <a:ext cx="6860" cy="3254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646170" y="1554102"/>
            <a:ext cx="2417445" cy="329793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38215" y="5413609"/>
            <a:ext cx="708848" cy="50783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105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09336" y="2931795"/>
            <a:ext cx="310373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先ほどの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エクセルファイルの </a:t>
            </a:r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</a:p>
        </p:txBody>
      </p:sp>
    </p:spTree>
    <p:extLst>
      <p:ext uri="{BB962C8B-B14F-4D97-AF65-F5344CB8AC3E}">
        <p14:creationId xmlns:p14="http://schemas.microsoft.com/office/powerpoint/2010/main" val="23601715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9" y="1618528"/>
            <a:ext cx="5977176" cy="369223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「以下」のイメージ</a:t>
            </a:r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A24F8A84-D6A4-4E1E-8F45-ABDFA315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52</a:t>
            </a:fld>
            <a:endParaRPr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3646171" y="1597953"/>
            <a:ext cx="6860" cy="3254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1228725" y="1605526"/>
            <a:ext cx="2417445" cy="329793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38215" y="5413609"/>
            <a:ext cx="708848" cy="50783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105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09336" y="2931795"/>
            <a:ext cx="308289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先ほどの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エクセルファイルの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</a:p>
        </p:txBody>
      </p:sp>
    </p:spTree>
    <p:extLst>
      <p:ext uri="{BB962C8B-B14F-4D97-AF65-F5344CB8AC3E}">
        <p14:creationId xmlns:p14="http://schemas.microsoft.com/office/powerpoint/2010/main" val="421673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次のように操作して，新しく空白のブックを作る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空白のブック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新規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をクリック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80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63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6" y="952386"/>
            <a:ext cx="8753475" cy="45775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セル 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A1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0.5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セル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に次の式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=IF(RAND()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&lt;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$</a:t>
            </a:r>
            <a:r>
              <a:rPr lang="en-US" altLang="ja-JP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A$1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en-US" altLang="ja-JP" b="1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967" y="1348095"/>
            <a:ext cx="4911949" cy="16514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966" y="3925874"/>
            <a:ext cx="4957292" cy="1567691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007FE0EE-B8C8-478E-AE1F-18FE8F10E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48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8164" y="825637"/>
            <a:ext cx="7453908" cy="632895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セル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の式を，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A3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A51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コピー＆貼り付け」する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右クリックメニューが便利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④ セル 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に次の式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=SUM(</a:t>
            </a:r>
            <a:r>
              <a:rPr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A2:A51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乱数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なので，実行のたびに違った値になる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69" y="3687136"/>
            <a:ext cx="3190861" cy="2235309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818783" y="4327736"/>
            <a:ext cx="5211683" cy="95410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50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枚のうち，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表になるのは何枚になりそうか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59DFED75-5433-43B2-AF18-BCF89AC8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376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4799" y="943332"/>
            <a:ext cx="7533609" cy="45775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⑤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A52</a:t>
            </a:r>
            <a:r>
              <a:rPr lang="en-US" altLang="ja-JP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を範囲選択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して，右クリックメニューで「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⑥ それを，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B2</a:t>
            </a:r>
            <a:r>
              <a:rPr lang="ja-JP" altLang="en-US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E52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張り付け</a:t>
            </a:r>
            <a:endParaRPr lang="en-US" altLang="ja-JP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631" y="4269600"/>
            <a:ext cx="2841554" cy="221794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657" y="1804080"/>
            <a:ext cx="2558034" cy="2082158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7526B237-36D0-4FBA-B175-B7208C9C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69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1733</Words>
  <Application>Microsoft Office PowerPoint</Application>
  <PresentationFormat>画面に合わせる (4:3)</PresentationFormat>
  <Paragraphs>335</Paragraphs>
  <Slides>52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52</vt:i4>
      </vt:variant>
    </vt:vector>
  </HeadingPairs>
  <TitlesOfParts>
    <vt:vector size="58" baseType="lpstr">
      <vt:lpstr>メイリオ</vt:lpstr>
      <vt:lpstr>游ゴシック</vt:lpstr>
      <vt:lpstr>Arial</vt:lpstr>
      <vt:lpstr>Calibri</vt:lpstr>
      <vt:lpstr>Segoe UI</vt:lpstr>
      <vt:lpstr>Office テーマ</vt:lpstr>
      <vt:lpstr>or-7. 正規分布 </vt:lpstr>
      <vt:lpstr>7-1 分布</vt:lpstr>
      <vt:lpstr>PowerPoint プレゼンテーション</vt:lpstr>
      <vt:lpstr>Excel の乱数　</vt:lpstr>
      <vt:lpstr>コイン投げのシミュレーション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ヒストグラム</vt:lpstr>
      <vt:lpstr>PowerPoint プレゼンテーション</vt:lpstr>
      <vt:lpstr>PowerPoint プレゼンテーション</vt:lpstr>
      <vt:lpstr>PowerPoint プレゼンテーション</vt:lpstr>
      <vt:lpstr>7-2 正規分布</vt:lpstr>
      <vt:lpstr>PowerPoint プレゼンテーション</vt:lpstr>
      <vt:lpstr>正規分布とは</vt:lpstr>
      <vt:lpstr>コイン投げと正規分布</vt:lpstr>
      <vt:lpstr>いまから行うこと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正規分布の性質</vt:lpstr>
      <vt:lpstr>正規分布とは</vt:lpstr>
      <vt:lpstr>7-3 正規分布の活用例</vt:lpstr>
      <vt:lpstr>PowerPoint プレゼンテーション</vt:lpstr>
      <vt:lpstr>いまから行うこと</vt:lpstr>
      <vt:lpstr>PowerPoint プレゼンテーション</vt:lpstr>
      <vt:lpstr>PowerPoint プレゼンテーション</vt:lpstr>
      <vt:lpstr>PowerPoint プレゼンテーション</vt:lpstr>
      <vt:lpstr>分布と確率</vt:lpstr>
      <vt:lpstr>分布と確率　その②</vt:lpstr>
      <vt:lpstr>分布と確率　その③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7-4 正規分布の活用演習</vt:lpstr>
      <vt:lpstr>PowerPoint プレゼンテーション</vt:lpstr>
      <vt:lpstr>平均と標準偏差の例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「以上」のイメージ</vt:lpstr>
      <vt:lpstr>「以下」のイメージ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正規分布</dc:title>
  <dc:creator>kaneko kunihiko</dc:creator>
  <cp:lastModifiedBy>金子　邦彦</cp:lastModifiedBy>
  <cp:revision>42</cp:revision>
  <dcterms:created xsi:type="dcterms:W3CDTF">2019-11-02T00:06:04Z</dcterms:created>
  <dcterms:modified xsi:type="dcterms:W3CDTF">2022-06-02T01:56:15Z</dcterms:modified>
</cp:coreProperties>
</file>