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947" r:id="rId2"/>
    <p:sldId id="495" r:id="rId3"/>
    <p:sldId id="1288" r:id="rId4"/>
    <p:sldId id="497" r:id="rId5"/>
    <p:sldId id="498" r:id="rId6"/>
    <p:sldId id="560" r:id="rId7"/>
    <p:sldId id="500" r:id="rId8"/>
    <p:sldId id="501" r:id="rId9"/>
    <p:sldId id="502" r:id="rId10"/>
    <p:sldId id="503" r:id="rId11"/>
    <p:sldId id="504" r:id="rId12"/>
    <p:sldId id="505" r:id="rId13"/>
    <p:sldId id="506" r:id="rId14"/>
    <p:sldId id="521" r:id="rId15"/>
    <p:sldId id="564" r:id="rId16"/>
    <p:sldId id="522" r:id="rId17"/>
    <p:sldId id="523" r:id="rId18"/>
    <p:sldId id="524" r:id="rId19"/>
    <p:sldId id="561" r:id="rId20"/>
    <p:sldId id="526" r:id="rId21"/>
    <p:sldId id="527" r:id="rId22"/>
    <p:sldId id="528" r:id="rId23"/>
    <p:sldId id="529" r:id="rId24"/>
    <p:sldId id="530" r:id="rId25"/>
    <p:sldId id="531" r:id="rId26"/>
    <p:sldId id="532" r:id="rId27"/>
    <p:sldId id="534" r:id="rId28"/>
    <p:sldId id="535" r:id="rId29"/>
    <p:sldId id="536" r:id="rId30"/>
    <p:sldId id="537" r:id="rId31"/>
    <p:sldId id="538" r:id="rId32"/>
    <p:sldId id="539" r:id="rId33"/>
    <p:sldId id="540" r:id="rId34"/>
    <p:sldId id="541" r:id="rId35"/>
    <p:sldId id="542" r:id="rId36"/>
    <p:sldId id="543" r:id="rId37"/>
    <p:sldId id="546" r:id="rId38"/>
    <p:sldId id="547" r:id="rId39"/>
    <p:sldId id="548" r:id="rId40"/>
    <p:sldId id="549" r:id="rId41"/>
    <p:sldId id="550" r:id="rId42"/>
    <p:sldId id="551" r:id="rId43"/>
    <p:sldId id="552" r:id="rId44"/>
    <p:sldId id="553" r:id="rId45"/>
    <p:sldId id="554" r:id="rId46"/>
    <p:sldId id="555" r:id="rId47"/>
    <p:sldId id="556" r:id="rId48"/>
    <p:sldId id="557" r:id="rId49"/>
    <p:sldId id="558" r:id="rId5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422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309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701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0927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0793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860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31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3396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1412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426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9090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1350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3875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6112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2184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106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1118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5008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0684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6952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576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779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542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467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609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90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2983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414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or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8687" y="1122363"/>
            <a:ext cx="8285172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or-6. </a:t>
            </a:r>
            <a:r>
              <a:rPr lang="ja-JP" altLang="en-US" dirty="0"/>
              <a:t>待ち行列シミュレーション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（オペレーションズリサーチ）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https://www.kkaneko.jp/cc/or/index.html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1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60352" y="984908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④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列の値を並べ替えたい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6653" y="4819060"/>
            <a:ext cx="357020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①まず，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範囲選択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2" y="1959009"/>
            <a:ext cx="1657350" cy="2543175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8184" y="2500135"/>
            <a:ext cx="4769242" cy="1159088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5922702" y="2683011"/>
            <a:ext cx="522931" cy="2414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727302" y="2899944"/>
            <a:ext cx="476249" cy="5143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2434309" y="2945744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3409805" y="4059032"/>
            <a:ext cx="5707721" cy="5078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　リボンで「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」→「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並べ替え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3276600" y="3927354"/>
            <a:ext cx="5665871" cy="639508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72931" y="4710901"/>
            <a:ext cx="3653929" cy="939156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25F6902-131A-479A-981E-FC8B79860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7702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103" y="2713158"/>
            <a:ext cx="2114550" cy="757238"/>
          </a:xfrm>
          <a:prstGeom prst="rect">
            <a:avLst/>
          </a:prstGeom>
        </p:spPr>
      </p:pic>
      <p:sp>
        <p:nvSpPr>
          <p:cNvPr id="11" name="タイトル 10">
            <a:extLst>
              <a:ext uri="{FF2B5EF4-FFF2-40B4-BE49-F238E27FC236}">
                <a16:creationId xmlns:a16="http://schemas.microsoft.com/office/drawing/2014/main" id="{5978955C-D657-4EE2-A3F9-9DAAE883E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3" name="コンテンツ プレースホルダー 12">
            <a:extLst>
              <a:ext uri="{FF2B5EF4-FFF2-40B4-BE49-F238E27FC236}">
                <a16:creationId xmlns:a16="http://schemas.microsoft.com/office/drawing/2014/main" id="{7F22419D-C852-44C8-9158-CDCA7ACE7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31486" y="4322183"/>
            <a:ext cx="3573739" cy="72720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もし，警告表示が出たら「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並べ替え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」をクリック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78891" y="4209618"/>
            <a:ext cx="4333875" cy="839768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88" y="2081485"/>
            <a:ext cx="3396770" cy="1800602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678544" y="3373815"/>
            <a:ext cx="947924" cy="5082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 flipV="1">
            <a:off x="4095461" y="2917520"/>
            <a:ext cx="464574" cy="4937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290290" y="2910864"/>
            <a:ext cx="1230671" cy="2414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5097849" y="4171614"/>
            <a:ext cx="3617525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③「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最優先されるキー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」を「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</a:t>
            </a:r>
            <a:r>
              <a:rPr lang="en-US" altLang="ja-JP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」に設定して「</a:t>
            </a: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OK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ja-JP" altLang="en-US" sz="2400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045255" y="4080727"/>
            <a:ext cx="3897216" cy="1262798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2438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5A38F5E4-CA0D-4DF5-811C-E694D84BD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182291"/>
            <a:ext cx="1752600" cy="46782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266950" y="1182291"/>
            <a:ext cx="6877050" cy="48320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⑤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列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が，左のようになることを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確認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⑥ 次に，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kumimoji="1" lang="en-US" altLang="ja-JP" sz="28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C2</a:t>
            </a:r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に次の式を入れる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   =</a:t>
            </a:r>
            <a:r>
              <a:rPr kumimoji="1"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B2-B1</a:t>
            </a:r>
            <a:endParaRPr kumimoji="1"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 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これは，到着間隔を求める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⑦ </a:t>
            </a:r>
            <a:r>
              <a:rPr lang="en-US" altLang="ja-JP" sz="2800" dirty="0" err="1">
                <a:latin typeface="Arial" panose="020B0604020202020204" pitchFamily="34" charset="0"/>
                <a:ea typeface="メイリオ" panose="020B0604030504040204" pitchFamily="50" charset="-128"/>
              </a:rPr>
              <a:t>C2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の式を， </a:t>
            </a:r>
            <a:r>
              <a:rPr lang="en-US" altLang="ja-JP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sz="28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lang="en-US" altLang="ja-JP" sz="28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「コピー＆貼り付け」</a:t>
            </a: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      右クリックメニューが便利</a:t>
            </a:r>
          </a:p>
        </p:txBody>
      </p:sp>
    </p:spTree>
    <p:extLst>
      <p:ext uri="{BB962C8B-B14F-4D97-AF65-F5344CB8AC3E}">
        <p14:creationId xmlns:p14="http://schemas.microsoft.com/office/powerpoint/2010/main" val="2190882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CDFC17F3-3A2A-432A-BC6D-D25158EE9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30903" y="1267603"/>
            <a:ext cx="6877050" cy="65556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⑧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列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が，左のようになることを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確認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⑨ 次のことを確認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　６０分の間に　１２人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　平均で５分間隔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間隔はばらばら</a:t>
            </a:r>
            <a:endParaRPr lang="en-US" altLang="ja-JP" sz="28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０，１，２分のような小さな値も，けっこう多い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7603"/>
            <a:ext cx="2124921" cy="26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046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7999" y="1122363"/>
            <a:ext cx="8170333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6-2 </a:t>
            </a:r>
            <a:r>
              <a:rPr lang="ja-JP" altLang="en-US" dirty="0"/>
              <a:t>待ち行列シミュレーション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7F5F55A2-5C87-4341-BF21-726956F33B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7342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B389935D-8EF5-4614-9911-DA6C7A969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１時間に、客が２０人来ます（ランダムに到着します）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サービスに１分かかります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客はどれくらい待たされそうですか？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1662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待ち行列とは</a:t>
            </a: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待ち行列とは、何かのサービスや資源の提供などを受けるために待っている行列のこと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8347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何の役に立つのか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待ち行列の行列の長さを前もって予測する！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待たせないようにするにはどうしたらよいか？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一方で、客が来ないことによる資源の無駄やサービス準備の無駄をどうやって防ぐか？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こんな問題を、解決するヒントを，シミュレーションで得ます！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3191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今から行うこと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客の到着は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６０分あたり２０人（平均３分間隔）とする．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061954" y="1346714"/>
            <a:ext cx="761174" cy="55963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278980" y="1346713"/>
            <a:ext cx="696798" cy="55963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46188" y="2291276"/>
            <a:ext cx="3416320" cy="103105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ランダム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に到着する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en-US" altLang="ja-JP" sz="33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3083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演習</a:t>
            </a: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新しくやりなおしたいので，次のように操作して，新しく空白のブックを作りなさい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19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9" y="2468042"/>
            <a:ext cx="2772220" cy="172936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097" y="2167725"/>
            <a:ext cx="3030967" cy="232947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6256159" y="2712401"/>
            <a:ext cx="1232421" cy="97218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40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26833" y="4841006"/>
            <a:ext cx="203132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610" y="4667881"/>
            <a:ext cx="233910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018" y="2395783"/>
            <a:ext cx="611185" cy="32659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40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3040229" y="3253308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099" y="2468041"/>
            <a:ext cx="2312936" cy="1917761"/>
          </a:xfrm>
          <a:prstGeom prst="rect">
            <a:avLst/>
          </a:prstGeom>
        </p:spPr>
      </p:pic>
      <p:sp>
        <p:nvSpPr>
          <p:cNvPr id="14" name="右矢印 13"/>
          <p:cNvSpPr/>
          <p:nvPr/>
        </p:nvSpPr>
        <p:spPr>
          <a:xfrm>
            <a:off x="5690035" y="3236682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35958" y="4667881"/>
            <a:ext cx="1723549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をクリック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348699" y="3074067"/>
            <a:ext cx="677611" cy="3383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40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922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6-1 </a:t>
            </a:r>
            <a:r>
              <a:rPr lang="ja-JP" altLang="en-US" dirty="0"/>
              <a:t>ランダムな到着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10C41074-DC70-4D08-9191-04E23EF37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4421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80166" y="998769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次の値を書く．数字は半角で！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457" y="1852399"/>
            <a:ext cx="6323309" cy="4146122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055915" y="2938298"/>
            <a:ext cx="3815630" cy="255401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EE45039E-1471-4198-A8B3-6F5017155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1234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59081" y="1033143"/>
            <a:ext cx="8036194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乱数の式「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=TRUNC( RAND() * B$1 * B$2 )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に書く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58" y="2144574"/>
            <a:ext cx="7509553" cy="3304203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93B277C9-DF8D-411C-9DBE-93BF30E7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4096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076" y="2781025"/>
            <a:ext cx="6325395" cy="2038486"/>
          </a:xfrm>
          <a:prstGeom prst="rect">
            <a:avLst/>
          </a:prstGeom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47650" y="996840"/>
            <a:ext cx="740092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A6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A24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（セル１９個分）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17396" y="5054792"/>
            <a:ext cx="7047490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全員、違う値になっているはずである。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　乱数なので、ランダムな値。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973" y="2226469"/>
            <a:ext cx="1507586" cy="3711423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2899132" y="3032864"/>
            <a:ext cx="6705380" cy="15696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分間隔で、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２０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人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　↓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到着時刻は　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５９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ランダム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な整数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に設定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タイトル 10">
            <a:extLst>
              <a:ext uri="{FF2B5EF4-FFF2-40B4-BE49-F238E27FC236}">
                <a16:creationId xmlns:a16="http://schemas.microsoft.com/office/drawing/2014/main" id="{955AAA6B-06D7-49E1-8473-237476DAC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3800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16914" y="1019786"/>
            <a:ext cx="7696857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=B5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+1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B6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に書く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.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これは、順位を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20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まで、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１ずつ増やして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作るために使う。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7889" y="5670787"/>
            <a:ext cx="8654415" cy="523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B6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=B5+1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500" y="2172090"/>
            <a:ext cx="4346597" cy="3145736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6622D8F5-3835-49D1-9CC6-6B55F3DCE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2011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76225" y="1047750"/>
            <a:ext cx="7448550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B6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B7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B24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（セル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１８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個分）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55099" y="3595018"/>
            <a:ext cx="5929828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１から２０までの数を順番に並べる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713" y="3333212"/>
            <a:ext cx="6284758" cy="104683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269" y="2333214"/>
            <a:ext cx="1573604" cy="3774281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18D7EE53-9D83-494C-B548-C92567EC4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4031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16914" y="1000125"/>
            <a:ext cx="7696857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=SMALL(A$5:A$24,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B5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に書く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.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これは、順位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位の値を得るための式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779" y="2355745"/>
            <a:ext cx="6877802" cy="3131856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731EA609-48E6-49C4-914A-A74C9D835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2517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371" y="3025721"/>
            <a:ext cx="6244096" cy="1408947"/>
          </a:xfrm>
          <a:prstGeom prst="rect">
            <a:avLst/>
          </a:prstGeom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96884" y="1086214"/>
            <a:ext cx="7489791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C6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C24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（セル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１９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個分）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29046" y="3210822"/>
            <a:ext cx="5936240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２０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人の客の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到着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時刻を、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ランダム</a:t>
            </a:r>
            <a:endParaRPr kumimoji="1" lang="en-US" altLang="ja-JP" sz="24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設定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2226469"/>
            <a:ext cx="1559719" cy="3774281"/>
          </a:xfrm>
          <a:prstGeom prst="rect">
            <a:avLst/>
          </a:prstGeom>
        </p:spPr>
      </p:pic>
      <p:sp>
        <p:nvSpPr>
          <p:cNvPr id="10" name="タイトル 9">
            <a:extLst>
              <a:ext uri="{FF2B5EF4-FFF2-40B4-BE49-F238E27FC236}">
                <a16:creationId xmlns:a16="http://schemas.microsoft.com/office/drawing/2014/main" id="{8AB3E35B-43ED-4797-88A0-D48A1CA6E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932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694" y="2337931"/>
            <a:ext cx="5790775" cy="3709298"/>
          </a:xfrm>
          <a:prstGeom prst="rect">
            <a:avLst/>
          </a:prstGeom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48833" y="577750"/>
            <a:ext cx="7535097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続きです．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サービス時間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を設定．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いままで作ったものは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消さず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に、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D2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E2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に，次の値を書く．数字は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半角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で！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04624" y="4276725"/>
            <a:ext cx="4822333" cy="15918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991351" y="3305175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１行目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91351" y="3914075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２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91351" y="4615844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91351" y="5303326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４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3" name="タイトル 12">
            <a:extLst>
              <a:ext uri="{FF2B5EF4-FFF2-40B4-BE49-F238E27FC236}">
                <a16:creationId xmlns:a16="http://schemas.microsoft.com/office/drawing/2014/main" id="{6878611A-01B4-42BA-B694-45FA5E6B8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3808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42900" y="999918"/>
            <a:ext cx="736282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=$C5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に書く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順位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位の客は、待たずにサービスを受けることができる（つまり、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到着時刻とサービス開始時刻が等しい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1" y="2934903"/>
            <a:ext cx="3449450" cy="2794939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206047" y="3458261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１行目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06047" y="3917388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２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06047" y="4376515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95541" y="4805125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４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06047" y="5270397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5D9DC66F-8A54-40A5-A334-9537B3AAB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73287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66700" y="1019175"/>
            <a:ext cx="7696857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=D5+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E$3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に書く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E3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には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サービスには </a:t>
            </a:r>
            <a:r>
              <a:rPr lang="en-US" altLang="ja-JP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分かかる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」と設定した．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この式は、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サービス開始時刻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に、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所要時間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を足して、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終了時刻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を求める式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45343" y="4206549"/>
            <a:ext cx="1261884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１行目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45343" y="4508091"/>
            <a:ext cx="1261884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２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45343" y="4807373"/>
            <a:ext cx="1261884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45343" y="5127485"/>
            <a:ext cx="1261884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４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45343" y="5434827"/>
            <a:ext cx="1261884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294" y="3395458"/>
            <a:ext cx="2907507" cy="2445998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14706C74-83CE-4D92-BB15-3F006E7AE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635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C00000"/>
                </a:solidFill>
              </a:rPr>
              <a:t>シミュレーション</a:t>
            </a:r>
            <a:r>
              <a:rPr lang="ja-JP" altLang="en-US" dirty="0"/>
              <a:t>は，仮説の検証に役立つ</a:t>
            </a:r>
            <a:endParaRPr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例えば，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スーパーのレジなどの待ち行列．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意外と，私の寸前に，別の人が並ぶことが</a:t>
            </a:r>
            <a:r>
              <a:rPr lang="ja-JP" altLang="en-US" dirty="0"/>
              <a:t>ある．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私の運が悪いのか？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→ </a:t>
            </a:r>
            <a:r>
              <a:rPr lang="en-US" altLang="ja-JP" dirty="0"/>
              <a:t>No</a:t>
            </a:r>
            <a:r>
              <a:rPr lang="ja-JP" altLang="en-US" dirty="0"/>
              <a:t>　このことをシミュレーションで確認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12499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08610" y="1047334"/>
            <a:ext cx="8270081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=MAX($C6, E5)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D6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に書く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次の客は、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前の客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サービス終了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待つ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（サービス開始時刻は、「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到着時刻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」と「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前の客のサービス終了時刻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」のうち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大きい方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になる．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大きい方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を求めるのが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MAX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09021" y="6223456"/>
            <a:ext cx="8654415" cy="523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D6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=MAX($C6, E5)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43650" y="4088872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１行目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43650" y="4390413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２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43650" y="4689695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43650" y="5009807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４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43650" y="5317149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7671" y="3428407"/>
            <a:ext cx="2115979" cy="2516901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4443650" y="5619337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６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776BE415-7EE3-48E2-9132-F2CAEEF8E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23476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38125" y="1076325"/>
            <a:ext cx="74961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D6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D7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D24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（セル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１８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個分）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977" y="2493168"/>
            <a:ext cx="2823548" cy="4235323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01784AB9-2956-433E-95CB-00941E304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84883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04737" y="1028700"/>
            <a:ext cx="7410513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E6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E24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（セル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１９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個分）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52" y="2234612"/>
            <a:ext cx="2449705" cy="367455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3859" y="3336132"/>
            <a:ext cx="5578612" cy="157009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575534" y="3521232"/>
            <a:ext cx="5235092" cy="13849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それぞれの客の</a:t>
            </a:r>
            <a:r>
              <a:rPr kumimoji="1"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サービス開始時刻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と、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サービス終了時刻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シミュレーション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324775FB-A326-488C-81DB-122DA2FFE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61129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481" y="2137516"/>
            <a:ext cx="5083275" cy="3744266"/>
          </a:xfrm>
          <a:prstGeom prst="rect">
            <a:avLst/>
          </a:prstGeom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13503" y="1071348"/>
            <a:ext cx="7382697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続きです．いままで作ったものは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消さず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に、セル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F4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に次の値を書く．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185863" y="4850607"/>
            <a:ext cx="1950244" cy="79886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88462" y="3128962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１行目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88462" y="3737863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２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88462" y="4439632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88462" y="5127113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４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3D6125B7-D268-4AF7-8520-5322ACE0B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4" name="コンテンツ プレースホルダー 13">
            <a:extLst>
              <a:ext uri="{FF2B5EF4-FFF2-40B4-BE49-F238E27FC236}">
                <a16:creationId xmlns:a16="http://schemas.microsoft.com/office/drawing/2014/main" id="{92F874FD-8254-4EF3-AD37-62571A40A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56715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08610" y="1028700"/>
            <a:ext cx="8270081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=D5-$C5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に書く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待ち時間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を求めている．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待ち時間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＝　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サービス開始時刻 － 到着時刻</a:t>
            </a:r>
            <a:endParaRPr lang="en-US" altLang="ja-JP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481" y="2613154"/>
            <a:ext cx="6137538" cy="2674725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E9EAD44B-0161-409F-94BC-79CBB7E2D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68642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72944" y="1009650"/>
            <a:ext cx="7294681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F6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F24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（セル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１９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個分）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6834" y="3749498"/>
            <a:ext cx="4446641" cy="1279701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518509" y="3934600"/>
            <a:ext cx="4089331" cy="95410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それぞれの客の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待ち時間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kumimoji="1"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シミュレーション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138" y="2456259"/>
            <a:ext cx="3287633" cy="4265217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99E6F539-FE7C-4777-9948-B261C504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F3F9DFDA-99F7-42D8-9C0D-8C2E8A134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8289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26528" y="1069475"/>
            <a:ext cx="8270081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待ち時間の合計を求めるために、式「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=SUM(F5:F24)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F25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に書く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.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793" y="2198747"/>
            <a:ext cx="2913401" cy="377970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3735" y="3367776"/>
            <a:ext cx="3390901" cy="1021556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911582" y="3630926"/>
            <a:ext cx="2698175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待ち時間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の合計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C3D5A3A4-405E-48E6-A09C-CA44A9E89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52242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ここまでのまとめ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サービス時間：　１分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サービス時間：</a:t>
            </a:r>
            <a:r>
              <a:rPr lang="en-US" altLang="ja-JP" dirty="0"/>
              <a:t>	</a:t>
            </a:r>
            <a:r>
              <a:rPr lang="ja-JP" altLang="en-US" dirty="0"/>
              <a:t>２分　　　</a:t>
            </a:r>
            <a:endParaRPr lang="en-US" altLang="ja-JP" dirty="0"/>
          </a:p>
          <a:p>
            <a:r>
              <a:rPr lang="en-US" altLang="ja-JP" dirty="0"/>
              <a:t>			</a:t>
            </a:r>
            <a:r>
              <a:rPr lang="ja-JP" altLang="en-US" dirty="0"/>
              <a:t>３分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	</a:t>
            </a:r>
            <a:r>
              <a:rPr lang="ja-JP" altLang="en-US" dirty="0"/>
              <a:t>　　　　</a:t>
            </a:r>
            <a:r>
              <a:rPr lang="en-US" altLang="ja-JP" dirty="0"/>
              <a:t>	</a:t>
            </a:r>
            <a:r>
              <a:rPr lang="ja-JP" altLang="en-US" dirty="0"/>
              <a:t>　　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6" name="右中かっこ 5"/>
          <p:cNvSpPr/>
          <p:nvPr/>
        </p:nvSpPr>
        <p:spPr>
          <a:xfrm>
            <a:off x="4175545" y="4212167"/>
            <a:ext cx="440076" cy="8759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53746" y="4419300"/>
            <a:ext cx="203132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いまから行う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722" y="1450564"/>
            <a:ext cx="1921612" cy="2493008"/>
          </a:xfrm>
          <a:prstGeom prst="rect">
            <a:avLst/>
          </a:prstGeom>
        </p:spPr>
      </p:pic>
      <p:sp>
        <p:nvSpPr>
          <p:cNvPr id="9" name="楕円 8"/>
          <p:cNvSpPr/>
          <p:nvPr/>
        </p:nvSpPr>
        <p:spPr>
          <a:xfrm>
            <a:off x="3413619" y="1888077"/>
            <a:ext cx="309429" cy="20554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1601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9550" y="1038225"/>
            <a:ext cx="735195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D3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F25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G3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I25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（３列分）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528C4108-D19A-4336-9740-41FC055B7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　同じになる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38</a:t>
            </a:fld>
            <a:endParaRPr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819" y="2487461"/>
            <a:ext cx="3098006" cy="424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8395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04775" y="1057275"/>
            <a:ext cx="8033638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H3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に、値「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を書く。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半角の「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075" y="1763912"/>
            <a:ext cx="1373936" cy="384929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236890" y="2176895"/>
            <a:ext cx="615723" cy="33353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544752" y="5352128"/>
            <a:ext cx="615723" cy="33353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03425" y="2780616"/>
            <a:ext cx="5621450" cy="13849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I25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には、サービス所要時間が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分のとき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待ち時間合計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が求まっている</a:t>
            </a:r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EA90A38B-60A4-427B-85F8-C8E3BD252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91EB7856-D226-48C7-A617-4D7851691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739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ランダムな客の到着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客が１時間（６０分）の間に、１２人来そう！　というとき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838350" y="2988595"/>
            <a:ext cx="124160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066860" y="3211607"/>
            <a:ext cx="902811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7743" y="4325574"/>
            <a:ext cx="8362857" cy="95410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上の図のように、５分ごとに１人ずつ来ることは、まず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あり得ません</a:t>
            </a: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3876700" y="2988595"/>
            <a:ext cx="124160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105210" y="3211607"/>
            <a:ext cx="902811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</a:t>
            </a: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5972200" y="2988595"/>
            <a:ext cx="124160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200710" y="3211607"/>
            <a:ext cx="902811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212969" y="2765871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218253" y="2765727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271345" y="2773507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324437" y="2781287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24182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95275" y="1085850"/>
            <a:ext cx="740092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G3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I25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J3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L25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（３列分）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BA93C1F7-D2FF-4D1F-81CF-00516673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　同じになる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40</a:t>
            </a:fld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63" y="2498130"/>
            <a:ext cx="3245458" cy="422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2542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106" y="2034023"/>
            <a:ext cx="1596740" cy="3955104"/>
          </a:xfrm>
          <a:prstGeom prst="rect">
            <a:avLst/>
          </a:prstGeom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52425" y="1228913"/>
            <a:ext cx="8033638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K3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に、値「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を書く。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半角の「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51240" y="2034024"/>
            <a:ext cx="615723" cy="33353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01977" y="5634901"/>
            <a:ext cx="615723" cy="33353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84400" y="3168441"/>
            <a:ext cx="5602400" cy="13849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L25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には、サービス所要時間が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分のとき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待ち時間合計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が求まっている</a:t>
            </a: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D68DD4EE-C4ED-49D3-8240-148DCCB16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E0D11DBD-B45B-4845-8337-6CED8FEB4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46552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9550" y="1533525"/>
            <a:ext cx="8033638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33587" y="1552907"/>
            <a:ext cx="8092124" cy="397031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サービス時間が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分と増えると，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待ち時間の合計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」がどう増えるか，いまのエクセルを見て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確認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しなさい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サービス時間が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→　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待ち時間の合計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は，２倍，３倍よりも，もっと急激に増える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71099" y="1814894"/>
            <a:ext cx="8417101" cy="15950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4237C27A-9275-4211-8F8E-05C20E6C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DAD1E8D2-9088-4BF8-AEC1-705203017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55647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9550" y="1533525"/>
            <a:ext cx="8033638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33587" y="1533525"/>
            <a:ext cx="8297288" cy="397031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いまのエクセルのファイルについて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サービス時間が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４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６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７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分，</a:t>
            </a:r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８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分の場合も求めなさい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横に継ぎ足していく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61662" y="2461225"/>
            <a:ext cx="8569213" cy="17095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28217" y="4366503"/>
            <a:ext cx="4229708" cy="523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次のページにヒント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C4FDE867-7F02-438D-A349-27EEB5677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BD3389A5-1834-4767-A0FA-3FDF62609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2869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770" y="1862147"/>
            <a:ext cx="9119895" cy="3032783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87831646-32E8-49C2-B115-E30B1229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95868081-71A7-4A6F-B0AC-A798275AC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44</a:t>
            </a:fld>
            <a:endParaRPr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>
            <a:off x="1806871" y="1502728"/>
            <a:ext cx="7054101" cy="693532"/>
            <a:chOff x="2572657" y="1372299"/>
            <a:chExt cx="10228667" cy="837073"/>
          </a:xfrm>
        </p:grpSpPr>
        <p:sp>
          <p:nvSpPr>
            <p:cNvPr id="17" name="下矢印 16"/>
            <p:cNvSpPr/>
            <p:nvPr/>
          </p:nvSpPr>
          <p:spPr>
            <a:xfrm rot="1899903">
              <a:off x="2572657" y="1878839"/>
              <a:ext cx="219075" cy="325715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" name="下矢印 17"/>
            <p:cNvSpPr/>
            <p:nvPr/>
          </p:nvSpPr>
          <p:spPr>
            <a:xfrm rot="1899903">
              <a:off x="3956957" y="1878839"/>
              <a:ext cx="219075" cy="325715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9" name="下矢印 18"/>
            <p:cNvSpPr/>
            <p:nvPr/>
          </p:nvSpPr>
          <p:spPr>
            <a:xfrm rot="1899903">
              <a:off x="5341257" y="1878839"/>
              <a:ext cx="219075" cy="325715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0" name="下矢印 19"/>
            <p:cNvSpPr/>
            <p:nvPr/>
          </p:nvSpPr>
          <p:spPr>
            <a:xfrm rot="1899903">
              <a:off x="6904280" y="1878840"/>
              <a:ext cx="219075" cy="325715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1" name="下矢印 20"/>
            <p:cNvSpPr/>
            <p:nvPr/>
          </p:nvSpPr>
          <p:spPr>
            <a:xfrm rot="1899903">
              <a:off x="8288580" y="1867783"/>
              <a:ext cx="219075" cy="325715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" name="下矢印 21"/>
            <p:cNvSpPr/>
            <p:nvPr/>
          </p:nvSpPr>
          <p:spPr>
            <a:xfrm rot="1899903">
              <a:off x="9743265" y="1883657"/>
              <a:ext cx="219075" cy="325715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3" name="下矢印 22"/>
            <p:cNvSpPr/>
            <p:nvPr/>
          </p:nvSpPr>
          <p:spPr>
            <a:xfrm rot="1899903">
              <a:off x="11127564" y="1867783"/>
              <a:ext cx="219075" cy="325715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4" name="下矢印 23"/>
            <p:cNvSpPr/>
            <p:nvPr/>
          </p:nvSpPr>
          <p:spPr>
            <a:xfrm rot="1899903">
              <a:off x="12582249" y="1878839"/>
              <a:ext cx="219075" cy="325715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637076" y="1372299"/>
              <a:ext cx="7240985" cy="48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dirty="0">
                  <a:latin typeface="Arial" panose="020B0604020202020204" pitchFamily="34" charset="0"/>
                  <a:ea typeface="メイリオ" panose="020B0604030504040204" pitchFamily="50" charset="-128"/>
                </a:rPr>
                <a:t>1,</a:t>
              </a:r>
              <a:r>
                <a:rPr kumimoji="1" lang="ja-JP" altLang="en-US" sz="2000" b="1" dirty="0">
                  <a:latin typeface="Arial" panose="020B0604020202020204" pitchFamily="34" charset="0"/>
                  <a:ea typeface="メイリオ" panose="020B0604030504040204" pitchFamily="50" charset="-128"/>
                </a:rPr>
                <a:t>    </a:t>
              </a:r>
              <a:r>
                <a:rPr kumimoji="1" lang="en-US" altLang="ja-JP" sz="2000" b="1" dirty="0">
                  <a:latin typeface="Arial" panose="020B0604020202020204" pitchFamily="34" charset="0"/>
                  <a:ea typeface="メイリオ" panose="020B0604030504040204" pitchFamily="50" charset="-128"/>
                </a:rPr>
                <a:t>       2,         3,     4,     5,     6,     7,     8</a:t>
              </a:r>
              <a:endParaRPr kumimoji="1" lang="ja-JP" altLang="en-US" sz="2000" b="1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1435894" y="5314950"/>
            <a:ext cx="500810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全体は２４列になっているはず（３</a:t>
            </a:r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８）</a:t>
            </a:r>
          </a:p>
        </p:txBody>
      </p:sp>
    </p:spTree>
    <p:extLst>
      <p:ext uri="{BB962C8B-B14F-4D97-AF65-F5344CB8AC3E}">
        <p14:creationId xmlns:p14="http://schemas.microsoft.com/office/powerpoint/2010/main" val="17064912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2A56C94B-EFB6-4F3F-9F68-3B4A558E35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17873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17279" y="2503506"/>
            <a:ext cx="7725192" cy="26776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客の到着率は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１６０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分あたり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２０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人（平均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８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分間隔）　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として、シミュレーションを行いなさい．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待ち時間の合計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は，どうなりますか？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ヒント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は次ページから．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1704" y="640081"/>
            <a:ext cx="7802171" cy="267765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いまのエクセルのファイルを書き換えて，次のシミュレーションを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行いなさい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30448" y="2428875"/>
            <a:ext cx="7503927" cy="14954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210BCFD-712A-4641-8A43-24F3F12B6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CD763A38-9F09-4589-B67E-B473DBFFA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50922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ヒント１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94150708-5020-4FB3-8F22-1A28D773E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47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581" y="2097882"/>
            <a:ext cx="8008733" cy="284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5752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ヒント２</a:t>
            </a:r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DC9C2236-5EBD-429D-AD8F-9B584464C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48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9" y="1975247"/>
            <a:ext cx="8908256" cy="3050381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435894" y="5314950"/>
            <a:ext cx="500810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全体は２４列になっているはず（３</a:t>
            </a:r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８）</a:t>
            </a:r>
          </a:p>
        </p:txBody>
      </p:sp>
      <p:sp>
        <p:nvSpPr>
          <p:cNvPr id="7" name="下矢印 6"/>
          <p:cNvSpPr/>
          <p:nvPr/>
        </p:nvSpPr>
        <p:spPr>
          <a:xfrm rot="1899903">
            <a:off x="971551" y="1733359"/>
            <a:ext cx="164306" cy="244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下矢印 7"/>
          <p:cNvSpPr/>
          <p:nvPr/>
        </p:nvSpPr>
        <p:spPr>
          <a:xfrm rot="1899903">
            <a:off x="2009776" y="1733359"/>
            <a:ext cx="164306" cy="244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下矢印 8"/>
          <p:cNvSpPr/>
          <p:nvPr/>
        </p:nvSpPr>
        <p:spPr>
          <a:xfrm rot="1899903">
            <a:off x="3048001" y="1733359"/>
            <a:ext cx="164306" cy="244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下矢印 9"/>
          <p:cNvSpPr/>
          <p:nvPr/>
        </p:nvSpPr>
        <p:spPr>
          <a:xfrm rot="1899903">
            <a:off x="4220268" y="1733359"/>
            <a:ext cx="164306" cy="244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下矢印 10"/>
          <p:cNvSpPr/>
          <p:nvPr/>
        </p:nvSpPr>
        <p:spPr>
          <a:xfrm rot="1899903">
            <a:off x="5258493" y="1725067"/>
            <a:ext cx="164306" cy="244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下矢印 11"/>
          <p:cNvSpPr/>
          <p:nvPr/>
        </p:nvSpPr>
        <p:spPr>
          <a:xfrm rot="1899903">
            <a:off x="6349507" y="1736972"/>
            <a:ext cx="164306" cy="244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下矢印 12"/>
          <p:cNvSpPr/>
          <p:nvPr/>
        </p:nvSpPr>
        <p:spPr>
          <a:xfrm rot="1899903">
            <a:off x="7387731" y="1725067"/>
            <a:ext cx="164306" cy="244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下矢印 13"/>
          <p:cNvSpPr/>
          <p:nvPr/>
        </p:nvSpPr>
        <p:spPr>
          <a:xfrm rot="1899903">
            <a:off x="8478745" y="1733359"/>
            <a:ext cx="164306" cy="244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50306" y="1376362"/>
            <a:ext cx="279275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1, 2, 3, 4, 5, 6, 7, 8</a:t>
            </a:r>
            <a:endParaRPr kumimoji="1" lang="ja-JP" altLang="en-US" sz="2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3928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ヒント３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待ち時間の合計をグラフにすると・・・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49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9" y="2007394"/>
            <a:ext cx="5622131" cy="319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7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ランダムな客の到着</a:t>
            </a:r>
          </a:p>
        </p:txBody>
      </p:sp>
      <p:sp>
        <p:nvSpPr>
          <p:cNvPr id="15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客が１時間（６０分）の間に、１２人来そう！　というとき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3950" y="5071423"/>
            <a:ext cx="736611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客は６０分の間に、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ランダム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にやってきます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221809" y="3501282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86328" y="3501282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76773" y="3501282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766695" y="3501282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4391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新しくやりなおしたいので，次のように操作して，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新しく空白のブックを作る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9" y="2468042"/>
            <a:ext cx="2772220" cy="172936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097" y="2167725"/>
            <a:ext cx="3030967" cy="232947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6256159" y="2712401"/>
            <a:ext cx="1232421" cy="97218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26833" y="4841006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610" y="4667881"/>
            <a:ext cx="2698175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018" y="2395783"/>
            <a:ext cx="611185" cy="32659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3040229" y="3253308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099" y="2468041"/>
            <a:ext cx="2312936" cy="1917761"/>
          </a:xfrm>
          <a:prstGeom prst="rect">
            <a:avLst/>
          </a:prstGeom>
        </p:spPr>
      </p:pic>
      <p:sp>
        <p:nvSpPr>
          <p:cNvPr id="14" name="右矢印 13"/>
          <p:cNvSpPr/>
          <p:nvPr/>
        </p:nvSpPr>
        <p:spPr>
          <a:xfrm>
            <a:off x="5690035" y="3236682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35958" y="4667881"/>
            <a:ext cx="198002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をクリック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348699" y="3074067"/>
            <a:ext cx="677611" cy="3383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2203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8997" y="1038225"/>
            <a:ext cx="7888204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以上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60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未満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の乱数の式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=TRUNC( RAND()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* 60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に書く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34" y="2771437"/>
            <a:ext cx="7863991" cy="2345869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C8DDE762-0141-46CA-8529-C40AAED49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3358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57176" y="1057275"/>
            <a:ext cx="7658100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客が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１２人来る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という状況をシミュレーションしたい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92231" y="4692234"/>
            <a:ext cx="5211683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実行のたびに違う値になる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（乱数なので、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ランダム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な値）</a:t>
            </a:r>
            <a:endParaRPr kumimoji="1" lang="ja-JP" altLang="en-US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460" y="3456799"/>
            <a:ext cx="1308956" cy="3197591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9F5D3B7A-7F64-44CF-9C97-2BB4409EB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920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56653" y="965122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③「値」を．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」したい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42445" y="4804928"/>
            <a:ext cx="357020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①まず，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A12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ドラッグして，範囲選択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786" y="2059532"/>
            <a:ext cx="1000125" cy="2443163"/>
          </a:xfrm>
          <a:prstGeom prst="rect">
            <a:avLst/>
          </a:prstGeom>
        </p:spPr>
      </p:pic>
      <p:sp>
        <p:nvSpPr>
          <p:cNvPr id="9" name="右矢印 8"/>
          <p:cNvSpPr/>
          <p:nvPr/>
        </p:nvSpPr>
        <p:spPr>
          <a:xfrm>
            <a:off x="2022000" y="3033058"/>
            <a:ext cx="506883" cy="496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9973" y="2890519"/>
            <a:ext cx="2031325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②右クリック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メニューで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「コピー」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4560365" y="3046321"/>
            <a:ext cx="506883" cy="496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61261" y="2890519"/>
            <a:ext cx="4185761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③セル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B1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右クリックして，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「形式を選択して貼り付け」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 rot="5400000">
            <a:off x="5972405" y="3986555"/>
            <a:ext cx="506883" cy="496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04543" y="4643344"/>
            <a:ext cx="4185761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「値の貼り付け」の下に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ある「値」のアイコンを選ぶ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タイトル 14">
            <a:extLst>
              <a:ext uri="{FF2B5EF4-FFF2-40B4-BE49-F238E27FC236}">
                <a16:creationId xmlns:a16="http://schemas.microsoft.com/office/drawing/2014/main" id="{29391A7B-9253-4625-97A4-E26A3DDC9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0631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1785</Words>
  <Application>Microsoft Office PowerPoint</Application>
  <PresentationFormat>画面に合わせる (4:3)</PresentationFormat>
  <Paragraphs>301</Paragraphs>
  <Slides>49</Slides>
  <Notes>29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49</vt:i4>
      </vt:variant>
    </vt:vector>
  </HeadingPairs>
  <TitlesOfParts>
    <vt:vector size="55" baseType="lpstr">
      <vt:lpstr>メイリオ</vt:lpstr>
      <vt:lpstr>游ゴシック</vt:lpstr>
      <vt:lpstr>Arial</vt:lpstr>
      <vt:lpstr>Calibri</vt:lpstr>
      <vt:lpstr>Segoe UI</vt:lpstr>
      <vt:lpstr>Office テーマ</vt:lpstr>
      <vt:lpstr>or-6. 待ち行列シミュレーション </vt:lpstr>
      <vt:lpstr>6-1 ランダムな到着</vt:lpstr>
      <vt:lpstr>PowerPoint プレゼンテーション</vt:lpstr>
      <vt:lpstr>ランダムな客の到着</vt:lpstr>
      <vt:lpstr>ランダムな客の到着</vt:lpstr>
      <vt:lpstr>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6-2 待ち行列シミュレーション</vt:lpstr>
      <vt:lpstr>PowerPoint プレゼンテーション</vt:lpstr>
      <vt:lpstr>待ち行列とは</vt:lpstr>
      <vt:lpstr>何の役に立つのか</vt:lpstr>
      <vt:lpstr>今から行うこと</vt:lpstr>
      <vt:lpstr>Excel 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ここまでのまとめ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演習</vt:lpstr>
      <vt:lpstr>PowerPoint プレゼンテーション</vt:lpstr>
      <vt:lpstr>ヒント１</vt:lpstr>
      <vt:lpstr>ヒント２</vt:lpstr>
      <vt:lpstr>ヒント３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待ち行列シミュレーション</dc:title>
  <dc:creator>kaneko kunihiko</dc:creator>
  <cp:lastModifiedBy>金子　邦彦</cp:lastModifiedBy>
  <cp:revision>43</cp:revision>
  <dcterms:created xsi:type="dcterms:W3CDTF">2019-11-02T00:06:04Z</dcterms:created>
  <dcterms:modified xsi:type="dcterms:W3CDTF">2022-06-02T01:41:09Z</dcterms:modified>
</cp:coreProperties>
</file>