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947" r:id="rId2"/>
    <p:sldId id="971" r:id="rId3"/>
    <p:sldId id="939" r:id="rId4"/>
    <p:sldId id="940" r:id="rId5"/>
    <p:sldId id="941" r:id="rId6"/>
    <p:sldId id="942" r:id="rId7"/>
    <p:sldId id="943" r:id="rId8"/>
    <p:sldId id="944" r:id="rId9"/>
    <p:sldId id="945" r:id="rId10"/>
    <p:sldId id="915" r:id="rId11"/>
    <p:sldId id="964" r:id="rId12"/>
    <p:sldId id="464" r:id="rId13"/>
    <p:sldId id="465" r:id="rId14"/>
    <p:sldId id="946" r:id="rId15"/>
    <p:sldId id="965" r:id="rId16"/>
    <p:sldId id="966" r:id="rId17"/>
    <p:sldId id="956" r:id="rId18"/>
    <p:sldId id="967" r:id="rId19"/>
    <p:sldId id="968" r:id="rId20"/>
    <p:sldId id="969" r:id="rId21"/>
    <p:sldId id="954" r:id="rId22"/>
    <p:sldId id="970" r:id="rId23"/>
    <p:sldId id="958" r:id="rId24"/>
    <p:sldId id="957" r:id="rId25"/>
    <p:sldId id="959" r:id="rId26"/>
    <p:sldId id="938" r:id="rId27"/>
    <p:sldId id="972" r:id="rId28"/>
    <p:sldId id="483" r:id="rId29"/>
    <p:sldId id="485" r:id="rId30"/>
    <p:sldId id="486" r:id="rId31"/>
    <p:sldId id="487" r:id="rId32"/>
    <p:sldId id="948" r:id="rId33"/>
    <p:sldId id="489" r:id="rId34"/>
    <p:sldId id="949" r:id="rId35"/>
    <p:sldId id="950" r:id="rId36"/>
    <p:sldId id="951" r:id="rId37"/>
    <p:sldId id="488" r:id="rId38"/>
    <p:sldId id="974" r:id="rId39"/>
    <p:sldId id="975" r:id="rId40"/>
    <p:sldId id="490" r:id="rId41"/>
    <p:sldId id="491" r:id="rId42"/>
    <p:sldId id="976" r:id="rId43"/>
    <p:sldId id="977" r:id="rId44"/>
    <p:sldId id="493" r:id="rId45"/>
    <p:sldId id="973" r:id="rId4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3" d="100"/>
          <a:sy n="53" d="100"/>
        </p:scale>
        <p:origin x="86" y="-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881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335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891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14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785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382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7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20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21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65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837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001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060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45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or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8687" y="1122363"/>
            <a:ext cx="8285172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or-5. </a:t>
            </a:r>
            <a:r>
              <a:rPr lang="ja-JP" altLang="en-US" dirty="0"/>
              <a:t>ランダムウオーク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（オペレーションズリサーチ）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https://www.kkaneko.jp/cc/or/index.html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5-2</a:t>
            </a:r>
            <a:r>
              <a:rPr lang="ja-JP" altLang="en-US" dirty="0"/>
              <a:t> 散布図（</a:t>
            </a:r>
            <a:r>
              <a:rPr lang="en-US" altLang="ja-JP" dirty="0"/>
              <a:t>Excel </a:t>
            </a:r>
            <a:r>
              <a:rPr lang="ja-JP" altLang="en-US" dirty="0"/>
              <a:t>を使用）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9319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8C8355D-AFDE-4150-A36F-89EC8054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2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86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F27992F4-B37A-4553-A6F1-B78E39516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44" y="3877930"/>
            <a:ext cx="3787969" cy="165735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散布図の作成手順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29" y="1183315"/>
            <a:ext cx="2641146" cy="1566949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942466" y="3059949"/>
            <a:ext cx="4186202" cy="4691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　グラフ化したい部分を</a:t>
            </a:r>
            <a:r>
              <a:rPr lang="ja-JP" altLang="en-US" sz="1875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789123" y="2934471"/>
            <a:ext cx="4258126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382934" y="2819267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2" name="右矢印 11"/>
          <p:cNvSpPr/>
          <p:nvPr/>
        </p:nvSpPr>
        <p:spPr>
          <a:xfrm>
            <a:off x="3281176" y="1750310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30221" y="4460487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614113" y="4480341"/>
            <a:ext cx="376987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203911" y="5800329"/>
            <a:ext cx="563992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挿入</a:t>
            </a:r>
            <a:r>
              <a:rPr lang="ja-JP" altLang="en-US" sz="187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」→散布図の選択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142454" y="5638333"/>
            <a:ext cx="4429545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284566" y="3896734"/>
            <a:ext cx="481644" cy="2307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129267" y="4351857"/>
            <a:ext cx="294363" cy="2770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129267" y="4628863"/>
            <a:ext cx="363899" cy="2382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5886449" y="6240324"/>
            <a:ext cx="299523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散布図が得られる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9A94F05-21AF-4CF4-BC23-9B628C835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269" y="831796"/>
            <a:ext cx="3124361" cy="203845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90AB675-8E87-4F30-896D-80D76D78C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726" y="3768404"/>
            <a:ext cx="4102274" cy="23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8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1D1C8A0A-3581-4660-A65C-92F404C98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" y="1493005"/>
            <a:ext cx="8849627" cy="387198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散布図の種類の選択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586869" y="1493004"/>
            <a:ext cx="1024568" cy="5135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754187" y="919247"/>
            <a:ext cx="101917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挿入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893278" y="2577683"/>
            <a:ext cx="610231" cy="6111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6572250" y="2449390"/>
            <a:ext cx="1538288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散布図を展開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913999" y="3249235"/>
            <a:ext cx="1078461" cy="7167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3461228" y="3543550"/>
            <a:ext cx="255063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一番左上の散布図をクリック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1642059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EEFB8F8-CF29-42A9-A171-1FCC19CF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37D238C0-546E-4640-9F82-49FC6E6D051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7969" y="1212850"/>
          <a:ext cx="8926743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3" imgW="5953114" imgH="3209887" progId="Excel.Sheet.12">
                  <p:embed/>
                </p:oleObj>
              </mc:Choice>
              <mc:Fallback>
                <p:oleObj name="Worksheet" r:id="rId3" imgW="5953114" imgH="3209887" progId="Excel.Sheet.12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37D238C0-546E-4640-9F82-49FC6E6D0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69" y="1212850"/>
                        <a:ext cx="8926743" cy="481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3CA4B46-7923-4A74-9C52-A8FB2D51B370}"/>
              </a:ext>
            </a:extLst>
          </p:cNvPr>
          <p:cNvSpPr txBox="1">
            <a:spLocks/>
          </p:cNvSpPr>
          <p:nvPr/>
        </p:nvSpPr>
        <p:spPr>
          <a:xfrm>
            <a:off x="881284" y="755650"/>
            <a:ext cx="3280682" cy="457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D8C06ACC-BCBE-4EFA-9946-56A10AE90459}"/>
              </a:ext>
            </a:extLst>
          </p:cNvPr>
          <p:cNvSpPr txBox="1">
            <a:spLocks/>
          </p:cNvSpPr>
          <p:nvPr/>
        </p:nvSpPr>
        <p:spPr>
          <a:xfrm>
            <a:off x="5684030" y="6127751"/>
            <a:ext cx="3280682" cy="457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散布図</a:t>
            </a:r>
          </a:p>
        </p:txBody>
      </p:sp>
    </p:spTree>
    <p:extLst>
      <p:ext uri="{BB962C8B-B14F-4D97-AF65-F5344CB8AC3E}">
        <p14:creationId xmlns:p14="http://schemas.microsoft.com/office/powerpoint/2010/main" val="204614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367B19-3F33-4522-AC20-8593A6F8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散布図の用途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BC9F11-00A2-468E-B365-DCDD164BA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2954755" cy="5333166"/>
          </a:xfrm>
        </p:spPr>
        <p:txBody>
          <a:bodyPr/>
          <a:lstStyle/>
          <a:p>
            <a:r>
              <a:rPr kumimoji="1" lang="ja-JP" altLang="en-US" dirty="0"/>
              <a:t>時間変化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5038EC-F240-4909-8DC4-A4CBCDB1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7AFB596-CD98-4F0C-9CA9-CCA5C9B5511B}"/>
              </a:ext>
            </a:extLst>
          </p:cNvPr>
          <p:cNvSpPr txBox="1">
            <a:spLocks/>
          </p:cNvSpPr>
          <p:nvPr/>
        </p:nvSpPr>
        <p:spPr>
          <a:xfrm>
            <a:off x="5246735" y="854257"/>
            <a:ext cx="2954755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分布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65D156B-12BC-4EEF-8FF5-57777FAAF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550" y="1613193"/>
            <a:ext cx="4507130" cy="240120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6BD040B-A9C2-40E9-8616-7023405C7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0" y="1716186"/>
            <a:ext cx="4181556" cy="211921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A5CD13-0E1D-4CC4-921D-5301AF38183B}"/>
              </a:ext>
            </a:extLst>
          </p:cNvPr>
          <p:cNvSpPr txBox="1"/>
          <p:nvPr/>
        </p:nvSpPr>
        <p:spPr>
          <a:xfrm>
            <a:off x="109320" y="4269912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横軸は時間．</a:t>
            </a:r>
            <a:endParaRPr kumimoji="1" lang="en-US" altLang="ja-JP" sz="2400" dirty="0"/>
          </a:p>
          <a:p>
            <a:r>
              <a:rPr kumimoji="1" lang="ja-JP" altLang="en-US" sz="2400" dirty="0"/>
              <a:t>散布図から時間変化を読み取る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9160298-9ACC-441C-A4CB-189C60500651}"/>
              </a:ext>
            </a:extLst>
          </p:cNvPr>
          <p:cNvSpPr txBox="1"/>
          <p:nvPr/>
        </p:nvSpPr>
        <p:spPr>
          <a:xfrm>
            <a:off x="4650462" y="4269912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横軸と縦軸は，２つの量．</a:t>
            </a:r>
            <a:endParaRPr kumimoji="1" lang="en-US" altLang="ja-JP" sz="2400" dirty="0"/>
          </a:p>
          <a:p>
            <a:r>
              <a:rPr kumimoji="1" lang="ja-JP" altLang="en-US" sz="2400" dirty="0"/>
              <a:t>２つの量の間の関係を見る</a:t>
            </a:r>
          </a:p>
        </p:txBody>
      </p:sp>
    </p:spTree>
    <p:extLst>
      <p:ext uri="{BB962C8B-B14F-4D97-AF65-F5344CB8AC3E}">
        <p14:creationId xmlns:p14="http://schemas.microsoft.com/office/powerpoint/2010/main" val="863264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65D156B-12BC-4EEF-8FF5-57777FAAF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49" y="1052612"/>
            <a:ext cx="7894053" cy="420560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C367B19-3F33-4522-AC20-8593A6F8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分布から読み取れること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5038EC-F240-4909-8DC4-A4CBCDB1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8A9BE8D-DC77-46FD-BCF7-406A717FF09E}"/>
              </a:ext>
            </a:extLst>
          </p:cNvPr>
          <p:cNvCxnSpPr/>
          <p:nvPr/>
        </p:nvCxnSpPr>
        <p:spPr>
          <a:xfrm flipV="1">
            <a:off x="1543050" y="1498600"/>
            <a:ext cx="6648450" cy="362585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AC0DC7-41CA-493A-942E-8F9AD90D1BAB}"/>
              </a:ext>
            </a:extLst>
          </p:cNvPr>
          <p:cNvSpPr txBox="1"/>
          <p:nvPr/>
        </p:nvSpPr>
        <p:spPr>
          <a:xfrm>
            <a:off x="6394529" y="1032184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２つの量に関係がある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9B164B-D824-441A-B32D-BCABEDECF3C5}"/>
              </a:ext>
            </a:extLst>
          </p:cNvPr>
          <p:cNvSpPr txBox="1"/>
          <p:nvPr/>
        </p:nvSpPr>
        <p:spPr>
          <a:xfrm>
            <a:off x="3530375" y="5686734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横軸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花びらの長さ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81C0271-8027-4C6C-99EF-54583A25140F}"/>
              </a:ext>
            </a:extLst>
          </p:cNvPr>
          <p:cNvSpPr txBox="1"/>
          <p:nvPr/>
        </p:nvSpPr>
        <p:spPr>
          <a:xfrm>
            <a:off x="275913" y="1854200"/>
            <a:ext cx="492443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縦軸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花びらの幅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9CB3C5C0-4497-44E8-AD47-5ABFDE6DD7D6}"/>
              </a:ext>
            </a:extLst>
          </p:cNvPr>
          <p:cNvSpPr/>
          <p:nvPr/>
        </p:nvSpPr>
        <p:spPr>
          <a:xfrm rot="20107325">
            <a:off x="3642574" y="2024990"/>
            <a:ext cx="4320976" cy="1486517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6D3779D5-B6C6-4C64-82E3-FCA3ED902873}"/>
              </a:ext>
            </a:extLst>
          </p:cNvPr>
          <p:cNvSpPr/>
          <p:nvPr/>
        </p:nvSpPr>
        <p:spPr>
          <a:xfrm rot="20107325">
            <a:off x="2068812" y="4068024"/>
            <a:ext cx="1231915" cy="857514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258376-8A0F-4CEF-905C-7EA310905835}"/>
              </a:ext>
            </a:extLst>
          </p:cNvPr>
          <p:cNvSpPr txBox="1"/>
          <p:nvPr/>
        </p:nvSpPr>
        <p:spPr>
          <a:xfrm>
            <a:off x="6134179" y="359826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かたまり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0F83E0F-FEAF-46CB-A585-845F7C8AA8EC}"/>
              </a:ext>
            </a:extLst>
          </p:cNvPr>
          <p:cNvSpPr txBox="1"/>
          <p:nvPr/>
        </p:nvSpPr>
        <p:spPr>
          <a:xfrm>
            <a:off x="3311085" y="441773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かたまり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087B076F-2162-4885-B934-8EFBF7990CAB}"/>
              </a:ext>
            </a:extLst>
          </p:cNvPr>
          <p:cNvCxnSpPr>
            <a:cxnSpLocks/>
          </p:cNvCxnSpPr>
          <p:nvPr/>
        </p:nvCxnSpPr>
        <p:spPr>
          <a:xfrm>
            <a:off x="4572000" y="2169567"/>
            <a:ext cx="431800" cy="756721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F9A3EBE3-8445-4366-BA12-6E3ED69DEE3D}"/>
              </a:ext>
            </a:extLst>
          </p:cNvPr>
          <p:cNvCxnSpPr/>
          <p:nvPr/>
        </p:nvCxnSpPr>
        <p:spPr>
          <a:xfrm>
            <a:off x="2286123" y="3359577"/>
            <a:ext cx="288425" cy="95778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CBE60AB-32DF-4EA7-894C-1D8B21A3A27B}"/>
              </a:ext>
            </a:extLst>
          </p:cNvPr>
          <p:cNvCxnSpPr>
            <a:cxnSpLocks/>
          </p:cNvCxnSpPr>
          <p:nvPr/>
        </p:nvCxnSpPr>
        <p:spPr>
          <a:xfrm>
            <a:off x="5384800" y="1695450"/>
            <a:ext cx="345654" cy="474117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2D57E01-417E-4D41-BC22-13249C6AD676}"/>
              </a:ext>
            </a:extLst>
          </p:cNvPr>
          <p:cNvSpPr txBox="1"/>
          <p:nvPr/>
        </p:nvSpPr>
        <p:spPr>
          <a:xfrm>
            <a:off x="4952333" y="133863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密集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49E28A3-1007-4717-B634-6986D4709BA6}"/>
              </a:ext>
            </a:extLst>
          </p:cNvPr>
          <p:cNvSpPr txBox="1"/>
          <p:nvPr/>
        </p:nvSpPr>
        <p:spPr>
          <a:xfrm>
            <a:off x="1876921" y="300159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密集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9CF047F-48F0-4D79-AB56-38FB0FC4E4F5}"/>
              </a:ext>
            </a:extLst>
          </p:cNvPr>
          <p:cNvSpPr txBox="1"/>
          <p:nvPr/>
        </p:nvSpPr>
        <p:spPr>
          <a:xfrm>
            <a:off x="4015235" y="183574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密集</a:t>
            </a:r>
          </a:p>
        </p:txBody>
      </p:sp>
    </p:spTree>
    <p:extLst>
      <p:ext uri="{BB962C8B-B14F-4D97-AF65-F5344CB8AC3E}">
        <p14:creationId xmlns:p14="http://schemas.microsoft.com/office/powerpoint/2010/main" val="2217032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/>
              <a:t>5-3</a:t>
            </a:r>
            <a:r>
              <a:rPr lang="ja-JP" altLang="en-US" dirty="0"/>
              <a:t> データの合計、平均（</a:t>
            </a:r>
            <a:r>
              <a:rPr lang="en-US" altLang="ja-JP" dirty="0"/>
              <a:t>Excel </a:t>
            </a:r>
            <a:r>
              <a:rPr lang="ja-JP" altLang="en-US" dirty="0"/>
              <a:t>を使用）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7482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B75714-FAE6-4144-B14B-839922DA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Excel </a:t>
            </a:r>
            <a:r>
              <a:rPr kumimoji="1" lang="ja-JP" altLang="en-US" dirty="0"/>
              <a:t>で</a:t>
            </a:r>
            <a:r>
              <a:rPr lang="ja-JP" altLang="en-US" dirty="0"/>
              <a:t>合計</a:t>
            </a:r>
            <a:r>
              <a:rPr kumimoji="1" lang="ja-JP" altLang="en-US" dirty="0"/>
              <a:t>を求める </a:t>
            </a:r>
            <a:r>
              <a:rPr lang="en-US" altLang="ja-JP" dirty="0"/>
              <a:t>SUM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3FB08D-9503-4A12-92FC-67411ECA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481500B-B533-4B94-9B75-AC772C855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3" y="1134996"/>
            <a:ext cx="5150283" cy="384975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38A7E6-9324-4C7C-9314-501ECA2A9059}"/>
              </a:ext>
            </a:extLst>
          </p:cNvPr>
          <p:cNvSpPr txBox="1"/>
          <p:nvPr/>
        </p:nvSpPr>
        <p:spPr>
          <a:xfrm>
            <a:off x="5575300" y="1984499"/>
            <a:ext cx="3155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=SUM(</a:t>
            </a:r>
            <a:r>
              <a:rPr kumimoji="1" lang="en-US" altLang="ja-JP" sz="2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C2:C7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範囲 </a:t>
            </a:r>
            <a:r>
              <a:rPr kumimoji="1" lang="en-US" altLang="ja-JP" sz="2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C2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 </a:t>
            </a:r>
            <a:r>
              <a:rPr kumimoji="1" lang="en-US" altLang="ja-JP" sz="2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C7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合計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を求める</a:t>
            </a:r>
          </a:p>
        </p:txBody>
      </p:sp>
    </p:spTree>
    <p:extLst>
      <p:ext uri="{BB962C8B-B14F-4D97-AF65-F5344CB8AC3E}">
        <p14:creationId xmlns:p14="http://schemas.microsoft.com/office/powerpoint/2010/main" val="747346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B75714-FAE6-4144-B14B-839922DA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Excel </a:t>
            </a:r>
            <a:r>
              <a:rPr kumimoji="1" lang="ja-JP" altLang="en-US" dirty="0"/>
              <a:t>で平均を求める </a:t>
            </a:r>
            <a:r>
              <a:rPr kumimoji="1" lang="en-US" altLang="ja-JP" dirty="0"/>
              <a:t>AVERAGE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3FB08D-9503-4A12-92FC-67411ECA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38A7E6-9324-4C7C-9314-501ECA2A9059}"/>
              </a:ext>
            </a:extLst>
          </p:cNvPr>
          <p:cNvSpPr txBox="1"/>
          <p:nvPr/>
        </p:nvSpPr>
        <p:spPr>
          <a:xfrm>
            <a:off x="5384800" y="1952749"/>
            <a:ext cx="3988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=AVERAGE(</a:t>
            </a:r>
            <a:r>
              <a:rPr kumimoji="1" lang="en-US" altLang="ja-JP" sz="2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B2:B7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範囲 </a:t>
            </a:r>
            <a:r>
              <a:rPr kumimoji="1" lang="en-US" altLang="ja-JP" sz="2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B2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 </a:t>
            </a:r>
            <a:r>
              <a:rPr kumimoji="1" lang="en-US" altLang="ja-JP" sz="2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B7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を求める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0176A02-1CF9-4B1C-BD86-0ADD39A05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7" y="1217547"/>
            <a:ext cx="5318224" cy="353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2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A10C17-81E0-49AF-B5F6-794933B6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4D66A4-C35D-4757-981B-F9BE32E6A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5-1</a:t>
            </a:r>
            <a:r>
              <a:rPr lang="ja-JP" altLang="en-US" dirty="0"/>
              <a:t> 表計算ソフトウエア </a:t>
            </a:r>
            <a:r>
              <a:rPr lang="en-US" altLang="ja-JP" dirty="0"/>
              <a:t>Excel</a:t>
            </a:r>
          </a:p>
          <a:p>
            <a:pPr marL="0" indent="0">
              <a:buNone/>
            </a:pPr>
            <a:r>
              <a:rPr kumimoji="1" lang="en-US" altLang="ja-JP" dirty="0"/>
              <a:t>5-2 </a:t>
            </a:r>
            <a:r>
              <a:rPr kumimoji="1" lang="ja-JP" altLang="en-US" dirty="0"/>
              <a:t>散布図</a:t>
            </a:r>
            <a:r>
              <a:rPr lang="ja-JP" altLang="en-US" dirty="0"/>
              <a:t>（</a:t>
            </a:r>
            <a:r>
              <a:rPr lang="en-US" altLang="ja-JP" dirty="0"/>
              <a:t>Excel </a:t>
            </a:r>
            <a:r>
              <a:rPr lang="ja-JP" altLang="en-US" dirty="0"/>
              <a:t>を使用）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5-3 </a:t>
            </a:r>
            <a:r>
              <a:rPr kumimoji="1" lang="ja-JP" altLang="en-US" dirty="0"/>
              <a:t>データの合計、平均（</a:t>
            </a:r>
            <a:r>
              <a:rPr kumimoji="1" lang="en-US" altLang="ja-JP" dirty="0"/>
              <a:t>Excel </a:t>
            </a:r>
            <a:r>
              <a:rPr kumimoji="1" lang="ja-JP" altLang="en-US" dirty="0"/>
              <a:t>を</a:t>
            </a:r>
            <a:r>
              <a:rPr lang="ja-JP" altLang="en-US" dirty="0"/>
              <a:t>使用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5-4 </a:t>
            </a:r>
            <a:r>
              <a:rPr lang="ja-JP" altLang="en-US" dirty="0"/>
              <a:t>データの分布、密度（</a:t>
            </a:r>
            <a:r>
              <a:rPr lang="en-US" altLang="ja-JP" dirty="0"/>
              <a:t>Excel </a:t>
            </a:r>
            <a:r>
              <a:rPr lang="ja-JP" altLang="en-US" dirty="0"/>
              <a:t>を使用）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5-5 </a:t>
            </a:r>
            <a:r>
              <a:rPr kumimoji="1" lang="ja-JP" altLang="en-US" dirty="0"/>
              <a:t>標準偏差（</a:t>
            </a:r>
            <a:r>
              <a:rPr kumimoji="1" lang="en-US" altLang="ja-JP" dirty="0"/>
              <a:t>Excel </a:t>
            </a:r>
            <a:r>
              <a:rPr kumimoji="1" lang="ja-JP" altLang="en-US" dirty="0"/>
              <a:t>を使用）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5-6 </a:t>
            </a:r>
            <a:r>
              <a:rPr lang="ja-JP" altLang="en-US" dirty="0"/>
              <a:t>ランダムウオーク（</a:t>
            </a:r>
            <a:r>
              <a:rPr lang="en-US" altLang="ja-JP" dirty="0"/>
              <a:t>Excel </a:t>
            </a:r>
            <a:r>
              <a:rPr lang="ja-JP" altLang="en-US" dirty="0"/>
              <a:t>を使用）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EF752B-0818-44EF-9BF0-1ED697BF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688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3F421-22C9-4A92-B072-FD2DF1BB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平均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201AA8-5C51-417C-BE10-C69370729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平均</a:t>
            </a:r>
            <a:r>
              <a:rPr kumimoji="1" lang="ja-JP" altLang="en-US" dirty="0"/>
              <a:t>の基本，</a:t>
            </a:r>
            <a:r>
              <a:rPr kumimoji="1" lang="ja-JP" altLang="en-US" b="1" dirty="0">
                <a:solidFill>
                  <a:srgbClr val="C00000"/>
                </a:solidFill>
              </a:rPr>
              <a:t>合計</a:t>
            </a:r>
            <a:r>
              <a:rPr kumimoji="1" lang="ja-JP" altLang="en-US" dirty="0"/>
              <a:t>して，</a:t>
            </a:r>
            <a:r>
              <a:rPr kumimoji="1" lang="ja-JP" altLang="en-US" b="1" dirty="0">
                <a:solidFill>
                  <a:srgbClr val="C00000"/>
                </a:solidFill>
              </a:rPr>
              <a:t>データの個数で割る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         10, 40, 30, 40 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平均</a:t>
            </a:r>
            <a:r>
              <a:rPr lang="en-US" altLang="ja-JP" dirty="0"/>
              <a:t>: </a:t>
            </a:r>
            <a:r>
              <a:rPr lang="en-US" altLang="ja-JP" b="1" dirty="0">
                <a:solidFill>
                  <a:srgbClr val="C00000"/>
                </a:solidFill>
              </a:rPr>
              <a:t>120</a:t>
            </a:r>
            <a:r>
              <a:rPr lang="en-US" altLang="ja-JP" dirty="0"/>
              <a:t> ÷ </a:t>
            </a:r>
            <a:r>
              <a:rPr lang="en-US" altLang="ja-JP" b="1" dirty="0">
                <a:solidFill>
                  <a:srgbClr val="C00000"/>
                </a:solidFill>
              </a:rPr>
              <a:t>4</a:t>
            </a:r>
            <a:r>
              <a:rPr lang="en-US" altLang="ja-JP" dirty="0"/>
              <a:t> </a:t>
            </a:r>
            <a:r>
              <a:rPr lang="ja-JP" altLang="en-US" dirty="0"/>
              <a:t>で </a:t>
            </a:r>
            <a:r>
              <a:rPr lang="en-US" altLang="ja-JP" b="1" dirty="0"/>
              <a:t>30</a:t>
            </a:r>
          </a:p>
          <a:p>
            <a:pPr marL="0" indent="0">
              <a:buNone/>
            </a:pPr>
            <a:endParaRPr kumimoji="1" lang="en-US" altLang="ja-JP" b="1" dirty="0"/>
          </a:p>
          <a:p>
            <a:r>
              <a:rPr kumimoji="1" lang="ja-JP" altLang="en-US" b="1" dirty="0"/>
              <a:t>複数の値の組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平均</a:t>
            </a:r>
            <a:r>
              <a:rPr kumimoji="1" lang="ja-JP" altLang="en-US" dirty="0"/>
              <a:t>を考えることもある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(10, 5), (40, 10), (30, 5), (40, 20) </a:t>
            </a:r>
            <a:r>
              <a:rPr lang="ja-JP" altLang="en-US" dirty="0"/>
              <a:t>の平均</a:t>
            </a:r>
            <a:r>
              <a:rPr lang="en-US" altLang="ja-JP" dirty="0"/>
              <a:t>: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合計は </a:t>
            </a:r>
            <a:r>
              <a:rPr lang="en-US" altLang="ja-JP" dirty="0"/>
              <a:t>120 </a:t>
            </a:r>
            <a:r>
              <a:rPr lang="ja-JP" altLang="en-US" dirty="0"/>
              <a:t>と </a:t>
            </a:r>
            <a:r>
              <a:rPr lang="en-US" altLang="ja-JP" dirty="0"/>
              <a:t>40</a:t>
            </a:r>
            <a:r>
              <a:rPr lang="ja-JP" altLang="en-US" dirty="0" err="1"/>
              <a:t>．</a:t>
            </a:r>
            <a:r>
              <a:rPr lang="en-US" altLang="ja-JP" dirty="0"/>
              <a:t>4</a:t>
            </a:r>
            <a:r>
              <a:rPr lang="ja-JP" altLang="en-US" dirty="0"/>
              <a:t>で割って </a:t>
            </a:r>
            <a:r>
              <a:rPr lang="en-US" altLang="ja-JP" dirty="0"/>
              <a:t>(30, 10)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B911CE-1ED1-4409-BD49-F1A84459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0E792E2-C92F-4458-AA19-759406920A6E}"/>
              </a:ext>
            </a:extLst>
          </p:cNvPr>
          <p:cNvCxnSpPr/>
          <p:nvPr/>
        </p:nvCxnSpPr>
        <p:spPr>
          <a:xfrm>
            <a:off x="1873250" y="6356351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73A5F55-3F25-47F3-BAD1-C363FDCAFB65}"/>
              </a:ext>
            </a:extLst>
          </p:cNvPr>
          <p:cNvCxnSpPr>
            <a:cxnSpLocks/>
          </p:cNvCxnSpPr>
          <p:nvPr/>
        </p:nvCxnSpPr>
        <p:spPr>
          <a:xfrm flipV="1">
            <a:off x="2025650" y="5010151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39635268-BBF5-498B-A70C-C558D7E1173D}"/>
              </a:ext>
            </a:extLst>
          </p:cNvPr>
          <p:cNvSpPr/>
          <p:nvPr/>
        </p:nvSpPr>
        <p:spPr>
          <a:xfrm>
            <a:off x="2844800" y="54483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C9FB27C-3323-49D6-A946-A85AFB1C84B0}"/>
              </a:ext>
            </a:extLst>
          </p:cNvPr>
          <p:cNvSpPr/>
          <p:nvPr/>
        </p:nvSpPr>
        <p:spPr>
          <a:xfrm>
            <a:off x="2997200" y="56007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F846ED4-81DC-48F5-A7A4-FA02A262CB89}"/>
              </a:ext>
            </a:extLst>
          </p:cNvPr>
          <p:cNvSpPr/>
          <p:nvPr/>
        </p:nvSpPr>
        <p:spPr>
          <a:xfrm>
            <a:off x="3070222" y="558165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58E0C22-5C6F-4076-83D8-5C03D790E5D4}"/>
              </a:ext>
            </a:extLst>
          </p:cNvPr>
          <p:cNvSpPr/>
          <p:nvPr/>
        </p:nvSpPr>
        <p:spPr>
          <a:xfrm>
            <a:off x="2800347" y="575858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FB948C7-7072-49BB-A6A8-4A7D050DB214}"/>
              </a:ext>
            </a:extLst>
          </p:cNvPr>
          <p:cNvSpPr/>
          <p:nvPr/>
        </p:nvSpPr>
        <p:spPr>
          <a:xfrm>
            <a:off x="2836858" y="562523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1365901-F3EC-4746-926C-754506B173AC}"/>
              </a:ext>
            </a:extLst>
          </p:cNvPr>
          <p:cNvSpPr/>
          <p:nvPr/>
        </p:nvSpPr>
        <p:spPr>
          <a:xfrm>
            <a:off x="2505069" y="558165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5110E8E-7CC7-49D1-8EBD-C099E3E5149D}"/>
              </a:ext>
            </a:extLst>
          </p:cNvPr>
          <p:cNvSpPr/>
          <p:nvPr/>
        </p:nvSpPr>
        <p:spPr>
          <a:xfrm>
            <a:off x="3176580" y="525877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96D51DE-9BA8-4FF0-843D-C8CB1BA7879D}"/>
              </a:ext>
            </a:extLst>
          </p:cNvPr>
          <p:cNvSpPr/>
          <p:nvPr/>
        </p:nvSpPr>
        <p:spPr>
          <a:xfrm>
            <a:off x="2651114" y="5117231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9A391D-C478-49E2-8B2A-B337C7795F1F}"/>
              </a:ext>
            </a:extLst>
          </p:cNvPr>
          <p:cNvSpPr/>
          <p:nvPr/>
        </p:nvSpPr>
        <p:spPr>
          <a:xfrm>
            <a:off x="3176579" y="594507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C32A0CE-0167-473D-9D16-45327A19629A}"/>
              </a:ext>
            </a:extLst>
          </p:cNvPr>
          <p:cNvSpPr/>
          <p:nvPr/>
        </p:nvSpPr>
        <p:spPr>
          <a:xfrm>
            <a:off x="2382047" y="6055593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B52842C8-34D4-40B0-8271-2BE18F8D74A9}"/>
              </a:ext>
            </a:extLst>
          </p:cNvPr>
          <p:cNvSpPr/>
          <p:nvPr/>
        </p:nvSpPr>
        <p:spPr>
          <a:xfrm>
            <a:off x="2811466" y="5594350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4DB1DB7-C9A5-4F7A-8C6E-81A76B246389}"/>
              </a:ext>
            </a:extLst>
          </p:cNvPr>
          <p:cNvSpPr txBox="1"/>
          <p:nvPr/>
        </p:nvSpPr>
        <p:spPr>
          <a:xfrm>
            <a:off x="2550203" y="60306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36E2250-16AD-4183-8F85-88851E03046D}"/>
              </a:ext>
            </a:extLst>
          </p:cNvPr>
          <p:cNvSpPr txBox="1"/>
          <p:nvPr/>
        </p:nvSpPr>
        <p:spPr>
          <a:xfrm>
            <a:off x="4736690" y="4604250"/>
            <a:ext cx="373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データ集合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代表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とみることができる場合がある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10A6FB-B992-41E8-B9FC-2EB3078C88C9}"/>
              </a:ext>
            </a:extLst>
          </p:cNvPr>
          <p:cNvSpPr txBox="1"/>
          <p:nvPr/>
        </p:nvSpPr>
        <p:spPr>
          <a:xfrm>
            <a:off x="4736690" y="5514975"/>
            <a:ext cx="4046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計測に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誤差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があるとき，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複数の計測を繰り返し，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をとることで，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誤差を軽減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できることも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1683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3F421-22C9-4A92-B072-FD2DF1BB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平均を使うときの注意点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B911CE-1ED1-4409-BD49-F1A84459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0E792E2-C92F-4458-AA19-759406920A6E}"/>
              </a:ext>
            </a:extLst>
          </p:cNvPr>
          <p:cNvCxnSpPr/>
          <p:nvPr/>
        </p:nvCxnSpPr>
        <p:spPr>
          <a:xfrm>
            <a:off x="1090374" y="3130899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73A5F55-3F25-47F3-BAD1-C363FDCAFB65}"/>
              </a:ext>
            </a:extLst>
          </p:cNvPr>
          <p:cNvCxnSpPr>
            <a:cxnSpLocks/>
          </p:cNvCxnSpPr>
          <p:nvPr/>
        </p:nvCxnSpPr>
        <p:spPr>
          <a:xfrm flipV="1">
            <a:off x="1242774" y="1784699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39635268-BBF5-498B-A70C-C558D7E1173D}"/>
              </a:ext>
            </a:extLst>
          </p:cNvPr>
          <p:cNvSpPr/>
          <p:nvPr/>
        </p:nvSpPr>
        <p:spPr>
          <a:xfrm>
            <a:off x="2061924" y="222284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C9FB27C-3323-49D6-A946-A85AFB1C84B0}"/>
              </a:ext>
            </a:extLst>
          </p:cNvPr>
          <p:cNvSpPr/>
          <p:nvPr/>
        </p:nvSpPr>
        <p:spPr>
          <a:xfrm>
            <a:off x="2214324" y="237524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F846ED4-81DC-48F5-A7A4-FA02A262CB89}"/>
              </a:ext>
            </a:extLst>
          </p:cNvPr>
          <p:cNvSpPr/>
          <p:nvPr/>
        </p:nvSpPr>
        <p:spPr>
          <a:xfrm>
            <a:off x="2287346" y="235619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58E0C22-5C6F-4076-83D8-5C03D790E5D4}"/>
              </a:ext>
            </a:extLst>
          </p:cNvPr>
          <p:cNvSpPr/>
          <p:nvPr/>
        </p:nvSpPr>
        <p:spPr>
          <a:xfrm>
            <a:off x="2017471" y="253313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FB948C7-7072-49BB-A6A8-4A7D050DB214}"/>
              </a:ext>
            </a:extLst>
          </p:cNvPr>
          <p:cNvSpPr/>
          <p:nvPr/>
        </p:nvSpPr>
        <p:spPr>
          <a:xfrm>
            <a:off x="2053982" y="239978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1365901-F3EC-4746-926C-754506B173AC}"/>
              </a:ext>
            </a:extLst>
          </p:cNvPr>
          <p:cNvSpPr/>
          <p:nvPr/>
        </p:nvSpPr>
        <p:spPr>
          <a:xfrm>
            <a:off x="1722193" y="235619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5110E8E-7CC7-49D1-8EBD-C099E3E5149D}"/>
              </a:ext>
            </a:extLst>
          </p:cNvPr>
          <p:cNvSpPr/>
          <p:nvPr/>
        </p:nvSpPr>
        <p:spPr>
          <a:xfrm>
            <a:off x="2393704" y="203332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9A391D-C478-49E2-8B2A-B337C7795F1F}"/>
              </a:ext>
            </a:extLst>
          </p:cNvPr>
          <p:cNvSpPr/>
          <p:nvPr/>
        </p:nvSpPr>
        <p:spPr>
          <a:xfrm>
            <a:off x="2393703" y="271962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C32A0CE-0167-473D-9D16-45327A19629A}"/>
              </a:ext>
            </a:extLst>
          </p:cNvPr>
          <p:cNvSpPr/>
          <p:nvPr/>
        </p:nvSpPr>
        <p:spPr>
          <a:xfrm>
            <a:off x="1599171" y="2830141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B52842C8-34D4-40B0-8271-2BE18F8D74A9}"/>
              </a:ext>
            </a:extLst>
          </p:cNvPr>
          <p:cNvSpPr/>
          <p:nvPr/>
        </p:nvSpPr>
        <p:spPr>
          <a:xfrm>
            <a:off x="2028590" y="2368898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4DB1DB7-C9A5-4F7A-8C6E-81A76B246389}"/>
              </a:ext>
            </a:extLst>
          </p:cNvPr>
          <p:cNvSpPr txBox="1"/>
          <p:nvPr/>
        </p:nvSpPr>
        <p:spPr>
          <a:xfrm>
            <a:off x="1767327" y="280514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10A6FB-B992-41E8-B9FC-2EB3078C88C9}"/>
              </a:ext>
            </a:extLst>
          </p:cNvPr>
          <p:cNvSpPr txBox="1"/>
          <p:nvPr/>
        </p:nvSpPr>
        <p:spPr>
          <a:xfrm>
            <a:off x="1995658" y="4994604"/>
            <a:ext cx="572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データの分布によって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役に立たない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こともある．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（平均は万能ではない）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C587FEAB-6CD2-4A81-B180-8EB5B01365CF}"/>
              </a:ext>
            </a:extLst>
          </p:cNvPr>
          <p:cNvCxnSpPr/>
          <p:nvPr/>
        </p:nvCxnSpPr>
        <p:spPr>
          <a:xfrm>
            <a:off x="4777029" y="3174481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E293F24-78D4-42B6-BB31-BD6AE7DF1BBB}"/>
              </a:ext>
            </a:extLst>
          </p:cNvPr>
          <p:cNvCxnSpPr>
            <a:cxnSpLocks/>
          </p:cNvCxnSpPr>
          <p:nvPr/>
        </p:nvCxnSpPr>
        <p:spPr>
          <a:xfrm flipV="1">
            <a:off x="4929429" y="1828281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楕円 26">
            <a:extLst>
              <a:ext uri="{FF2B5EF4-FFF2-40B4-BE49-F238E27FC236}">
                <a16:creationId xmlns:a16="http://schemas.microsoft.com/office/drawing/2014/main" id="{D099AC8A-92D8-4540-A7C3-B4AFF7D36D84}"/>
              </a:ext>
            </a:extLst>
          </p:cNvPr>
          <p:cNvSpPr/>
          <p:nvPr/>
        </p:nvSpPr>
        <p:spPr>
          <a:xfrm>
            <a:off x="5527004" y="2753644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A9ED5F67-95B7-4EDF-8925-586043A42741}"/>
              </a:ext>
            </a:extLst>
          </p:cNvPr>
          <p:cNvSpPr/>
          <p:nvPr/>
        </p:nvSpPr>
        <p:spPr>
          <a:xfrm>
            <a:off x="6923326" y="20582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8758B2ED-29D4-4C27-9E4B-7E060569D1B4}"/>
              </a:ext>
            </a:extLst>
          </p:cNvPr>
          <p:cNvSpPr/>
          <p:nvPr/>
        </p:nvSpPr>
        <p:spPr>
          <a:xfrm>
            <a:off x="5527634" y="258456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683AE0A9-937E-4767-A738-00E1E943DCD6}"/>
              </a:ext>
            </a:extLst>
          </p:cNvPr>
          <p:cNvSpPr/>
          <p:nvPr/>
        </p:nvSpPr>
        <p:spPr>
          <a:xfrm>
            <a:off x="5314632" y="2505853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D9A71F6C-BAB2-4E2D-A9A2-D4EE8686D7B6}"/>
              </a:ext>
            </a:extLst>
          </p:cNvPr>
          <p:cNvSpPr/>
          <p:nvPr/>
        </p:nvSpPr>
        <p:spPr>
          <a:xfrm>
            <a:off x="7275762" y="2352155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90928F5C-085F-4FF9-88B1-FB407BDF46F5}"/>
              </a:ext>
            </a:extLst>
          </p:cNvPr>
          <p:cNvSpPr/>
          <p:nvPr/>
        </p:nvSpPr>
        <p:spPr>
          <a:xfrm>
            <a:off x="5314632" y="2720455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B2555F5-CE2A-4FDB-BE01-E7408DF7480C}"/>
              </a:ext>
            </a:extLst>
          </p:cNvPr>
          <p:cNvSpPr txBox="1"/>
          <p:nvPr/>
        </p:nvSpPr>
        <p:spPr>
          <a:xfrm>
            <a:off x="5791878" y="27023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3A6F99ED-F304-48A5-B794-1B8DD72D067B}"/>
              </a:ext>
            </a:extLst>
          </p:cNvPr>
          <p:cNvSpPr/>
          <p:nvPr/>
        </p:nvSpPr>
        <p:spPr>
          <a:xfrm>
            <a:off x="5968999" y="2487865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484519-14BD-4F20-A064-87D9231FA69A}"/>
              </a:ext>
            </a:extLst>
          </p:cNvPr>
          <p:cNvSpPr txBox="1"/>
          <p:nvPr/>
        </p:nvSpPr>
        <p:spPr>
          <a:xfrm>
            <a:off x="5062888" y="3686476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このような平均に，</a:t>
            </a:r>
            <a:endParaRPr kumimoji="1" lang="en-US" altLang="ja-JP"/>
          </a:p>
          <a:p>
            <a:r>
              <a:rPr kumimoji="1" lang="ja-JP" altLang="en-US" dirty="0"/>
              <a:t>意味があるでしょうか？</a:t>
            </a:r>
          </a:p>
        </p:txBody>
      </p:sp>
    </p:spTree>
    <p:extLst>
      <p:ext uri="{BB962C8B-B14F-4D97-AF65-F5344CB8AC3E}">
        <p14:creationId xmlns:p14="http://schemas.microsoft.com/office/powerpoint/2010/main" val="3106426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/>
              <a:t>5-4</a:t>
            </a:r>
            <a:r>
              <a:rPr lang="ja-JP" altLang="en-US" dirty="0"/>
              <a:t> データの分布、密度（</a:t>
            </a:r>
            <a:r>
              <a:rPr lang="en-US" altLang="ja-JP" dirty="0"/>
              <a:t>Excel </a:t>
            </a:r>
            <a:r>
              <a:rPr lang="ja-JP" altLang="en-US" dirty="0"/>
              <a:t>を使用）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7004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0D3584-D0CD-4285-8A0F-39A990AC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ヒストグラム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A38B8A-5D70-469B-A903-D593283FD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ヒストグラム</a:t>
            </a:r>
            <a:r>
              <a:rPr kumimoji="1" lang="ja-JP" altLang="en-US" dirty="0"/>
              <a:t>は，区間ごとに，データを数え上げたもの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D5D3AA-19BA-4A04-A1BF-B9C45B6A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1209EED-80D0-4D4D-8A6D-FF0B68DBD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933" y="1631199"/>
            <a:ext cx="6717205" cy="3595601"/>
          </a:xfrm>
          <a:prstGeom prst="rect">
            <a:avLst/>
          </a:prstGeom>
        </p:spPr>
      </p:pic>
      <p:sp>
        <p:nvSpPr>
          <p:cNvPr id="6" name="矢印: 上 5">
            <a:extLst>
              <a:ext uri="{FF2B5EF4-FFF2-40B4-BE49-F238E27FC236}">
                <a16:creationId xmlns:a16="http://schemas.microsoft.com/office/drawing/2014/main" id="{320D6D70-1BA0-47BE-A8D3-B0ED39537CE7}"/>
              </a:ext>
            </a:extLst>
          </p:cNvPr>
          <p:cNvSpPr/>
          <p:nvPr/>
        </p:nvSpPr>
        <p:spPr>
          <a:xfrm>
            <a:off x="892263" y="2284432"/>
            <a:ext cx="482252" cy="8956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1E9FBB-CBFF-47D6-83DD-7D63A163CA87}"/>
              </a:ext>
            </a:extLst>
          </p:cNvPr>
          <p:cNvSpPr txBox="1"/>
          <p:nvPr/>
        </p:nvSpPr>
        <p:spPr>
          <a:xfrm>
            <a:off x="68894" y="3381403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データが</a:t>
            </a:r>
            <a:endParaRPr kumimoji="1" lang="en-US" altLang="ja-JP" sz="24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何個あるのか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02FF04-65AD-49A4-8651-2BFC6776737A}"/>
              </a:ext>
            </a:extLst>
          </p:cNvPr>
          <p:cNvSpPr txBox="1"/>
          <p:nvPr/>
        </p:nvSpPr>
        <p:spPr>
          <a:xfrm>
            <a:off x="3202489" y="5890479"/>
            <a:ext cx="2874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区間 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0.6 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 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1.1 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データは 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C4E52E9-FCAC-4F5E-AB66-002F52F29E88}"/>
              </a:ext>
            </a:extLst>
          </p:cNvPr>
          <p:cNvCxnSpPr/>
          <p:nvPr/>
        </p:nvCxnSpPr>
        <p:spPr>
          <a:xfrm flipH="1" flipV="1">
            <a:off x="4152378" y="5287611"/>
            <a:ext cx="50104" cy="56477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286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EAB7C31-8EFF-451F-8AE7-22D54F061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38" y="4134613"/>
            <a:ext cx="3835717" cy="127628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ヒストグラムの作成手順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942466" y="3059949"/>
            <a:ext cx="4186202" cy="4691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　ヒストグラム化したい</a:t>
            </a:r>
            <a:r>
              <a:rPr lang="ja-JP" altLang="en-US" sz="1875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列</a:t>
            </a:r>
            <a:r>
              <a:rPr lang="ja-JP" altLang="en-US" sz="187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789123" y="2934471"/>
            <a:ext cx="4258126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382934" y="2819267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2" name="右矢印 11"/>
          <p:cNvSpPr/>
          <p:nvPr/>
        </p:nvSpPr>
        <p:spPr>
          <a:xfrm>
            <a:off x="3281176" y="1750310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30221" y="4460487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614113" y="4480341"/>
            <a:ext cx="376987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203911" y="5800329"/>
            <a:ext cx="563992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挿入</a:t>
            </a:r>
            <a:r>
              <a:rPr lang="ja-JP" altLang="en-US" sz="187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」→</a:t>
            </a:r>
            <a:r>
              <a:rPr lang="ja-JP" altLang="en-US" sz="1875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ヒストグラム</a:t>
            </a:r>
            <a:endParaRPr lang="en-US" altLang="ja-JP" sz="1875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の選択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142454" y="5638333"/>
            <a:ext cx="4429545" cy="92752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15882" y="4156584"/>
            <a:ext cx="481644" cy="2307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582912" y="4578687"/>
            <a:ext cx="294363" cy="2770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582912" y="4936868"/>
            <a:ext cx="406628" cy="3569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5581649" y="6135027"/>
            <a:ext cx="299523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ヒストグラムが得られる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5F0DE39-276D-4AE7-A302-F1E54EE5A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566" y="742185"/>
            <a:ext cx="2406107" cy="207295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E528D0C-A1FD-4DA8-B525-D06F72D38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599" y="3845606"/>
            <a:ext cx="3539151" cy="195472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12ADAC1-4CE6-47A5-8BAB-05F985751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44" y="1050890"/>
            <a:ext cx="2540131" cy="166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90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0D3584-D0CD-4285-8A0F-39A990AC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ヒストグラムから読み取れること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D5D3AA-19BA-4A04-A1BF-B9C45B6A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1209EED-80D0-4D4D-8A6D-FF0B68DBD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97" y="1549780"/>
            <a:ext cx="6717205" cy="359560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02FF04-65AD-49A4-8651-2BFC6776737A}"/>
              </a:ext>
            </a:extLst>
          </p:cNvPr>
          <p:cNvSpPr txBox="1"/>
          <p:nvPr/>
        </p:nvSpPr>
        <p:spPr>
          <a:xfrm>
            <a:off x="3115196" y="83487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密度が高い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C4E52E9-FCAC-4F5E-AB66-002F52F29E88}"/>
              </a:ext>
            </a:extLst>
          </p:cNvPr>
          <p:cNvCxnSpPr>
            <a:cxnSpLocks/>
          </p:cNvCxnSpPr>
          <p:nvPr/>
        </p:nvCxnSpPr>
        <p:spPr>
          <a:xfrm flipH="1">
            <a:off x="2455103" y="1346548"/>
            <a:ext cx="720245" cy="87682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2C5512C-C54D-4067-A714-3737C9EDD6F9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3976971" y="1296544"/>
            <a:ext cx="595028" cy="13715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C64366AE-35A4-40C2-B3FB-5947451EDAD1}"/>
              </a:ext>
            </a:extLst>
          </p:cNvPr>
          <p:cNvCxnSpPr>
            <a:cxnSpLocks/>
          </p:cNvCxnSpPr>
          <p:nvPr/>
        </p:nvCxnSpPr>
        <p:spPr>
          <a:xfrm flipV="1">
            <a:off x="3175348" y="5308220"/>
            <a:ext cx="103339" cy="59508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6B18FCD-B923-46E5-BB64-A8D31A4950D1}"/>
              </a:ext>
            </a:extLst>
          </p:cNvPr>
          <p:cNvSpPr txBox="1"/>
          <p:nvPr/>
        </p:nvSpPr>
        <p:spPr>
          <a:xfrm>
            <a:off x="2313573" y="606614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密度が低い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FE7409-3C4C-4A9D-9B8F-8E57635C5BA6}"/>
              </a:ext>
            </a:extLst>
          </p:cNvPr>
          <p:cNvSpPr txBox="1"/>
          <p:nvPr/>
        </p:nvSpPr>
        <p:spPr>
          <a:xfrm>
            <a:off x="4552449" y="5482643"/>
            <a:ext cx="4493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全体の傾向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山が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２つ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ある（１つではない）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537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990C8A-F7B7-4A51-BB22-50FAFCAF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データサイエンス</a:t>
            </a:r>
            <a:r>
              <a:rPr lang="ja-JP" altLang="en-US" dirty="0"/>
              <a:t>の要点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F1A94A-866F-4BEF-BAAE-F654EC39D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データから，正しく知見や結論を導く</a:t>
            </a:r>
            <a:r>
              <a:rPr kumimoji="1" lang="ja-JP" altLang="en-US" dirty="0"/>
              <a:t>こと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決して「難解な数式が出てきて難しい」ものでは</a:t>
            </a:r>
            <a:r>
              <a:rPr lang="ja-JP" altLang="en-US" dirty="0">
                <a:solidFill>
                  <a:srgbClr val="FF0000"/>
                </a:solidFill>
              </a:rPr>
              <a:t>ない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正しい手順を踏んで，データから知見や結論を導くことにつながる</a:t>
            </a:r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EEA5D6-561A-4205-B6C3-861B1AD0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510AE2D-ADD5-4D29-8384-20EDDF8D7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54" y="1570140"/>
            <a:ext cx="3899426" cy="237604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91DFCF6-E5DB-4239-93D6-4320ABF20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704" y="1330925"/>
            <a:ext cx="3905451" cy="28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69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/>
              <a:t>5-5</a:t>
            </a:r>
            <a:r>
              <a:rPr lang="ja-JP" altLang="en-US" dirty="0"/>
              <a:t> 標準偏差（</a:t>
            </a:r>
            <a:r>
              <a:rPr lang="en-US" altLang="ja-JP" dirty="0"/>
              <a:t>Excel </a:t>
            </a:r>
            <a:r>
              <a:rPr lang="ja-JP" altLang="en-US" dirty="0"/>
              <a:t>を使用）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1249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変数の例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2050" name="Picture 2" descr="http://3.bp.blogspot.com/-k5kNYHe4C1E/VNgY2vm7mpI/AAAAAAAArfA/xcz1D7rDj10/s800/teisyoku_hiyayakk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303859"/>
            <a:ext cx="2736302" cy="20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4"/>
          <p:cNvSpPr txBox="1">
            <a:spLocks/>
          </p:cNvSpPr>
          <p:nvPr/>
        </p:nvSpPr>
        <p:spPr>
          <a:xfrm>
            <a:off x="209550" y="1053108"/>
            <a:ext cx="8753475" cy="50720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300" dirty="0">
                <a:solidFill>
                  <a:schemeClr val="bg1"/>
                </a:solidFill>
              </a:rPr>
              <a:t>実際の販売量の例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695700" y="2262605"/>
          <a:ext cx="2862262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日付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販売量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5/9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5/10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96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5/11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106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5/12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99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5/13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98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4067828" y="5045854"/>
            <a:ext cx="37625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平均　</a:t>
            </a:r>
            <a:r>
              <a:rPr lang="en-US" altLang="ja-JP" sz="2100" b="1" dirty="0"/>
              <a:t>100</a:t>
            </a:r>
          </a:p>
          <a:p>
            <a:r>
              <a:rPr lang="en-US" altLang="ja-JP" sz="2100" dirty="0"/>
              <a:t>※ (101 + 96 + 106 + 99 + 98 ) / 5</a:t>
            </a:r>
            <a:endParaRPr kumimoji="1" lang="ja-JP" altLang="en-US" sz="21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1419" y="972940"/>
            <a:ext cx="34163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販売量は変化する（変数）</a:t>
            </a:r>
            <a:endParaRPr kumimoji="1" lang="ja-JP" altLang="en-US" sz="2100" b="1" u="sng" dirty="0"/>
          </a:p>
        </p:txBody>
      </p:sp>
    </p:spTree>
    <p:extLst>
      <p:ext uri="{BB962C8B-B14F-4D97-AF65-F5344CB8AC3E}">
        <p14:creationId xmlns:p14="http://schemas.microsoft.com/office/powerpoint/2010/main" val="2352208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標準偏差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2050" name="Picture 2" descr="http://3.bp.blogspot.com/-k5kNYHe4C1E/VNgY2vm7mpI/AAAAAAAArfA/xcz1D7rDj10/s800/teisyoku_hiyayakk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33" y="1624430"/>
            <a:ext cx="1107853" cy="8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438150" y="2546969"/>
          <a:ext cx="2862262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日付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販売量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5/9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5/10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96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5/11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106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5/12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99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5/13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98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129333" y="5226657"/>
            <a:ext cx="2032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平均　</a:t>
            </a:r>
            <a:r>
              <a:rPr lang="en-US" altLang="ja-JP" sz="2400" b="1" dirty="0"/>
              <a:t>100</a:t>
            </a:r>
          </a:p>
          <a:p>
            <a:r>
              <a:rPr lang="ja-JP" altLang="en-US" sz="2400" dirty="0"/>
              <a:t>標準偏差 </a:t>
            </a:r>
            <a:r>
              <a:rPr lang="en-US" altLang="ja-JP" sz="2400" b="1" dirty="0">
                <a:solidFill>
                  <a:srgbClr val="FF0000"/>
                </a:solidFill>
              </a:rPr>
              <a:t>3.40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658978" y="3492199"/>
            <a:ext cx="12618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ばらつき</a:t>
            </a:r>
            <a:endParaRPr kumimoji="1" lang="en-US" altLang="ja-JP" sz="2100" dirty="0"/>
          </a:p>
          <a:p>
            <a:r>
              <a:rPr lang="ja-JP" altLang="en-US" sz="2100" b="1" dirty="0">
                <a:solidFill>
                  <a:srgbClr val="FF0000"/>
                </a:solidFill>
              </a:rPr>
              <a:t>大</a:t>
            </a:r>
            <a:endParaRPr kumimoji="1" lang="ja-JP" altLang="en-US" sz="21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1.bp.blogspot.com/-LHEZgJ6tpeA/UgSL_9y4KrI/AAAAAAAAW5s/DNRPJ4kSvpI/s800/food_curryru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91" y="1656799"/>
            <a:ext cx="1314937" cy="90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4649078" y="2566064"/>
          <a:ext cx="2862262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日付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販売量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5/9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60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5/10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98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5/11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156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5/12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24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5/13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162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5340261" y="5245752"/>
            <a:ext cx="2433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平均　</a:t>
            </a:r>
            <a:r>
              <a:rPr lang="en-US" altLang="ja-JP" sz="2400" b="1" dirty="0"/>
              <a:t>100</a:t>
            </a:r>
          </a:p>
          <a:p>
            <a:r>
              <a:rPr lang="ja-JP" altLang="en-US" sz="2400" dirty="0"/>
              <a:t>標準偏差 </a:t>
            </a:r>
            <a:r>
              <a:rPr lang="en-US" altLang="ja-JP" sz="2400" b="1" dirty="0">
                <a:solidFill>
                  <a:srgbClr val="FF0000"/>
                </a:solidFill>
              </a:rPr>
              <a:t>53.59...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85723" y="3492199"/>
            <a:ext cx="12618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ばらつき</a:t>
            </a:r>
            <a:endParaRPr kumimoji="1" lang="en-US" altLang="ja-JP" sz="2100" dirty="0"/>
          </a:p>
          <a:p>
            <a:r>
              <a:rPr lang="ja-JP" altLang="en-US" sz="2100" b="1" dirty="0">
                <a:solidFill>
                  <a:srgbClr val="FF0000"/>
                </a:solidFill>
              </a:rPr>
              <a:t>小</a:t>
            </a:r>
            <a:endParaRPr kumimoji="1" lang="ja-JP" altLang="en-US" sz="21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59968" y="5624512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rgbClr val="FF0000"/>
                </a:solidFill>
              </a:rPr>
              <a:t>平均は同じ</a:t>
            </a:r>
          </a:p>
        </p:txBody>
      </p:sp>
    </p:spTree>
    <p:extLst>
      <p:ext uri="{BB962C8B-B14F-4D97-AF65-F5344CB8AC3E}">
        <p14:creationId xmlns:p14="http://schemas.microsoft.com/office/powerpoint/2010/main" val="403172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5-1 </a:t>
            </a:r>
            <a:r>
              <a:rPr lang="ja-JP" altLang="en-US" dirty="0"/>
              <a:t>表計算ソフトウエア </a:t>
            </a:r>
            <a:r>
              <a:rPr lang="en-US" altLang="ja-JP" dirty="0"/>
              <a:t>Excel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2102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 err="1"/>
              <a:t>での</a:t>
            </a:r>
            <a:r>
              <a:rPr lang="ja-JP" altLang="en-US" dirty="0"/>
              <a:t>平均と標準偏差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7239" y="1801493"/>
            <a:ext cx="8916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◆　平均 </a:t>
            </a:r>
            <a:r>
              <a:rPr lang="en-US" altLang="ja-JP" sz="2400" dirty="0"/>
              <a:t>		AVERAGE</a:t>
            </a:r>
          </a:p>
          <a:p>
            <a:endParaRPr kumimoji="1" lang="en-US" altLang="ja-JP" sz="2400" dirty="0"/>
          </a:p>
          <a:p>
            <a:r>
              <a:rPr lang="ja-JP" altLang="en-US" sz="2400" dirty="0"/>
              <a:t>◆　標準偏差　　</a:t>
            </a:r>
            <a:r>
              <a:rPr lang="en-US" altLang="ja-JP" sz="2400" dirty="0" err="1"/>
              <a:t>STDEVP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67256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kumimoji="1" lang="ja-JP" altLang="en-US" dirty="0"/>
              <a:t>次のように値を入力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03565" y="5459775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※ </a:t>
            </a:r>
            <a:r>
              <a:rPr kumimoji="1" lang="ja-JP" altLang="en-US" sz="2400" dirty="0"/>
              <a:t>数値はすべて半角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23" y="1990005"/>
            <a:ext cx="7538865" cy="329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4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533525"/>
            <a:ext cx="8753475" cy="3879057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② </a:t>
            </a:r>
            <a:r>
              <a:rPr kumimoji="1" lang="en-US" altLang="ja-JP"/>
              <a:t>Excel </a:t>
            </a:r>
            <a:r>
              <a:rPr kumimoji="1" lang="ja-JP" altLang="en-US" dirty="0"/>
              <a:t>を起動し，次のように</a:t>
            </a:r>
            <a:r>
              <a:rPr lang="ja-JP" altLang="en-US" b="1" u="sng" dirty="0"/>
              <a:t>式</a:t>
            </a:r>
            <a:r>
              <a:rPr kumimoji="1" lang="ja-JP" altLang="en-US" dirty="0"/>
              <a:t>を入力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011" y="4874192"/>
            <a:ext cx="4376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A6</a:t>
            </a:r>
            <a:r>
              <a:rPr kumimoji="1" lang="ja-JP" altLang="en-US" sz="2400" dirty="0" err="1"/>
              <a:t>には</a:t>
            </a:r>
            <a:r>
              <a:rPr kumimoji="1" lang="ja-JP" altLang="en-US" sz="2400" dirty="0"/>
              <a:t>式「</a:t>
            </a:r>
            <a:r>
              <a:rPr lang="en-US" altLang="ja-JP" sz="2400" b="1" dirty="0"/>
              <a:t>=AVERAGE(</a:t>
            </a:r>
            <a:r>
              <a:rPr lang="en-US" altLang="ja-JP" sz="2400" b="1" dirty="0" err="1">
                <a:solidFill>
                  <a:srgbClr val="FF0000"/>
                </a:solidFill>
              </a:rPr>
              <a:t>A1:A5</a:t>
            </a:r>
            <a:r>
              <a:rPr lang="en-US" altLang="ja-JP" sz="2400" b="1" dirty="0"/>
              <a:t>)</a:t>
            </a:r>
            <a:r>
              <a:rPr kumimoji="1" lang="ja-JP" altLang="en-US" sz="2400" dirty="0"/>
              <a:t>」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011" y="5423225"/>
            <a:ext cx="4157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A7</a:t>
            </a:r>
            <a:r>
              <a:rPr kumimoji="1" lang="ja-JP" altLang="en-US" sz="2400" dirty="0" err="1"/>
              <a:t>には</a:t>
            </a:r>
            <a:r>
              <a:rPr kumimoji="1" lang="ja-JP" altLang="en-US" sz="2400" dirty="0"/>
              <a:t>式「</a:t>
            </a:r>
            <a:r>
              <a:rPr lang="en-US" altLang="ja-JP" sz="2400" b="1" dirty="0"/>
              <a:t>=</a:t>
            </a:r>
            <a:r>
              <a:rPr lang="en-US" altLang="ja-JP" sz="2400" b="1" dirty="0" err="1"/>
              <a:t>STDEVP</a:t>
            </a:r>
            <a:r>
              <a:rPr lang="en-US" altLang="ja-JP" sz="2400" b="1" dirty="0"/>
              <a:t>(</a:t>
            </a:r>
            <a:r>
              <a:rPr lang="en-US" altLang="ja-JP" sz="2400" b="1" dirty="0" err="1">
                <a:solidFill>
                  <a:srgbClr val="FF0000"/>
                </a:solidFill>
              </a:rPr>
              <a:t>A1:A5</a:t>
            </a:r>
            <a:r>
              <a:rPr lang="en-US" altLang="ja-JP" sz="2400" b="1" dirty="0"/>
              <a:t>)</a:t>
            </a:r>
            <a:r>
              <a:rPr kumimoji="1" lang="ja-JP" altLang="en-US" sz="2400" dirty="0"/>
              <a:t>」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96" y="1963411"/>
            <a:ext cx="4711304" cy="286373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688337" y="4863549"/>
            <a:ext cx="4339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B</a:t>
            </a:r>
            <a:r>
              <a:rPr kumimoji="1" lang="en-US" altLang="ja-JP" sz="2400" dirty="0" err="1"/>
              <a:t>6</a:t>
            </a:r>
            <a:r>
              <a:rPr kumimoji="1" lang="ja-JP" altLang="en-US" sz="2400" dirty="0" err="1"/>
              <a:t>には</a:t>
            </a:r>
            <a:r>
              <a:rPr kumimoji="1" lang="ja-JP" altLang="en-US" sz="2400" dirty="0"/>
              <a:t>式「</a:t>
            </a:r>
            <a:r>
              <a:rPr lang="en-US" altLang="ja-JP" sz="2400" b="1" dirty="0"/>
              <a:t>=AVERAGE(</a:t>
            </a:r>
            <a:r>
              <a:rPr lang="en-US" altLang="ja-JP" sz="2400" b="1" dirty="0" err="1">
                <a:solidFill>
                  <a:srgbClr val="FF0000"/>
                </a:solidFill>
              </a:rPr>
              <a:t>B1:B5</a:t>
            </a:r>
            <a:r>
              <a:rPr lang="en-US" altLang="ja-JP" sz="2400" b="1" dirty="0"/>
              <a:t>)</a:t>
            </a:r>
            <a:r>
              <a:rPr kumimoji="1" lang="ja-JP" altLang="en-US" sz="2400" dirty="0"/>
              <a:t>」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88337" y="5412582"/>
            <a:ext cx="4120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B7</a:t>
            </a:r>
            <a:r>
              <a:rPr kumimoji="1" lang="ja-JP" altLang="en-US" sz="2400" dirty="0" err="1"/>
              <a:t>には</a:t>
            </a:r>
            <a:r>
              <a:rPr kumimoji="1" lang="ja-JP" altLang="en-US" sz="2400" dirty="0"/>
              <a:t>式「</a:t>
            </a:r>
            <a:r>
              <a:rPr lang="en-US" altLang="ja-JP" sz="2400" b="1" dirty="0"/>
              <a:t>=</a:t>
            </a:r>
            <a:r>
              <a:rPr lang="en-US" altLang="ja-JP" sz="2400" b="1" dirty="0" err="1"/>
              <a:t>STDEVP</a:t>
            </a:r>
            <a:r>
              <a:rPr lang="en-US" altLang="ja-JP" sz="2400" b="1" dirty="0"/>
              <a:t>(</a:t>
            </a:r>
            <a:r>
              <a:rPr lang="en-US" altLang="ja-JP" sz="2400" b="1" dirty="0" err="1">
                <a:solidFill>
                  <a:srgbClr val="FF0000"/>
                </a:solidFill>
              </a:rPr>
              <a:t>B1:B5</a:t>
            </a:r>
            <a:r>
              <a:rPr lang="en-US" altLang="ja-JP" sz="2400" b="1" dirty="0"/>
              <a:t>)</a:t>
            </a:r>
            <a:r>
              <a:rPr kumimoji="1" lang="ja-JP" altLang="en-US" sz="2400" dirty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591449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③ 次のデータについて，</a:t>
            </a:r>
            <a:r>
              <a:rPr lang="ja-JP" altLang="en-US" dirty="0">
                <a:solidFill>
                  <a:srgbClr val="C00000"/>
                </a:solidFill>
              </a:rPr>
              <a:t>平均</a:t>
            </a:r>
            <a:r>
              <a:rPr lang="ja-JP" altLang="en-US" dirty="0"/>
              <a:t>と</a:t>
            </a:r>
            <a:r>
              <a:rPr lang="ja-JP" altLang="en-US" dirty="0">
                <a:solidFill>
                  <a:srgbClr val="C00000"/>
                </a:solidFill>
              </a:rPr>
              <a:t>標準偏差</a:t>
            </a:r>
            <a:r>
              <a:rPr lang="ja-JP" altLang="en-US" dirty="0"/>
              <a:t>を求めなさい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34" y="2110978"/>
            <a:ext cx="3060740" cy="298608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422" y="2214563"/>
            <a:ext cx="2782491" cy="3687366"/>
          </a:xfrm>
          <a:prstGeom prst="rect">
            <a:avLst/>
          </a:prstGeom>
        </p:spPr>
      </p:pic>
      <p:sp>
        <p:nvSpPr>
          <p:cNvPr id="12" name="右矢印 11"/>
          <p:cNvSpPr/>
          <p:nvPr/>
        </p:nvSpPr>
        <p:spPr>
          <a:xfrm>
            <a:off x="4343400" y="3071812"/>
            <a:ext cx="798909" cy="957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34995" y="4271963"/>
            <a:ext cx="12618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dirty="0"/>
              <a:t>Excel </a:t>
            </a:r>
            <a:r>
              <a:rPr kumimoji="1" lang="ja-JP" altLang="en-US" sz="2100" dirty="0"/>
              <a:t>で</a:t>
            </a:r>
            <a:endParaRPr kumimoji="1" lang="en-US" altLang="ja-JP" sz="2100" dirty="0"/>
          </a:p>
          <a:p>
            <a:r>
              <a:rPr lang="ja-JP" altLang="en-US" sz="2100" dirty="0"/>
              <a:t>求めると</a:t>
            </a:r>
            <a:endParaRPr kumimoji="1" lang="ja-JP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188015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④ 次のデータについて，</a:t>
            </a:r>
            <a:r>
              <a:rPr lang="ja-JP" altLang="en-US" dirty="0">
                <a:solidFill>
                  <a:srgbClr val="C00000"/>
                </a:solidFill>
              </a:rPr>
              <a:t>平均</a:t>
            </a:r>
            <a:r>
              <a:rPr lang="ja-JP" altLang="en-US" dirty="0"/>
              <a:t>と</a:t>
            </a:r>
            <a:r>
              <a:rPr lang="ja-JP" altLang="en-US" dirty="0">
                <a:solidFill>
                  <a:srgbClr val="C00000"/>
                </a:solidFill>
              </a:rPr>
              <a:t>標準偏差</a:t>
            </a:r>
            <a:r>
              <a:rPr lang="ja-JP" altLang="en-US" dirty="0"/>
              <a:t>を求めなさい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4186833" y="2993231"/>
            <a:ext cx="798909" cy="957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97" y="2221706"/>
            <a:ext cx="3138147" cy="250031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932" y="2221706"/>
            <a:ext cx="3414033" cy="367665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134995" y="4271963"/>
            <a:ext cx="12618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dirty="0"/>
              <a:t>Excel </a:t>
            </a:r>
            <a:r>
              <a:rPr kumimoji="1" lang="ja-JP" altLang="en-US" sz="2100" dirty="0"/>
              <a:t>で</a:t>
            </a:r>
            <a:endParaRPr kumimoji="1" lang="en-US" altLang="ja-JP" sz="2100" dirty="0"/>
          </a:p>
          <a:p>
            <a:r>
              <a:rPr lang="ja-JP" altLang="en-US" sz="2100" dirty="0"/>
              <a:t>求めると</a:t>
            </a:r>
            <a:endParaRPr kumimoji="1" lang="ja-JP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512904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⑤ 次のデータについて，</a:t>
            </a:r>
            <a:r>
              <a:rPr lang="ja-JP" altLang="en-US" dirty="0">
                <a:solidFill>
                  <a:srgbClr val="C00000"/>
                </a:solidFill>
              </a:rPr>
              <a:t>平均</a:t>
            </a:r>
            <a:r>
              <a:rPr lang="ja-JP" altLang="en-US" dirty="0"/>
              <a:t>と</a:t>
            </a:r>
            <a:r>
              <a:rPr lang="ja-JP" altLang="en-US" dirty="0">
                <a:solidFill>
                  <a:srgbClr val="C00000"/>
                </a:solidFill>
              </a:rPr>
              <a:t>標準偏差</a:t>
            </a:r>
            <a:r>
              <a:rPr lang="ja-JP" altLang="en-US" dirty="0"/>
              <a:t>を求めなさい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4080569" y="2993231"/>
            <a:ext cx="798909" cy="957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96" y="2200275"/>
            <a:ext cx="2110979" cy="305491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362" y="2163250"/>
            <a:ext cx="2130326" cy="379302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134995" y="4271963"/>
            <a:ext cx="12618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dirty="0"/>
              <a:t>Excel </a:t>
            </a:r>
            <a:r>
              <a:rPr kumimoji="1" lang="ja-JP" altLang="en-US" sz="2100" dirty="0"/>
              <a:t>で</a:t>
            </a:r>
            <a:endParaRPr kumimoji="1" lang="en-US" altLang="ja-JP" sz="2100" dirty="0"/>
          </a:p>
          <a:p>
            <a:r>
              <a:rPr lang="ja-JP" altLang="en-US" sz="2100" dirty="0"/>
              <a:t>求めると</a:t>
            </a:r>
            <a:endParaRPr kumimoji="1" lang="ja-JP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77243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06805" y="2714625"/>
            <a:ext cx="8500310" cy="775097"/>
          </a:xfrm>
        </p:spPr>
        <p:txBody>
          <a:bodyPr>
            <a:normAutofit/>
          </a:bodyPr>
          <a:lstStyle/>
          <a:p>
            <a:r>
              <a:rPr lang="en-US" altLang="ja-JP" sz="3600"/>
              <a:t>5-6</a:t>
            </a:r>
            <a:r>
              <a:rPr lang="ja-JP" altLang="en-US" sz="3600" dirty="0"/>
              <a:t> ランダムウオーク</a:t>
            </a:r>
          </a:p>
        </p:txBody>
      </p:sp>
    </p:spTree>
    <p:extLst>
      <p:ext uri="{BB962C8B-B14F-4D97-AF65-F5344CB8AC3E}">
        <p14:creationId xmlns:p14="http://schemas.microsoft.com/office/powerpoint/2010/main" val="4287619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ランダムウオーク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記憶がない（記憶できない）</a:t>
            </a:r>
            <a:endParaRPr lang="en-US" altLang="ja-JP" dirty="0"/>
          </a:p>
          <a:p>
            <a:r>
              <a:rPr lang="ja-JP" altLang="en-US" dirty="0"/>
              <a:t>行先はランダムである．　前に行ったり，後ろにいったり．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 flipH="1">
            <a:off x="2440878" y="2877297"/>
            <a:ext cx="1075460" cy="1784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H="1">
            <a:off x="2978608" y="2877297"/>
            <a:ext cx="1075460" cy="1784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3204611" y="3290336"/>
            <a:ext cx="366280" cy="592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422196" y="3331035"/>
            <a:ext cx="54373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前</a:t>
            </a:r>
          </a:p>
        </p:txBody>
      </p:sp>
      <p:cxnSp>
        <p:nvCxnSpPr>
          <p:cNvPr id="11" name="直線コネクタ 10"/>
          <p:cNvCxnSpPr/>
          <p:nvPr/>
        </p:nvCxnSpPr>
        <p:spPr>
          <a:xfrm flipH="1">
            <a:off x="5059303" y="2877297"/>
            <a:ext cx="1075460" cy="1784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5597033" y="2877297"/>
            <a:ext cx="1075460" cy="1784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5486897" y="3882618"/>
            <a:ext cx="336139" cy="523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040621" y="3331035"/>
            <a:ext cx="54373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後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05968" y="5575388"/>
            <a:ext cx="3775393" cy="13849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どこに</a:t>
            </a:r>
            <a:endParaRPr kumimoji="1"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行きそうでしょうか？</a:t>
            </a:r>
            <a:endParaRPr kumimoji="1"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1435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1528" y="412546"/>
            <a:ext cx="8434742" cy="4577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の列は通し番号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A1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に「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に次の式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　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A1</a:t>
            </a:r>
            <a:r>
              <a:rPr lang="en-US" altLang="ja-JP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+1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63" y="1451364"/>
            <a:ext cx="3881992" cy="1364324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38</a:t>
            </a:fld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67966E7-14AC-4B38-BE7F-E77AD3679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49" y="4100476"/>
            <a:ext cx="4877911" cy="18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19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99191" y="1044793"/>
            <a:ext cx="8753475" cy="4577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の式を，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A3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A100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にコピー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の列は通し番号になる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C0215190-6E66-48F5-9E40-8BA020E0D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39</a:t>
            </a:fld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C1568AB-B2D5-408A-928E-A45449856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451" y="1642837"/>
            <a:ext cx="4038808" cy="317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1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F8256C-E74C-44EB-AAB3-EF71C274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パソコンの威力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328931-DA66-4511-BEAD-B9F79AD71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ja-JP" altLang="en-US" sz="2400" b="1" dirty="0"/>
              <a:t>ワープロ</a:t>
            </a:r>
            <a:endParaRPr lang="en-US" altLang="ja-JP" sz="2400" b="1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文書の編集、清書．目次、表の作成など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r>
              <a:rPr lang="ja-JP" altLang="en-US" sz="2400" b="1" dirty="0"/>
              <a:t>表計算</a:t>
            </a:r>
            <a:endParaRPr lang="en-US" altLang="ja-JP" sz="2400" b="1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データの管理、計算、グラフ作成など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r>
              <a:rPr lang="ja-JP" altLang="en-US" sz="2400" b="1" dirty="0"/>
              <a:t>プレゼン</a:t>
            </a:r>
            <a:endParaRPr lang="en-US" altLang="ja-JP" sz="2400" b="1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ビジュアル資料作成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r>
              <a:rPr lang="ja-JP" altLang="en-US" sz="2400" b="1" dirty="0"/>
              <a:t>インターネット</a:t>
            </a:r>
            <a:endParaRPr lang="en-US" altLang="ja-JP" sz="2400" b="1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情報収集、コミュニケーション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82E3C7-FAA3-474F-8D0B-7CF979AC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0A21124-FB19-4FFD-B0D8-1B27AF949C3A}"/>
              </a:ext>
            </a:extLst>
          </p:cNvPr>
          <p:cNvSpPr txBox="1">
            <a:spLocks/>
          </p:cNvSpPr>
          <p:nvPr/>
        </p:nvSpPr>
        <p:spPr>
          <a:xfrm>
            <a:off x="697258" y="5492727"/>
            <a:ext cx="6815759" cy="104618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データはすべて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デジタル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（ファイル）．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管理、共有、交換が簡単</a:t>
            </a:r>
          </a:p>
        </p:txBody>
      </p:sp>
    </p:spTree>
    <p:extLst>
      <p:ext uri="{BB962C8B-B14F-4D97-AF65-F5344CB8AC3E}">
        <p14:creationId xmlns:p14="http://schemas.microsoft.com/office/powerpoint/2010/main" val="1610505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42816" y="454110"/>
            <a:ext cx="8945766" cy="4577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列はランダムウオーク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B1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に「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に次の式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　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B1</a:t>
            </a:r>
            <a:r>
              <a:rPr lang="en-US" altLang="ja-JP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+TRUNC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en-US" altLang="ja-JP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RAND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()*2)*2-1</a:t>
            </a: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B1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を足すか，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-1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を足す（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ランダム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に決める）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40</a:t>
            </a:fld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1095DE9-186B-45A2-ACA8-08F09E13C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514" y="1430597"/>
            <a:ext cx="3709341" cy="144883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A99D378-BE6D-49A7-A0DF-BD3CB5A4D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513" y="4050856"/>
            <a:ext cx="6360177" cy="186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46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99191" y="1044793"/>
            <a:ext cx="8753475" cy="4577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の式を，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B3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B100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にコピー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列はランダムウオーク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C0215190-6E66-48F5-9E40-8BA020E0D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41</a:t>
            </a:fld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61B1229-D296-430A-9D07-00E939CB2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91" y="1559840"/>
            <a:ext cx="4216617" cy="36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40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99191" y="1044793"/>
            <a:ext cx="8753475" cy="4577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ランダムウオークを増やす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列を丸ごと，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列から 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K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列に張り付け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（右クリックメニューが便利）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C0215190-6E66-48F5-9E40-8BA020E0D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42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2018A99-9A07-4B63-93FA-27F4BCEB8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18" y="2779627"/>
            <a:ext cx="7668019" cy="333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349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3282DF-AD31-4EBE-8AAC-906CFCEF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2550B2-B05B-4BD6-9167-9142EEB8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④ 散布図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A </a:t>
            </a:r>
            <a:r>
              <a:rPr lang="ja-JP" altLang="en-US" dirty="0"/>
              <a:t>列から </a:t>
            </a:r>
            <a:r>
              <a:rPr lang="en-US" altLang="ja-JP" dirty="0"/>
              <a:t>K </a:t>
            </a:r>
            <a:r>
              <a:rPr lang="ja-JP" altLang="en-US" dirty="0"/>
              <a:t>列を範囲選択したのち，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散布図を</a:t>
            </a:r>
            <a:r>
              <a:rPr lang="ja-JP" altLang="en-US" dirty="0"/>
              <a:t>挿入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A79CF8-712C-436C-BE33-0CB818CE3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7AF872-CC6B-4F23-AE84-365FA8FBD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10" y="2598364"/>
            <a:ext cx="7912507" cy="33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833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8997" y="759544"/>
            <a:ext cx="7725294" cy="451814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 平均と分散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u="sng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L1</a:t>
            </a:r>
            <a:r>
              <a:rPr lang="en-US" altLang="ja-JP" b="1" u="sng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b="1" u="sng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に平均の式</a:t>
            </a:r>
            <a:endParaRPr lang="en-US" altLang="ja-JP" b="1" u="sng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=AVERAGE(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B1:K1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</a:p>
          <a:p>
            <a:pPr marL="0" indent="0">
              <a:buNone/>
            </a:pP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u="sng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u="sng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M1</a:t>
            </a:r>
            <a:r>
              <a:rPr lang="en-US" altLang="ja-JP" b="1" u="sng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b="1" u="sng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に分散の式</a:t>
            </a:r>
            <a:endParaRPr lang="en-US" altLang="ja-JP" b="1" u="sng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=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STDEVP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B1:K1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</a:p>
          <a:p>
            <a:pPr marL="0" indent="0">
              <a:buNone/>
            </a:pP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81BF5689-CE73-443D-8873-5950B9F9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平均と分散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44</a:t>
            </a:fld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8779344-D398-44CB-8466-8D172B152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2217854"/>
            <a:ext cx="8385606" cy="109225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EC1D972-38E5-4C92-A7FF-8E7FEEF86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45" y="5238626"/>
            <a:ext cx="8633158" cy="10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818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8997" y="1059193"/>
            <a:ext cx="7725294" cy="55309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L1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 </a:t>
            </a:r>
            <a:r>
              <a:rPr lang="en-US" altLang="ja-JP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M1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の式を，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L2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b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M100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にコピー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45</a:t>
            </a:fld>
            <a:endParaRPr lang="ja-JP" altLang="en-US"/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E6F7D4BB-3114-4F76-8E35-BB746C2D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E17CE18-AEEB-4ABA-8B9D-E4461D402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60" y="1896984"/>
            <a:ext cx="8861880" cy="306403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B940FD4-969F-48FC-9D59-C6C5C8A36E14}"/>
              </a:ext>
            </a:extLst>
          </p:cNvPr>
          <p:cNvSpPr txBox="1"/>
          <p:nvPr/>
        </p:nvSpPr>
        <p:spPr>
          <a:xfrm>
            <a:off x="6807424" y="5236971"/>
            <a:ext cx="1620957" cy="107721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600" dirty="0">
                <a:latin typeface="Arial" panose="020B0604020202020204" pitchFamily="34" charset="0"/>
                <a:ea typeface="メイリオ" panose="020B0604030504040204" pitchFamily="50" charset="-128"/>
              </a:rPr>
              <a:t>平均は</a:t>
            </a:r>
            <a:endParaRPr kumimoji="1" lang="en-US" altLang="ja-JP" sz="160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Arial" panose="020B0604020202020204" pitchFamily="34" charset="0"/>
                <a:ea typeface="メイリオ" panose="020B0604030504040204" pitchFamily="50" charset="-128"/>
              </a:rPr>
              <a:t>だいたい０</a:t>
            </a:r>
            <a:endParaRPr kumimoji="1" lang="en-US" altLang="ja-JP" sz="16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E01BBA8-4B78-4AA9-9117-A8C445AD44D3}"/>
              </a:ext>
            </a:extLst>
          </p:cNvPr>
          <p:cNvSpPr txBox="1"/>
          <p:nvPr/>
        </p:nvSpPr>
        <p:spPr>
          <a:xfrm>
            <a:off x="8012008" y="5236971"/>
            <a:ext cx="1620957" cy="107721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600" dirty="0">
                <a:latin typeface="Arial" panose="020B0604020202020204" pitchFamily="34" charset="0"/>
                <a:ea typeface="メイリオ" panose="020B0604030504040204" pitchFamily="50" charset="-128"/>
              </a:rPr>
              <a:t>分散は</a:t>
            </a:r>
            <a:endParaRPr kumimoji="1" lang="en-US" altLang="ja-JP" sz="160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Arial" panose="020B0604020202020204" pitchFamily="34" charset="0"/>
                <a:ea typeface="メイリオ" panose="020B0604030504040204" pitchFamily="50" charset="-128"/>
              </a:rPr>
              <a:t>増えている</a:t>
            </a:r>
            <a:endParaRPr lang="en-US" altLang="ja-JP" sz="16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396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B515B18E-81FE-43C0-AB3F-49933A111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525" y="1588299"/>
            <a:ext cx="6068475" cy="341159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02E68A6-9CFD-4C9F-A712-DE16B08E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366697"/>
            <a:ext cx="8461208" cy="469865"/>
          </a:xfrm>
        </p:spPr>
        <p:txBody>
          <a:bodyPr/>
          <a:lstStyle/>
          <a:p>
            <a:r>
              <a:rPr kumimoji="1" lang="en-US" altLang="ja-JP" dirty="0"/>
              <a:t>Excel</a:t>
            </a:r>
            <a:r>
              <a:rPr lang="ja-JP" altLang="en-US" dirty="0"/>
              <a:t> の画面（メニュー、リボン、ワークシートなど）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9E7B3D-C899-44B3-AC1B-72B67C4F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角丸四角形 3">
            <a:extLst>
              <a:ext uri="{FF2B5EF4-FFF2-40B4-BE49-F238E27FC236}">
                <a16:creationId xmlns:a16="http://schemas.microsoft.com/office/drawing/2014/main" id="{081612AE-8EC2-422D-8D94-2FCA5F989B85}"/>
              </a:ext>
            </a:extLst>
          </p:cNvPr>
          <p:cNvSpPr/>
          <p:nvPr/>
        </p:nvSpPr>
        <p:spPr>
          <a:xfrm>
            <a:off x="3077429" y="1941533"/>
            <a:ext cx="5877037" cy="685457"/>
          </a:xfrm>
          <a:prstGeom prst="roundRect">
            <a:avLst/>
          </a:prstGeom>
          <a:noFill/>
          <a:ln w="508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角丸四角形 4">
            <a:extLst>
              <a:ext uri="{FF2B5EF4-FFF2-40B4-BE49-F238E27FC236}">
                <a16:creationId xmlns:a16="http://schemas.microsoft.com/office/drawing/2014/main" id="{09D27C4D-6194-4A78-9048-3425FC01049F}"/>
              </a:ext>
            </a:extLst>
          </p:cNvPr>
          <p:cNvSpPr/>
          <p:nvPr/>
        </p:nvSpPr>
        <p:spPr>
          <a:xfrm>
            <a:off x="3077428" y="2809115"/>
            <a:ext cx="5877037" cy="2174177"/>
          </a:xfrm>
          <a:prstGeom prst="roundRect">
            <a:avLst/>
          </a:prstGeom>
          <a:noFill/>
          <a:ln w="508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角丸四角形吹き出し 5">
            <a:extLst>
              <a:ext uri="{FF2B5EF4-FFF2-40B4-BE49-F238E27FC236}">
                <a16:creationId xmlns:a16="http://schemas.microsoft.com/office/drawing/2014/main" id="{2F9AC131-0FDB-4451-A63B-C31AE9B1A196}"/>
              </a:ext>
            </a:extLst>
          </p:cNvPr>
          <p:cNvSpPr/>
          <p:nvPr/>
        </p:nvSpPr>
        <p:spPr>
          <a:xfrm>
            <a:off x="1146573" y="1874939"/>
            <a:ext cx="1453874" cy="662791"/>
          </a:xfrm>
          <a:prstGeom prst="wedgeRoundRectCallout">
            <a:avLst>
              <a:gd name="adj1" fmla="val 79769"/>
              <a:gd name="adj2" fmla="val 897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800A4A-7643-4239-B968-A9ED2B179173}"/>
              </a:ext>
            </a:extLst>
          </p:cNvPr>
          <p:cNvSpPr txBox="1"/>
          <p:nvPr/>
        </p:nvSpPr>
        <p:spPr>
          <a:xfrm>
            <a:off x="3359353" y="6020737"/>
            <a:ext cx="5313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Excel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の画面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Excel 2019 </a:t>
            </a: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の画面を示している）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7B9B06A-B050-4522-915F-462A664F9F62}"/>
              </a:ext>
            </a:extLst>
          </p:cNvPr>
          <p:cNvSpPr txBox="1"/>
          <p:nvPr/>
        </p:nvSpPr>
        <p:spPr>
          <a:xfrm>
            <a:off x="1308908" y="2018416"/>
            <a:ext cx="236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リボン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角丸四角形吹き出し 8">
            <a:extLst>
              <a:ext uri="{FF2B5EF4-FFF2-40B4-BE49-F238E27FC236}">
                <a16:creationId xmlns:a16="http://schemas.microsoft.com/office/drawing/2014/main" id="{1ED5AC21-947E-42A6-8288-1D9D9F77665C}"/>
              </a:ext>
            </a:extLst>
          </p:cNvPr>
          <p:cNvSpPr/>
          <p:nvPr/>
        </p:nvSpPr>
        <p:spPr>
          <a:xfrm>
            <a:off x="58280" y="2861410"/>
            <a:ext cx="2650027" cy="2138485"/>
          </a:xfrm>
          <a:prstGeom prst="wedgeRoundRectCallout">
            <a:avLst>
              <a:gd name="adj1" fmla="val 66292"/>
              <a:gd name="adj2" fmla="val -1993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A5BF1A-5C0E-4816-87C4-9CCF7A1E573F}"/>
              </a:ext>
            </a:extLst>
          </p:cNvPr>
          <p:cNvSpPr txBox="1"/>
          <p:nvPr/>
        </p:nvSpPr>
        <p:spPr>
          <a:xfrm>
            <a:off x="166140" y="3004928"/>
            <a:ext cx="2542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ワークシート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の中には、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表形式</a:t>
            </a:r>
            <a:r>
              <a:rPr kumimoji="1" lang="ja-JP" alt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で値など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が入る．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グラフの挿入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なども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DF23EB3-1CFF-4360-AE66-3049FFEDB189}"/>
              </a:ext>
            </a:extLst>
          </p:cNvPr>
          <p:cNvCxnSpPr/>
          <p:nvPr/>
        </p:nvCxnSpPr>
        <p:spPr>
          <a:xfrm flipV="1">
            <a:off x="2945696" y="4770521"/>
            <a:ext cx="520700" cy="7048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0701B49-11B6-441D-B1C1-2D79AB40FD71}"/>
              </a:ext>
            </a:extLst>
          </p:cNvPr>
          <p:cNvSpPr/>
          <p:nvPr/>
        </p:nvSpPr>
        <p:spPr>
          <a:xfrm>
            <a:off x="717952" y="5570219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表形式で、値や数式を並べる</a:t>
            </a:r>
          </a:p>
        </p:txBody>
      </p:sp>
      <p:sp>
        <p:nvSpPr>
          <p:cNvPr id="17" name="角丸四角形 3">
            <a:extLst>
              <a:ext uri="{FF2B5EF4-FFF2-40B4-BE49-F238E27FC236}">
                <a16:creationId xmlns:a16="http://schemas.microsoft.com/office/drawing/2014/main" id="{469A531B-A7C1-4845-AE3C-EB9C968329D6}"/>
              </a:ext>
            </a:extLst>
          </p:cNvPr>
          <p:cNvSpPr/>
          <p:nvPr/>
        </p:nvSpPr>
        <p:spPr>
          <a:xfrm>
            <a:off x="3065435" y="1612499"/>
            <a:ext cx="4631810" cy="295894"/>
          </a:xfrm>
          <a:prstGeom prst="roundRect">
            <a:avLst/>
          </a:prstGeom>
          <a:noFill/>
          <a:ln w="508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角丸四角形吹き出し 5">
            <a:extLst>
              <a:ext uri="{FF2B5EF4-FFF2-40B4-BE49-F238E27FC236}">
                <a16:creationId xmlns:a16="http://schemas.microsoft.com/office/drawing/2014/main" id="{3BC75C3C-4C07-4C60-B9C2-58FB148D4AEC}"/>
              </a:ext>
            </a:extLst>
          </p:cNvPr>
          <p:cNvSpPr/>
          <p:nvPr/>
        </p:nvSpPr>
        <p:spPr>
          <a:xfrm>
            <a:off x="926926" y="1082615"/>
            <a:ext cx="1688127" cy="662791"/>
          </a:xfrm>
          <a:prstGeom prst="wedgeRoundRectCallout">
            <a:avLst>
              <a:gd name="adj1" fmla="val 78477"/>
              <a:gd name="adj2" fmla="val 6283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A589E49-E5A4-4FC7-90CC-E1C5DD799151}"/>
              </a:ext>
            </a:extLst>
          </p:cNvPr>
          <p:cNvSpPr txBox="1"/>
          <p:nvPr/>
        </p:nvSpPr>
        <p:spPr>
          <a:xfrm>
            <a:off x="1146573" y="1225987"/>
            <a:ext cx="236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メニュー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14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D5B634-4E61-4F67-A74A-4B93FA2F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のブック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91E7D7-8444-4CDC-B650-6D64BE3D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ja-JP" sz="2400" dirty="0"/>
              <a:t>Excel 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C00000"/>
                </a:solidFill>
              </a:rPr>
              <a:t>ブック</a:t>
            </a:r>
            <a:r>
              <a:rPr lang="ja-JP" altLang="en-US" sz="2400" dirty="0"/>
              <a:t>は、</a:t>
            </a:r>
            <a:r>
              <a:rPr lang="en-US" altLang="ja-JP" sz="2400" dirty="0"/>
              <a:t>Excel 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C00000"/>
                </a:solidFill>
              </a:rPr>
              <a:t>ファイル</a:t>
            </a:r>
            <a:r>
              <a:rPr lang="ja-JP" altLang="en-US" sz="2400" dirty="0"/>
              <a:t>のこと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r>
              <a:rPr lang="ja-JP" altLang="en-US" sz="2400" dirty="0"/>
              <a:t>１つあるいは複数の</a:t>
            </a:r>
            <a:r>
              <a:rPr lang="ja-JP" altLang="en-US" sz="2400" b="1" dirty="0">
                <a:solidFill>
                  <a:srgbClr val="C00000"/>
                </a:solidFill>
              </a:rPr>
              <a:t>ワークシート</a:t>
            </a:r>
            <a:r>
              <a:rPr lang="ja-JP" altLang="en-US" sz="2400" dirty="0"/>
              <a:t>を、１つの</a:t>
            </a:r>
            <a:r>
              <a:rPr lang="ja-JP" altLang="en-US" sz="2400" b="1" dirty="0">
                <a:solidFill>
                  <a:srgbClr val="C00000"/>
                </a:solidFill>
              </a:rPr>
              <a:t>ブック</a:t>
            </a:r>
            <a:r>
              <a:rPr lang="ja-JP" altLang="en-US" sz="2400" dirty="0"/>
              <a:t>に保存することができる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E4B8B4-2BE7-4E4D-AA13-6A7F00B0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318FF1A-4C5B-4420-9B43-62C56D504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212213"/>
            <a:ext cx="8405084" cy="909360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309F8AD-FC5C-4397-AE31-E1D646ED4F7F}"/>
              </a:ext>
            </a:extLst>
          </p:cNvPr>
          <p:cNvSpPr txBox="1">
            <a:spLocks/>
          </p:cNvSpPr>
          <p:nvPr/>
        </p:nvSpPr>
        <p:spPr>
          <a:xfrm>
            <a:off x="1060450" y="4223656"/>
            <a:ext cx="7010598" cy="5738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Excel </a:t>
            </a:r>
            <a:r>
              <a:rPr kumimoji="1" lang="ja-JP" alt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で保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存するときに、</a:t>
            </a:r>
            <a:r>
              <a:rPr lang="ja-JP" altLang="en-US" sz="2100" dirty="0">
                <a:solidFill>
                  <a:prstClr val="black"/>
                </a:solidFill>
              </a:rPr>
              <a:t>ファイル名などを設定できる．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513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47688E-BD5A-421D-B52B-525A51E7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のスタート画面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917868-9266-4DFB-A4E1-2655EF680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278132-2565-4572-B741-F07043721CFB}"/>
              </a:ext>
            </a:extLst>
          </p:cNvPr>
          <p:cNvSpPr txBox="1"/>
          <p:nvPr/>
        </p:nvSpPr>
        <p:spPr>
          <a:xfrm>
            <a:off x="951550" y="1009625"/>
            <a:ext cx="7831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Excel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起動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すると、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最初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スタート画面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が表示される</a:t>
            </a:r>
          </a:p>
        </p:txBody>
      </p:sp>
      <p:sp>
        <p:nvSpPr>
          <p:cNvPr id="6" name="角丸四角形 6">
            <a:extLst>
              <a:ext uri="{FF2B5EF4-FFF2-40B4-BE49-F238E27FC236}">
                <a16:creationId xmlns:a16="http://schemas.microsoft.com/office/drawing/2014/main" id="{70F47480-1026-4426-A791-7292C86A30AD}"/>
              </a:ext>
            </a:extLst>
          </p:cNvPr>
          <p:cNvSpPr/>
          <p:nvPr/>
        </p:nvSpPr>
        <p:spPr>
          <a:xfrm>
            <a:off x="823511" y="825903"/>
            <a:ext cx="8087580" cy="761598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8AE20B4-08E2-4184-B3C7-BB232A8B9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15" y="2020656"/>
            <a:ext cx="6715470" cy="451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7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47688E-BD5A-421D-B52B-525A51E7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のスタート画面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917868-9266-4DFB-A4E1-2655EF680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278132-2565-4572-B741-F07043721CFB}"/>
              </a:ext>
            </a:extLst>
          </p:cNvPr>
          <p:cNvSpPr txBox="1"/>
          <p:nvPr/>
        </p:nvSpPr>
        <p:spPr>
          <a:xfrm>
            <a:off x="951550" y="1009625"/>
            <a:ext cx="7831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Excel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起動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すると、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最初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スタート画面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が表示される</a:t>
            </a:r>
          </a:p>
        </p:txBody>
      </p:sp>
      <p:sp>
        <p:nvSpPr>
          <p:cNvPr id="6" name="角丸四角形 6">
            <a:extLst>
              <a:ext uri="{FF2B5EF4-FFF2-40B4-BE49-F238E27FC236}">
                <a16:creationId xmlns:a16="http://schemas.microsoft.com/office/drawing/2014/main" id="{70F47480-1026-4426-A791-7292C86A30AD}"/>
              </a:ext>
            </a:extLst>
          </p:cNvPr>
          <p:cNvSpPr/>
          <p:nvPr/>
        </p:nvSpPr>
        <p:spPr>
          <a:xfrm>
            <a:off x="823511" y="825903"/>
            <a:ext cx="8087580" cy="761598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A659BF-7ECF-4DA6-A82A-ED501F7F9377}"/>
              </a:ext>
            </a:extLst>
          </p:cNvPr>
          <p:cNvSpPr txBox="1"/>
          <p:nvPr/>
        </p:nvSpPr>
        <p:spPr>
          <a:xfrm>
            <a:off x="2016730" y="6119336"/>
            <a:ext cx="5897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使用</a:t>
            </a:r>
            <a:r>
              <a:rPr kumimoji="1" lang="ja-JP" altLang="en-US" sz="2000" dirty="0">
                <a:solidFill>
                  <a:prstClr val="black"/>
                </a:solidFill>
                <a:latin typeface="+mn-ea"/>
              </a:rPr>
              <a:t>する </a:t>
            </a:r>
            <a:r>
              <a:rPr kumimoji="1" lang="en-US" altLang="ja-JP" sz="2000" dirty="0">
                <a:solidFill>
                  <a:prstClr val="black"/>
                </a:solidFill>
                <a:latin typeface="+mn-ea"/>
              </a:rPr>
              <a:t>Excel </a:t>
            </a:r>
            <a:r>
              <a:rPr kumimoji="1" lang="ja-JP" altLang="en-US" sz="2000" dirty="0">
                <a:solidFill>
                  <a:prstClr val="black"/>
                </a:solidFill>
                <a:latin typeface="+mn-ea"/>
              </a:rPr>
              <a:t>のバージョンによって，</a:t>
            </a:r>
            <a:endParaRPr kumimoji="1" lang="en-US" altLang="ja-JP" sz="2000" dirty="0">
              <a:solidFill>
                <a:prstClr val="black"/>
              </a:solidFill>
              <a:latin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画面構成が異なる場合がある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2A2DCC4-435B-4FAD-80E6-A16BB416D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229" y="1708305"/>
            <a:ext cx="6081080" cy="4091431"/>
          </a:xfrm>
          <a:prstGeom prst="rect">
            <a:avLst/>
          </a:prstGeom>
        </p:spPr>
      </p:pic>
      <p:sp>
        <p:nvSpPr>
          <p:cNvPr id="10" name="角丸四角形 5">
            <a:extLst>
              <a:ext uri="{FF2B5EF4-FFF2-40B4-BE49-F238E27FC236}">
                <a16:creationId xmlns:a16="http://schemas.microsoft.com/office/drawing/2014/main" id="{9E37261D-B6B0-4875-BBF3-29CCE1BBA1FD}"/>
              </a:ext>
            </a:extLst>
          </p:cNvPr>
          <p:cNvSpPr/>
          <p:nvPr/>
        </p:nvSpPr>
        <p:spPr>
          <a:xfrm>
            <a:off x="2702088" y="4629042"/>
            <a:ext cx="4306457" cy="1187971"/>
          </a:xfrm>
          <a:prstGeom prst="roundRect">
            <a:avLst/>
          </a:prstGeom>
          <a:noFill/>
          <a:ln w="508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C2F327C1-8D71-4DFF-8DF2-A59965F6B969}"/>
              </a:ext>
            </a:extLst>
          </p:cNvPr>
          <p:cNvCxnSpPr>
            <a:cxnSpLocks/>
          </p:cNvCxnSpPr>
          <p:nvPr/>
        </p:nvCxnSpPr>
        <p:spPr>
          <a:xfrm flipV="1">
            <a:off x="1707486" y="2573992"/>
            <a:ext cx="377235" cy="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8B24EB3-D2FD-44BB-BEC5-BCDB21CE5615}"/>
              </a:ext>
            </a:extLst>
          </p:cNvPr>
          <p:cNvSpPr txBox="1"/>
          <p:nvPr/>
        </p:nvSpPr>
        <p:spPr>
          <a:xfrm>
            <a:off x="7356369" y="4506204"/>
            <a:ext cx="17034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最近使用した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ブック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あるときは、その</a:t>
            </a:r>
            <a:r>
              <a:rPr kumimoji="0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一覧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表示される</a:t>
            </a:r>
          </a:p>
        </p:txBody>
      </p:sp>
      <p:sp>
        <p:nvSpPr>
          <p:cNvPr id="13" name="角丸四角形 11">
            <a:extLst>
              <a:ext uri="{FF2B5EF4-FFF2-40B4-BE49-F238E27FC236}">
                <a16:creationId xmlns:a16="http://schemas.microsoft.com/office/drawing/2014/main" id="{33CC132F-FA1F-4BF6-BDCC-A3B4350F894A}"/>
              </a:ext>
            </a:extLst>
          </p:cNvPr>
          <p:cNvSpPr/>
          <p:nvPr/>
        </p:nvSpPr>
        <p:spPr>
          <a:xfrm>
            <a:off x="1266786" y="2472334"/>
            <a:ext cx="1290955" cy="3367904"/>
          </a:xfrm>
          <a:prstGeom prst="roundRect">
            <a:avLst/>
          </a:prstGeom>
          <a:noFill/>
          <a:ln w="508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57A6DC0-DF3F-4D76-92EF-A873E4678FE9}"/>
              </a:ext>
            </a:extLst>
          </p:cNvPr>
          <p:cNvSpPr txBox="1"/>
          <p:nvPr/>
        </p:nvSpPr>
        <p:spPr>
          <a:xfrm>
            <a:off x="-46326" y="3558669"/>
            <a:ext cx="17034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メニュー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6EE4CED9-3B49-464E-8DDE-A5027BC216BE}"/>
              </a:ext>
            </a:extLst>
          </p:cNvPr>
          <p:cNvSpPr/>
          <p:nvPr/>
        </p:nvSpPr>
        <p:spPr>
          <a:xfrm>
            <a:off x="2806636" y="2427319"/>
            <a:ext cx="4300838" cy="1500946"/>
          </a:xfrm>
          <a:prstGeom prst="roundRect">
            <a:avLst/>
          </a:prstGeom>
          <a:noFill/>
          <a:ln w="508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7452E6BD-F84D-48EB-B73D-326279AF39ED}"/>
              </a:ext>
            </a:extLst>
          </p:cNvPr>
          <p:cNvCxnSpPr>
            <a:cxnSpLocks/>
          </p:cNvCxnSpPr>
          <p:nvPr/>
        </p:nvCxnSpPr>
        <p:spPr>
          <a:xfrm flipH="1">
            <a:off x="6062351" y="1562490"/>
            <a:ext cx="1227" cy="8092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DE6114D-FA01-4EBF-9EDE-A920177409CB}"/>
              </a:ext>
            </a:extLst>
          </p:cNvPr>
          <p:cNvSpPr txBox="1"/>
          <p:nvPr/>
        </p:nvSpPr>
        <p:spPr>
          <a:xfrm>
            <a:off x="7408498" y="2825049"/>
            <a:ext cx="2036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新しい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ブック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角丸四角形 18">
            <a:extLst>
              <a:ext uri="{FF2B5EF4-FFF2-40B4-BE49-F238E27FC236}">
                <a16:creationId xmlns:a16="http://schemas.microsoft.com/office/drawing/2014/main" id="{457BBDA6-6ECC-4E62-BE92-233093DA9D41}"/>
              </a:ext>
            </a:extLst>
          </p:cNvPr>
          <p:cNvSpPr/>
          <p:nvPr/>
        </p:nvSpPr>
        <p:spPr>
          <a:xfrm>
            <a:off x="3030102" y="2531909"/>
            <a:ext cx="1206153" cy="1283097"/>
          </a:xfrm>
          <a:prstGeom prst="roundRect">
            <a:avLst/>
          </a:prstGeom>
          <a:noFill/>
          <a:ln w="508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CB53A334-093F-46B3-89AE-BDB3DE14D8ED}"/>
              </a:ext>
            </a:extLst>
          </p:cNvPr>
          <p:cNvCxnSpPr>
            <a:cxnSpLocks/>
          </p:cNvCxnSpPr>
          <p:nvPr/>
        </p:nvCxnSpPr>
        <p:spPr>
          <a:xfrm flipH="1" flipV="1">
            <a:off x="5425760" y="3928264"/>
            <a:ext cx="1873" cy="6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26BCD4D-C092-4686-B227-8CFF4382C2C5}"/>
              </a:ext>
            </a:extLst>
          </p:cNvPr>
          <p:cNvSpPr txBox="1"/>
          <p:nvPr/>
        </p:nvSpPr>
        <p:spPr>
          <a:xfrm>
            <a:off x="4236255" y="2813603"/>
            <a:ext cx="2566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新しい空白の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ブック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0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endParaRPr kumimoji="1" lang="ja-JP" altLang="en-US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58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00E8C5E8-6046-4B97-A042-222A23748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821" y="1974931"/>
            <a:ext cx="6025715" cy="338532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1D6E60-D8F7-43DC-A343-9A97C9245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の起動直後の画面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6E9630-2B85-44CE-AA1F-88D87DE8E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種類として「</a:t>
            </a:r>
            <a:r>
              <a:rPr kumimoji="1" lang="ja-JP" altLang="en-US" sz="2400" b="1" dirty="0"/>
              <a:t>空白のブック</a:t>
            </a:r>
            <a:r>
              <a:rPr kumimoji="1" lang="ja-JP" altLang="en-US" sz="2400" dirty="0"/>
              <a:t>」を選んだ場合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AB2940-C5A8-4F03-B658-4140FE22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角丸四角形 3">
            <a:extLst>
              <a:ext uri="{FF2B5EF4-FFF2-40B4-BE49-F238E27FC236}">
                <a16:creationId xmlns:a16="http://schemas.microsoft.com/office/drawing/2014/main" id="{2B274644-557B-4F3B-88DD-964278807FDE}"/>
              </a:ext>
            </a:extLst>
          </p:cNvPr>
          <p:cNvSpPr/>
          <p:nvPr/>
        </p:nvSpPr>
        <p:spPr>
          <a:xfrm>
            <a:off x="2970969" y="2828886"/>
            <a:ext cx="5998864" cy="2358148"/>
          </a:xfrm>
          <a:prstGeom prst="roundRect">
            <a:avLst/>
          </a:prstGeom>
          <a:noFill/>
          <a:ln w="508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DBD3998-9C45-45FF-85DF-8D860E1D8A71}"/>
              </a:ext>
            </a:extLst>
          </p:cNvPr>
          <p:cNvSpPr txBox="1"/>
          <p:nvPr/>
        </p:nvSpPr>
        <p:spPr>
          <a:xfrm>
            <a:off x="169163" y="394015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空の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ワークシート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角丸四角形 3">
            <a:extLst>
              <a:ext uri="{FF2B5EF4-FFF2-40B4-BE49-F238E27FC236}">
                <a16:creationId xmlns:a16="http://schemas.microsoft.com/office/drawing/2014/main" id="{B9BD56BE-A3F4-4C7C-88A2-B29C70172C7B}"/>
              </a:ext>
            </a:extLst>
          </p:cNvPr>
          <p:cNvSpPr/>
          <p:nvPr/>
        </p:nvSpPr>
        <p:spPr>
          <a:xfrm>
            <a:off x="3021593" y="2290339"/>
            <a:ext cx="5877037" cy="538548"/>
          </a:xfrm>
          <a:prstGeom prst="roundRect">
            <a:avLst/>
          </a:prstGeom>
          <a:noFill/>
          <a:ln w="508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角丸四角形吹き出し 5">
            <a:extLst>
              <a:ext uri="{FF2B5EF4-FFF2-40B4-BE49-F238E27FC236}">
                <a16:creationId xmlns:a16="http://schemas.microsoft.com/office/drawing/2014/main" id="{392D4F94-491D-4E1B-80F3-A34A80F0D715}"/>
              </a:ext>
            </a:extLst>
          </p:cNvPr>
          <p:cNvSpPr/>
          <p:nvPr/>
        </p:nvSpPr>
        <p:spPr>
          <a:xfrm>
            <a:off x="1090737" y="2223744"/>
            <a:ext cx="1453874" cy="662791"/>
          </a:xfrm>
          <a:prstGeom prst="wedgeRoundRectCallout">
            <a:avLst>
              <a:gd name="adj1" fmla="val 79769"/>
              <a:gd name="adj2" fmla="val 897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19F4DDE-7203-4D05-A7F8-04F6568721B6}"/>
              </a:ext>
            </a:extLst>
          </p:cNvPr>
          <p:cNvSpPr txBox="1"/>
          <p:nvPr/>
        </p:nvSpPr>
        <p:spPr>
          <a:xfrm>
            <a:off x="1253072" y="2367221"/>
            <a:ext cx="236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リボン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角丸四角形 3">
            <a:extLst>
              <a:ext uri="{FF2B5EF4-FFF2-40B4-BE49-F238E27FC236}">
                <a16:creationId xmlns:a16="http://schemas.microsoft.com/office/drawing/2014/main" id="{F15F7599-D67A-4E2D-A1E4-120F5A402B0F}"/>
              </a:ext>
            </a:extLst>
          </p:cNvPr>
          <p:cNvSpPr/>
          <p:nvPr/>
        </p:nvSpPr>
        <p:spPr>
          <a:xfrm>
            <a:off x="3009599" y="1961304"/>
            <a:ext cx="4631810" cy="295894"/>
          </a:xfrm>
          <a:prstGeom prst="roundRect">
            <a:avLst/>
          </a:prstGeom>
          <a:noFill/>
          <a:ln w="508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角丸四角形吹き出し 5">
            <a:extLst>
              <a:ext uri="{FF2B5EF4-FFF2-40B4-BE49-F238E27FC236}">
                <a16:creationId xmlns:a16="http://schemas.microsoft.com/office/drawing/2014/main" id="{78DC20B1-B518-48F1-BF42-DE929EB2CAD8}"/>
              </a:ext>
            </a:extLst>
          </p:cNvPr>
          <p:cNvSpPr/>
          <p:nvPr/>
        </p:nvSpPr>
        <p:spPr>
          <a:xfrm>
            <a:off x="871090" y="1431420"/>
            <a:ext cx="1688127" cy="662791"/>
          </a:xfrm>
          <a:prstGeom prst="wedgeRoundRectCallout">
            <a:avLst>
              <a:gd name="adj1" fmla="val 78477"/>
              <a:gd name="adj2" fmla="val 6283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36A3305-B7D9-45C8-A9B9-57082222AD69}"/>
              </a:ext>
            </a:extLst>
          </p:cNvPr>
          <p:cNvSpPr txBox="1"/>
          <p:nvPr/>
        </p:nvSpPr>
        <p:spPr>
          <a:xfrm>
            <a:off x="1090737" y="1574792"/>
            <a:ext cx="236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メニュー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角丸四角形吹き出し 5">
            <a:extLst>
              <a:ext uri="{FF2B5EF4-FFF2-40B4-BE49-F238E27FC236}">
                <a16:creationId xmlns:a16="http://schemas.microsoft.com/office/drawing/2014/main" id="{8CF8FB4F-CD59-4803-8169-014A6158D0A5}"/>
              </a:ext>
            </a:extLst>
          </p:cNvPr>
          <p:cNvSpPr/>
          <p:nvPr/>
        </p:nvSpPr>
        <p:spPr>
          <a:xfrm>
            <a:off x="129547" y="3821965"/>
            <a:ext cx="2686494" cy="662791"/>
          </a:xfrm>
          <a:prstGeom prst="wedgeRoundRectCallout">
            <a:avLst>
              <a:gd name="adj1" fmla="val 56756"/>
              <a:gd name="adj2" fmla="val -2693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74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1344</Words>
  <Application>Microsoft Office PowerPoint</Application>
  <PresentationFormat>画面に合わせる (4:3)</PresentationFormat>
  <Paragraphs>356</Paragraphs>
  <Slides>45</Slides>
  <Notes>15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4" baseType="lpstr">
      <vt:lpstr>メイリオ</vt:lpstr>
      <vt:lpstr>游ゴシック</vt:lpstr>
      <vt:lpstr>游ゴシック Light</vt:lpstr>
      <vt:lpstr>Arial</vt:lpstr>
      <vt:lpstr>Calibri</vt:lpstr>
      <vt:lpstr>Calibri Light</vt:lpstr>
      <vt:lpstr>Segoe UI</vt:lpstr>
      <vt:lpstr>Office テーマ</vt:lpstr>
      <vt:lpstr>Worksheet</vt:lpstr>
      <vt:lpstr>or-5. ランダムウオーク </vt:lpstr>
      <vt:lpstr>アウトライン</vt:lpstr>
      <vt:lpstr>5-1 表計算ソフトウエア Excel </vt:lpstr>
      <vt:lpstr>パソコンの威力</vt:lpstr>
      <vt:lpstr>Excel の画面（メニュー、リボン、ワークシートなど）</vt:lpstr>
      <vt:lpstr>Excel のブック</vt:lpstr>
      <vt:lpstr>Excel のスタート画面</vt:lpstr>
      <vt:lpstr>Excel のスタート画面</vt:lpstr>
      <vt:lpstr>Excel の起動直後の画面</vt:lpstr>
      <vt:lpstr>5-2 散布図（Excel を使用） </vt:lpstr>
      <vt:lpstr>PowerPoint プレゼンテーション</vt:lpstr>
      <vt:lpstr>Excel での散布図の作成手順</vt:lpstr>
      <vt:lpstr>Excel での散布図の種類の選択</vt:lpstr>
      <vt:lpstr>PowerPoint プレゼンテーション</vt:lpstr>
      <vt:lpstr>散布図の用途</vt:lpstr>
      <vt:lpstr>分布から読み取れること</vt:lpstr>
      <vt:lpstr>5-3 データの合計、平均（Excel を使用） </vt:lpstr>
      <vt:lpstr>Excel で合計を求める SUM</vt:lpstr>
      <vt:lpstr>Excel で平均を求める AVERAGE</vt:lpstr>
      <vt:lpstr>平均</vt:lpstr>
      <vt:lpstr>平均を使うときの注意点</vt:lpstr>
      <vt:lpstr>5-4 データの分布、密度（Excel を使用） </vt:lpstr>
      <vt:lpstr>ヒストグラム</vt:lpstr>
      <vt:lpstr>Excel でのヒストグラムの作成手順</vt:lpstr>
      <vt:lpstr>ヒストグラムから読み取れること</vt:lpstr>
      <vt:lpstr>データサイエンスの要点</vt:lpstr>
      <vt:lpstr>5-5 標準偏差（Excel を使用） </vt:lpstr>
      <vt:lpstr>変数の例</vt:lpstr>
      <vt:lpstr>標準偏差</vt:lpstr>
      <vt:lpstr>Excel での平均と標準偏差</vt:lpstr>
      <vt:lpstr>演習</vt:lpstr>
      <vt:lpstr>演習</vt:lpstr>
      <vt:lpstr>演習</vt:lpstr>
      <vt:lpstr>演習</vt:lpstr>
      <vt:lpstr>演習</vt:lpstr>
      <vt:lpstr>5-6 ランダムウオーク</vt:lpstr>
      <vt:lpstr>ランダムウオーク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平均と分散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ランダムウオーク</dc:title>
  <dc:creator>kaneko kunihiko</dc:creator>
  <cp:lastModifiedBy>金子　邦彦</cp:lastModifiedBy>
  <cp:revision>42</cp:revision>
  <dcterms:created xsi:type="dcterms:W3CDTF">2019-11-02T00:06:04Z</dcterms:created>
  <dcterms:modified xsi:type="dcterms:W3CDTF">2022-05-16T09:59:07Z</dcterms:modified>
</cp:coreProperties>
</file>