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948" r:id="rId2"/>
    <p:sldId id="950" r:id="rId3"/>
    <p:sldId id="487" r:id="rId4"/>
    <p:sldId id="488" r:id="rId5"/>
    <p:sldId id="492" r:id="rId6"/>
    <p:sldId id="496" r:id="rId7"/>
    <p:sldId id="565" r:id="rId8"/>
    <p:sldId id="504" r:id="rId9"/>
    <p:sldId id="566" r:id="rId10"/>
    <p:sldId id="949" r:id="rId11"/>
    <p:sldId id="499" r:id="rId12"/>
    <p:sldId id="506" r:id="rId13"/>
    <p:sldId id="507" r:id="rId14"/>
    <p:sldId id="508" r:id="rId15"/>
    <p:sldId id="509" r:id="rId16"/>
    <p:sldId id="510" r:id="rId17"/>
    <p:sldId id="512" r:id="rId18"/>
    <p:sldId id="513" r:id="rId19"/>
    <p:sldId id="586" r:id="rId20"/>
    <p:sldId id="588" r:id="rId21"/>
    <p:sldId id="589" r:id="rId22"/>
    <p:sldId id="590" r:id="rId23"/>
    <p:sldId id="591" r:id="rId24"/>
    <p:sldId id="585" r:id="rId25"/>
    <p:sldId id="592" r:id="rId26"/>
    <p:sldId id="574" r:id="rId27"/>
    <p:sldId id="575" r:id="rId28"/>
    <p:sldId id="593" r:id="rId29"/>
    <p:sldId id="577" r:id="rId30"/>
    <p:sldId id="578" r:id="rId31"/>
    <p:sldId id="579" r:id="rId32"/>
    <p:sldId id="580" r:id="rId33"/>
    <p:sldId id="581" r:id="rId34"/>
    <p:sldId id="582" r:id="rId35"/>
    <p:sldId id="583" r:id="rId36"/>
    <p:sldId id="584" r:id="rId3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46" d="100"/>
          <a:sy n="46" d="100"/>
        </p:scale>
        <p:origin x="40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88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86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848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22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727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14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481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60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981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61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or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8687" y="1122363"/>
            <a:ext cx="8285172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3. </a:t>
            </a:r>
            <a:r>
              <a:rPr lang="ja-JP" altLang="en-US" dirty="0"/>
              <a:t>作業リスト，スケジューリング，</a:t>
            </a:r>
            <a:r>
              <a:rPr lang="en-US" altLang="ja-JP" dirty="0"/>
              <a:t>PERT</a:t>
            </a:r>
            <a:r>
              <a:rPr lang="ja-JP" altLang="en-US" dirty="0"/>
              <a:t>図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（オペレーションズリサーチ）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https://www.kkaneko.jp/cc/or/index.html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855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3B8F4145-3826-40DF-8DCD-B7D85448A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次のように値を入力．</a:t>
            </a:r>
          </a:p>
          <a:p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6551" y="5327250"/>
            <a:ext cx="8869736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数値はすべて半角．「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」なども半角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92FED9B-A79F-4B60-AC28-9936B503A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023" y="1408604"/>
            <a:ext cx="7451909" cy="3567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03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18C3CE98-EB7D-42A6-8B7F-76A7B64E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E, F, G </a:t>
            </a:r>
            <a:r>
              <a:rPr lang="ja-JP" altLang="en-US" dirty="0"/>
              <a:t>列に次のように値を入力を書き加える．</a:t>
            </a:r>
          </a:p>
          <a:p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73910" y="5479378"/>
            <a:ext cx="389401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数値はすべて半角．</a:t>
            </a:r>
            <a:endParaRPr kumimoji="1" lang="en-US" altLang="ja-JP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61F2B27-F7BD-4AB9-9562-7DC4FD30E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115" y="1577833"/>
            <a:ext cx="5592711" cy="377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1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3B8F4145-3826-40DF-8DCD-B7D85448A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全体を確認する．</a:t>
            </a:r>
          </a:p>
          <a:p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6551" y="5327250"/>
            <a:ext cx="8869736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数値はすべて半角．「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」なども半角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2104488"/>
            <a:ext cx="8896737" cy="264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18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33199" y="987001"/>
            <a:ext cx="7562850" cy="396864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終了時刻を計算させるために，次のように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13387" y="5036140"/>
            <a:ext cx="4475905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kumimoji="1"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G2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E2+C2+F2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BDADAA7-2061-413F-A4C0-BBBED5B2F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13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7759B0F-4F0B-4DE7-826F-0796F6E06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95" y="1977949"/>
            <a:ext cx="8409575" cy="242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57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21845" y="1052677"/>
            <a:ext cx="7529383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G2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G3, G4, G5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4685510-44ED-4244-A8EA-DC7503F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14</a:t>
            </a:fld>
            <a:endParaRPr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08C6287-B22E-492A-91D6-7D856920D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155" y="2671938"/>
            <a:ext cx="8581751" cy="24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059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67" y="2819031"/>
            <a:ext cx="8587464" cy="2580767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7167" y="1048777"/>
            <a:ext cx="7687710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終了時刻が自動で再計算されることを確認するために，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C5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の値を「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」から「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」に書き換えてみなさい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3721162" y="4648955"/>
            <a:ext cx="671742" cy="65722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4614" y="5495393"/>
            <a:ext cx="294503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 </a:t>
            </a:r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に変えてみる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57012" y="5392999"/>
            <a:ext cx="2226892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自動で</a:t>
            </a:r>
            <a:endParaRPr kumimoji="1" lang="en-US" altLang="ja-JP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 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に変わる</a:t>
            </a:r>
            <a:endParaRPr kumimoji="1" lang="ja-JP" altLang="en-US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8102889" y="4700733"/>
            <a:ext cx="671742" cy="65722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5131" y="6075737"/>
            <a:ext cx="628890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あとで使うので、消さずに残しておく</a:t>
            </a: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8D10F5D0-0B3C-41D5-BEB7-EE165A4E6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9864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3-3 </a:t>
            </a:r>
            <a:r>
              <a:rPr lang="ja-JP" altLang="en-US" dirty="0"/>
              <a:t>クリティカルパス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3516D728-ADE2-4074-AF78-7517D367C2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5172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4242EFD2-1D4D-4EB0-8F03-FE03ED6C2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もっと早く終わりたい！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38491" y="799523"/>
            <a:ext cx="5238867" cy="666750"/>
          </a:xfrm>
          <a:prstGeom prst="roundRect">
            <a:avLst/>
          </a:prstGeom>
          <a:noFill/>
          <a:ln w="571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2638261" y="2685434"/>
            <a:ext cx="290" cy="2334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2194385" y="4662248"/>
            <a:ext cx="5944564" cy="142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21845" y="2705697"/>
            <a:ext cx="1286442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A. </a:t>
            </a:r>
            <a:r>
              <a:rPr lang="ja-JP" altLang="en-US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注文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34162" y="3668234"/>
            <a:ext cx="2343911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C. </a:t>
            </a:r>
            <a:r>
              <a:rPr lang="ja-JP" altLang="en-US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お金の準備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105687" y="2787488"/>
            <a:ext cx="334477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511309" y="3261225"/>
            <a:ext cx="2725450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695928" y="2248085"/>
            <a:ext cx="902811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作業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34161" y="3189289"/>
            <a:ext cx="2348720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B. </a:t>
            </a:r>
            <a:r>
              <a:rPr lang="ja-JP" altLang="en-US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作成と配達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22586" y="4142381"/>
            <a:ext cx="1647823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D. </a:t>
            </a:r>
            <a:r>
              <a:rPr lang="ja-JP" altLang="en-US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食べる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511309" y="3724868"/>
            <a:ext cx="396587" cy="392415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272707" y="4096915"/>
            <a:ext cx="1004888" cy="378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3440164" y="4198606"/>
            <a:ext cx="210788" cy="1081717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コンテンツ プレースホルダー 4"/>
          <p:cNvSpPr txBox="1">
            <a:spLocks/>
          </p:cNvSpPr>
          <p:nvPr/>
        </p:nvSpPr>
        <p:spPr>
          <a:xfrm>
            <a:off x="2128294" y="5493106"/>
            <a:ext cx="5545313" cy="4741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ここを急いでも、</a:t>
            </a:r>
            <a:r>
              <a:rPr lang="en-US" altLang="ja-JP" b="1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r>
              <a:rPr lang="ja-JP" altLang="en-US" b="1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に影響がない</a:t>
            </a:r>
          </a:p>
        </p:txBody>
      </p:sp>
    </p:spTree>
    <p:extLst>
      <p:ext uri="{BB962C8B-B14F-4D97-AF65-F5344CB8AC3E}">
        <p14:creationId xmlns:p14="http://schemas.microsoft.com/office/powerpoint/2010/main" val="852729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クリティカルパス</a:t>
            </a: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クリティカルパス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FF0000"/>
                </a:solidFill>
              </a:rPr>
              <a:t>作業リストをもとにスケジュールを立てたとき、余裕が０である（余裕がない）</a:t>
            </a:r>
            <a:r>
              <a:rPr lang="ja-JP" altLang="en-US" b="1" dirty="0" err="1">
                <a:solidFill>
                  <a:srgbClr val="FF0000"/>
                </a:solidFill>
              </a:rPr>
              <a:t>ような</a:t>
            </a:r>
            <a:r>
              <a:rPr lang="ja-JP" altLang="en-US" b="1" dirty="0">
                <a:solidFill>
                  <a:srgbClr val="FF0000"/>
                </a:solidFill>
              </a:rPr>
              <a:t>作業の列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2522957" y="3088579"/>
            <a:ext cx="290" cy="23340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2079081" y="5065393"/>
            <a:ext cx="5944564" cy="142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26548" y="3266113"/>
            <a:ext cx="1091966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注文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738865" y="4228650"/>
            <a:ext cx="1898277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お金の準備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990383" y="3190633"/>
            <a:ext cx="334477" cy="3924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396005" y="3664370"/>
            <a:ext cx="2725450" cy="3924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741974" y="2682978"/>
            <a:ext cx="72327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作業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38864" y="3749705"/>
            <a:ext cx="1895904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作成と配達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27289" y="4702797"/>
            <a:ext cx="1374094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食べる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157403" y="4500060"/>
            <a:ext cx="1004888" cy="3783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411424" y="4152235"/>
            <a:ext cx="396587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フリーフォーム 2"/>
          <p:cNvSpPr/>
          <p:nvPr/>
        </p:nvSpPr>
        <p:spPr>
          <a:xfrm>
            <a:off x="2521004" y="2995449"/>
            <a:ext cx="4957763" cy="2143211"/>
          </a:xfrm>
          <a:custGeom>
            <a:avLst/>
            <a:gdLst>
              <a:gd name="connsiteX0" fmla="*/ 723900 w 6610350"/>
              <a:gd name="connsiteY0" fmla="*/ 19050 h 2857615"/>
              <a:gd name="connsiteX1" fmla="*/ 723900 w 6610350"/>
              <a:gd name="connsiteY1" fmla="*/ 19050 h 2857615"/>
              <a:gd name="connsiteX2" fmla="*/ 342900 w 6610350"/>
              <a:gd name="connsiteY2" fmla="*/ 38100 h 2857615"/>
              <a:gd name="connsiteX3" fmla="*/ 266700 w 6610350"/>
              <a:gd name="connsiteY3" fmla="*/ 57150 h 2857615"/>
              <a:gd name="connsiteX4" fmla="*/ 152400 w 6610350"/>
              <a:gd name="connsiteY4" fmla="*/ 152400 h 2857615"/>
              <a:gd name="connsiteX5" fmla="*/ 114300 w 6610350"/>
              <a:gd name="connsiteY5" fmla="*/ 209550 h 2857615"/>
              <a:gd name="connsiteX6" fmla="*/ 57150 w 6610350"/>
              <a:gd name="connsiteY6" fmla="*/ 266700 h 2857615"/>
              <a:gd name="connsiteX7" fmla="*/ 38100 w 6610350"/>
              <a:gd name="connsiteY7" fmla="*/ 323850 h 2857615"/>
              <a:gd name="connsiteX8" fmla="*/ 0 w 6610350"/>
              <a:gd name="connsiteY8" fmla="*/ 514350 h 2857615"/>
              <a:gd name="connsiteX9" fmla="*/ 19050 w 6610350"/>
              <a:gd name="connsiteY9" fmla="*/ 762000 h 2857615"/>
              <a:gd name="connsiteX10" fmla="*/ 38100 w 6610350"/>
              <a:gd name="connsiteY10" fmla="*/ 819150 h 2857615"/>
              <a:gd name="connsiteX11" fmla="*/ 95250 w 6610350"/>
              <a:gd name="connsiteY11" fmla="*/ 971550 h 2857615"/>
              <a:gd name="connsiteX12" fmla="*/ 114300 w 6610350"/>
              <a:gd name="connsiteY12" fmla="*/ 1028700 h 2857615"/>
              <a:gd name="connsiteX13" fmla="*/ 209550 w 6610350"/>
              <a:gd name="connsiteY13" fmla="*/ 1143000 h 2857615"/>
              <a:gd name="connsiteX14" fmla="*/ 323850 w 6610350"/>
              <a:gd name="connsiteY14" fmla="*/ 1219200 h 2857615"/>
              <a:gd name="connsiteX15" fmla="*/ 685800 w 6610350"/>
              <a:gd name="connsiteY15" fmla="*/ 1238250 h 2857615"/>
              <a:gd name="connsiteX16" fmla="*/ 800100 w 6610350"/>
              <a:gd name="connsiteY16" fmla="*/ 1352550 h 2857615"/>
              <a:gd name="connsiteX17" fmla="*/ 895350 w 6610350"/>
              <a:gd name="connsiteY17" fmla="*/ 1447800 h 2857615"/>
              <a:gd name="connsiteX18" fmla="*/ 990600 w 6610350"/>
              <a:gd name="connsiteY18" fmla="*/ 1562100 h 2857615"/>
              <a:gd name="connsiteX19" fmla="*/ 1104900 w 6610350"/>
              <a:gd name="connsiteY19" fmla="*/ 1600200 h 2857615"/>
              <a:gd name="connsiteX20" fmla="*/ 1238250 w 6610350"/>
              <a:gd name="connsiteY20" fmla="*/ 1638300 h 2857615"/>
              <a:gd name="connsiteX21" fmla="*/ 1943100 w 6610350"/>
              <a:gd name="connsiteY21" fmla="*/ 1676400 h 2857615"/>
              <a:gd name="connsiteX22" fmla="*/ 2990850 w 6610350"/>
              <a:gd name="connsiteY22" fmla="*/ 1657350 h 2857615"/>
              <a:gd name="connsiteX23" fmla="*/ 3505200 w 6610350"/>
              <a:gd name="connsiteY23" fmla="*/ 1619250 h 2857615"/>
              <a:gd name="connsiteX24" fmla="*/ 3943350 w 6610350"/>
              <a:gd name="connsiteY24" fmla="*/ 1638300 h 2857615"/>
              <a:gd name="connsiteX25" fmla="*/ 4057650 w 6610350"/>
              <a:gd name="connsiteY25" fmla="*/ 1676400 h 2857615"/>
              <a:gd name="connsiteX26" fmla="*/ 4191000 w 6610350"/>
              <a:gd name="connsiteY26" fmla="*/ 1714500 h 2857615"/>
              <a:gd name="connsiteX27" fmla="*/ 4324350 w 6610350"/>
              <a:gd name="connsiteY27" fmla="*/ 1752600 h 2857615"/>
              <a:gd name="connsiteX28" fmla="*/ 4381500 w 6610350"/>
              <a:gd name="connsiteY28" fmla="*/ 1790700 h 2857615"/>
              <a:gd name="connsiteX29" fmla="*/ 4533900 w 6610350"/>
              <a:gd name="connsiteY29" fmla="*/ 2019300 h 2857615"/>
              <a:gd name="connsiteX30" fmla="*/ 4572000 w 6610350"/>
              <a:gd name="connsiteY30" fmla="*/ 2076450 h 2857615"/>
              <a:gd name="connsiteX31" fmla="*/ 4610100 w 6610350"/>
              <a:gd name="connsiteY31" fmla="*/ 2190750 h 2857615"/>
              <a:gd name="connsiteX32" fmla="*/ 4648200 w 6610350"/>
              <a:gd name="connsiteY32" fmla="*/ 2266950 h 2857615"/>
              <a:gd name="connsiteX33" fmla="*/ 4686300 w 6610350"/>
              <a:gd name="connsiteY33" fmla="*/ 2381250 h 2857615"/>
              <a:gd name="connsiteX34" fmla="*/ 4743450 w 6610350"/>
              <a:gd name="connsiteY34" fmla="*/ 2495550 h 2857615"/>
              <a:gd name="connsiteX35" fmla="*/ 4800600 w 6610350"/>
              <a:gd name="connsiteY35" fmla="*/ 2533650 h 2857615"/>
              <a:gd name="connsiteX36" fmla="*/ 4895850 w 6610350"/>
              <a:gd name="connsiteY36" fmla="*/ 2628900 h 2857615"/>
              <a:gd name="connsiteX37" fmla="*/ 5010150 w 6610350"/>
              <a:gd name="connsiteY37" fmla="*/ 2724150 h 2857615"/>
              <a:gd name="connsiteX38" fmla="*/ 5067300 w 6610350"/>
              <a:gd name="connsiteY38" fmla="*/ 2743200 h 2857615"/>
              <a:gd name="connsiteX39" fmla="*/ 5238750 w 6610350"/>
              <a:gd name="connsiteY39" fmla="*/ 2819400 h 2857615"/>
              <a:gd name="connsiteX40" fmla="*/ 5524500 w 6610350"/>
              <a:gd name="connsiteY40" fmla="*/ 2838450 h 2857615"/>
              <a:gd name="connsiteX41" fmla="*/ 5581650 w 6610350"/>
              <a:gd name="connsiteY41" fmla="*/ 2857500 h 2857615"/>
              <a:gd name="connsiteX42" fmla="*/ 5772150 w 6610350"/>
              <a:gd name="connsiteY42" fmla="*/ 2819400 h 2857615"/>
              <a:gd name="connsiteX43" fmla="*/ 6000750 w 6610350"/>
              <a:gd name="connsiteY43" fmla="*/ 2781300 h 2857615"/>
              <a:gd name="connsiteX44" fmla="*/ 6115050 w 6610350"/>
              <a:gd name="connsiteY44" fmla="*/ 2743200 h 2857615"/>
              <a:gd name="connsiteX45" fmla="*/ 6229350 w 6610350"/>
              <a:gd name="connsiteY45" fmla="*/ 2667000 h 2857615"/>
              <a:gd name="connsiteX46" fmla="*/ 6324600 w 6610350"/>
              <a:gd name="connsiteY46" fmla="*/ 2590800 h 2857615"/>
              <a:gd name="connsiteX47" fmla="*/ 6381750 w 6610350"/>
              <a:gd name="connsiteY47" fmla="*/ 2533650 h 2857615"/>
              <a:gd name="connsiteX48" fmla="*/ 6496050 w 6610350"/>
              <a:gd name="connsiteY48" fmla="*/ 2457450 h 2857615"/>
              <a:gd name="connsiteX49" fmla="*/ 6572250 w 6610350"/>
              <a:gd name="connsiteY49" fmla="*/ 2343150 h 2857615"/>
              <a:gd name="connsiteX50" fmla="*/ 6610350 w 6610350"/>
              <a:gd name="connsiteY50" fmla="*/ 2228850 h 2857615"/>
              <a:gd name="connsiteX51" fmla="*/ 6591300 w 6610350"/>
              <a:gd name="connsiteY51" fmla="*/ 2057400 h 2857615"/>
              <a:gd name="connsiteX52" fmla="*/ 6400800 w 6610350"/>
              <a:gd name="connsiteY52" fmla="*/ 1866900 h 2857615"/>
              <a:gd name="connsiteX53" fmla="*/ 6343650 w 6610350"/>
              <a:gd name="connsiteY53" fmla="*/ 1828800 h 2857615"/>
              <a:gd name="connsiteX54" fmla="*/ 6286500 w 6610350"/>
              <a:gd name="connsiteY54" fmla="*/ 1790700 h 2857615"/>
              <a:gd name="connsiteX55" fmla="*/ 6229350 w 6610350"/>
              <a:gd name="connsiteY55" fmla="*/ 1733550 h 2857615"/>
              <a:gd name="connsiteX56" fmla="*/ 6172200 w 6610350"/>
              <a:gd name="connsiteY56" fmla="*/ 1714500 h 2857615"/>
              <a:gd name="connsiteX57" fmla="*/ 6096000 w 6610350"/>
              <a:gd name="connsiteY57" fmla="*/ 1676400 h 2857615"/>
              <a:gd name="connsiteX58" fmla="*/ 6038850 w 6610350"/>
              <a:gd name="connsiteY58" fmla="*/ 1638300 h 2857615"/>
              <a:gd name="connsiteX59" fmla="*/ 5486400 w 6610350"/>
              <a:gd name="connsiteY59" fmla="*/ 1619250 h 2857615"/>
              <a:gd name="connsiteX60" fmla="*/ 5219700 w 6610350"/>
              <a:gd name="connsiteY60" fmla="*/ 1600200 h 2857615"/>
              <a:gd name="connsiteX61" fmla="*/ 5181600 w 6610350"/>
              <a:gd name="connsiteY61" fmla="*/ 1543050 h 2857615"/>
              <a:gd name="connsiteX62" fmla="*/ 5143500 w 6610350"/>
              <a:gd name="connsiteY62" fmla="*/ 1428750 h 2857615"/>
              <a:gd name="connsiteX63" fmla="*/ 5105400 w 6610350"/>
              <a:gd name="connsiteY63" fmla="*/ 1371600 h 2857615"/>
              <a:gd name="connsiteX64" fmla="*/ 5048250 w 6610350"/>
              <a:gd name="connsiteY64" fmla="*/ 1200150 h 2857615"/>
              <a:gd name="connsiteX65" fmla="*/ 5029200 w 6610350"/>
              <a:gd name="connsiteY65" fmla="*/ 1143000 h 2857615"/>
              <a:gd name="connsiteX66" fmla="*/ 5010150 w 6610350"/>
              <a:gd name="connsiteY66" fmla="*/ 1085850 h 2857615"/>
              <a:gd name="connsiteX67" fmla="*/ 4933950 w 6610350"/>
              <a:gd name="connsiteY67" fmla="*/ 914400 h 2857615"/>
              <a:gd name="connsiteX68" fmla="*/ 4895850 w 6610350"/>
              <a:gd name="connsiteY68" fmla="*/ 781050 h 2857615"/>
              <a:gd name="connsiteX69" fmla="*/ 4838700 w 6610350"/>
              <a:gd name="connsiteY69" fmla="*/ 666750 h 2857615"/>
              <a:gd name="connsiteX70" fmla="*/ 4610100 w 6610350"/>
              <a:gd name="connsiteY70" fmla="*/ 552450 h 2857615"/>
              <a:gd name="connsiteX71" fmla="*/ 4381500 w 6610350"/>
              <a:gd name="connsiteY71" fmla="*/ 514350 h 2857615"/>
              <a:gd name="connsiteX72" fmla="*/ 3943350 w 6610350"/>
              <a:gd name="connsiteY72" fmla="*/ 495300 h 2857615"/>
              <a:gd name="connsiteX73" fmla="*/ 1524000 w 6610350"/>
              <a:gd name="connsiteY73" fmla="*/ 514350 h 2857615"/>
              <a:gd name="connsiteX74" fmla="*/ 1428750 w 6610350"/>
              <a:gd name="connsiteY74" fmla="*/ 400050 h 2857615"/>
              <a:gd name="connsiteX75" fmla="*/ 1409700 w 6610350"/>
              <a:gd name="connsiteY75" fmla="*/ 342900 h 2857615"/>
              <a:gd name="connsiteX76" fmla="*/ 1276350 w 6610350"/>
              <a:gd name="connsiteY76" fmla="*/ 190500 h 2857615"/>
              <a:gd name="connsiteX77" fmla="*/ 1238250 w 6610350"/>
              <a:gd name="connsiteY77" fmla="*/ 133350 h 2857615"/>
              <a:gd name="connsiteX78" fmla="*/ 1047750 w 6610350"/>
              <a:gd name="connsiteY78" fmla="*/ 57150 h 2857615"/>
              <a:gd name="connsiteX79" fmla="*/ 933450 w 6610350"/>
              <a:gd name="connsiteY79" fmla="*/ 19050 h 2857615"/>
              <a:gd name="connsiteX80" fmla="*/ 876300 w 6610350"/>
              <a:gd name="connsiteY80" fmla="*/ 0 h 2857615"/>
              <a:gd name="connsiteX81" fmla="*/ 723900 w 6610350"/>
              <a:gd name="connsiteY81" fmla="*/ 19050 h 2857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6610350" h="2857615">
                <a:moveTo>
                  <a:pt x="723900" y="19050"/>
                </a:moveTo>
                <a:lnTo>
                  <a:pt x="723900" y="19050"/>
                </a:lnTo>
                <a:cubicBezTo>
                  <a:pt x="596900" y="25400"/>
                  <a:pt x="469619" y="27540"/>
                  <a:pt x="342900" y="38100"/>
                </a:cubicBezTo>
                <a:cubicBezTo>
                  <a:pt x="316809" y="40274"/>
                  <a:pt x="290765" y="46837"/>
                  <a:pt x="266700" y="57150"/>
                </a:cubicBezTo>
                <a:cubicBezTo>
                  <a:pt x="227850" y="73800"/>
                  <a:pt x="177829" y="121885"/>
                  <a:pt x="152400" y="152400"/>
                </a:cubicBezTo>
                <a:cubicBezTo>
                  <a:pt x="137743" y="169989"/>
                  <a:pt x="128957" y="191961"/>
                  <a:pt x="114300" y="209550"/>
                </a:cubicBezTo>
                <a:cubicBezTo>
                  <a:pt x="97053" y="230246"/>
                  <a:pt x="76200" y="247650"/>
                  <a:pt x="57150" y="266700"/>
                </a:cubicBezTo>
                <a:cubicBezTo>
                  <a:pt x="50800" y="285750"/>
                  <a:pt x="42038" y="304159"/>
                  <a:pt x="38100" y="323850"/>
                </a:cubicBezTo>
                <a:cubicBezTo>
                  <a:pt x="-5680" y="542748"/>
                  <a:pt x="43038" y="385235"/>
                  <a:pt x="0" y="514350"/>
                </a:cubicBezTo>
                <a:cubicBezTo>
                  <a:pt x="6350" y="596900"/>
                  <a:pt x="8781" y="679845"/>
                  <a:pt x="19050" y="762000"/>
                </a:cubicBezTo>
                <a:cubicBezTo>
                  <a:pt x="21541" y="781925"/>
                  <a:pt x="32583" y="799842"/>
                  <a:pt x="38100" y="819150"/>
                </a:cubicBezTo>
                <a:cubicBezTo>
                  <a:pt x="88274" y="994759"/>
                  <a:pt x="19153" y="793990"/>
                  <a:pt x="95250" y="971550"/>
                </a:cubicBezTo>
                <a:cubicBezTo>
                  <a:pt x="103160" y="990007"/>
                  <a:pt x="105320" y="1010739"/>
                  <a:pt x="114300" y="1028700"/>
                </a:cubicBezTo>
                <a:cubicBezTo>
                  <a:pt x="134312" y="1068724"/>
                  <a:pt x="175079" y="1116189"/>
                  <a:pt x="209550" y="1143000"/>
                </a:cubicBezTo>
                <a:cubicBezTo>
                  <a:pt x="245695" y="1171113"/>
                  <a:pt x="278123" y="1216793"/>
                  <a:pt x="323850" y="1219200"/>
                </a:cubicBezTo>
                <a:lnTo>
                  <a:pt x="685800" y="1238250"/>
                </a:lnTo>
                <a:cubicBezTo>
                  <a:pt x="723900" y="1276350"/>
                  <a:pt x="770212" y="1307718"/>
                  <a:pt x="800100" y="1352550"/>
                </a:cubicBezTo>
                <a:cubicBezTo>
                  <a:pt x="850900" y="1428750"/>
                  <a:pt x="819150" y="1397000"/>
                  <a:pt x="895350" y="1447800"/>
                </a:cubicBezTo>
                <a:cubicBezTo>
                  <a:pt x="919064" y="1483371"/>
                  <a:pt x="951773" y="1540530"/>
                  <a:pt x="990600" y="1562100"/>
                </a:cubicBezTo>
                <a:cubicBezTo>
                  <a:pt x="1025707" y="1581604"/>
                  <a:pt x="1066800" y="1587500"/>
                  <a:pt x="1104900" y="1600200"/>
                </a:cubicBezTo>
                <a:cubicBezTo>
                  <a:pt x="1159369" y="1618356"/>
                  <a:pt x="1178449" y="1626340"/>
                  <a:pt x="1238250" y="1638300"/>
                </a:cubicBezTo>
                <a:cubicBezTo>
                  <a:pt x="1485504" y="1687751"/>
                  <a:pt x="1626611" y="1666191"/>
                  <a:pt x="1943100" y="1676400"/>
                </a:cubicBezTo>
                <a:lnTo>
                  <a:pt x="2990850" y="1657350"/>
                </a:lnTo>
                <a:cubicBezTo>
                  <a:pt x="3160562" y="1652569"/>
                  <a:pt x="3335574" y="1634671"/>
                  <a:pt x="3505200" y="1619250"/>
                </a:cubicBezTo>
                <a:cubicBezTo>
                  <a:pt x="3651250" y="1625600"/>
                  <a:pt x="3797938" y="1623257"/>
                  <a:pt x="3943350" y="1638300"/>
                </a:cubicBezTo>
                <a:cubicBezTo>
                  <a:pt x="3983298" y="1642433"/>
                  <a:pt x="4018688" y="1666660"/>
                  <a:pt x="4057650" y="1676400"/>
                </a:cubicBezTo>
                <a:cubicBezTo>
                  <a:pt x="4295864" y="1735953"/>
                  <a:pt x="3999694" y="1659841"/>
                  <a:pt x="4191000" y="1714500"/>
                </a:cubicBezTo>
                <a:cubicBezTo>
                  <a:pt x="4219484" y="1722638"/>
                  <a:pt x="4293900" y="1737375"/>
                  <a:pt x="4324350" y="1752600"/>
                </a:cubicBezTo>
                <a:cubicBezTo>
                  <a:pt x="4344828" y="1762839"/>
                  <a:pt x="4362450" y="1778000"/>
                  <a:pt x="4381500" y="1790700"/>
                </a:cubicBezTo>
                <a:lnTo>
                  <a:pt x="4533900" y="2019300"/>
                </a:lnTo>
                <a:cubicBezTo>
                  <a:pt x="4546600" y="2038350"/>
                  <a:pt x="4564760" y="2054730"/>
                  <a:pt x="4572000" y="2076450"/>
                </a:cubicBezTo>
                <a:cubicBezTo>
                  <a:pt x="4584700" y="2114550"/>
                  <a:pt x="4592139" y="2154829"/>
                  <a:pt x="4610100" y="2190750"/>
                </a:cubicBezTo>
                <a:cubicBezTo>
                  <a:pt x="4622800" y="2216150"/>
                  <a:pt x="4637653" y="2240583"/>
                  <a:pt x="4648200" y="2266950"/>
                </a:cubicBezTo>
                <a:cubicBezTo>
                  <a:pt x="4663115" y="2304238"/>
                  <a:pt x="4673600" y="2343150"/>
                  <a:pt x="4686300" y="2381250"/>
                </a:cubicBezTo>
                <a:cubicBezTo>
                  <a:pt x="4701794" y="2427731"/>
                  <a:pt x="4706521" y="2458621"/>
                  <a:pt x="4743450" y="2495550"/>
                </a:cubicBezTo>
                <a:cubicBezTo>
                  <a:pt x="4759639" y="2511739"/>
                  <a:pt x="4781550" y="2520950"/>
                  <a:pt x="4800600" y="2533650"/>
                </a:cubicBezTo>
                <a:cubicBezTo>
                  <a:pt x="4870450" y="2638425"/>
                  <a:pt x="4800600" y="2549525"/>
                  <a:pt x="4895850" y="2628900"/>
                </a:cubicBezTo>
                <a:cubicBezTo>
                  <a:pt x="4959047" y="2681564"/>
                  <a:pt x="4939204" y="2688677"/>
                  <a:pt x="5010150" y="2724150"/>
                </a:cubicBezTo>
                <a:cubicBezTo>
                  <a:pt x="5028111" y="2733130"/>
                  <a:pt x="5049339" y="2734220"/>
                  <a:pt x="5067300" y="2743200"/>
                </a:cubicBezTo>
                <a:cubicBezTo>
                  <a:pt x="5144980" y="2782040"/>
                  <a:pt x="5125333" y="2811839"/>
                  <a:pt x="5238750" y="2819400"/>
                </a:cubicBezTo>
                <a:lnTo>
                  <a:pt x="5524500" y="2838450"/>
                </a:lnTo>
                <a:cubicBezTo>
                  <a:pt x="5543550" y="2844800"/>
                  <a:pt x="5561629" y="2859040"/>
                  <a:pt x="5581650" y="2857500"/>
                </a:cubicBezTo>
                <a:cubicBezTo>
                  <a:pt x="5646217" y="2852533"/>
                  <a:pt x="5707893" y="2827432"/>
                  <a:pt x="5772150" y="2819400"/>
                </a:cubicBezTo>
                <a:cubicBezTo>
                  <a:pt x="5880210" y="2805892"/>
                  <a:pt x="5910845" y="2808271"/>
                  <a:pt x="6000750" y="2781300"/>
                </a:cubicBezTo>
                <a:cubicBezTo>
                  <a:pt x="6039217" y="2769760"/>
                  <a:pt x="6081634" y="2765477"/>
                  <a:pt x="6115050" y="2743200"/>
                </a:cubicBezTo>
                <a:lnTo>
                  <a:pt x="6229350" y="2667000"/>
                </a:lnTo>
                <a:cubicBezTo>
                  <a:pt x="6314559" y="2539186"/>
                  <a:pt x="6214182" y="2664412"/>
                  <a:pt x="6324600" y="2590800"/>
                </a:cubicBezTo>
                <a:cubicBezTo>
                  <a:pt x="6347016" y="2575856"/>
                  <a:pt x="6360484" y="2550190"/>
                  <a:pt x="6381750" y="2533650"/>
                </a:cubicBezTo>
                <a:cubicBezTo>
                  <a:pt x="6417895" y="2505537"/>
                  <a:pt x="6496050" y="2457450"/>
                  <a:pt x="6496050" y="2457450"/>
                </a:cubicBezTo>
                <a:cubicBezTo>
                  <a:pt x="6521450" y="2419350"/>
                  <a:pt x="6557770" y="2386591"/>
                  <a:pt x="6572250" y="2343150"/>
                </a:cubicBezTo>
                <a:lnTo>
                  <a:pt x="6610350" y="2228850"/>
                </a:lnTo>
                <a:cubicBezTo>
                  <a:pt x="6604000" y="2171700"/>
                  <a:pt x="6609484" y="2111951"/>
                  <a:pt x="6591300" y="2057400"/>
                </a:cubicBezTo>
                <a:cubicBezTo>
                  <a:pt x="6555014" y="1948543"/>
                  <a:pt x="6487886" y="1924957"/>
                  <a:pt x="6400800" y="1866900"/>
                </a:cubicBezTo>
                <a:lnTo>
                  <a:pt x="6343650" y="1828800"/>
                </a:lnTo>
                <a:cubicBezTo>
                  <a:pt x="6324600" y="1816100"/>
                  <a:pt x="6302689" y="1806889"/>
                  <a:pt x="6286500" y="1790700"/>
                </a:cubicBezTo>
                <a:cubicBezTo>
                  <a:pt x="6267450" y="1771650"/>
                  <a:pt x="6251766" y="1748494"/>
                  <a:pt x="6229350" y="1733550"/>
                </a:cubicBezTo>
                <a:cubicBezTo>
                  <a:pt x="6212642" y="1722411"/>
                  <a:pt x="6190657" y="1722410"/>
                  <a:pt x="6172200" y="1714500"/>
                </a:cubicBezTo>
                <a:cubicBezTo>
                  <a:pt x="6146098" y="1703313"/>
                  <a:pt x="6120656" y="1690489"/>
                  <a:pt x="6096000" y="1676400"/>
                </a:cubicBezTo>
                <a:cubicBezTo>
                  <a:pt x="6076121" y="1665041"/>
                  <a:pt x="6061645" y="1640437"/>
                  <a:pt x="6038850" y="1638300"/>
                </a:cubicBezTo>
                <a:cubicBezTo>
                  <a:pt x="5855395" y="1621101"/>
                  <a:pt x="5670550" y="1625600"/>
                  <a:pt x="5486400" y="1619250"/>
                </a:cubicBezTo>
                <a:cubicBezTo>
                  <a:pt x="5397500" y="1612900"/>
                  <a:pt x="5306165" y="1621816"/>
                  <a:pt x="5219700" y="1600200"/>
                </a:cubicBezTo>
                <a:cubicBezTo>
                  <a:pt x="5197488" y="1594647"/>
                  <a:pt x="5190899" y="1563972"/>
                  <a:pt x="5181600" y="1543050"/>
                </a:cubicBezTo>
                <a:cubicBezTo>
                  <a:pt x="5165289" y="1506350"/>
                  <a:pt x="5165777" y="1462166"/>
                  <a:pt x="5143500" y="1428750"/>
                </a:cubicBezTo>
                <a:cubicBezTo>
                  <a:pt x="5130800" y="1409700"/>
                  <a:pt x="5114699" y="1392522"/>
                  <a:pt x="5105400" y="1371600"/>
                </a:cubicBezTo>
                <a:lnTo>
                  <a:pt x="5048250" y="1200150"/>
                </a:lnTo>
                <a:lnTo>
                  <a:pt x="5029200" y="1143000"/>
                </a:lnTo>
                <a:cubicBezTo>
                  <a:pt x="5022850" y="1123950"/>
                  <a:pt x="5021289" y="1102558"/>
                  <a:pt x="5010150" y="1085850"/>
                </a:cubicBezTo>
                <a:cubicBezTo>
                  <a:pt x="4949773" y="995284"/>
                  <a:pt x="4979290" y="1050420"/>
                  <a:pt x="4933950" y="914400"/>
                </a:cubicBezTo>
                <a:cubicBezTo>
                  <a:pt x="4888275" y="777374"/>
                  <a:pt x="4943690" y="948492"/>
                  <a:pt x="4895850" y="781050"/>
                </a:cubicBezTo>
                <a:cubicBezTo>
                  <a:pt x="4884850" y="742549"/>
                  <a:pt x="4870506" y="694580"/>
                  <a:pt x="4838700" y="666750"/>
                </a:cubicBezTo>
                <a:cubicBezTo>
                  <a:pt x="4764203" y="601565"/>
                  <a:pt x="4703623" y="575831"/>
                  <a:pt x="4610100" y="552450"/>
                </a:cubicBezTo>
                <a:cubicBezTo>
                  <a:pt x="4513980" y="528420"/>
                  <a:pt x="4501712" y="522106"/>
                  <a:pt x="4381500" y="514350"/>
                </a:cubicBezTo>
                <a:cubicBezTo>
                  <a:pt x="4235615" y="504938"/>
                  <a:pt x="4089400" y="501650"/>
                  <a:pt x="3943350" y="495300"/>
                </a:cubicBezTo>
                <a:cubicBezTo>
                  <a:pt x="1739731" y="535366"/>
                  <a:pt x="2545260" y="574424"/>
                  <a:pt x="1524000" y="514350"/>
                </a:cubicBezTo>
                <a:cubicBezTo>
                  <a:pt x="1481869" y="472219"/>
                  <a:pt x="1455272" y="453094"/>
                  <a:pt x="1428750" y="400050"/>
                </a:cubicBezTo>
                <a:cubicBezTo>
                  <a:pt x="1419770" y="382089"/>
                  <a:pt x="1419452" y="360453"/>
                  <a:pt x="1409700" y="342900"/>
                </a:cubicBezTo>
                <a:cubicBezTo>
                  <a:pt x="1344332" y="225238"/>
                  <a:pt x="1359834" y="246156"/>
                  <a:pt x="1276350" y="190500"/>
                </a:cubicBezTo>
                <a:cubicBezTo>
                  <a:pt x="1263650" y="171450"/>
                  <a:pt x="1254439" y="149539"/>
                  <a:pt x="1238250" y="133350"/>
                </a:cubicBezTo>
                <a:cubicBezTo>
                  <a:pt x="1186285" y="81385"/>
                  <a:pt x="1113674" y="76927"/>
                  <a:pt x="1047750" y="57150"/>
                </a:cubicBezTo>
                <a:cubicBezTo>
                  <a:pt x="1009283" y="45610"/>
                  <a:pt x="971550" y="31750"/>
                  <a:pt x="933450" y="19050"/>
                </a:cubicBezTo>
                <a:lnTo>
                  <a:pt x="876300" y="0"/>
                </a:lnTo>
                <a:lnTo>
                  <a:pt x="723900" y="1905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1E782D3-217C-49D8-AEB5-12B8E672473C}"/>
              </a:ext>
            </a:extLst>
          </p:cNvPr>
          <p:cNvSpPr/>
          <p:nvPr/>
        </p:nvSpPr>
        <p:spPr>
          <a:xfrm>
            <a:off x="3885378" y="2587503"/>
            <a:ext cx="5214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</a:rPr>
              <a:t>クリティカルパスは</a:t>
            </a:r>
            <a:r>
              <a:rPr lang="en-US" altLang="ja-JP" sz="2800" b="1" dirty="0">
                <a:solidFill>
                  <a:srgbClr val="C00000"/>
                </a:solidFill>
              </a:rPr>
              <a:t>, A</a:t>
            </a:r>
            <a:r>
              <a:rPr lang="ja-JP" altLang="en-US" sz="2800" b="1" dirty="0">
                <a:solidFill>
                  <a:srgbClr val="C00000"/>
                </a:solidFill>
              </a:rPr>
              <a:t> → </a:t>
            </a:r>
            <a:r>
              <a:rPr lang="en-US" altLang="ja-JP" sz="2800" b="1" dirty="0">
                <a:solidFill>
                  <a:srgbClr val="C00000"/>
                </a:solidFill>
              </a:rPr>
              <a:t>B </a:t>
            </a:r>
            <a:r>
              <a:rPr lang="ja-JP" altLang="en-US" sz="2800" b="1" dirty="0">
                <a:solidFill>
                  <a:srgbClr val="C00000"/>
                </a:solidFill>
              </a:rPr>
              <a:t>→ </a:t>
            </a:r>
            <a:r>
              <a:rPr lang="en-US" altLang="ja-JP" sz="2800" b="1" dirty="0">
                <a:solidFill>
                  <a:srgbClr val="C00000"/>
                </a:solidFill>
              </a:rPr>
              <a:t>D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59925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3-4 PERT</a:t>
            </a:r>
            <a:r>
              <a:rPr lang="ja-JP" altLang="en-US" dirty="0"/>
              <a:t>図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432BFD58-FBA4-45B9-9FDF-3C4CC161F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910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BA49F-ECF5-47C3-80D9-EFDD9065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88C895-DC09-489E-8687-6453544D9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作業リストとスケジューリング</a:t>
            </a:r>
            <a:endParaRPr lang="en-US" altLang="ja-JP" dirty="0"/>
          </a:p>
          <a:p>
            <a:r>
              <a:rPr kumimoji="1" lang="en-US" altLang="ja-JP" dirty="0"/>
              <a:t>Excel </a:t>
            </a:r>
            <a:r>
              <a:rPr kumimoji="1" lang="ja-JP" altLang="en-US" dirty="0"/>
              <a:t>による作業リスト作成</a:t>
            </a:r>
            <a:endParaRPr kumimoji="1" lang="en-US" altLang="ja-JP" dirty="0"/>
          </a:p>
          <a:p>
            <a:r>
              <a:rPr lang="ja-JP" altLang="en-US" dirty="0"/>
              <a:t>クリティカルパス</a:t>
            </a:r>
            <a:endParaRPr lang="en-US" altLang="ja-JP" dirty="0"/>
          </a:p>
          <a:p>
            <a:r>
              <a:rPr lang="en-US" altLang="ja-JP" dirty="0"/>
              <a:t>PERT </a:t>
            </a:r>
            <a:r>
              <a:rPr lang="ja-JP" altLang="en-US" dirty="0"/>
              <a:t>図</a:t>
            </a:r>
            <a:endParaRPr lang="en-US" altLang="ja-JP" dirty="0"/>
          </a:p>
          <a:p>
            <a:r>
              <a:rPr lang="en-US" altLang="ja-JP" dirty="0"/>
              <a:t>Excel </a:t>
            </a:r>
            <a:r>
              <a:rPr lang="ja-JP" altLang="en-US"/>
              <a:t>を用いてスケジュール</a:t>
            </a:r>
            <a:r>
              <a:rPr lang="ja-JP" altLang="en-US" dirty="0"/>
              <a:t>を調べる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6E4F99-59A4-4A16-B8AC-A3EB1F76C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437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93A9C4DD-6CC4-4AEE-AF10-750866D68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075654" y="2016349"/>
            <a:ext cx="6197691" cy="313922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クリティカルパスを知りたい！</a:t>
            </a:r>
            <a:endParaRPr lang="en-US" altLang="ja-JP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endParaRPr lang="en-US" altLang="ja-JP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endParaRPr lang="en-US" altLang="ja-JP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 algn="ctr">
              <a:buNone/>
            </a:pPr>
            <a:r>
              <a:rPr lang="en-US" altLang="ja-JP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PERT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図を活用できる</a:t>
            </a:r>
            <a:endParaRPr lang="en-US" altLang="ja-JP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3380705" y="2885672"/>
            <a:ext cx="1410236" cy="676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9583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テキスト ボックス 51"/>
          <p:cNvSpPr txBox="1"/>
          <p:nvPr/>
        </p:nvSpPr>
        <p:spPr>
          <a:xfrm>
            <a:off x="5847069" y="3790038"/>
            <a:ext cx="1157689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21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食べる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93710" y="3372981"/>
            <a:ext cx="1677062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1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作成と配達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40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859217" y="3825857"/>
            <a:ext cx="87876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1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注文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作業リストと </a:t>
            </a:r>
            <a:r>
              <a:rPr lang="en-US" altLang="ja-JP" dirty="0"/>
              <a:t>PERT </a:t>
            </a:r>
            <a:r>
              <a:rPr lang="ja-JP" altLang="en-US" dirty="0"/>
              <a:t>図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860CCF4-19C8-4EF4-AA69-F83FE4C9A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66" y="727436"/>
            <a:ext cx="5656519" cy="1855919"/>
          </a:xfrm>
          <a:prstGeom prst="rect">
            <a:avLst/>
          </a:prstGeom>
        </p:spPr>
      </p:pic>
      <p:sp>
        <p:nvSpPr>
          <p:cNvPr id="23" name="下矢印 22"/>
          <p:cNvSpPr/>
          <p:nvPr/>
        </p:nvSpPr>
        <p:spPr>
          <a:xfrm rot="16200000">
            <a:off x="762689" y="3911292"/>
            <a:ext cx="927279" cy="570912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楕円 29"/>
          <p:cNvSpPr/>
          <p:nvPr/>
        </p:nvSpPr>
        <p:spPr>
          <a:xfrm>
            <a:off x="2282529" y="3894430"/>
            <a:ext cx="630117" cy="6111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楕円 34"/>
          <p:cNvSpPr/>
          <p:nvPr/>
        </p:nvSpPr>
        <p:spPr>
          <a:xfrm>
            <a:off x="3648653" y="3894430"/>
            <a:ext cx="630117" cy="6111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39" name="直線矢印コネクタ 38"/>
          <p:cNvCxnSpPr>
            <a:stCxn id="30" idx="6"/>
            <a:endCxn id="35" idx="2"/>
          </p:cNvCxnSpPr>
          <p:nvPr/>
        </p:nvCxnSpPr>
        <p:spPr>
          <a:xfrm>
            <a:off x="2912646" y="4200024"/>
            <a:ext cx="73600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フリーフォーム 44"/>
          <p:cNvSpPr/>
          <p:nvPr/>
        </p:nvSpPr>
        <p:spPr>
          <a:xfrm flipH="1">
            <a:off x="4212809" y="3724499"/>
            <a:ext cx="1238864" cy="287667"/>
          </a:xfrm>
          <a:custGeom>
            <a:avLst/>
            <a:gdLst>
              <a:gd name="connsiteX0" fmla="*/ 0 w 1607574"/>
              <a:gd name="connsiteY0" fmla="*/ 354059 h 383556"/>
              <a:gd name="connsiteX1" fmla="*/ 722671 w 1607574"/>
              <a:gd name="connsiteY1" fmla="*/ 98 h 383556"/>
              <a:gd name="connsiteX2" fmla="*/ 1607574 w 1607574"/>
              <a:gd name="connsiteY2" fmla="*/ 383556 h 38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574" h="383556">
                <a:moveTo>
                  <a:pt x="0" y="354059"/>
                </a:moveTo>
                <a:cubicBezTo>
                  <a:pt x="227371" y="174620"/>
                  <a:pt x="454742" y="-4818"/>
                  <a:pt x="722671" y="98"/>
                </a:cubicBezTo>
                <a:cubicBezTo>
                  <a:pt x="990600" y="5014"/>
                  <a:pt x="1299087" y="194285"/>
                  <a:pt x="1607574" y="383556"/>
                </a:cubicBezTo>
              </a:path>
            </a:pathLst>
          </a:custGeom>
          <a:noFill/>
          <a:ln w="5715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7" name="フリーフォーム 46"/>
          <p:cNvSpPr/>
          <p:nvPr/>
        </p:nvSpPr>
        <p:spPr>
          <a:xfrm flipH="1" flipV="1">
            <a:off x="4212809" y="4420434"/>
            <a:ext cx="1238864" cy="379153"/>
          </a:xfrm>
          <a:custGeom>
            <a:avLst/>
            <a:gdLst>
              <a:gd name="connsiteX0" fmla="*/ 0 w 1607574"/>
              <a:gd name="connsiteY0" fmla="*/ 354059 h 383556"/>
              <a:gd name="connsiteX1" fmla="*/ 722671 w 1607574"/>
              <a:gd name="connsiteY1" fmla="*/ 98 h 383556"/>
              <a:gd name="connsiteX2" fmla="*/ 1607574 w 1607574"/>
              <a:gd name="connsiteY2" fmla="*/ 383556 h 38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574" h="383556">
                <a:moveTo>
                  <a:pt x="0" y="354059"/>
                </a:moveTo>
                <a:cubicBezTo>
                  <a:pt x="227371" y="174620"/>
                  <a:pt x="454742" y="-4818"/>
                  <a:pt x="722671" y="98"/>
                </a:cubicBezTo>
                <a:cubicBezTo>
                  <a:pt x="990600" y="5014"/>
                  <a:pt x="1299087" y="194285"/>
                  <a:pt x="1607574" y="383556"/>
                </a:cubicBezTo>
              </a:path>
            </a:pathLst>
          </a:custGeom>
          <a:noFill/>
          <a:ln w="5715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" name="楕円 47"/>
          <p:cNvSpPr/>
          <p:nvPr/>
        </p:nvSpPr>
        <p:spPr>
          <a:xfrm>
            <a:off x="5348289" y="3909939"/>
            <a:ext cx="630117" cy="6111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49" name="直線矢印コネクタ 48"/>
          <p:cNvCxnSpPr>
            <a:endCxn id="50" idx="2"/>
          </p:cNvCxnSpPr>
          <p:nvPr/>
        </p:nvCxnSpPr>
        <p:spPr>
          <a:xfrm>
            <a:off x="5978406" y="4200024"/>
            <a:ext cx="906665" cy="153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楕円 49"/>
          <p:cNvSpPr/>
          <p:nvPr/>
        </p:nvSpPr>
        <p:spPr>
          <a:xfrm>
            <a:off x="6885071" y="3909799"/>
            <a:ext cx="630117" cy="6111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994510" y="4385888"/>
            <a:ext cx="1675460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21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お金の準備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138804" y="5380184"/>
            <a:ext cx="1581202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3600" dirty="0">
                <a:latin typeface="Arial" panose="020B0604020202020204" pitchFamily="34" charset="0"/>
                <a:ea typeface="メイリオ" panose="020B0604030504040204" pitchFamily="50" charset="-128"/>
              </a:rPr>
              <a:t>PERT</a:t>
            </a:r>
            <a:r>
              <a:rPr kumimoji="1" lang="ja-JP" altLang="en-US" sz="3600" dirty="0">
                <a:latin typeface="Arial" panose="020B0604020202020204" pitchFamily="34" charset="0"/>
                <a:ea typeface="メイリオ" panose="020B0604030504040204" pitchFamily="50" charset="-128"/>
              </a:rPr>
              <a:t>図</a:t>
            </a:r>
          </a:p>
        </p:txBody>
      </p:sp>
    </p:spTree>
    <p:extLst>
      <p:ext uri="{BB962C8B-B14F-4D97-AF65-F5344CB8AC3E}">
        <p14:creationId xmlns:p14="http://schemas.microsoft.com/office/powerpoint/2010/main" val="2531868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作業リストと </a:t>
            </a:r>
            <a:r>
              <a:rPr lang="en-US" altLang="ja-JP" dirty="0"/>
              <a:t>PERT </a:t>
            </a:r>
            <a:r>
              <a:rPr lang="ja-JP" altLang="en-US" dirty="0"/>
              <a:t>図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9B515C75-56EF-4451-86EC-223AC71EF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66" y="727436"/>
            <a:ext cx="5656519" cy="1855919"/>
          </a:xfrm>
          <a:prstGeom prst="rect">
            <a:avLst/>
          </a:prstGeom>
        </p:spPr>
      </p:pic>
      <p:sp>
        <p:nvSpPr>
          <p:cNvPr id="23" name="下矢印 22"/>
          <p:cNvSpPr/>
          <p:nvPr/>
        </p:nvSpPr>
        <p:spPr>
          <a:xfrm rot="16200000">
            <a:off x="762689" y="3911292"/>
            <a:ext cx="927279" cy="570912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44652" y="3780252"/>
            <a:ext cx="1157689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21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食べる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91293" y="3363195"/>
            <a:ext cx="1677062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1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作成と配達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40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56800" y="3816071"/>
            <a:ext cx="87876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1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注文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楕円 21"/>
          <p:cNvSpPr/>
          <p:nvPr/>
        </p:nvSpPr>
        <p:spPr>
          <a:xfrm>
            <a:off x="2180112" y="3884644"/>
            <a:ext cx="630117" cy="6111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3546236" y="3884644"/>
            <a:ext cx="630117" cy="6111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>
            <a:stCxn id="22" idx="6"/>
            <a:endCxn id="24" idx="2"/>
          </p:cNvCxnSpPr>
          <p:nvPr/>
        </p:nvCxnSpPr>
        <p:spPr>
          <a:xfrm>
            <a:off x="2810229" y="4190238"/>
            <a:ext cx="736007" cy="0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フリーフォーム 25"/>
          <p:cNvSpPr/>
          <p:nvPr/>
        </p:nvSpPr>
        <p:spPr>
          <a:xfrm flipH="1">
            <a:off x="4110392" y="3714713"/>
            <a:ext cx="1238864" cy="287667"/>
          </a:xfrm>
          <a:custGeom>
            <a:avLst/>
            <a:gdLst>
              <a:gd name="connsiteX0" fmla="*/ 0 w 1607574"/>
              <a:gd name="connsiteY0" fmla="*/ 354059 h 383556"/>
              <a:gd name="connsiteX1" fmla="*/ 722671 w 1607574"/>
              <a:gd name="connsiteY1" fmla="*/ 98 h 383556"/>
              <a:gd name="connsiteX2" fmla="*/ 1607574 w 1607574"/>
              <a:gd name="connsiteY2" fmla="*/ 383556 h 38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574" h="383556">
                <a:moveTo>
                  <a:pt x="0" y="354059"/>
                </a:moveTo>
                <a:cubicBezTo>
                  <a:pt x="227371" y="174620"/>
                  <a:pt x="454742" y="-4818"/>
                  <a:pt x="722671" y="98"/>
                </a:cubicBezTo>
                <a:cubicBezTo>
                  <a:pt x="990600" y="5014"/>
                  <a:pt x="1299087" y="194285"/>
                  <a:pt x="1607574" y="383556"/>
                </a:cubicBezTo>
              </a:path>
            </a:pathLst>
          </a:custGeom>
          <a:noFill/>
          <a:ln w="1270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フリーフォーム 26"/>
          <p:cNvSpPr/>
          <p:nvPr/>
        </p:nvSpPr>
        <p:spPr>
          <a:xfrm flipH="1" flipV="1">
            <a:off x="4110392" y="4410648"/>
            <a:ext cx="1238864" cy="379153"/>
          </a:xfrm>
          <a:custGeom>
            <a:avLst/>
            <a:gdLst>
              <a:gd name="connsiteX0" fmla="*/ 0 w 1607574"/>
              <a:gd name="connsiteY0" fmla="*/ 354059 h 383556"/>
              <a:gd name="connsiteX1" fmla="*/ 722671 w 1607574"/>
              <a:gd name="connsiteY1" fmla="*/ 98 h 383556"/>
              <a:gd name="connsiteX2" fmla="*/ 1607574 w 1607574"/>
              <a:gd name="connsiteY2" fmla="*/ 383556 h 38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574" h="383556">
                <a:moveTo>
                  <a:pt x="0" y="354059"/>
                </a:moveTo>
                <a:cubicBezTo>
                  <a:pt x="227371" y="174620"/>
                  <a:pt x="454742" y="-4818"/>
                  <a:pt x="722671" y="98"/>
                </a:cubicBezTo>
                <a:cubicBezTo>
                  <a:pt x="990600" y="5014"/>
                  <a:pt x="1299087" y="194285"/>
                  <a:pt x="1607574" y="383556"/>
                </a:cubicBezTo>
              </a:path>
            </a:pathLst>
          </a:custGeom>
          <a:noFill/>
          <a:ln w="5715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5245872" y="3900153"/>
            <a:ext cx="630117" cy="6111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9" name="直線矢印コネクタ 28"/>
          <p:cNvCxnSpPr>
            <a:endCxn id="31" idx="2"/>
          </p:cNvCxnSpPr>
          <p:nvPr/>
        </p:nvCxnSpPr>
        <p:spPr>
          <a:xfrm>
            <a:off x="5875989" y="4190238"/>
            <a:ext cx="906665" cy="15369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楕円 30"/>
          <p:cNvSpPr/>
          <p:nvPr/>
        </p:nvSpPr>
        <p:spPr>
          <a:xfrm>
            <a:off x="6782654" y="3900013"/>
            <a:ext cx="630117" cy="61118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92093" y="4376102"/>
            <a:ext cx="1675460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21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お金の準備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22472" y="5346843"/>
            <a:ext cx="5540299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PERT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図から、</a:t>
            </a:r>
            <a:endParaRPr kumimoji="1" lang="en-US" altLang="ja-JP" sz="28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クリティカルパス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が分かる</a:t>
            </a:r>
            <a:endParaRPr lang="en-US" altLang="ja-JP" sz="28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→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B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→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D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がクリティカルパス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181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PERT</a:t>
            </a:r>
            <a:r>
              <a:rPr lang="ja-JP" altLang="en-US" dirty="0"/>
              <a:t> 図の書き方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 </a:t>
            </a:r>
            <a:r>
              <a:rPr lang="en-US" altLang="ja-JP" dirty="0"/>
              <a:t>PERT</a:t>
            </a:r>
            <a:r>
              <a:rPr lang="ja-JP" altLang="en-US" dirty="0"/>
              <a:t>図では、作業ごとに矢印を作る。</a:t>
            </a:r>
            <a:endParaRPr lang="en-US" altLang="ja-JP" dirty="0"/>
          </a:p>
          <a:p>
            <a:r>
              <a:rPr lang="ja-JP" altLang="en-US" dirty="0"/>
              <a:t>矢印に、作業番号、作業時間などを書き込む。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01689" y="4017814"/>
            <a:ext cx="1436612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27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食べる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endParaRPr kumimoji="1"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50968" y="3389818"/>
            <a:ext cx="2103461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7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作成と配達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40</a:t>
            </a:r>
            <a:endParaRPr kumimoji="1"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09851" y="4028712"/>
            <a:ext cx="1077539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7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注文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endParaRPr kumimoji="1"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1089903" y="4023633"/>
            <a:ext cx="825353" cy="86681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2879306" y="4023633"/>
            <a:ext cx="825353" cy="86681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6" name="直線矢印コネクタ 15"/>
          <p:cNvCxnSpPr>
            <a:stCxn id="14" idx="6"/>
            <a:endCxn id="15" idx="2"/>
          </p:cNvCxnSpPr>
          <p:nvPr/>
        </p:nvCxnSpPr>
        <p:spPr>
          <a:xfrm>
            <a:off x="1915256" y="4457039"/>
            <a:ext cx="964051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フリーフォーム 16"/>
          <p:cNvSpPr/>
          <p:nvPr/>
        </p:nvSpPr>
        <p:spPr>
          <a:xfrm flipH="1">
            <a:off x="3618262" y="3782629"/>
            <a:ext cx="1622714" cy="407981"/>
          </a:xfrm>
          <a:custGeom>
            <a:avLst/>
            <a:gdLst>
              <a:gd name="connsiteX0" fmla="*/ 0 w 1607574"/>
              <a:gd name="connsiteY0" fmla="*/ 354059 h 383556"/>
              <a:gd name="connsiteX1" fmla="*/ 722671 w 1607574"/>
              <a:gd name="connsiteY1" fmla="*/ 98 h 383556"/>
              <a:gd name="connsiteX2" fmla="*/ 1607574 w 1607574"/>
              <a:gd name="connsiteY2" fmla="*/ 383556 h 38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574" h="383556">
                <a:moveTo>
                  <a:pt x="0" y="354059"/>
                </a:moveTo>
                <a:cubicBezTo>
                  <a:pt x="227371" y="174620"/>
                  <a:pt x="454742" y="-4818"/>
                  <a:pt x="722671" y="98"/>
                </a:cubicBezTo>
                <a:cubicBezTo>
                  <a:pt x="990600" y="5014"/>
                  <a:pt x="1299087" y="194285"/>
                  <a:pt x="1607574" y="383556"/>
                </a:cubicBezTo>
              </a:path>
            </a:pathLst>
          </a:custGeom>
          <a:noFill/>
          <a:ln w="5715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フリーフォーム 17"/>
          <p:cNvSpPr/>
          <p:nvPr/>
        </p:nvSpPr>
        <p:spPr>
          <a:xfrm flipH="1" flipV="1">
            <a:off x="3618261" y="4769631"/>
            <a:ext cx="1622714" cy="537729"/>
          </a:xfrm>
          <a:custGeom>
            <a:avLst/>
            <a:gdLst>
              <a:gd name="connsiteX0" fmla="*/ 0 w 1607574"/>
              <a:gd name="connsiteY0" fmla="*/ 354059 h 383556"/>
              <a:gd name="connsiteX1" fmla="*/ 722671 w 1607574"/>
              <a:gd name="connsiteY1" fmla="*/ 98 h 383556"/>
              <a:gd name="connsiteX2" fmla="*/ 1607574 w 1607574"/>
              <a:gd name="connsiteY2" fmla="*/ 383556 h 383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574" h="383556">
                <a:moveTo>
                  <a:pt x="0" y="354059"/>
                </a:moveTo>
                <a:cubicBezTo>
                  <a:pt x="227371" y="174620"/>
                  <a:pt x="454742" y="-4818"/>
                  <a:pt x="722671" y="98"/>
                </a:cubicBezTo>
                <a:cubicBezTo>
                  <a:pt x="990600" y="5014"/>
                  <a:pt x="1299087" y="194285"/>
                  <a:pt x="1607574" y="383556"/>
                </a:cubicBezTo>
              </a:path>
            </a:pathLst>
          </a:custGeom>
          <a:noFill/>
          <a:ln w="57150">
            <a:solidFill>
              <a:schemeClr val="accent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楕円 18"/>
          <p:cNvSpPr/>
          <p:nvPr/>
        </p:nvSpPr>
        <p:spPr>
          <a:xfrm>
            <a:off x="5105559" y="4045629"/>
            <a:ext cx="825353" cy="86681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0" name="直線矢印コネクタ 19"/>
          <p:cNvCxnSpPr>
            <a:endCxn id="21" idx="2"/>
          </p:cNvCxnSpPr>
          <p:nvPr/>
        </p:nvCxnSpPr>
        <p:spPr>
          <a:xfrm>
            <a:off x="5930912" y="4457039"/>
            <a:ext cx="1187586" cy="2179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楕円 20"/>
          <p:cNvSpPr/>
          <p:nvPr/>
        </p:nvSpPr>
        <p:spPr>
          <a:xfrm>
            <a:off x="7118497" y="4045430"/>
            <a:ext cx="825353" cy="86681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08869" y="4746321"/>
            <a:ext cx="2100255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27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お金の準備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endParaRPr kumimoji="1" lang="ja-JP" altLang="en-US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176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3-5 Excel </a:t>
            </a:r>
            <a:r>
              <a:rPr lang="ja-JP" altLang="en-US" dirty="0"/>
              <a:t>を用いて</a:t>
            </a:r>
            <a:br>
              <a:rPr lang="en-US" altLang="ja-JP" dirty="0"/>
            </a:br>
            <a:r>
              <a:rPr lang="ja-JP" altLang="en-US" dirty="0"/>
              <a:t>スケジュールを調べる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1618F4DF-A48D-43E5-B3A6-1371A851BE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3719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作業リストとスケジュールの例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FD97D4-69E6-4FC4-AEE9-BD79D9AB4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/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80" y="943234"/>
            <a:ext cx="7601029" cy="2556710"/>
          </a:xfrm>
          <a:prstGeom prst="rect">
            <a:avLst/>
          </a:prstGeom>
        </p:spPr>
      </p:pic>
      <p:cxnSp>
        <p:nvCxnSpPr>
          <p:cNvPr id="44" name="直線矢印コネクタ 43"/>
          <p:cNvCxnSpPr/>
          <p:nvPr/>
        </p:nvCxnSpPr>
        <p:spPr>
          <a:xfrm flipH="1" flipV="1">
            <a:off x="2745279" y="4180791"/>
            <a:ext cx="4165" cy="21755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2562819" y="6207654"/>
            <a:ext cx="5307683" cy="12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951462" y="4229106"/>
            <a:ext cx="1547218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どんぶり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962460" y="5046628"/>
            <a:ext cx="1265090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スープ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2848735" y="4628414"/>
            <a:ext cx="1478499" cy="33329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62460" y="4639840"/>
            <a:ext cx="1266693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沸かす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952125" y="5449342"/>
            <a:ext cx="1279646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ゆでる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2859323" y="4229106"/>
            <a:ext cx="369625" cy="333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418718" y="5786553"/>
            <a:ext cx="783236" cy="321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944571" y="5827374"/>
            <a:ext cx="179087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盛り付ける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3588824" y="4217912"/>
            <a:ext cx="330171" cy="333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323834" y="5386650"/>
            <a:ext cx="1094885" cy="33329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344032" y="5003462"/>
            <a:ext cx="152328" cy="333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828849" y="4998313"/>
            <a:ext cx="210205" cy="333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" name="フリーフォーム 57"/>
          <p:cNvSpPr/>
          <p:nvPr/>
        </p:nvSpPr>
        <p:spPr>
          <a:xfrm>
            <a:off x="2613134" y="4520196"/>
            <a:ext cx="3806890" cy="1735607"/>
          </a:xfrm>
          <a:custGeom>
            <a:avLst/>
            <a:gdLst>
              <a:gd name="connsiteX0" fmla="*/ 317241 w 5075853"/>
              <a:gd name="connsiteY0" fmla="*/ 9482 h 2314143"/>
              <a:gd name="connsiteX1" fmla="*/ 317241 w 5075853"/>
              <a:gd name="connsiteY1" fmla="*/ 9482 h 2314143"/>
              <a:gd name="connsiteX2" fmla="*/ 74645 w 5075853"/>
              <a:gd name="connsiteY2" fmla="*/ 84127 h 2314143"/>
              <a:gd name="connsiteX3" fmla="*/ 18661 w 5075853"/>
              <a:gd name="connsiteY3" fmla="*/ 140111 h 2314143"/>
              <a:gd name="connsiteX4" fmla="*/ 9331 w 5075853"/>
              <a:gd name="connsiteY4" fmla="*/ 196094 h 2314143"/>
              <a:gd name="connsiteX5" fmla="*/ 0 w 5075853"/>
              <a:gd name="connsiteY5" fmla="*/ 233417 h 2314143"/>
              <a:gd name="connsiteX6" fmla="*/ 9331 w 5075853"/>
              <a:gd name="connsiteY6" fmla="*/ 513335 h 2314143"/>
              <a:gd name="connsiteX7" fmla="*/ 18661 w 5075853"/>
              <a:gd name="connsiteY7" fmla="*/ 578649 h 2314143"/>
              <a:gd name="connsiteX8" fmla="*/ 37322 w 5075853"/>
              <a:gd name="connsiteY8" fmla="*/ 615972 h 2314143"/>
              <a:gd name="connsiteX9" fmla="*/ 46653 w 5075853"/>
              <a:gd name="connsiteY9" fmla="*/ 643964 h 2314143"/>
              <a:gd name="connsiteX10" fmla="*/ 102637 w 5075853"/>
              <a:gd name="connsiteY10" fmla="*/ 727939 h 2314143"/>
              <a:gd name="connsiteX11" fmla="*/ 149290 w 5075853"/>
              <a:gd name="connsiteY11" fmla="*/ 811915 h 2314143"/>
              <a:gd name="connsiteX12" fmla="*/ 177282 w 5075853"/>
              <a:gd name="connsiteY12" fmla="*/ 830576 h 2314143"/>
              <a:gd name="connsiteX13" fmla="*/ 214604 w 5075853"/>
              <a:gd name="connsiteY13" fmla="*/ 849237 h 2314143"/>
              <a:gd name="connsiteX14" fmla="*/ 270588 w 5075853"/>
              <a:gd name="connsiteY14" fmla="*/ 858568 h 2314143"/>
              <a:gd name="connsiteX15" fmla="*/ 307910 w 5075853"/>
              <a:gd name="connsiteY15" fmla="*/ 867898 h 2314143"/>
              <a:gd name="connsiteX16" fmla="*/ 410547 w 5075853"/>
              <a:gd name="connsiteY16" fmla="*/ 858568 h 2314143"/>
              <a:gd name="connsiteX17" fmla="*/ 485192 w 5075853"/>
              <a:gd name="connsiteY17" fmla="*/ 830576 h 2314143"/>
              <a:gd name="connsiteX18" fmla="*/ 587829 w 5075853"/>
              <a:gd name="connsiteY18" fmla="*/ 821245 h 2314143"/>
              <a:gd name="connsiteX19" fmla="*/ 643812 w 5075853"/>
              <a:gd name="connsiteY19" fmla="*/ 802584 h 2314143"/>
              <a:gd name="connsiteX20" fmla="*/ 699796 w 5075853"/>
              <a:gd name="connsiteY20" fmla="*/ 793253 h 2314143"/>
              <a:gd name="connsiteX21" fmla="*/ 942392 w 5075853"/>
              <a:gd name="connsiteY21" fmla="*/ 774592 h 2314143"/>
              <a:gd name="connsiteX22" fmla="*/ 1101012 w 5075853"/>
              <a:gd name="connsiteY22" fmla="*/ 746600 h 2314143"/>
              <a:gd name="connsiteX23" fmla="*/ 1418253 w 5075853"/>
              <a:gd name="connsiteY23" fmla="*/ 765262 h 2314143"/>
              <a:gd name="connsiteX24" fmla="*/ 1539551 w 5075853"/>
              <a:gd name="connsiteY24" fmla="*/ 783923 h 2314143"/>
              <a:gd name="connsiteX25" fmla="*/ 1726163 w 5075853"/>
              <a:gd name="connsiteY25" fmla="*/ 802584 h 2314143"/>
              <a:gd name="connsiteX26" fmla="*/ 1754155 w 5075853"/>
              <a:gd name="connsiteY26" fmla="*/ 811915 h 2314143"/>
              <a:gd name="connsiteX27" fmla="*/ 1838131 w 5075853"/>
              <a:gd name="connsiteY27" fmla="*/ 830576 h 2314143"/>
              <a:gd name="connsiteX28" fmla="*/ 1884784 w 5075853"/>
              <a:gd name="connsiteY28" fmla="*/ 849237 h 2314143"/>
              <a:gd name="connsiteX29" fmla="*/ 1950098 w 5075853"/>
              <a:gd name="connsiteY29" fmla="*/ 895890 h 2314143"/>
              <a:gd name="connsiteX30" fmla="*/ 1987420 w 5075853"/>
              <a:gd name="connsiteY30" fmla="*/ 914551 h 2314143"/>
              <a:gd name="connsiteX31" fmla="*/ 2006082 w 5075853"/>
              <a:gd name="connsiteY31" fmla="*/ 933213 h 2314143"/>
              <a:gd name="connsiteX32" fmla="*/ 2062065 w 5075853"/>
              <a:gd name="connsiteY32" fmla="*/ 1007858 h 2314143"/>
              <a:gd name="connsiteX33" fmla="*/ 2099388 w 5075853"/>
              <a:gd name="connsiteY33" fmla="*/ 1101164 h 2314143"/>
              <a:gd name="connsiteX34" fmla="*/ 2118049 w 5075853"/>
              <a:gd name="connsiteY34" fmla="*/ 1175809 h 2314143"/>
              <a:gd name="connsiteX35" fmla="*/ 2146041 w 5075853"/>
              <a:gd name="connsiteY35" fmla="*/ 1269115 h 2314143"/>
              <a:gd name="connsiteX36" fmla="*/ 2155371 w 5075853"/>
              <a:gd name="connsiteY36" fmla="*/ 1325098 h 2314143"/>
              <a:gd name="connsiteX37" fmla="*/ 2164702 w 5075853"/>
              <a:gd name="connsiteY37" fmla="*/ 1371751 h 2314143"/>
              <a:gd name="connsiteX38" fmla="*/ 2174033 w 5075853"/>
              <a:gd name="connsiteY38" fmla="*/ 1437066 h 2314143"/>
              <a:gd name="connsiteX39" fmla="*/ 2183363 w 5075853"/>
              <a:gd name="connsiteY39" fmla="*/ 1483719 h 2314143"/>
              <a:gd name="connsiteX40" fmla="*/ 2192694 w 5075853"/>
              <a:gd name="connsiteY40" fmla="*/ 1539702 h 2314143"/>
              <a:gd name="connsiteX41" fmla="*/ 2211355 w 5075853"/>
              <a:gd name="connsiteY41" fmla="*/ 1586355 h 2314143"/>
              <a:gd name="connsiteX42" fmla="*/ 2220686 w 5075853"/>
              <a:gd name="connsiteY42" fmla="*/ 1633009 h 2314143"/>
              <a:gd name="connsiteX43" fmla="*/ 2248678 w 5075853"/>
              <a:gd name="connsiteY43" fmla="*/ 1670331 h 2314143"/>
              <a:gd name="connsiteX44" fmla="*/ 2304661 w 5075853"/>
              <a:gd name="connsiteY44" fmla="*/ 1735645 h 2314143"/>
              <a:gd name="connsiteX45" fmla="*/ 2332653 w 5075853"/>
              <a:gd name="connsiteY45" fmla="*/ 1763637 h 2314143"/>
              <a:gd name="connsiteX46" fmla="*/ 2388637 w 5075853"/>
              <a:gd name="connsiteY46" fmla="*/ 1782298 h 2314143"/>
              <a:gd name="connsiteX47" fmla="*/ 2435290 w 5075853"/>
              <a:gd name="connsiteY47" fmla="*/ 1772968 h 2314143"/>
              <a:gd name="connsiteX48" fmla="*/ 2491273 w 5075853"/>
              <a:gd name="connsiteY48" fmla="*/ 1763637 h 2314143"/>
              <a:gd name="connsiteX49" fmla="*/ 2547257 w 5075853"/>
              <a:gd name="connsiteY49" fmla="*/ 1744976 h 2314143"/>
              <a:gd name="connsiteX50" fmla="*/ 2948473 w 5075853"/>
              <a:gd name="connsiteY50" fmla="*/ 1726315 h 2314143"/>
              <a:gd name="connsiteX51" fmla="*/ 3321698 w 5075853"/>
              <a:gd name="connsiteY51" fmla="*/ 1744976 h 2314143"/>
              <a:gd name="connsiteX52" fmla="*/ 3377682 w 5075853"/>
              <a:gd name="connsiteY52" fmla="*/ 1772968 h 2314143"/>
              <a:gd name="connsiteX53" fmla="*/ 3442996 w 5075853"/>
              <a:gd name="connsiteY53" fmla="*/ 1819621 h 2314143"/>
              <a:gd name="connsiteX54" fmla="*/ 3480318 w 5075853"/>
              <a:gd name="connsiteY54" fmla="*/ 1875604 h 2314143"/>
              <a:gd name="connsiteX55" fmla="*/ 3498980 w 5075853"/>
              <a:gd name="connsiteY55" fmla="*/ 1903596 h 2314143"/>
              <a:gd name="connsiteX56" fmla="*/ 3517641 w 5075853"/>
              <a:gd name="connsiteY56" fmla="*/ 1922258 h 2314143"/>
              <a:gd name="connsiteX57" fmla="*/ 3526971 w 5075853"/>
              <a:gd name="connsiteY57" fmla="*/ 1950249 h 2314143"/>
              <a:gd name="connsiteX58" fmla="*/ 3573624 w 5075853"/>
              <a:gd name="connsiteY58" fmla="*/ 2015564 h 2314143"/>
              <a:gd name="connsiteX59" fmla="*/ 3592286 w 5075853"/>
              <a:gd name="connsiteY59" fmla="*/ 2090209 h 2314143"/>
              <a:gd name="connsiteX60" fmla="*/ 3620278 w 5075853"/>
              <a:gd name="connsiteY60" fmla="*/ 2136862 h 2314143"/>
              <a:gd name="connsiteX61" fmla="*/ 3666931 w 5075853"/>
              <a:gd name="connsiteY61" fmla="*/ 2220837 h 2314143"/>
              <a:gd name="connsiteX62" fmla="*/ 3694922 w 5075853"/>
              <a:gd name="connsiteY62" fmla="*/ 2239498 h 2314143"/>
              <a:gd name="connsiteX63" fmla="*/ 3713584 w 5075853"/>
              <a:gd name="connsiteY63" fmla="*/ 2267490 h 2314143"/>
              <a:gd name="connsiteX64" fmla="*/ 3788229 w 5075853"/>
              <a:gd name="connsiteY64" fmla="*/ 2295482 h 2314143"/>
              <a:gd name="connsiteX65" fmla="*/ 3834882 w 5075853"/>
              <a:gd name="connsiteY65" fmla="*/ 2314143 h 2314143"/>
              <a:gd name="connsiteX66" fmla="*/ 4292082 w 5075853"/>
              <a:gd name="connsiteY66" fmla="*/ 2304813 h 2314143"/>
              <a:gd name="connsiteX67" fmla="*/ 4572000 w 5075853"/>
              <a:gd name="connsiteY67" fmla="*/ 2295482 h 2314143"/>
              <a:gd name="connsiteX68" fmla="*/ 4618653 w 5075853"/>
              <a:gd name="connsiteY68" fmla="*/ 2276821 h 2314143"/>
              <a:gd name="connsiteX69" fmla="*/ 4674637 w 5075853"/>
              <a:gd name="connsiteY69" fmla="*/ 2258160 h 2314143"/>
              <a:gd name="connsiteX70" fmla="*/ 4786604 w 5075853"/>
              <a:gd name="connsiteY70" fmla="*/ 2239498 h 2314143"/>
              <a:gd name="connsiteX71" fmla="*/ 4823927 w 5075853"/>
              <a:gd name="connsiteY71" fmla="*/ 2211507 h 2314143"/>
              <a:gd name="connsiteX72" fmla="*/ 4851918 w 5075853"/>
              <a:gd name="connsiteY72" fmla="*/ 2192845 h 2314143"/>
              <a:gd name="connsiteX73" fmla="*/ 4945224 w 5075853"/>
              <a:gd name="connsiteY73" fmla="*/ 2108870 h 2314143"/>
              <a:gd name="connsiteX74" fmla="*/ 5038531 w 5075853"/>
              <a:gd name="connsiteY74" fmla="*/ 1996902 h 2314143"/>
              <a:gd name="connsiteX75" fmla="*/ 5057192 w 5075853"/>
              <a:gd name="connsiteY75" fmla="*/ 1950249 h 2314143"/>
              <a:gd name="connsiteX76" fmla="*/ 5075853 w 5075853"/>
              <a:gd name="connsiteY76" fmla="*/ 1866274 h 2314143"/>
              <a:gd name="connsiteX77" fmla="*/ 5066522 w 5075853"/>
              <a:gd name="connsiteY77" fmla="*/ 1744976 h 2314143"/>
              <a:gd name="connsiteX78" fmla="*/ 5010539 w 5075853"/>
              <a:gd name="connsiteY78" fmla="*/ 1614347 h 2314143"/>
              <a:gd name="connsiteX79" fmla="*/ 4945224 w 5075853"/>
              <a:gd name="connsiteY79" fmla="*/ 1521041 h 2314143"/>
              <a:gd name="connsiteX80" fmla="*/ 4898571 w 5075853"/>
              <a:gd name="connsiteY80" fmla="*/ 1502380 h 2314143"/>
              <a:gd name="connsiteX81" fmla="*/ 4861249 w 5075853"/>
              <a:gd name="connsiteY81" fmla="*/ 1493049 h 2314143"/>
              <a:gd name="connsiteX82" fmla="*/ 4833257 w 5075853"/>
              <a:gd name="connsiteY82" fmla="*/ 1483719 h 2314143"/>
              <a:gd name="connsiteX83" fmla="*/ 4749282 w 5075853"/>
              <a:gd name="connsiteY83" fmla="*/ 1493049 h 2314143"/>
              <a:gd name="connsiteX84" fmla="*/ 4693298 w 5075853"/>
              <a:gd name="connsiteY84" fmla="*/ 1521041 h 2314143"/>
              <a:gd name="connsiteX85" fmla="*/ 4627984 w 5075853"/>
              <a:gd name="connsiteY85" fmla="*/ 1539702 h 2314143"/>
              <a:gd name="connsiteX86" fmla="*/ 4553339 w 5075853"/>
              <a:gd name="connsiteY86" fmla="*/ 1567694 h 2314143"/>
              <a:gd name="connsiteX87" fmla="*/ 4506686 w 5075853"/>
              <a:gd name="connsiteY87" fmla="*/ 1586355 h 2314143"/>
              <a:gd name="connsiteX88" fmla="*/ 4469363 w 5075853"/>
              <a:gd name="connsiteY88" fmla="*/ 1595686 h 2314143"/>
              <a:gd name="connsiteX89" fmla="*/ 4441371 w 5075853"/>
              <a:gd name="connsiteY89" fmla="*/ 1605017 h 2314143"/>
              <a:gd name="connsiteX90" fmla="*/ 4320073 w 5075853"/>
              <a:gd name="connsiteY90" fmla="*/ 1614347 h 2314143"/>
              <a:gd name="connsiteX91" fmla="*/ 4021494 w 5075853"/>
              <a:gd name="connsiteY91" fmla="*/ 1595686 h 2314143"/>
              <a:gd name="connsiteX92" fmla="*/ 3993502 w 5075853"/>
              <a:gd name="connsiteY92" fmla="*/ 1586355 h 2314143"/>
              <a:gd name="connsiteX93" fmla="*/ 3918857 w 5075853"/>
              <a:gd name="connsiteY93" fmla="*/ 1567694 h 2314143"/>
              <a:gd name="connsiteX94" fmla="*/ 3872204 w 5075853"/>
              <a:gd name="connsiteY94" fmla="*/ 1521041 h 2314143"/>
              <a:gd name="connsiteX95" fmla="*/ 3834882 w 5075853"/>
              <a:gd name="connsiteY95" fmla="*/ 1493049 h 2314143"/>
              <a:gd name="connsiteX96" fmla="*/ 3797559 w 5075853"/>
              <a:gd name="connsiteY96" fmla="*/ 1455727 h 2314143"/>
              <a:gd name="connsiteX97" fmla="*/ 3769567 w 5075853"/>
              <a:gd name="connsiteY97" fmla="*/ 1371751 h 2314143"/>
              <a:gd name="connsiteX98" fmla="*/ 3750906 w 5075853"/>
              <a:gd name="connsiteY98" fmla="*/ 1315768 h 2314143"/>
              <a:gd name="connsiteX99" fmla="*/ 3732245 w 5075853"/>
              <a:gd name="connsiteY99" fmla="*/ 1241123 h 2314143"/>
              <a:gd name="connsiteX100" fmla="*/ 3722914 w 5075853"/>
              <a:gd name="connsiteY100" fmla="*/ 1063841 h 2314143"/>
              <a:gd name="connsiteX101" fmla="*/ 3666931 w 5075853"/>
              <a:gd name="connsiteY101" fmla="*/ 989196 h 2314143"/>
              <a:gd name="connsiteX102" fmla="*/ 3554963 w 5075853"/>
              <a:gd name="connsiteY102" fmla="*/ 942543 h 2314143"/>
              <a:gd name="connsiteX103" fmla="*/ 3470988 w 5075853"/>
              <a:gd name="connsiteY103" fmla="*/ 923882 h 2314143"/>
              <a:gd name="connsiteX104" fmla="*/ 3200400 w 5075853"/>
              <a:gd name="connsiteY104" fmla="*/ 933213 h 2314143"/>
              <a:gd name="connsiteX105" fmla="*/ 3144416 w 5075853"/>
              <a:gd name="connsiteY105" fmla="*/ 951874 h 2314143"/>
              <a:gd name="connsiteX106" fmla="*/ 3088433 w 5075853"/>
              <a:gd name="connsiteY106" fmla="*/ 961204 h 2314143"/>
              <a:gd name="connsiteX107" fmla="*/ 2967135 w 5075853"/>
              <a:gd name="connsiteY107" fmla="*/ 998527 h 2314143"/>
              <a:gd name="connsiteX108" fmla="*/ 2771192 w 5075853"/>
              <a:gd name="connsiteY108" fmla="*/ 1017188 h 2314143"/>
              <a:gd name="connsiteX109" fmla="*/ 2724539 w 5075853"/>
              <a:gd name="connsiteY109" fmla="*/ 1026519 h 2314143"/>
              <a:gd name="connsiteX110" fmla="*/ 2659224 w 5075853"/>
              <a:gd name="connsiteY110" fmla="*/ 1017188 h 2314143"/>
              <a:gd name="connsiteX111" fmla="*/ 2556588 w 5075853"/>
              <a:gd name="connsiteY111" fmla="*/ 1007858 h 2314143"/>
              <a:gd name="connsiteX112" fmla="*/ 2313992 w 5075853"/>
              <a:gd name="connsiteY112" fmla="*/ 979866 h 2314143"/>
              <a:gd name="connsiteX113" fmla="*/ 2295331 w 5075853"/>
              <a:gd name="connsiteY113" fmla="*/ 961204 h 2314143"/>
              <a:gd name="connsiteX114" fmla="*/ 2276669 w 5075853"/>
              <a:gd name="connsiteY114" fmla="*/ 905221 h 2314143"/>
              <a:gd name="connsiteX115" fmla="*/ 2267339 w 5075853"/>
              <a:gd name="connsiteY115" fmla="*/ 839907 h 2314143"/>
              <a:gd name="connsiteX116" fmla="*/ 2295331 w 5075853"/>
              <a:gd name="connsiteY116" fmla="*/ 653294 h 2314143"/>
              <a:gd name="connsiteX117" fmla="*/ 2313992 w 5075853"/>
              <a:gd name="connsiteY117" fmla="*/ 606641 h 2314143"/>
              <a:gd name="connsiteX118" fmla="*/ 2323322 w 5075853"/>
              <a:gd name="connsiteY118" fmla="*/ 569319 h 2314143"/>
              <a:gd name="connsiteX119" fmla="*/ 2332653 w 5075853"/>
              <a:gd name="connsiteY119" fmla="*/ 522666 h 2314143"/>
              <a:gd name="connsiteX120" fmla="*/ 2360645 w 5075853"/>
              <a:gd name="connsiteY120" fmla="*/ 457351 h 2314143"/>
              <a:gd name="connsiteX121" fmla="*/ 2379306 w 5075853"/>
              <a:gd name="connsiteY121" fmla="*/ 401368 h 2314143"/>
              <a:gd name="connsiteX122" fmla="*/ 2425959 w 5075853"/>
              <a:gd name="connsiteY122" fmla="*/ 298731 h 2314143"/>
              <a:gd name="connsiteX123" fmla="*/ 2435290 w 5075853"/>
              <a:gd name="connsiteY123" fmla="*/ 84127 h 2314143"/>
              <a:gd name="connsiteX124" fmla="*/ 2388637 w 5075853"/>
              <a:gd name="connsiteY124" fmla="*/ 18813 h 2314143"/>
              <a:gd name="connsiteX125" fmla="*/ 2286000 w 5075853"/>
              <a:gd name="connsiteY125" fmla="*/ 151 h 2314143"/>
              <a:gd name="connsiteX126" fmla="*/ 1716833 w 5075853"/>
              <a:gd name="connsiteY126" fmla="*/ 18813 h 2314143"/>
              <a:gd name="connsiteX127" fmla="*/ 1483567 w 5075853"/>
              <a:gd name="connsiteY127" fmla="*/ 28143 h 2314143"/>
              <a:gd name="connsiteX128" fmla="*/ 597159 w 5075853"/>
              <a:gd name="connsiteY128" fmla="*/ 151 h 2314143"/>
              <a:gd name="connsiteX129" fmla="*/ 317241 w 5075853"/>
              <a:gd name="connsiteY129" fmla="*/ 9482 h 231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5075853" h="2314143">
                <a:moveTo>
                  <a:pt x="317241" y="9482"/>
                </a:moveTo>
                <a:lnTo>
                  <a:pt x="317241" y="9482"/>
                </a:lnTo>
                <a:cubicBezTo>
                  <a:pt x="250850" y="25103"/>
                  <a:pt x="139428" y="40938"/>
                  <a:pt x="74645" y="84127"/>
                </a:cubicBezTo>
                <a:cubicBezTo>
                  <a:pt x="52686" y="98766"/>
                  <a:pt x="18661" y="140111"/>
                  <a:pt x="18661" y="140111"/>
                </a:cubicBezTo>
                <a:cubicBezTo>
                  <a:pt x="15551" y="158772"/>
                  <a:pt x="13041" y="177543"/>
                  <a:pt x="9331" y="196094"/>
                </a:cubicBezTo>
                <a:cubicBezTo>
                  <a:pt x="6816" y="208669"/>
                  <a:pt x="0" y="220593"/>
                  <a:pt x="0" y="233417"/>
                </a:cubicBezTo>
                <a:cubicBezTo>
                  <a:pt x="0" y="326775"/>
                  <a:pt x="4292" y="420113"/>
                  <a:pt x="9331" y="513335"/>
                </a:cubicBezTo>
                <a:cubicBezTo>
                  <a:pt x="10518" y="535295"/>
                  <a:pt x="12875" y="557432"/>
                  <a:pt x="18661" y="578649"/>
                </a:cubicBezTo>
                <a:cubicBezTo>
                  <a:pt x="22321" y="592068"/>
                  <a:pt x="31843" y="603187"/>
                  <a:pt x="37322" y="615972"/>
                </a:cubicBezTo>
                <a:cubicBezTo>
                  <a:pt x="41196" y="625012"/>
                  <a:pt x="41697" y="635468"/>
                  <a:pt x="46653" y="643964"/>
                </a:cubicBezTo>
                <a:cubicBezTo>
                  <a:pt x="63604" y="673023"/>
                  <a:pt x="87592" y="697849"/>
                  <a:pt x="102637" y="727939"/>
                </a:cubicBezTo>
                <a:cubicBezTo>
                  <a:pt x="107517" y="737699"/>
                  <a:pt x="134174" y="796799"/>
                  <a:pt x="149290" y="811915"/>
                </a:cubicBezTo>
                <a:cubicBezTo>
                  <a:pt x="157219" y="819844"/>
                  <a:pt x="167545" y="825012"/>
                  <a:pt x="177282" y="830576"/>
                </a:cubicBezTo>
                <a:cubicBezTo>
                  <a:pt x="189358" y="837477"/>
                  <a:pt x="201282" y="845240"/>
                  <a:pt x="214604" y="849237"/>
                </a:cubicBezTo>
                <a:cubicBezTo>
                  <a:pt x="232725" y="854673"/>
                  <a:pt x="252037" y="854858"/>
                  <a:pt x="270588" y="858568"/>
                </a:cubicBezTo>
                <a:cubicBezTo>
                  <a:pt x="283162" y="861083"/>
                  <a:pt x="295469" y="864788"/>
                  <a:pt x="307910" y="867898"/>
                </a:cubicBezTo>
                <a:cubicBezTo>
                  <a:pt x="342122" y="864788"/>
                  <a:pt x="376782" y="864899"/>
                  <a:pt x="410547" y="858568"/>
                </a:cubicBezTo>
                <a:cubicBezTo>
                  <a:pt x="413014" y="858106"/>
                  <a:pt x="472621" y="832372"/>
                  <a:pt x="485192" y="830576"/>
                </a:cubicBezTo>
                <a:cubicBezTo>
                  <a:pt x="519200" y="825718"/>
                  <a:pt x="553617" y="824355"/>
                  <a:pt x="587829" y="821245"/>
                </a:cubicBezTo>
                <a:cubicBezTo>
                  <a:pt x="606490" y="815025"/>
                  <a:pt x="624729" y="807355"/>
                  <a:pt x="643812" y="802584"/>
                </a:cubicBezTo>
                <a:cubicBezTo>
                  <a:pt x="662166" y="797995"/>
                  <a:pt x="681097" y="796130"/>
                  <a:pt x="699796" y="793253"/>
                </a:cubicBezTo>
                <a:cubicBezTo>
                  <a:pt x="810231" y="776263"/>
                  <a:pt x="779367" y="783173"/>
                  <a:pt x="942392" y="774592"/>
                </a:cubicBezTo>
                <a:cubicBezTo>
                  <a:pt x="953296" y="772411"/>
                  <a:pt x="1076387" y="745999"/>
                  <a:pt x="1101012" y="746600"/>
                </a:cubicBezTo>
                <a:cubicBezTo>
                  <a:pt x="1206910" y="749183"/>
                  <a:pt x="1312506" y="759041"/>
                  <a:pt x="1418253" y="765262"/>
                </a:cubicBezTo>
                <a:cubicBezTo>
                  <a:pt x="1454601" y="771320"/>
                  <a:pt x="1503552" y="779923"/>
                  <a:pt x="1539551" y="783923"/>
                </a:cubicBezTo>
                <a:cubicBezTo>
                  <a:pt x="1601683" y="790827"/>
                  <a:pt x="1726163" y="802584"/>
                  <a:pt x="1726163" y="802584"/>
                </a:cubicBezTo>
                <a:cubicBezTo>
                  <a:pt x="1735494" y="805694"/>
                  <a:pt x="1744613" y="809530"/>
                  <a:pt x="1754155" y="811915"/>
                </a:cubicBezTo>
                <a:cubicBezTo>
                  <a:pt x="1783750" y="819314"/>
                  <a:pt x="1809384" y="820994"/>
                  <a:pt x="1838131" y="830576"/>
                </a:cubicBezTo>
                <a:cubicBezTo>
                  <a:pt x="1854020" y="835872"/>
                  <a:pt x="1869803" y="841747"/>
                  <a:pt x="1884784" y="849237"/>
                </a:cubicBezTo>
                <a:cubicBezTo>
                  <a:pt x="1904529" y="859109"/>
                  <a:pt x="1933185" y="885319"/>
                  <a:pt x="1950098" y="895890"/>
                </a:cubicBezTo>
                <a:cubicBezTo>
                  <a:pt x="1961893" y="903262"/>
                  <a:pt x="1975847" y="906836"/>
                  <a:pt x="1987420" y="914551"/>
                </a:cubicBezTo>
                <a:cubicBezTo>
                  <a:pt x="1994740" y="919431"/>
                  <a:pt x="2000586" y="926343"/>
                  <a:pt x="2006082" y="933213"/>
                </a:cubicBezTo>
                <a:cubicBezTo>
                  <a:pt x="2025511" y="957500"/>
                  <a:pt x="2062065" y="1007858"/>
                  <a:pt x="2062065" y="1007858"/>
                </a:cubicBezTo>
                <a:cubicBezTo>
                  <a:pt x="2078466" y="1089858"/>
                  <a:pt x="2059219" y="1020827"/>
                  <a:pt x="2099388" y="1101164"/>
                </a:cubicBezTo>
                <a:cubicBezTo>
                  <a:pt x="2110711" y="1123810"/>
                  <a:pt x="2111663" y="1152392"/>
                  <a:pt x="2118049" y="1175809"/>
                </a:cubicBezTo>
                <a:cubicBezTo>
                  <a:pt x="2135898" y="1241254"/>
                  <a:pt x="2135112" y="1214471"/>
                  <a:pt x="2146041" y="1269115"/>
                </a:cubicBezTo>
                <a:cubicBezTo>
                  <a:pt x="2149751" y="1287666"/>
                  <a:pt x="2151987" y="1306485"/>
                  <a:pt x="2155371" y="1325098"/>
                </a:cubicBezTo>
                <a:cubicBezTo>
                  <a:pt x="2158208" y="1340701"/>
                  <a:pt x="2162095" y="1356108"/>
                  <a:pt x="2164702" y="1371751"/>
                </a:cubicBezTo>
                <a:cubicBezTo>
                  <a:pt x="2168318" y="1393444"/>
                  <a:pt x="2170417" y="1415373"/>
                  <a:pt x="2174033" y="1437066"/>
                </a:cubicBezTo>
                <a:cubicBezTo>
                  <a:pt x="2176640" y="1452709"/>
                  <a:pt x="2180526" y="1468116"/>
                  <a:pt x="2183363" y="1483719"/>
                </a:cubicBezTo>
                <a:cubicBezTo>
                  <a:pt x="2186747" y="1502332"/>
                  <a:pt x="2187716" y="1521450"/>
                  <a:pt x="2192694" y="1539702"/>
                </a:cubicBezTo>
                <a:cubicBezTo>
                  <a:pt x="2197101" y="1555861"/>
                  <a:pt x="2206542" y="1570312"/>
                  <a:pt x="2211355" y="1586355"/>
                </a:cubicBezTo>
                <a:cubicBezTo>
                  <a:pt x="2215912" y="1601545"/>
                  <a:pt x="2214245" y="1618517"/>
                  <a:pt x="2220686" y="1633009"/>
                </a:cubicBezTo>
                <a:cubicBezTo>
                  <a:pt x="2227002" y="1647220"/>
                  <a:pt x="2240436" y="1657144"/>
                  <a:pt x="2248678" y="1670331"/>
                </a:cubicBezTo>
                <a:cubicBezTo>
                  <a:pt x="2294338" y="1743386"/>
                  <a:pt x="2233802" y="1674908"/>
                  <a:pt x="2304661" y="1735645"/>
                </a:cubicBezTo>
                <a:cubicBezTo>
                  <a:pt x="2314680" y="1744233"/>
                  <a:pt x="2321118" y="1757229"/>
                  <a:pt x="2332653" y="1763637"/>
                </a:cubicBezTo>
                <a:cubicBezTo>
                  <a:pt x="2349848" y="1773190"/>
                  <a:pt x="2388637" y="1782298"/>
                  <a:pt x="2388637" y="1782298"/>
                </a:cubicBezTo>
                <a:lnTo>
                  <a:pt x="2435290" y="1772968"/>
                </a:lnTo>
                <a:cubicBezTo>
                  <a:pt x="2453903" y="1769584"/>
                  <a:pt x="2472919" y="1768225"/>
                  <a:pt x="2491273" y="1763637"/>
                </a:cubicBezTo>
                <a:cubicBezTo>
                  <a:pt x="2510356" y="1758866"/>
                  <a:pt x="2527751" y="1747520"/>
                  <a:pt x="2547257" y="1744976"/>
                </a:cubicBezTo>
                <a:cubicBezTo>
                  <a:pt x="2600270" y="1738061"/>
                  <a:pt x="2937741" y="1726728"/>
                  <a:pt x="2948473" y="1726315"/>
                </a:cubicBezTo>
                <a:cubicBezTo>
                  <a:pt x="3072881" y="1732535"/>
                  <a:pt x="3203527" y="1705584"/>
                  <a:pt x="3321698" y="1744976"/>
                </a:cubicBezTo>
                <a:cubicBezTo>
                  <a:pt x="3349751" y="1754327"/>
                  <a:pt x="3353567" y="1752872"/>
                  <a:pt x="3377682" y="1772968"/>
                </a:cubicBezTo>
                <a:cubicBezTo>
                  <a:pt x="3434423" y="1820253"/>
                  <a:pt x="3373932" y="1785090"/>
                  <a:pt x="3442996" y="1819621"/>
                </a:cubicBezTo>
                <a:lnTo>
                  <a:pt x="3480318" y="1875604"/>
                </a:lnTo>
                <a:cubicBezTo>
                  <a:pt x="3486539" y="1884935"/>
                  <a:pt x="3491051" y="1895666"/>
                  <a:pt x="3498980" y="1903596"/>
                </a:cubicBezTo>
                <a:lnTo>
                  <a:pt x="3517641" y="1922258"/>
                </a:lnTo>
                <a:cubicBezTo>
                  <a:pt x="3520751" y="1931588"/>
                  <a:pt x="3521911" y="1941816"/>
                  <a:pt x="3526971" y="1950249"/>
                </a:cubicBezTo>
                <a:cubicBezTo>
                  <a:pt x="3540736" y="1973191"/>
                  <a:pt x="3562310" y="1991319"/>
                  <a:pt x="3573624" y="2015564"/>
                </a:cubicBezTo>
                <a:cubicBezTo>
                  <a:pt x="3584470" y="2038805"/>
                  <a:pt x="3579090" y="2068216"/>
                  <a:pt x="3592286" y="2090209"/>
                </a:cubicBezTo>
                <a:cubicBezTo>
                  <a:pt x="3601617" y="2105760"/>
                  <a:pt x="3612168" y="2120641"/>
                  <a:pt x="3620278" y="2136862"/>
                </a:cubicBezTo>
                <a:cubicBezTo>
                  <a:pt x="3637294" y="2170894"/>
                  <a:pt x="3622798" y="2191414"/>
                  <a:pt x="3666931" y="2220837"/>
                </a:cubicBezTo>
                <a:lnTo>
                  <a:pt x="3694922" y="2239498"/>
                </a:lnTo>
                <a:cubicBezTo>
                  <a:pt x="3701143" y="2248829"/>
                  <a:pt x="3705654" y="2259560"/>
                  <a:pt x="3713584" y="2267490"/>
                </a:cubicBezTo>
                <a:cubicBezTo>
                  <a:pt x="3740982" y="2294887"/>
                  <a:pt x="3750082" y="2284038"/>
                  <a:pt x="3788229" y="2295482"/>
                </a:cubicBezTo>
                <a:cubicBezTo>
                  <a:pt x="3804272" y="2300295"/>
                  <a:pt x="3819331" y="2307923"/>
                  <a:pt x="3834882" y="2314143"/>
                </a:cubicBezTo>
                <a:lnTo>
                  <a:pt x="4292082" y="2304813"/>
                </a:lnTo>
                <a:cubicBezTo>
                  <a:pt x="4385410" y="2302450"/>
                  <a:pt x="4478983" y="2303455"/>
                  <a:pt x="4572000" y="2295482"/>
                </a:cubicBezTo>
                <a:cubicBezTo>
                  <a:pt x="4588688" y="2294052"/>
                  <a:pt x="4602912" y="2282545"/>
                  <a:pt x="4618653" y="2276821"/>
                </a:cubicBezTo>
                <a:cubicBezTo>
                  <a:pt x="4637139" y="2270099"/>
                  <a:pt x="4655435" y="2262427"/>
                  <a:pt x="4674637" y="2258160"/>
                </a:cubicBezTo>
                <a:cubicBezTo>
                  <a:pt x="4711573" y="2249952"/>
                  <a:pt x="4749282" y="2245719"/>
                  <a:pt x="4786604" y="2239498"/>
                </a:cubicBezTo>
                <a:cubicBezTo>
                  <a:pt x="4799045" y="2230168"/>
                  <a:pt x="4811273" y="2220546"/>
                  <a:pt x="4823927" y="2211507"/>
                </a:cubicBezTo>
                <a:cubicBezTo>
                  <a:pt x="4833052" y="2204989"/>
                  <a:pt x="4843066" y="2199730"/>
                  <a:pt x="4851918" y="2192845"/>
                </a:cubicBezTo>
                <a:cubicBezTo>
                  <a:pt x="4881400" y="2169914"/>
                  <a:pt x="4919709" y="2138030"/>
                  <a:pt x="4945224" y="2108870"/>
                </a:cubicBezTo>
                <a:cubicBezTo>
                  <a:pt x="4977216" y="2072307"/>
                  <a:pt x="5038531" y="1996902"/>
                  <a:pt x="5038531" y="1996902"/>
                </a:cubicBezTo>
                <a:cubicBezTo>
                  <a:pt x="5044751" y="1981351"/>
                  <a:pt x="5051896" y="1966138"/>
                  <a:pt x="5057192" y="1950249"/>
                </a:cubicBezTo>
                <a:cubicBezTo>
                  <a:pt x="5063778" y="1930490"/>
                  <a:pt x="5072157" y="1884754"/>
                  <a:pt x="5075853" y="1866274"/>
                </a:cubicBezTo>
                <a:cubicBezTo>
                  <a:pt x="5072743" y="1825841"/>
                  <a:pt x="5074110" y="1784812"/>
                  <a:pt x="5066522" y="1744976"/>
                </a:cubicBezTo>
                <a:cubicBezTo>
                  <a:pt x="5060385" y="1712756"/>
                  <a:pt x="5027505" y="1645451"/>
                  <a:pt x="5010539" y="1614347"/>
                </a:cubicBezTo>
                <a:cubicBezTo>
                  <a:pt x="4998158" y="1591649"/>
                  <a:pt x="4965481" y="1536796"/>
                  <a:pt x="4945224" y="1521041"/>
                </a:cubicBezTo>
                <a:cubicBezTo>
                  <a:pt x="4932003" y="1510758"/>
                  <a:pt x="4914460" y="1507677"/>
                  <a:pt x="4898571" y="1502380"/>
                </a:cubicBezTo>
                <a:cubicBezTo>
                  <a:pt x="4886405" y="1498325"/>
                  <a:pt x="4873579" y="1496572"/>
                  <a:pt x="4861249" y="1493049"/>
                </a:cubicBezTo>
                <a:cubicBezTo>
                  <a:pt x="4851792" y="1490347"/>
                  <a:pt x="4842588" y="1486829"/>
                  <a:pt x="4833257" y="1483719"/>
                </a:cubicBezTo>
                <a:cubicBezTo>
                  <a:pt x="4805265" y="1486829"/>
                  <a:pt x="4776495" y="1485792"/>
                  <a:pt x="4749282" y="1493049"/>
                </a:cubicBezTo>
                <a:cubicBezTo>
                  <a:pt x="4729122" y="1498425"/>
                  <a:pt x="4712771" y="1513551"/>
                  <a:pt x="4693298" y="1521041"/>
                </a:cubicBezTo>
                <a:cubicBezTo>
                  <a:pt x="4672165" y="1529169"/>
                  <a:pt x="4649755" y="1533482"/>
                  <a:pt x="4627984" y="1539702"/>
                </a:cubicBezTo>
                <a:cubicBezTo>
                  <a:pt x="4575679" y="1574573"/>
                  <a:pt x="4626710" y="1545683"/>
                  <a:pt x="4553339" y="1567694"/>
                </a:cubicBezTo>
                <a:cubicBezTo>
                  <a:pt x="4537296" y="1572507"/>
                  <a:pt x="4522575" y="1581059"/>
                  <a:pt x="4506686" y="1586355"/>
                </a:cubicBezTo>
                <a:cubicBezTo>
                  <a:pt x="4494520" y="1590410"/>
                  <a:pt x="4481693" y="1592163"/>
                  <a:pt x="4469363" y="1595686"/>
                </a:cubicBezTo>
                <a:cubicBezTo>
                  <a:pt x="4459906" y="1598388"/>
                  <a:pt x="4451130" y="1603797"/>
                  <a:pt x="4441371" y="1605017"/>
                </a:cubicBezTo>
                <a:cubicBezTo>
                  <a:pt x="4401132" y="1610047"/>
                  <a:pt x="4360506" y="1611237"/>
                  <a:pt x="4320073" y="1614347"/>
                </a:cubicBezTo>
                <a:cubicBezTo>
                  <a:pt x="4259333" y="1611586"/>
                  <a:pt x="4102749" y="1608187"/>
                  <a:pt x="4021494" y="1595686"/>
                </a:cubicBezTo>
                <a:cubicBezTo>
                  <a:pt x="4011773" y="1594190"/>
                  <a:pt x="4002991" y="1588943"/>
                  <a:pt x="3993502" y="1586355"/>
                </a:cubicBezTo>
                <a:cubicBezTo>
                  <a:pt x="3968758" y="1579607"/>
                  <a:pt x="3918857" y="1567694"/>
                  <a:pt x="3918857" y="1567694"/>
                </a:cubicBezTo>
                <a:cubicBezTo>
                  <a:pt x="3844215" y="1517934"/>
                  <a:pt x="3934405" y="1583243"/>
                  <a:pt x="3872204" y="1521041"/>
                </a:cubicBezTo>
                <a:cubicBezTo>
                  <a:pt x="3861208" y="1510045"/>
                  <a:pt x="3846585" y="1503289"/>
                  <a:pt x="3834882" y="1493049"/>
                </a:cubicBezTo>
                <a:cubicBezTo>
                  <a:pt x="3821641" y="1481463"/>
                  <a:pt x="3810000" y="1468168"/>
                  <a:pt x="3797559" y="1455727"/>
                </a:cubicBezTo>
                <a:cubicBezTo>
                  <a:pt x="3760142" y="1362184"/>
                  <a:pt x="3793674" y="1452108"/>
                  <a:pt x="3769567" y="1371751"/>
                </a:cubicBezTo>
                <a:cubicBezTo>
                  <a:pt x="3763915" y="1352910"/>
                  <a:pt x="3756310" y="1334682"/>
                  <a:pt x="3750906" y="1315768"/>
                </a:cubicBezTo>
                <a:cubicBezTo>
                  <a:pt x="3743860" y="1291107"/>
                  <a:pt x="3732245" y="1241123"/>
                  <a:pt x="3732245" y="1241123"/>
                </a:cubicBezTo>
                <a:cubicBezTo>
                  <a:pt x="3729135" y="1182029"/>
                  <a:pt x="3728271" y="1122774"/>
                  <a:pt x="3722914" y="1063841"/>
                </a:cubicBezTo>
                <a:cubicBezTo>
                  <a:pt x="3720178" y="1033746"/>
                  <a:pt x="3690244" y="1000852"/>
                  <a:pt x="3666931" y="989196"/>
                </a:cubicBezTo>
                <a:cubicBezTo>
                  <a:pt x="3617314" y="964388"/>
                  <a:pt x="3620711" y="964459"/>
                  <a:pt x="3554963" y="942543"/>
                </a:cubicBezTo>
                <a:cubicBezTo>
                  <a:pt x="3535205" y="935957"/>
                  <a:pt x="3489467" y="927578"/>
                  <a:pt x="3470988" y="923882"/>
                </a:cubicBezTo>
                <a:cubicBezTo>
                  <a:pt x="3380792" y="926992"/>
                  <a:pt x="3290320" y="925506"/>
                  <a:pt x="3200400" y="933213"/>
                </a:cubicBezTo>
                <a:cubicBezTo>
                  <a:pt x="3180801" y="934893"/>
                  <a:pt x="3163499" y="947103"/>
                  <a:pt x="3144416" y="951874"/>
                </a:cubicBezTo>
                <a:cubicBezTo>
                  <a:pt x="3126062" y="956462"/>
                  <a:pt x="3107094" y="958094"/>
                  <a:pt x="3088433" y="961204"/>
                </a:cubicBezTo>
                <a:cubicBezTo>
                  <a:pt x="3050162" y="973961"/>
                  <a:pt x="3006248" y="989501"/>
                  <a:pt x="2967135" y="998527"/>
                </a:cubicBezTo>
                <a:cubicBezTo>
                  <a:pt x="2904911" y="1012886"/>
                  <a:pt x="2831466" y="1013170"/>
                  <a:pt x="2771192" y="1017188"/>
                </a:cubicBezTo>
                <a:cubicBezTo>
                  <a:pt x="2755641" y="1020298"/>
                  <a:pt x="2740398" y="1026519"/>
                  <a:pt x="2724539" y="1026519"/>
                </a:cubicBezTo>
                <a:cubicBezTo>
                  <a:pt x="2702546" y="1026519"/>
                  <a:pt x="2681082" y="1019617"/>
                  <a:pt x="2659224" y="1017188"/>
                </a:cubicBezTo>
                <a:cubicBezTo>
                  <a:pt x="2625081" y="1013394"/>
                  <a:pt x="2590742" y="1011550"/>
                  <a:pt x="2556588" y="1007858"/>
                </a:cubicBezTo>
                <a:lnTo>
                  <a:pt x="2313992" y="979866"/>
                </a:lnTo>
                <a:cubicBezTo>
                  <a:pt x="2307772" y="973645"/>
                  <a:pt x="2299265" y="969072"/>
                  <a:pt x="2295331" y="961204"/>
                </a:cubicBezTo>
                <a:cubicBezTo>
                  <a:pt x="2286534" y="943610"/>
                  <a:pt x="2276669" y="905221"/>
                  <a:pt x="2276669" y="905221"/>
                </a:cubicBezTo>
                <a:cubicBezTo>
                  <a:pt x="2273559" y="883450"/>
                  <a:pt x="2267339" y="861899"/>
                  <a:pt x="2267339" y="839907"/>
                </a:cubicBezTo>
                <a:cubicBezTo>
                  <a:pt x="2267339" y="770006"/>
                  <a:pt x="2275433" y="717962"/>
                  <a:pt x="2295331" y="653294"/>
                </a:cubicBezTo>
                <a:cubicBezTo>
                  <a:pt x="2300257" y="637286"/>
                  <a:pt x="2308696" y="622530"/>
                  <a:pt x="2313992" y="606641"/>
                </a:cubicBezTo>
                <a:cubicBezTo>
                  <a:pt x="2318047" y="594476"/>
                  <a:pt x="2320540" y="581837"/>
                  <a:pt x="2323322" y="569319"/>
                </a:cubicBezTo>
                <a:cubicBezTo>
                  <a:pt x="2326762" y="553838"/>
                  <a:pt x="2327638" y="537711"/>
                  <a:pt x="2332653" y="522666"/>
                </a:cubicBezTo>
                <a:cubicBezTo>
                  <a:pt x="2340143" y="500195"/>
                  <a:pt x="2352142" y="479459"/>
                  <a:pt x="2360645" y="457351"/>
                </a:cubicBezTo>
                <a:cubicBezTo>
                  <a:pt x="2367706" y="438992"/>
                  <a:pt x="2371166" y="419275"/>
                  <a:pt x="2379306" y="401368"/>
                </a:cubicBezTo>
                <a:cubicBezTo>
                  <a:pt x="2442825" y="261627"/>
                  <a:pt x="2374006" y="454592"/>
                  <a:pt x="2425959" y="298731"/>
                </a:cubicBezTo>
                <a:cubicBezTo>
                  <a:pt x="2439479" y="204090"/>
                  <a:pt x="2455319" y="170923"/>
                  <a:pt x="2435290" y="84127"/>
                </a:cubicBezTo>
                <a:cubicBezTo>
                  <a:pt x="2430879" y="65013"/>
                  <a:pt x="2407348" y="28168"/>
                  <a:pt x="2388637" y="18813"/>
                </a:cubicBezTo>
                <a:cubicBezTo>
                  <a:pt x="2382116" y="15552"/>
                  <a:pt x="2287622" y="421"/>
                  <a:pt x="2286000" y="151"/>
                </a:cubicBezTo>
                <a:lnTo>
                  <a:pt x="1716833" y="18813"/>
                </a:lnTo>
                <a:lnTo>
                  <a:pt x="1483567" y="28143"/>
                </a:lnTo>
                <a:lnTo>
                  <a:pt x="597159" y="151"/>
                </a:lnTo>
                <a:cubicBezTo>
                  <a:pt x="503864" y="-1284"/>
                  <a:pt x="363894" y="7927"/>
                  <a:pt x="317241" y="9482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705778" y="4409743"/>
            <a:ext cx="2954655" cy="5078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クリティカルパス</a:t>
            </a:r>
            <a:endParaRPr kumimoji="1" lang="en-US" altLang="ja-JP" sz="27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 </a:t>
            </a:r>
            <a:r>
              <a:rPr kumimoji="1"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 </a:t>
            </a:r>
            <a:r>
              <a:rPr kumimoji="1" lang="ja-JP" altLang="en-US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</a:t>
            </a:r>
            <a:r>
              <a:rPr kumimoji="1"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 </a:t>
            </a:r>
            <a:r>
              <a:rPr kumimoji="1" lang="ja-JP" altLang="en-US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</a:t>
            </a:r>
            <a:r>
              <a:rPr kumimoji="1"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6ECACD7-724A-4E99-AA98-3A6BBC9CA624}"/>
              </a:ext>
            </a:extLst>
          </p:cNvPr>
          <p:cNvSpPr txBox="1"/>
          <p:nvPr/>
        </p:nvSpPr>
        <p:spPr>
          <a:xfrm>
            <a:off x="2745279" y="5201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04DA372-C4EA-4850-AB89-6EAF5976594F}"/>
              </a:ext>
            </a:extLst>
          </p:cNvPr>
          <p:cNvSpPr txBox="1"/>
          <p:nvPr/>
        </p:nvSpPr>
        <p:spPr>
          <a:xfrm>
            <a:off x="4172991" y="58160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12</a:t>
            </a:r>
            <a:endParaRPr kumimoji="1" lang="ja-JP" altLang="en-US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BD42AA5-3A61-4B94-AFE4-BA6FEAF745F2}"/>
              </a:ext>
            </a:extLst>
          </p:cNvPr>
          <p:cNvSpPr txBox="1"/>
          <p:nvPr/>
        </p:nvSpPr>
        <p:spPr>
          <a:xfrm>
            <a:off x="5209366" y="63029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15</a:t>
            </a:r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72D8FB3-D082-4048-808D-5AF80D0D4B10}"/>
              </a:ext>
            </a:extLst>
          </p:cNvPr>
          <p:cNvSpPr txBox="1"/>
          <p:nvPr/>
        </p:nvSpPr>
        <p:spPr>
          <a:xfrm>
            <a:off x="2896122" y="380222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途中休憩 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FD64105-6265-43DD-B33A-78D4F1F685E2}"/>
              </a:ext>
            </a:extLst>
          </p:cNvPr>
          <p:cNvSpPr txBox="1"/>
          <p:nvPr/>
        </p:nvSpPr>
        <p:spPr>
          <a:xfrm>
            <a:off x="4377549" y="4658334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途中休憩 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4350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19" y="994420"/>
            <a:ext cx="4486772" cy="150918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いまから行うこと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4994257" y="1592338"/>
            <a:ext cx="420524" cy="2467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39715" y="1639306"/>
            <a:ext cx="3416320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先行作業の終了時間を、</a:t>
            </a:r>
            <a:endParaRPr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開始時間のところに自動で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転記</a:t>
            </a:r>
            <a:endParaRPr lang="en-US" altLang="ja-JP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>
            <a:stCxn id="10" idx="2"/>
          </p:cNvCxnSpPr>
          <p:nvPr/>
        </p:nvCxnSpPr>
        <p:spPr>
          <a:xfrm flipH="1">
            <a:off x="4198304" y="1715714"/>
            <a:ext cx="795953" cy="145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楕円 13"/>
          <p:cNvSpPr/>
          <p:nvPr/>
        </p:nvSpPr>
        <p:spPr>
          <a:xfrm>
            <a:off x="3770371" y="1781482"/>
            <a:ext cx="420524" cy="2467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5" name="直線矢印コネクタ 14"/>
          <p:cNvCxnSpPr>
            <a:stCxn id="10" idx="2"/>
            <a:endCxn id="18" idx="6"/>
          </p:cNvCxnSpPr>
          <p:nvPr/>
        </p:nvCxnSpPr>
        <p:spPr>
          <a:xfrm flipH="1">
            <a:off x="4198304" y="1715714"/>
            <a:ext cx="795953" cy="4041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楕円 17"/>
          <p:cNvSpPr/>
          <p:nvPr/>
        </p:nvSpPr>
        <p:spPr>
          <a:xfrm>
            <a:off x="3777780" y="1996492"/>
            <a:ext cx="420524" cy="2467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楕円 20"/>
          <p:cNvSpPr/>
          <p:nvPr/>
        </p:nvSpPr>
        <p:spPr>
          <a:xfrm>
            <a:off x="5009075" y="1996491"/>
            <a:ext cx="420524" cy="252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2" name="直線矢印コネクタ 21"/>
          <p:cNvCxnSpPr>
            <a:endCxn id="25" idx="6"/>
          </p:cNvCxnSpPr>
          <p:nvPr/>
        </p:nvCxnSpPr>
        <p:spPr>
          <a:xfrm flipH="1">
            <a:off x="4198304" y="2130062"/>
            <a:ext cx="795954" cy="2066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楕円 24"/>
          <p:cNvSpPr/>
          <p:nvPr/>
        </p:nvSpPr>
        <p:spPr>
          <a:xfrm>
            <a:off x="3777780" y="2213311"/>
            <a:ext cx="420524" cy="2467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2476" y="3591713"/>
            <a:ext cx="8839995" cy="29546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◆ 「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スープ」の先行作業は，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A, B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     A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の終了時刻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.	B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の終了時刻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	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→　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 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の開始時刻は 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 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11,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のうち大きい方の 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◆ 「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E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盛り付ける」の先行作業は，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C, D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     C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の終了時刻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14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.	D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の終了時刻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15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.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	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→　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E 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の開始時刻は 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 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14,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のうち大きい方の 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826309" y="1363246"/>
            <a:ext cx="679872" cy="123239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98684" y="2604983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自動計算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544056" y="1379017"/>
            <a:ext cx="719921" cy="1169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42268" y="2619118"/>
            <a:ext cx="15696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ルックアップ</a:t>
            </a:r>
          </a:p>
        </p:txBody>
      </p:sp>
    </p:spTree>
    <p:extLst>
      <p:ext uri="{BB962C8B-B14F-4D97-AF65-F5344CB8AC3E}">
        <p14:creationId xmlns:p14="http://schemas.microsoft.com/office/powerpoint/2010/main" val="3624981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いまから使用する </a:t>
            </a:r>
            <a:r>
              <a:rPr lang="en-US" altLang="ja-JP" dirty="0"/>
              <a:t>Excel </a:t>
            </a:r>
            <a:r>
              <a:rPr lang="ja-JP" altLang="en-US" dirty="0"/>
              <a:t>の機能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転記</a:t>
            </a:r>
            <a:r>
              <a:rPr lang="en-US" altLang="ja-JP" dirty="0"/>
              <a:t>	VLOOKUP</a:t>
            </a:r>
          </a:p>
          <a:p>
            <a:r>
              <a:rPr lang="ja-JP" altLang="en-US" dirty="0"/>
              <a:t>２つの数の大きいほうを調べる</a:t>
            </a:r>
            <a:r>
              <a:rPr lang="en-US" altLang="ja-JP" dirty="0"/>
              <a:t>	MAX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1144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を起動．起動したら「空白のブック」を選ぶ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28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459" y="2488293"/>
            <a:ext cx="3823403" cy="293851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760527" y="3243133"/>
            <a:ext cx="1554634" cy="13699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1658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C0E2298E-0F00-4757-BFAA-BD423E23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次のように値を入力しなさい．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95994" y="5213793"/>
            <a:ext cx="740138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数値はすべて半角．「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」なども半角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2" y="2117550"/>
            <a:ext cx="8881520" cy="298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640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3-1 </a:t>
            </a:r>
            <a:r>
              <a:rPr lang="ja-JP" altLang="en-US" dirty="0"/>
              <a:t>作業リストとスケジューリング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AC2176FC-755F-4149-9066-65BEBFCD0B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328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19910" y="981732"/>
            <a:ext cx="7484022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終了時刻を計算させるために，次のように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42302" y="5688382"/>
            <a:ext cx="4475905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G2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E2+C2+F2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10" y="1968370"/>
            <a:ext cx="8549540" cy="3575263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3C336258-DB89-4538-BDF7-607F16489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7166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7" y="1060559"/>
            <a:ext cx="7622818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G2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G3, G4,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G5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G6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」しなさい．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79" y="2483722"/>
            <a:ext cx="8556366" cy="3578117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A4C1E932-3DDD-4252-B3F6-4510819F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31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60132" y="994748"/>
            <a:ext cx="7441324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E4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に、作業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A, B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終了時間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のうち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遅い方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である「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」を自動で、転記したい．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いま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E4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にある値「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」は消して、</a:t>
            </a:r>
            <a:endParaRPr lang="en-US" altLang="ja-JP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E4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に、次のように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9497" y="5710020"/>
            <a:ext cx="9167398" cy="64633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E4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に式</a:t>
            </a:r>
            <a:endParaRPr lang="en-US" altLang="ja-JP" b="1" dirty="0"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=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MAX(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VLOOKUP(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"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A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"</a:t>
            </a:r>
            <a:r>
              <a:rPr lang="ja-JP" altLang="en-US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,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$A:$G, 7, FALSE), VLOOKUP(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"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B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", $A:$G, 7, FALSE)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07" y="2920771"/>
            <a:ext cx="8649980" cy="2499366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E7B810E3-37AD-4C2F-B5A1-4B2CDC64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4194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36482" y="994374"/>
            <a:ext cx="7606863" cy="131211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に、作業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終了時間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である「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」を自動で、転記したい．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いま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E5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にある値「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」は消して、</a:t>
            </a:r>
            <a:endParaRPr lang="en-US" altLang="ja-JP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に、次のように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9950" y="5609469"/>
            <a:ext cx="8491876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E5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に式</a:t>
            </a:r>
            <a:endParaRPr kumimoji="1"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=VLOOKUP("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", $A:$G, 7, FALSE)</a:t>
            </a:r>
            <a:endParaRPr kumimoji="1"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50" y="2917945"/>
            <a:ext cx="8807243" cy="2544807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58D78240-B8D1-42EF-A263-2354CFCD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45193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23193" y="1073321"/>
            <a:ext cx="7425559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E6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に、作業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C, D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終了時間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のうち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遅い方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である「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」を自動で、転記したい．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いま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E6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にある値「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」は消して、</a:t>
            </a:r>
            <a:endParaRPr lang="en-US" altLang="ja-JP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E6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に、次のように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5179" y="5640770"/>
            <a:ext cx="9167398" cy="64633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E6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に</a:t>
            </a:r>
            <a:endParaRPr lang="en-US" altLang="ja-JP" b="1" dirty="0">
              <a:latin typeface="Arial" panose="020B060402020202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=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MAX(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VLOOKUP(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"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C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"</a:t>
            </a:r>
            <a:r>
              <a:rPr lang="ja-JP" altLang="en-US" b="1" dirty="0" err="1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,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$A:$G, 7, FALSE), VLOOKUP(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"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D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", $A:$G, 7, FALSE)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62" y="3012849"/>
            <a:ext cx="8806166" cy="2544496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1666B725-A651-4BAB-9E2E-9D02F2A6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47672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21845" y="1088052"/>
            <a:ext cx="7474203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沸かす」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に手間取ってしまい、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分かかってしまったとする。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セル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C3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に書き換えなさい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1053" y="5410268"/>
            <a:ext cx="7007046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開始時間、終了時間が自動で再計算される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シミュレーションの例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35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12" y="2404461"/>
            <a:ext cx="8444159" cy="2784454"/>
          </a:xfrm>
          <a:prstGeom prst="rect">
            <a:avLst/>
          </a:prstGeom>
        </p:spPr>
      </p:pic>
      <p:sp>
        <p:nvSpPr>
          <p:cNvPr id="13" name="楕円 12"/>
          <p:cNvSpPr/>
          <p:nvPr/>
        </p:nvSpPr>
        <p:spPr>
          <a:xfrm>
            <a:off x="3806543" y="3534748"/>
            <a:ext cx="641975" cy="413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8165039" y="4671502"/>
            <a:ext cx="641975" cy="413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3879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37" y="2451627"/>
            <a:ext cx="8384207" cy="2764685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90525" y="1010761"/>
            <a:ext cx="7366109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ゆでる」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に手間取ってしまい、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分かかってしまったとする。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セル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に書き換えなさい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56679" y="5402756"/>
            <a:ext cx="7007046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開始時間、終了時間が自動で再計算される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シミュレーションの例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3707339" y="4682854"/>
            <a:ext cx="641975" cy="413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8036069" y="4682853"/>
            <a:ext cx="641975" cy="413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15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作業リスト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作業リストとは，プロジェクトを達成するために必要な作業のリスト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347516" y="3763526"/>
          <a:ext cx="6381752" cy="172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作業記号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作業時間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先行作業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84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沸かす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84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ゆでる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189304" y="3196448"/>
            <a:ext cx="2698175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作業リストの例</a:t>
            </a:r>
          </a:p>
        </p:txBody>
      </p:sp>
    </p:spTree>
    <p:extLst>
      <p:ext uri="{BB962C8B-B14F-4D97-AF65-F5344CB8AC3E}">
        <p14:creationId xmlns:p14="http://schemas.microsoft.com/office/powerpoint/2010/main" val="273185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スケジュールの例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1928486" y="1445075"/>
            <a:ext cx="0" cy="20383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1484610" y="3126237"/>
            <a:ext cx="5944564" cy="142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564943" y="1703232"/>
            <a:ext cx="1361270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沸かす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564942" y="2425395"/>
            <a:ext cx="135729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ゆでる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3123447" y="2974228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709235" y="2959940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4295022" y="2959940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837947" y="2959940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5380872" y="2959940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923797" y="2959940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6466722" y="2959940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2971242" y="3506547"/>
            <a:ext cx="37542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57029" y="3506547"/>
            <a:ext cx="37542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76142" y="350654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661930" y="350654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47717" y="350654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833505" y="350654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13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419292" y="350654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14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123447" y="1703233"/>
            <a:ext cx="585788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725515" y="2268043"/>
            <a:ext cx="1655357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466375" y="3340249"/>
            <a:ext cx="72327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時間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1417935" y="905967"/>
            <a:ext cx="72327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作業</a:t>
            </a:r>
          </a:p>
        </p:txBody>
      </p:sp>
      <p:graphicFrame>
        <p:nvGraphicFramePr>
          <p:cNvPr id="29" name="表 28"/>
          <p:cNvGraphicFramePr>
            <a:graphicFrameLocks noGrp="1"/>
          </p:cNvGraphicFramePr>
          <p:nvPr/>
        </p:nvGraphicFramePr>
        <p:xfrm>
          <a:off x="1278505" y="5048693"/>
          <a:ext cx="6381752" cy="172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作業記号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作業時間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先行作業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84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沸かす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なし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84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ゆでる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テキスト ボックス 29"/>
          <p:cNvSpPr txBox="1"/>
          <p:nvPr/>
        </p:nvSpPr>
        <p:spPr>
          <a:xfrm>
            <a:off x="3400843" y="4444183"/>
            <a:ext cx="198002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作業リスト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81244" y="2253545"/>
            <a:ext cx="2608406" cy="415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Ａ</a:t>
            </a:r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のあとに</a:t>
            </a:r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Ｂ</a:t>
            </a:r>
            <a:r>
              <a:rPr kumimoji="1"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を配置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6010633" y="6062296"/>
            <a:ext cx="1171521" cy="6591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297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他のスケジュールの例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1863606" y="3814373"/>
            <a:ext cx="0" cy="20383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1419730" y="5495535"/>
            <a:ext cx="5944564" cy="142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500063" y="4072530"/>
            <a:ext cx="1361270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沸かす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500063" y="4794693"/>
            <a:ext cx="135729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ゆでる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3058568" y="5343525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644355" y="5329238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4230143" y="5329238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773068" y="5329238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5315993" y="5329238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5858918" y="5329238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6401843" y="5329238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2870706" y="5661707"/>
            <a:ext cx="37542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456493" y="5661707"/>
            <a:ext cx="37542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975606" y="566170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61394" y="566170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47181" y="566170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732969" y="566170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13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18756" y="5661707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14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058567" y="4072530"/>
            <a:ext cx="585788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735866" y="4672366"/>
            <a:ext cx="1655357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401496" y="5709547"/>
            <a:ext cx="72327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時間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962338" y="3429337"/>
            <a:ext cx="72327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作業</a:t>
            </a:r>
          </a:p>
        </p:txBody>
      </p:sp>
      <p:cxnSp>
        <p:nvCxnSpPr>
          <p:cNvPr id="43" name="直線矢印コネクタ 42"/>
          <p:cNvCxnSpPr/>
          <p:nvPr/>
        </p:nvCxnSpPr>
        <p:spPr>
          <a:xfrm flipV="1">
            <a:off x="1826404" y="1164676"/>
            <a:ext cx="0" cy="20383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1382528" y="2845838"/>
            <a:ext cx="5944564" cy="142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462861" y="1422833"/>
            <a:ext cx="1361270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沸かす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462861" y="2144996"/>
            <a:ext cx="135729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B.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ゆでる</a:t>
            </a:r>
          </a:p>
        </p:txBody>
      </p:sp>
      <p:cxnSp>
        <p:nvCxnSpPr>
          <p:cNvPr id="47" name="直線コネクタ 46"/>
          <p:cNvCxnSpPr/>
          <p:nvPr/>
        </p:nvCxnSpPr>
        <p:spPr>
          <a:xfrm>
            <a:off x="3021366" y="2693829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3607153" y="2679541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4192941" y="2679541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4735866" y="2679541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278791" y="2679541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5821716" y="2679541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6364641" y="2679541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2833504" y="3012010"/>
            <a:ext cx="37542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419291" y="3012010"/>
            <a:ext cx="37542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938404" y="3012010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524192" y="3012010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109979" y="3012010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695767" y="3012010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13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281554" y="3012010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14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021366" y="1432924"/>
            <a:ext cx="331251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693003" y="1943049"/>
            <a:ext cx="1655357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364294" y="3059850"/>
            <a:ext cx="72327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時間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927358" y="993736"/>
            <a:ext cx="723275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作業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3822938" y="1426725"/>
            <a:ext cx="331251" cy="39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6" name="直線コネクタ 65"/>
          <p:cNvCxnSpPr/>
          <p:nvPr/>
        </p:nvCxnSpPr>
        <p:spPr>
          <a:xfrm>
            <a:off x="6921944" y="2693829"/>
            <a:ext cx="0" cy="3660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6752446" y="3012010"/>
            <a:ext cx="56618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15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203666" y="1922098"/>
            <a:ext cx="723275" cy="738664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途中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休憩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3821761" y="4137812"/>
            <a:ext cx="2339102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ＡとＢの間に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余裕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560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3-2 Excel </a:t>
            </a:r>
            <a:r>
              <a:rPr lang="ja-JP" altLang="en-US" dirty="0"/>
              <a:t>による作業リスト作成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26036290-AF59-4EA6-A6C9-5E31D0FB2A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857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作業リストの例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0E2B9A2-DB74-4251-B678-308E31769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0411"/>
            <a:ext cx="8461208" cy="5333166"/>
          </a:xfrm>
        </p:spPr>
        <p:txBody>
          <a:bodyPr>
            <a:noAutofit/>
          </a:bodyPr>
          <a:lstStyle/>
          <a:p>
            <a:r>
              <a:rPr kumimoji="1" lang="en-US" altLang="ja-JP" dirty="0"/>
              <a:t>4</a:t>
            </a:r>
            <a:r>
              <a:rPr kumimoji="1" lang="ja-JP" altLang="en-US" dirty="0" err="1"/>
              <a:t>つの</a:t>
            </a:r>
            <a:r>
              <a:rPr kumimoji="1" lang="ja-JP" altLang="en-US" dirty="0"/>
              <a:t>作業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演習では，開始時刻，途中休憩分の時間，終了時刻も </a:t>
            </a:r>
            <a:r>
              <a:rPr lang="en-US" altLang="ja-JP" dirty="0"/>
              <a:t>Excel </a:t>
            </a:r>
            <a:r>
              <a:rPr lang="ja-JP" altLang="en-US" dirty="0"/>
              <a:t>で扱う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4824"/>
              </p:ext>
            </p:extLst>
          </p:nvPr>
        </p:nvGraphicFramePr>
        <p:xfrm>
          <a:off x="1228651" y="1676168"/>
          <a:ext cx="6381750" cy="1964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8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0614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作業記号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作業時間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先行作業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76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注文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76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作成と配達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39225525"/>
                  </a:ext>
                </a:extLst>
              </a:tr>
              <a:tr h="379476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お金の準備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65526700"/>
                  </a:ext>
                </a:extLst>
              </a:tr>
              <a:tr h="432647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食べる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B, C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914999" y="1996514"/>
            <a:ext cx="1773346" cy="16121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023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を起動．起動したら「空白のブック」を選ぶ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459" y="2488293"/>
            <a:ext cx="3823403" cy="293851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760527" y="3243133"/>
            <a:ext cx="1554634" cy="13699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09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1249</Words>
  <Application>Microsoft Office PowerPoint</Application>
  <PresentationFormat>画面に合わせる (4:3)</PresentationFormat>
  <Paragraphs>287</Paragraphs>
  <Slides>36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40" baseType="lpstr">
      <vt:lpstr>游ゴシック</vt:lpstr>
      <vt:lpstr>Arial</vt:lpstr>
      <vt:lpstr>Calibri</vt:lpstr>
      <vt:lpstr>Office テーマ</vt:lpstr>
      <vt:lpstr>3. 作業リスト，スケジューリング，PERT図 </vt:lpstr>
      <vt:lpstr>アウトライン</vt:lpstr>
      <vt:lpstr>3-1 作業リストとスケジューリング</vt:lpstr>
      <vt:lpstr>作業リスト</vt:lpstr>
      <vt:lpstr>スケジュールの例</vt:lpstr>
      <vt:lpstr>他のスケジュールの例</vt:lpstr>
      <vt:lpstr>3-2 Excel による作業リスト作成</vt:lpstr>
      <vt:lpstr>作業リストの例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3-3 クリティカルパス</vt:lpstr>
      <vt:lpstr>PowerPoint プレゼンテーション</vt:lpstr>
      <vt:lpstr>クリティカルパス</vt:lpstr>
      <vt:lpstr>3-4 PERT図</vt:lpstr>
      <vt:lpstr>PowerPoint プレゼンテーション</vt:lpstr>
      <vt:lpstr>作業リストと PERT 図</vt:lpstr>
      <vt:lpstr>作業リストと PERT 図</vt:lpstr>
      <vt:lpstr>PERT 図の書き方</vt:lpstr>
      <vt:lpstr>3-5 Excel を用いて スケジュールを調べる</vt:lpstr>
      <vt:lpstr>作業リストとスケジュールの例</vt:lpstr>
      <vt:lpstr>いまから行うこと</vt:lpstr>
      <vt:lpstr>いまから使用する Excel の機能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シミュレーションの例</vt:lpstr>
      <vt:lpstr>シミュレーションの例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作業リスト，スケジューリング，PERT図</dc:title>
  <dc:creator>kaneko kunihiko</dc:creator>
  <cp:lastModifiedBy>金子　邦彦</cp:lastModifiedBy>
  <cp:revision>41</cp:revision>
  <dcterms:created xsi:type="dcterms:W3CDTF">2019-11-02T00:06:04Z</dcterms:created>
  <dcterms:modified xsi:type="dcterms:W3CDTF">2022-05-19T11:07:36Z</dcterms:modified>
</cp:coreProperties>
</file>