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947" r:id="rId2"/>
    <p:sldId id="1342" r:id="rId3"/>
    <p:sldId id="1338" r:id="rId4"/>
    <p:sldId id="506" r:id="rId5"/>
    <p:sldId id="504" r:id="rId6"/>
    <p:sldId id="528" r:id="rId7"/>
    <p:sldId id="1341" r:id="rId8"/>
    <p:sldId id="1340" r:id="rId9"/>
    <p:sldId id="1339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1336" r:id="rId20"/>
    <p:sldId id="1362" r:id="rId21"/>
    <p:sldId id="1337" r:id="rId22"/>
    <p:sldId id="1363" r:id="rId23"/>
    <p:sldId id="265" r:id="rId24"/>
    <p:sldId id="496" r:id="rId25"/>
    <p:sldId id="1332" r:id="rId26"/>
    <p:sldId id="1333" r:id="rId27"/>
    <p:sldId id="1310" r:id="rId28"/>
    <p:sldId id="1334" r:id="rId29"/>
    <p:sldId id="1364" r:id="rId30"/>
    <p:sldId id="1343" r:id="rId31"/>
    <p:sldId id="1365" r:id="rId32"/>
    <p:sldId id="1345" r:id="rId33"/>
    <p:sldId id="1346" r:id="rId34"/>
    <p:sldId id="1335" r:id="rId35"/>
    <p:sldId id="1367" r:id="rId36"/>
    <p:sldId id="272" r:id="rId37"/>
    <p:sldId id="1368" r:id="rId38"/>
    <p:sldId id="1369" r:id="rId39"/>
    <p:sldId id="1370" r:id="rId40"/>
    <p:sldId id="1371" r:id="rId41"/>
    <p:sldId id="276" r:id="rId42"/>
    <p:sldId id="1373" r:id="rId43"/>
    <p:sldId id="1344" r:id="rId44"/>
    <p:sldId id="279" r:id="rId45"/>
    <p:sldId id="280" r:id="rId46"/>
    <p:sldId id="281" r:id="rId47"/>
    <p:sldId id="282" r:id="rId4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2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3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41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8C523C-A74C-4767-ACEF-F64BBBE47950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408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D50F9-02E5-4D3E-B4CE-BF4DAB42D0D9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194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5DC95-C620-4F49-BA51-7F059607413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689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77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1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1BAE255-9775-4BF1-BFE6-BBB1C1D448A9}" type="slidenum">
              <a:rPr lang="en-US" altLang="ja-JP">
                <a:solidFill>
                  <a:prstClr val="black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eaLnBrk="1" hangingPunct="1"/>
              <a:t>5</a:t>
            </a:fld>
            <a:endParaRPr lang="en-US" altLang="ja-JP" dirty="0">
              <a:solidFill>
                <a:prstClr val="black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762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1BAE255-9775-4BF1-BFE6-BBB1C1D448A9}" type="slidenum">
              <a:rPr lang="en-US" altLang="ja-JP">
                <a:solidFill>
                  <a:prstClr val="black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eaLnBrk="1" hangingPunct="1"/>
              <a:t>6</a:t>
            </a:fld>
            <a:endParaRPr lang="en-US" altLang="ja-JP" dirty="0">
              <a:solidFill>
                <a:prstClr val="black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9125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0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8C523C-A74C-4767-ACEF-F64BBBE47950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730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D50F9-02E5-4D3E-B4CE-BF4DAB42D0D9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53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5DC95-C620-4F49-BA51-7F059607413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4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1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comp.tmu.ac.jp/yamashita/lec/managementscience2015.pptx" TargetMode="Externa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8687" y="1122363"/>
            <a:ext cx="828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or-14. </a:t>
            </a:r>
            <a:r>
              <a:rPr lang="ja-JP" altLang="en-US" dirty="0"/>
              <a:t>総合演習①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660891"/>
            <a:ext cx="3386138" cy="23398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edge </a:t>
            </a:r>
            <a:r>
              <a:rPr lang="ja-JP" altLang="en-US" b="1" dirty="0">
                <a:solidFill>
                  <a:srgbClr val="FF0000"/>
                </a:solidFill>
              </a:rPr>
              <a:t>を推奨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https://</a:t>
            </a:r>
            <a:r>
              <a:rPr lang="en-US" altLang="ja-JP" dirty="0" err="1"/>
              <a:t>www.supositorio.com</a:t>
            </a:r>
            <a:r>
              <a:rPr lang="en-US" altLang="ja-JP" dirty="0"/>
              <a:t>/</a:t>
            </a:r>
            <a:r>
              <a:rPr lang="en-US" altLang="ja-JP" dirty="0" err="1"/>
              <a:t>rcalc</a:t>
            </a:r>
            <a:r>
              <a:rPr lang="en-US" altLang="ja-JP" dirty="0"/>
              <a:t>/</a:t>
            </a:r>
            <a:r>
              <a:rPr lang="en-US" altLang="ja-JP" dirty="0" err="1"/>
              <a:t>rcalclite.htm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dirty="0"/>
              <a:t>M/M/C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64054" y="5053012"/>
            <a:ext cx="1526759" cy="8453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47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" y="1695914"/>
            <a:ext cx="8969510" cy="3292605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EED9272B-7443-42FA-AFAD-2EAB7BF3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　</a:t>
            </a:r>
            <a:r>
              <a:rPr lang="en-US" altLang="ja-JP" dirty="0"/>
              <a:t>M/M/2 </a:t>
            </a:r>
            <a:r>
              <a:rPr lang="ja-JP" altLang="en-US" dirty="0"/>
              <a:t>のシミュレーション．次のように設定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16354" y="3209925"/>
            <a:ext cx="1060034" cy="8096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28799" y="4918038"/>
            <a:ext cx="1977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サーバは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678779" y="3209925"/>
            <a:ext cx="1060034" cy="452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8779" y="4374301"/>
            <a:ext cx="1060034" cy="452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4162425" y="5522151"/>
            <a:ext cx="383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到着間隔の平均は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59.54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162425" y="4988519"/>
            <a:ext cx="489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サービス時間の平均は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97.78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62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42731DD3-92F1-46C6-BEB9-7573CD6A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dirty="0"/>
              <a:t>Calculate</a:t>
            </a:r>
            <a:r>
              <a:rPr lang="ja-JP" altLang="en-US" dirty="0"/>
              <a:t>」をクリックすると，結果が出る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1492925"/>
            <a:ext cx="7635239" cy="440543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511966" y="1492924"/>
            <a:ext cx="1637249" cy="661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57536" y="3034009"/>
            <a:ext cx="1637249" cy="661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910715" y="3661179"/>
            <a:ext cx="383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待ち行列の平均長さ</a:t>
            </a:r>
          </a:p>
        </p:txBody>
      </p:sp>
    </p:spTree>
    <p:extLst>
      <p:ext uri="{BB962C8B-B14F-4D97-AF65-F5344CB8AC3E}">
        <p14:creationId xmlns:p14="http://schemas.microsoft.com/office/powerpoint/2010/main" val="63569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6" y="2685654"/>
            <a:ext cx="6707742" cy="3094283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F24500E0-B13C-468D-8595-8D6DE53F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87418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　今度は，次のように設定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サーバは</a:t>
            </a:r>
            <a:r>
              <a:rPr lang="ja-JP" altLang="en-US" b="1" dirty="0">
                <a:solidFill>
                  <a:srgbClr val="FF0000"/>
                </a:solidFill>
              </a:rPr>
              <a:t>１個</a:t>
            </a:r>
            <a:r>
              <a:rPr lang="ja-JP" altLang="en-US" dirty="0"/>
              <a:t>に．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ja-JP" altLang="en-US" b="1" dirty="0">
                <a:solidFill>
                  <a:srgbClr val="FF0000"/>
                </a:solidFill>
              </a:rPr>
              <a:t>サービス時間の平均</a:t>
            </a:r>
            <a:r>
              <a:rPr lang="ja-JP" altLang="en-US" dirty="0"/>
              <a:t>は，さっきの</a:t>
            </a:r>
            <a:r>
              <a:rPr lang="ja-JP" altLang="en-US" b="1" dirty="0">
                <a:solidFill>
                  <a:srgbClr val="FF0000"/>
                </a:solidFill>
              </a:rPr>
              <a:t>半分</a:t>
            </a:r>
            <a:r>
              <a:rPr lang="ja-JP" altLang="en-US" dirty="0"/>
              <a:t>に．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99302" y="4310327"/>
            <a:ext cx="1060034" cy="8096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99302" y="5792222"/>
            <a:ext cx="1977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サーバは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746312" y="4310328"/>
            <a:ext cx="1060034" cy="452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46312" y="5148805"/>
            <a:ext cx="1060034" cy="452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4132928" y="6396335"/>
            <a:ext cx="383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到着間隔の平均は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59.54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840727" y="5813947"/>
            <a:ext cx="4981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サービス時間の平均は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48.89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51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75949"/>
            <a:ext cx="7215902" cy="4524802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A4C7AB66-E220-408A-A210-B194222B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⑦ 「</a:t>
            </a:r>
            <a:r>
              <a:rPr lang="en-US" altLang="ja-JP" dirty="0"/>
              <a:t>Calculate</a:t>
            </a:r>
            <a:r>
              <a:rPr lang="ja-JP" altLang="en-US" dirty="0"/>
              <a:t>」をクリックすると，結果が出る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677701" y="1424344"/>
            <a:ext cx="1637249" cy="661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57536" y="3034009"/>
            <a:ext cx="1637249" cy="661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910715" y="3661179"/>
            <a:ext cx="383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待ち行列の平均長さ</a:t>
            </a:r>
          </a:p>
        </p:txBody>
      </p:sp>
    </p:spTree>
    <p:extLst>
      <p:ext uri="{BB962C8B-B14F-4D97-AF65-F5344CB8AC3E}">
        <p14:creationId xmlns:p14="http://schemas.microsoft.com/office/powerpoint/2010/main" val="67996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結果の比較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83325"/>
              </p:ext>
            </p:extLst>
          </p:nvPr>
        </p:nvGraphicFramePr>
        <p:xfrm>
          <a:off x="321845" y="1080397"/>
          <a:ext cx="8283140" cy="206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85">
                  <a:extLst>
                    <a:ext uri="{9D8B030D-6E8A-4147-A177-3AD203B41FA5}">
                      <a16:colId xmlns:a16="http://schemas.microsoft.com/office/drawing/2014/main" val="24823228"/>
                    </a:ext>
                  </a:extLst>
                </a:gridCol>
                <a:gridCol w="2358107">
                  <a:extLst>
                    <a:ext uri="{9D8B030D-6E8A-4147-A177-3AD203B41FA5}">
                      <a16:colId xmlns:a16="http://schemas.microsoft.com/office/drawing/2014/main" val="208442888"/>
                    </a:ext>
                  </a:extLst>
                </a:gridCol>
                <a:gridCol w="1783463">
                  <a:extLst>
                    <a:ext uri="{9D8B030D-6E8A-4147-A177-3AD203B41FA5}">
                      <a16:colId xmlns:a16="http://schemas.microsoft.com/office/drawing/2014/main" val="2515883436"/>
                    </a:ext>
                  </a:extLst>
                </a:gridCol>
                <a:gridCol w="2070785">
                  <a:extLst>
                    <a:ext uri="{9D8B030D-6E8A-4147-A177-3AD203B41FA5}">
                      <a16:colId xmlns:a16="http://schemas.microsoft.com/office/drawing/2014/main" val="2070036504"/>
                    </a:ext>
                  </a:extLst>
                </a:gridCol>
              </a:tblGrid>
              <a:tr h="991058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サーバの個数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サービス時間の平均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到着間隔の平均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待ち行列の平均長さ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7749647"/>
                  </a:ext>
                </a:extLst>
              </a:tr>
              <a:tr h="538003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97.78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59.54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3.3992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5895028"/>
                  </a:ext>
                </a:extLst>
              </a:tr>
              <a:tr h="538003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48.89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59.54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3.7695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17524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25849" y="3853783"/>
            <a:ext cx="6694170" cy="9644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①サーバ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２個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②サーバ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１個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性能は２倍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①の方が，待ち行列の平均長さが短い．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待たせずに済みそう</a:t>
            </a:r>
          </a:p>
        </p:txBody>
      </p:sp>
    </p:spTree>
    <p:extLst>
      <p:ext uri="{BB962C8B-B14F-4D97-AF65-F5344CB8AC3E}">
        <p14:creationId xmlns:p14="http://schemas.microsoft.com/office/powerpoint/2010/main" val="202450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" y="1970916"/>
            <a:ext cx="7925753" cy="3017603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CF40AD9-7A55-42AD-98A9-65D0405D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⑧　今度は，次のように設定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客が</a:t>
            </a:r>
            <a:r>
              <a:rPr lang="ja-JP" altLang="en-US" b="1" dirty="0"/>
              <a:t>２０％減</a:t>
            </a:r>
            <a:r>
              <a:rPr lang="ja-JP" altLang="en-US" dirty="0"/>
              <a:t>　（到着間隔は　１．２５倍）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28799" y="3436143"/>
            <a:ext cx="1060034" cy="8096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28799" y="4918038"/>
            <a:ext cx="1977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サーバは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775809" y="3378516"/>
            <a:ext cx="1060034" cy="452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75809" y="4274621"/>
            <a:ext cx="1060034" cy="452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4162425" y="5522151"/>
            <a:ext cx="4250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到着間隔の平均は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74.425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162425" y="4988519"/>
            <a:ext cx="4780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サービス時間の平均は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48.89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25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81" y="1453273"/>
            <a:ext cx="7135764" cy="4547477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FD18DD93-403C-406E-94C2-2D6DF065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⑨ 「</a:t>
            </a:r>
            <a:r>
              <a:rPr lang="en-US" altLang="ja-JP" dirty="0"/>
              <a:t>Calculate</a:t>
            </a:r>
            <a:r>
              <a:rPr lang="ja-JP" altLang="en-US" dirty="0"/>
              <a:t>」をクリックすると，結果が出る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14811" y="1476133"/>
            <a:ext cx="1637249" cy="661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57536" y="3034009"/>
            <a:ext cx="1637249" cy="661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910715" y="3661179"/>
            <a:ext cx="383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待ち行列の平均長さ</a:t>
            </a:r>
          </a:p>
        </p:txBody>
      </p:sp>
    </p:spTree>
    <p:extLst>
      <p:ext uri="{BB962C8B-B14F-4D97-AF65-F5344CB8AC3E}">
        <p14:creationId xmlns:p14="http://schemas.microsoft.com/office/powerpoint/2010/main" val="64145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結果の比較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558AB79-E755-498D-BB18-6D89603C0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866775" y="2632234"/>
          <a:ext cx="737997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993">
                  <a:extLst>
                    <a:ext uri="{9D8B030D-6E8A-4147-A177-3AD203B41FA5}">
                      <a16:colId xmlns:a16="http://schemas.microsoft.com/office/drawing/2014/main" val="24823228"/>
                    </a:ext>
                  </a:extLst>
                </a:gridCol>
                <a:gridCol w="2100986">
                  <a:extLst>
                    <a:ext uri="{9D8B030D-6E8A-4147-A177-3AD203B41FA5}">
                      <a16:colId xmlns:a16="http://schemas.microsoft.com/office/drawing/2014/main" val="208442888"/>
                    </a:ext>
                  </a:extLst>
                </a:gridCol>
                <a:gridCol w="1589000">
                  <a:extLst>
                    <a:ext uri="{9D8B030D-6E8A-4147-A177-3AD203B41FA5}">
                      <a16:colId xmlns:a16="http://schemas.microsoft.com/office/drawing/2014/main" val="2515883436"/>
                    </a:ext>
                  </a:extLst>
                </a:gridCol>
                <a:gridCol w="1844993">
                  <a:extLst>
                    <a:ext uri="{9D8B030D-6E8A-4147-A177-3AD203B41FA5}">
                      <a16:colId xmlns:a16="http://schemas.microsoft.com/office/drawing/2014/main" val="207003650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サーバの個数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サービス時間の平均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到着間隔の平均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待ち行列の平均長さ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774964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97.78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59.54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3.3992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589502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48.89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59.54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3.7695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17524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48.89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74.425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1.2577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556258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552575" y="4990624"/>
            <a:ext cx="6694170" cy="9644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客が２０％減った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だけで，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待ち行列が約１／３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になる</a:t>
            </a:r>
          </a:p>
        </p:txBody>
      </p:sp>
    </p:spTree>
    <p:extLst>
      <p:ext uri="{BB962C8B-B14F-4D97-AF65-F5344CB8AC3E}">
        <p14:creationId xmlns:p14="http://schemas.microsoft.com/office/powerpoint/2010/main" val="53697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14-2. Excel </a:t>
            </a:r>
            <a:r>
              <a:rPr lang="ja-JP" altLang="en-US" dirty="0"/>
              <a:t>のソルバーと</a:t>
            </a:r>
            <a:br>
              <a:rPr lang="en-US" altLang="ja-JP" dirty="0"/>
            </a:br>
            <a:r>
              <a:rPr lang="ja-JP" altLang="en-US" dirty="0"/>
              <a:t>線形計画法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42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5432D-C880-42D6-9E7E-E0D93EB4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277F70-A1E3-49DB-811B-7B934F176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総合演習を行う</a:t>
            </a:r>
            <a:endParaRPr kumimoji="1" lang="en-US" altLang="ja-JP" dirty="0"/>
          </a:p>
          <a:p>
            <a:r>
              <a:rPr lang="ja-JP" altLang="en-US" dirty="0"/>
              <a:t>待ち行列</a:t>
            </a:r>
            <a:endParaRPr lang="en-US" altLang="ja-JP" dirty="0"/>
          </a:p>
          <a:p>
            <a:r>
              <a:rPr kumimoji="1" lang="ja-JP" altLang="en-US" dirty="0"/>
              <a:t>線形計画法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17C8B2-1E19-443C-9C73-D3571C65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197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2430E-E49B-4711-B6D1-81B90332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のソルバー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2F1C7C-4822-45F0-AB38-145C1DBF3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dirty="0"/>
              <a:t>線形計画法の機能を持つ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「変数が整数である」という制約を扱う機能も持つ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0098FA-DB6A-4FDA-AA21-E71E8B72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976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1BFD8-9A92-4C15-82DF-DED3957A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のアプリ版での前準備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11F71-9F09-49BF-94D0-35D3D8B3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674671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で，</a:t>
            </a:r>
            <a:r>
              <a:rPr kumimoji="1" lang="ja-JP" altLang="en-US" sz="2400" b="1" dirty="0"/>
              <a:t>ファイル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オプション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アドイン</a:t>
            </a:r>
            <a:r>
              <a:rPr kumimoji="1" lang="ja-JP" altLang="en-US" sz="2400" dirty="0"/>
              <a:t>と操作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/>
              <a:t>Excel </a:t>
            </a:r>
            <a:r>
              <a:rPr lang="ja-JP" altLang="en-US" sz="2400" b="1" dirty="0"/>
              <a:t>アドイン</a:t>
            </a:r>
            <a:r>
              <a:rPr lang="ja-JP" altLang="en-US" sz="2400" dirty="0"/>
              <a:t>で，「</a:t>
            </a:r>
            <a:r>
              <a:rPr lang="ja-JP" altLang="en-US" sz="2400" b="1" dirty="0"/>
              <a:t>ソルバ</a:t>
            </a:r>
            <a:r>
              <a:rPr lang="en-US" altLang="ja-JP" sz="2400" b="1" dirty="0"/>
              <a:t>―</a:t>
            </a:r>
            <a:r>
              <a:rPr lang="ja-JP" altLang="en-US" sz="2400" b="1" dirty="0"/>
              <a:t>アドイン</a:t>
            </a:r>
            <a:r>
              <a:rPr lang="ja-JP" altLang="en-US" sz="2400" dirty="0"/>
              <a:t>」を選び「</a:t>
            </a:r>
            <a:r>
              <a:rPr lang="ja-JP" altLang="en-US" sz="2400" b="1" dirty="0"/>
              <a:t>設定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B77E58-0031-43F6-B07F-56B5ADC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50DBCC-0DDC-41FB-822E-DAC5E011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56" y="1949204"/>
            <a:ext cx="6848953" cy="485449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38D12A-B46D-4340-826D-3F0E54D58092}"/>
              </a:ext>
            </a:extLst>
          </p:cNvPr>
          <p:cNvSpPr/>
          <p:nvPr/>
        </p:nvSpPr>
        <p:spPr>
          <a:xfrm>
            <a:off x="1256264" y="4176996"/>
            <a:ext cx="1073981" cy="2416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3E5AF7-0FE0-45EC-BB10-5DC5670B5D74}"/>
              </a:ext>
            </a:extLst>
          </p:cNvPr>
          <p:cNvSpPr/>
          <p:nvPr/>
        </p:nvSpPr>
        <p:spPr>
          <a:xfrm>
            <a:off x="2389239" y="6253316"/>
            <a:ext cx="1409946" cy="300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740636-526E-4450-8833-A7AD4716BF92}"/>
              </a:ext>
            </a:extLst>
          </p:cNvPr>
          <p:cNvSpPr/>
          <p:nvPr/>
        </p:nvSpPr>
        <p:spPr>
          <a:xfrm>
            <a:off x="2389239" y="3952315"/>
            <a:ext cx="1409946" cy="300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D61E1D-391E-4C48-9085-2CB51B71ED2E}"/>
              </a:ext>
            </a:extLst>
          </p:cNvPr>
          <p:cNvSpPr/>
          <p:nvPr/>
        </p:nvSpPr>
        <p:spPr>
          <a:xfrm>
            <a:off x="3810196" y="6261632"/>
            <a:ext cx="848983" cy="292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7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757406F-D376-4A7F-ADD9-66AFD03F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00" y="1567505"/>
            <a:ext cx="3586778" cy="4039133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11F71-9F09-49BF-94D0-35D3D8B3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674671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③「</a:t>
            </a:r>
            <a:r>
              <a:rPr lang="ja-JP" altLang="en-US" sz="2400" b="1" dirty="0"/>
              <a:t>ソルバ</a:t>
            </a:r>
            <a:r>
              <a:rPr lang="en-US" altLang="ja-JP" sz="2400" b="1" dirty="0"/>
              <a:t>―</a:t>
            </a:r>
            <a:r>
              <a:rPr lang="ja-JP" altLang="en-US" sz="2400" b="1" dirty="0"/>
              <a:t>アドイン</a:t>
            </a:r>
            <a:r>
              <a:rPr lang="ja-JP" altLang="en-US" sz="2400" dirty="0"/>
              <a:t>」をチェックし「</a:t>
            </a:r>
            <a:r>
              <a:rPr lang="en-US" altLang="ja-JP" sz="2400" b="1" dirty="0"/>
              <a:t>OK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B77E58-0031-43F6-B07F-56B5ADC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38D12A-B46D-4340-826D-3F0E54D58092}"/>
              </a:ext>
            </a:extLst>
          </p:cNvPr>
          <p:cNvSpPr/>
          <p:nvPr/>
        </p:nvSpPr>
        <p:spPr>
          <a:xfrm>
            <a:off x="4226321" y="2065688"/>
            <a:ext cx="1409946" cy="4356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740636-526E-4450-8833-A7AD4716BF92}"/>
              </a:ext>
            </a:extLst>
          </p:cNvPr>
          <p:cNvSpPr/>
          <p:nvPr/>
        </p:nvSpPr>
        <p:spPr>
          <a:xfrm>
            <a:off x="2106100" y="2265762"/>
            <a:ext cx="1409946" cy="300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9502B3E8-D94A-40D1-B44D-D73E5A28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5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線形計画法の例題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/>
              <a:t>変数 </a:t>
            </a:r>
            <a:r>
              <a:rPr lang="en-US" altLang="ja-JP" dirty="0"/>
              <a:t>x</a:t>
            </a:r>
            <a:r>
              <a:rPr lang="ja-JP" altLang="en-US" dirty="0"/>
              <a:t> と </a:t>
            </a:r>
            <a:r>
              <a:rPr lang="en-US" altLang="ja-JP" dirty="0"/>
              <a:t>y </a:t>
            </a:r>
            <a:r>
              <a:rPr lang="ja-JP" altLang="en-US" dirty="0"/>
              <a:t>（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と </a:t>
            </a:r>
            <a:r>
              <a:rPr lang="en-US" altLang="ja-JP" b="1" u="sng" dirty="0">
                <a:solidFill>
                  <a:srgbClr val="FF0000"/>
                </a:solidFill>
              </a:rPr>
              <a:t>y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b="1" u="sng" dirty="0">
                <a:solidFill>
                  <a:srgbClr val="FF0000"/>
                </a:solidFill>
              </a:rPr>
              <a:t>整数</a:t>
            </a:r>
            <a:r>
              <a:rPr lang="ja-JP" altLang="en-US" dirty="0">
                <a:solidFill>
                  <a:srgbClr val="FF0000"/>
                </a:solidFill>
              </a:rPr>
              <a:t>である</a:t>
            </a:r>
            <a:r>
              <a:rPr lang="ja-JP" altLang="en-US" dirty="0"/>
              <a:t>）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制約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en-US" altLang="ja-JP" b="1" dirty="0" err="1">
                <a:solidFill>
                  <a:srgbClr val="C00000"/>
                </a:solidFill>
              </a:rPr>
              <a:t>3</a:t>
            </a:r>
            <a:r>
              <a:rPr lang="en-US" altLang="ja-JP" dirty="0" err="1"/>
              <a:t>x</a:t>
            </a:r>
            <a:r>
              <a:rPr lang="en-US" altLang="ja-JP" dirty="0"/>
              <a:t> + y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10</a:t>
            </a:r>
          </a:p>
          <a:p>
            <a:pPr marL="0" indent="0">
              <a:buNone/>
              <a:defRPr/>
            </a:pPr>
            <a:r>
              <a:rPr lang="en-US" altLang="ja-JP" dirty="0"/>
              <a:t>          x + </a:t>
            </a:r>
            <a:r>
              <a:rPr lang="en-US" altLang="ja-JP" b="1" dirty="0" err="1">
                <a:solidFill>
                  <a:srgbClr val="C00000"/>
                </a:solidFill>
              </a:rPr>
              <a:t>2</a:t>
            </a:r>
            <a:r>
              <a:rPr lang="en-US" altLang="ja-JP" dirty="0" err="1"/>
              <a:t>y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</a:p>
          <a:p>
            <a:pPr>
              <a:defRPr/>
            </a:pP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これら制約のもとで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　 </a:t>
            </a:r>
            <a:r>
              <a:rPr lang="en-US" altLang="ja-JP" b="1" dirty="0">
                <a:solidFill>
                  <a:srgbClr val="C00000"/>
                </a:solidFill>
              </a:rPr>
              <a:t>x + y </a:t>
            </a:r>
            <a:r>
              <a:rPr lang="ja-JP" altLang="en-US" b="1" dirty="0">
                <a:solidFill>
                  <a:srgbClr val="C00000"/>
                </a:solidFill>
              </a:rPr>
              <a:t>の最大値 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ja-JP" altLang="en-US" dirty="0"/>
              <a:t>はいくらか❓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EA7D7-2849-4B80-BC8B-6110C43510C3}" type="slidenum">
              <a:rPr lang="ar-SA" altLang="ja-JP"/>
              <a:pPr>
                <a:defRPr/>
              </a:pPr>
              <a:t>23</a:t>
            </a:fld>
            <a:endParaRPr lang="en-US" altLang="ja-JP" sz="1050"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EABC6B-C745-40F0-A170-1FD964149B99}"/>
              </a:ext>
            </a:extLst>
          </p:cNvPr>
          <p:cNvSpPr txBox="1"/>
          <p:nvPr/>
        </p:nvSpPr>
        <p:spPr>
          <a:xfrm>
            <a:off x="4302091" y="2187703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</p:spTree>
    <p:extLst>
      <p:ext uri="{BB962C8B-B14F-4D97-AF65-F5344CB8AC3E}">
        <p14:creationId xmlns:p14="http://schemas.microsoft.com/office/powerpoint/2010/main" val="279614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CD86EC0-98EA-9F29-C165-99D2E0EA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67" y="3271369"/>
            <a:ext cx="6866571" cy="2797491"/>
          </a:xfrm>
          <a:prstGeom prst="rect">
            <a:avLst/>
          </a:prstGeom>
        </p:spPr>
      </p:pic>
      <p:sp>
        <p:nvSpPr>
          <p:cNvPr id="26626" name="コンテンツ プレースホルダー 2"/>
          <p:cNvSpPr txBox="1">
            <a:spLocks/>
          </p:cNvSpPr>
          <p:nvPr/>
        </p:nvSpPr>
        <p:spPr bwMode="auto">
          <a:xfrm>
            <a:off x="408884" y="985440"/>
            <a:ext cx="8127481" cy="10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① 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変数の個数は 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個（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変数）</a:t>
            </a:r>
            <a:r>
              <a:rPr lang="ja-JP" altLang="en-US" sz="2800" dirty="0">
                <a:latin typeface="Arial" panose="020B0604020202020204" pitchFamily="34" charset="0"/>
              </a:rPr>
              <a:t>なので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　 → </a:t>
            </a:r>
            <a:r>
              <a:rPr lang="en-US" altLang="ja-JP" sz="2800" dirty="0">
                <a:latin typeface="Arial" panose="020B0604020202020204" pitchFamily="34" charset="0"/>
              </a:rPr>
              <a:t>2</a:t>
            </a:r>
            <a:r>
              <a:rPr lang="ja-JP" altLang="en-US" sz="2800" dirty="0">
                <a:latin typeface="Arial" panose="020B0604020202020204" pitchFamily="34" charset="0"/>
              </a:rPr>
              <a:t>行使う．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     </a:t>
            </a:r>
            <a:r>
              <a:rPr lang="ja-JP" altLang="en-US" sz="2800" dirty="0">
                <a:latin typeface="Arial" panose="020B0604020202020204" pitchFamily="34" charset="0"/>
              </a:rPr>
              <a:t>分かりやすく</a:t>
            </a:r>
            <a:r>
              <a:rPr lang="ja-JP" altLang="en-US" sz="2800" dirty="0" err="1">
                <a:latin typeface="Arial" panose="020B0604020202020204" pitchFamily="34" charset="0"/>
              </a:rPr>
              <a:t>す</a:t>
            </a:r>
            <a:r>
              <a:rPr lang="ja-JP" altLang="en-US" sz="2800" dirty="0">
                <a:latin typeface="Arial" panose="020B0604020202020204" pitchFamily="34" charset="0"/>
              </a:rPr>
              <a:t>ために 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     </a:t>
            </a:r>
            <a:r>
              <a:rPr lang="en-US" altLang="ja-JP" sz="2800" b="1" dirty="0">
                <a:latin typeface="Arial" panose="020B0604020202020204" pitchFamily="34" charset="0"/>
              </a:rPr>
              <a:t>A1 </a:t>
            </a:r>
            <a:r>
              <a:rPr lang="ja-JP" altLang="en-US" sz="2800" b="1" dirty="0">
                <a:latin typeface="Arial" panose="020B0604020202020204" pitchFamily="34" charset="0"/>
              </a:rPr>
              <a:t>と </a:t>
            </a:r>
            <a:r>
              <a:rPr lang="en-US" altLang="ja-JP" sz="2800" b="1" dirty="0" err="1">
                <a:latin typeface="Arial" panose="020B0604020202020204" pitchFamily="34" charset="0"/>
              </a:rPr>
              <a:t>A2</a:t>
            </a:r>
            <a:r>
              <a:rPr lang="en-US" altLang="ja-JP" sz="2800" b="1" dirty="0">
                <a:latin typeface="Arial" panose="020B0604020202020204" pitchFamily="34" charset="0"/>
              </a:rPr>
              <a:t> </a:t>
            </a:r>
            <a:r>
              <a:rPr lang="ja-JP" altLang="en-US" sz="2800" b="1" dirty="0">
                <a:latin typeface="Arial" panose="020B0604020202020204" pitchFamily="34" charset="0"/>
              </a:rPr>
              <a:t>に，変数名 </a:t>
            </a:r>
            <a:r>
              <a:rPr lang="en-US" altLang="ja-JP" sz="2800" b="1" dirty="0">
                <a:latin typeface="Arial" panose="020B0604020202020204" pitchFamily="34" charset="0"/>
              </a:rPr>
              <a:t>X, Y </a:t>
            </a:r>
            <a:r>
              <a:rPr lang="ja-JP" altLang="en-US" sz="2800" b="1" dirty="0">
                <a:latin typeface="Arial" panose="020B0604020202020204" pitchFamily="34" charset="0"/>
              </a:rPr>
              <a:t>を書く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FEB37F-37AE-4383-A0FC-D0474F23425E}" type="slidenum">
              <a:rPr lang="ja-JP" altLang="en-US"/>
              <a:pPr/>
              <a:t>24</a:t>
            </a:fld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AE0B675-B164-4801-A71F-20D89B917540}"/>
              </a:ext>
            </a:extLst>
          </p:cNvPr>
          <p:cNvSpPr txBox="1">
            <a:spLocks/>
          </p:cNvSpPr>
          <p:nvPr/>
        </p:nvSpPr>
        <p:spPr>
          <a:xfrm>
            <a:off x="474245" y="3274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演習</a:t>
            </a: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48B1CAE-1FEE-4354-B67D-03B7B93B9893}"/>
              </a:ext>
            </a:extLst>
          </p:cNvPr>
          <p:cNvSpPr/>
          <p:nvPr/>
        </p:nvSpPr>
        <p:spPr>
          <a:xfrm>
            <a:off x="1666673" y="4808146"/>
            <a:ext cx="1410246" cy="9908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9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2">
            <a:extLst>
              <a:ext uri="{FF2B5EF4-FFF2-40B4-BE49-F238E27FC236}">
                <a16:creationId xmlns:a16="http://schemas.microsoft.com/office/drawing/2014/main" id="{E40100B1-690E-40B1-A669-F517E4D5F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9" y="4609560"/>
            <a:ext cx="8269910" cy="181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F40EEA11-165A-4644-ACD1-064777FAC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338908"/>
            <a:ext cx="8196688" cy="842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セル </a:t>
            </a:r>
            <a:r>
              <a:rPr lang="en-US" altLang="ja-JP" dirty="0" err="1"/>
              <a:t>C1</a:t>
            </a:r>
            <a:r>
              <a:rPr lang="en-US" altLang="ja-JP" dirty="0"/>
              <a:t>, </a:t>
            </a:r>
            <a:r>
              <a:rPr lang="en-US" altLang="ja-JP" dirty="0" err="1"/>
              <a:t>C2</a:t>
            </a:r>
            <a:r>
              <a:rPr lang="en-US" altLang="ja-JP" dirty="0"/>
              <a:t>, </a:t>
            </a:r>
            <a:r>
              <a:rPr lang="en-US" altLang="ja-JP" dirty="0" err="1"/>
              <a:t>D1</a:t>
            </a:r>
            <a:r>
              <a:rPr lang="en-US" altLang="ja-JP" dirty="0"/>
              <a:t>, </a:t>
            </a:r>
            <a:r>
              <a:rPr lang="en-US" altLang="ja-JP" dirty="0" err="1"/>
              <a:t>D2</a:t>
            </a:r>
            <a:r>
              <a:rPr lang="en-US" altLang="ja-JP" dirty="0"/>
              <a:t>, </a:t>
            </a:r>
            <a:r>
              <a:rPr lang="en-US" altLang="ja-JP" dirty="0" err="1"/>
              <a:t>E1</a:t>
            </a:r>
            <a:r>
              <a:rPr lang="en-US" altLang="ja-JP" dirty="0"/>
              <a:t>, </a:t>
            </a:r>
            <a:r>
              <a:rPr lang="en-US" altLang="ja-JP" dirty="0" err="1"/>
              <a:t>E2</a:t>
            </a:r>
            <a:r>
              <a:rPr lang="en-US" altLang="ja-JP" dirty="0"/>
              <a:t> </a:t>
            </a:r>
            <a:r>
              <a:rPr lang="ja-JP" altLang="en-US" dirty="0"/>
              <a:t>に値を書く</a:t>
            </a:r>
            <a:endParaRPr kumimoji="1" lang="en-US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274A1B5-0C85-4AFA-AE15-A78FA6ACEF1B}" type="slidenum">
              <a:rPr lang="ja-JP" altLang="en-US"/>
              <a:pPr/>
              <a:t>25</a:t>
            </a:fld>
            <a:endParaRPr lang="ja-JP" altLang="en-US"/>
          </a:p>
        </p:txBody>
      </p:sp>
      <p:sp>
        <p:nvSpPr>
          <p:cNvPr id="28675" name="コンテンツ プレースホルダー 2"/>
          <p:cNvSpPr txBox="1">
            <a:spLocks/>
          </p:cNvSpPr>
          <p:nvPr/>
        </p:nvSpPr>
        <p:spPr bwMode="auto">
          <a:xfrm>
            <a:off x="206871" y="1333502"/>
            <a:ext cx="3537644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制約式</a:t>
            </a:r>
            <a:endParaRPr lang="en-US" altLang="ja-JP" sz="24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3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4</a:t>
            </a:r>
            <a:r>
              <a:rPr lang="en-US" altLang="ja-JP" sz="2400" b="1" dirty="0"/>
              <a:t> 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目的</a:t>
            </a:r>
            <a:endParaRPr lang="en-US" altLang="ja-JP" sz="24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ja-JP" sz="2400" dirty="0">
                <a:latin typeface="+mn-lt"/>
              </a:rPr>
              <a:t> +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/>
              <a:t>の最大化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0361" y="1191759"/>
            <a:ext cx="3475136" cy="2337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649563" y="2140204"/>
            <a:ext cx="473869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9102" y="1848916"/>
            <a:ext cx="1687843" cy="10618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3     1</a:t>
            </a:r>
          </a:p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  	  2</a:t>
            </a:r>
          </a:p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1     1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994929" y="1817596"/>
            <a:ext cx="1683022" cy="1325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7364892" y="3775535"/>
            <a:ext cx="548879" cy="472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682" name="テキスト ボックス 9"/>
          <p:cNvSpPr txBox="1">
            <a:spLocks noChangeArrowheads="1"/>
          </p:cNvSpPr>
          <p:nvPr/>
        </p:nvSpPr>
        <p:spPr bwMode="auto">
          <a:xfrm>
            <a:off x="5395373" y="3908091"/>
            <a:ext cx="23014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縦横入れ替え</a:t>
            </a:r>
          </a:p>
        </p:txBody>
      </p:sp>
      <p:sp>
        <p:nvSpPr>
          <p:cNvPr id="13" name="右矢印 12"/>
          <p:cNvSpPr/>
          <p:nvPr/>
        </p:nvSpPr>
        <p:spPr>
          <a:xfrm>
            <a:off x="6202563" y="2140204"/>
            <a:ext cx="473869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FC54A52B-36FE-4ED5-82F4-3C596B1FD204}"/>
              </a:ext>
            </a:extLst>
          </p:cNvPr>
          <p:cNvSpPr txBox="1">
            <a:spLocks/>
          </p:cNvSpPr>
          <p:nvPr/>
        </p:nvSpPr>
        <p:spPr bwMode="auto">
          <a:xfrm>
            <a:off x="4005942" y="1766435"/>
            <a:ext cx="2083673" cy="19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3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endParaRPr kumimoji="0" lang="en-US" altLang="ja-JP" sz="2400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1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ja-JP" sz="2400" dirty="0">
                <a:latin typeface="+mn-lt"/>
              </a:rPr>
              <a:t> +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y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17" name="テキスト ボックス 9">
            <a:extLst>
              <a:ext uri="{FF2B5EF4-FFF2-40B4-BE49-F238E27FC236}">
                <a16:creationId xmlns:a16="http://schemas.microsoft.com/office/drawing/2014/main" id="{FC0834F6-2F47-4F40-9054-12F682ED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960" y="3287047"/>
            <a:ext cx="23014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を補う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135E95F8-570A-4BCF-AD83-2159610CD5A3}"/>
              </a:ext>
            </a:extLst>
          </p:cNvPr>
          <p:cNvSpPr txBox="1">
            <a:spLocks/>
          </p:cNvSpPr>
          <p:nvPr/>
        </p:nvSpPr>
        <p:spPr bwMode="auto">
          <a:xfrm>
            <a:off x="7121841" y="1387448"/>
            <a:ext cx="2083673" cy="5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  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277B31-7C61-4CB6-A02E-EB088D8976A2}"/>
              </a:ext>
            </a:extLst>
          </p:cNvPr>
          <p:cNvSpPr/>
          <p:nvPr/>
        </p:nvSpPr>
        <p:spPr>
          <a:xfrm>
            <a:off x="3886497" y="5088456"/>
            <a:ext cx="4850448" cy="12184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32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CEBF37-341D-4ED6-9D20-9C4519178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42" y="3340036"/>
            <a:ext cx="4443269" cy="1935763"/>
          </a:xfrm>
          <a:prstGeom prst="rect">
            <a:avLst/>
          </a:prstGeo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9270-C27A-4C5E-9EC9-D3FCFF9289A8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723" name="コンテンツ プレースホルダー 2"/>
          <p:cNvSpPr txBox="1">
            <a:spLocks/>
          </p:cNvSpPr>
          <p:nvPr/>
        </p:nvSpPr>
        <p:spPr bwMode="auto">
          <a:xfrm>
            <a:off x="258121" y="990601"/>
            <a:ext cx="6565106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724" name="テキスト ボックス 9"/>
          <p:cNvSpPr txBox="1">
            <a:spLocks noChangeArrowheads="1"/>
          </p:cNvSpPr>
          <p:nvPr/>
        </p:nvSpPr>
        <p:spPr bwMode="auto">
          <a:xfrm>
            <a:off x="258121" y="696268"/>
            <a:ext cx="85651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③</a:t>
            </a: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セル </a:t>
            </a:r>
            <a:r>
              <a:rPr kumimoji="1" lang="en-US" altLang="ja-JP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C3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に次の式を書く</a:t>
            </a:r>
            <a:endParaRPr kumimoji="1" lang="en-US" altLang="ja-JP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lvl="0"/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変数の個数は </a:t>
            </a:r>
            <a:r>
              <a:rPr lang="en-US" altLang="ja-JP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個（</a:t>
            </a:r>
            <a:r>
              <a:rPr lang="en-US" altLang="ja-JP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変数）</a:t>
            </a:r>
            <a:r>
              <a:rPr lang="ja-JP" altLang="en-US" sz="2800" dirty="0">
                <a:latin typeface="Arial" panose="020B0604020202020204" pitchFamily="34" charset="0"/>
              </a:rPr>
              <a:t>である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=SUMPRODUCT(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1: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, $B1:$B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577CFAA-4299-4151-8FBA-858ECA3D4B51}"/>
              </a:ext>
            </a:extLst>
          </p:cNvPr>
          <p:cNvSpPr/>
          <p:nvPr/>
        </p:nvSpPr>
        <p:spPr>
          <a:xfrm>
            <a:off x="3819682" y="4701213"/>
            <a:ext cx="1504636" cy="5745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D245C25-2880-45D0-B561-7F608DCDC9A8}"/>
              </a:ext>
            </a:extLst>
          </p:cNvPr>
          <p:cNvSpPr txBox="1">
            <a:spLocks/>
          </p:cNvSpPr>
          <p:nvPr/>
        </p:nvSpPr>
        <p:spPr bwMode="auto">
          <a:xfrm>
            <a:off x="3530163" y="5477698"/>
            <a:ext cx="2083673" cy="19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3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endParaRPr kumimoji="0" lang="en-US" altLang="ja-JP" sz="2400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buNone/>
            </a:pPr>
            <a:r>
              <a:rPr kumimoji="0" lang="ja-JP" altLang="en-US" sz="2400" dirty="0">
                <a:latin typeface="Calibri" panose="020F0502020204030204"/>
                <a:ea typeface="游ゴシック" panose="020B0400000000000000" pitchFamily="50" charset="-128"/>
              </a:rPr>
              <a:t>　になる予定</a:t>
            </a:r>
            <a:endParaRPr lang="ja-JP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16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">
            <a:extLst>
              <a:ext uri="{FF2B5EF4-FFF2-40B4-BE49-F238E27FC236}">
                <a16:creationId xmlns:a16="http://schemas.microsoft.com/office/drawing/2014/main" id="{714E3A9D-66CB-4FED-9289-B975609CC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5" y="2764631"/>
            <a:ext cx="8730326" cy="25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0755" y="336451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C3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D3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E3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674660" y="4412881"/>
            <a:ext cx="3084329" cy="7004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5C0F05-EF16-41B2-B670-11CD684F184E}"/>
              </a:ext>
            </a:extLst>
          </p:cNvPr>
          <p:cNvSpPr/>
          <p:nvPr/>
        </p:nvSpPr>
        <p:spPr>
          <a:xfrm>
            <a:off x="1143397" y="1186580"/>
            <a:ext cx="6368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その結果，次のようになる</a:t>
            </a: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	=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SUMPRODUCT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1: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$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:$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</a:p>
          <a:p>
            <a:pPr lvl="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	=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SUMPRODUCT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1: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$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:$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4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75373AE-3186-48AE-AA89-61B28CF8E4F9}"/>
              </a:ext>
            </a:extLst>
          </p:cNvPr>
          <p:cNvSpPr txBox="1">
            <a:spLocks/>
          </p:cNvSpPr>
          <p:nvPr/>
        </p:nvSpPr>
        <p:spPr bwMode="auto">
          <a:xfrm>
            <a:off x="5133151" y="5349818"/>
            <a:ext cx="2083673" cy="106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</a:rPr>
              <a:t>　になる予定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072DEF6-EC9B-4F7B-8F0B-6956EFB3041D}"/>
              </a:ext>
            </a:extLst>
          </p:cNvPr>
          <p:cNvSpPr txBox="1">
            <a:spLocks/>
          </p:cNvSpPr>
          <p:nvPr/>
        </p:nvSpPr>
        <p:spPr bwMode="auto">
          <a:xfrm>
            <a:off x="7081426" y="5362026"/>
            <a:ext cx="2083673" cy="97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ja-JP" sz="2400" dirty="0">
                <a:latin typeface="+mn-lt"/>
              </a:rPr>
              <a:t> +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y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</a:rPr>
              <a:t>　になる予定</a:t>
            </a:r>
          </a:p>
        </p:txBody>
      </p:sp>
    </p:spTree>
    <p:extLst>
      <p:ext uri="{BB962C8B-B14F-4D97-AF65-F5344CB8AC3E}">
        <p14:creationId xmlns:p14="http://schemas.microsoft.com/office/powerpoint/2010/main" val="943288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en-US" altLang="ja-JP" dirty="0"/>
              <a:t>Excel </a:t>
            </a:r>
            <a:r>
              <a:rPr lang="ja-JP" altLang="en-US" dirty="0"/>
              <a:t>で線形計画法の設定を開始</a:t>
            </a:r>
            <a:endParaRPr lang="en-US" altLang="ja-JP" dirty="0"/>
          </a:p>
          <a:p>
            <a:r>
              <a:rPr lang="ja-JP" altLang="en-US" dirty="0"/>
              <a:t>セル </a:t>
            </a:r>
            <a:r>
              <a:rPr lang="en-US" altLang="ja-JP" b="1" dirty="0" err="1"/>
              <a:t>B1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B2</a:t>
            </a:r>
            <a:r>
              <a:rPr lang="en-US" altLang="ja-JP" b="1" dirty="0"/>
              <a:t> </a:t>
            </a:r>
            <a:r>
              <a:rPr lang="ja-JP" altLang="en-US" dirty="0"/>
              <a:t>を</a:t>
            </a:r>
            <a:r>
              <a:rPr lang="ja-JP" altLang="en-US" b="1" dirty="0"/>
              <a:t>範囲選択</a:t>
            </a:r>
            <a:r>
              <a:rPr lang="ja-JP" altLang="en-US" dirty="0"/>
              <a:t>してから，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データ</a:t>
            </a:r>
            <a:r>
              <a:rPr lang="ja-JP" altLang="en-US" dirty="0"/>
              <a:t>」→「</a:t>
            </a:r>
            <a:r>
              <a:rPr lang="ja-JP" altLang="en-US" b="1" dirty="0"/>
              <a:t>ソルバー</a:t>
            </a:r>
            <a:r>
              <a:rPr lang="ja-JP" altLang="en-US" dirty="0"/>
              <a:t>」と操作</a:t>
            </a:r>
            <a:endParaRPr lang="en-US" altLang="ja-JP" dirty="0"/>
          </a:p>
          <a:p>
            <a:r>
              <a:rPr lang="ja-JP" altLang="en-US" dirty="0"/>
              <a:t>まず，次のように設定</a:t>
            </a:r>
            <a:r>
              <a:rPr lang="en-US" altLang="ja-JP" dirty="0"/>
              <a:t>.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06EB219-C18B-472B-8F93-8C85916B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66" y="2505153"/>
            <a:ext cx="4221068" cy="4216323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2C0D7A2-FF4E-4B13-86D8-4FA272C97F36}"/>
              </a:ext>
            </a:extLst>
          </p:cNvPr>
          <p:cNvSpPr/>
          <p:nvPr/>
        </p:nvSpPr>
        <p:spPr>
          <a:xfrm>
            <a:off x="3205414" y="2830504"/>
            <a:ext cx="976171" cy="371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6CBA33-73DF-41D0-A6C9-B240D0FAF3AE}"/>
              </a:ext>
            </a:extLst>
          </p:cNvPr>
          <p:cNvSpPr/>
          <p:nvPr/>
        </p:nvSpPr>
        <p:spPr>
          <a:xfrm>
            <a:off x="1682398" y="3429000"/>
            <a:ext cx="976171" cy="371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C7B10CA-A84C-4CF7-B569-11DA350C1204}"/>
              </a:ext>
            </a:extLst>
          </p:cNvPr>
          <p:cNvSpPr/>
          <p:nvPr/>
        </p:nvSpPr>
        <p:spPr>
          <a:xfrm>
            <a:off x="6214347" y="283050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E$3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01B9E48-700B-4629-B149-F7ED8C1D3542}"/>
              </a:ext>
            </a:extLst>
          </p:cNvPr>
          <p:cNvSpPr/>
          <p:nvPr/>
        </p:nvSpPr>
        <p:spPr>
          <a:xfrm>
            <a:off x="5903466" y="3429000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B$1</a:t>
            </a:r>
            <a:r>
              <a:rPr lang="en-US" altLang="ja-JP" sz="2400" dirty="0">
                <a:solidFill>
                  <a:srgbClr val="FF0000"/>
                </a:solidFill>
              </a:rPr>
              <a:t>:$</a:t>
            </a:r>
            <a:r>
              <a:rPr lang="en-US" altLang="ja-JP" sz="2400" dirty="0" err="1">
                <a:solidFill>
                  <a:srgbClr val="FF0000"/>
                </a:solidFill>
              </a:rPr>
              <a:t>B$2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74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B766CB1-D120-4387-89FE-E53F8768D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1" y="3659391"/>
            <a:ext cx="6516319" cy="2123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BA5768B-0877-4A55-9E01-406B8881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6" y="1336810"/>
            <a:ext cx="4194724" cy="2104353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3</a:t>
            </a:r>
            <a:r>
              <a:rPr kumimoji="0" lang="en-US" altLang="ja-JP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 </a:t>
            </a:r>
            <a:r>
              <a:rPr kumimoji="0" lang="ja-JP" altLang="en-US" dirty="0">
                <a:latin typeface="メイリオ" panose="020B0604030504040204" pitchFamily="50" charset="-128"/>
              </a:rPr>
              <a:t>についての</a:t>
            </a:r>
            <a:endParaRPr kumimoji="0"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制約条件を追加．「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772" name="正方形/長方形 1"/>
          <p:cNvSpPr>
            <a:spLocks noChangeArrowheads="1"/>
          </p:cNvSpPr>
          <p:nvPr/>
        </p:nvSpPr>
        <p:spPr bwMode="auto">
          <a:xfrm>
            <a:off x="5916511" y="5882713"/>
            <a:ext cx="26187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buNone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制約式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 3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10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781376" y="5882714"/>
            <a:ext cx="2545145" cy="9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64066" y="5209323"/>
            <a:ext cx="1690434" cy="524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3881" y="4604481"/>
            <a:ext cx="633851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48869" y="2721180"/>
            <a:ext cx="1207331" cy="307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9014A4-28A5-4A0E-B906-49C7F449E76A}"/>
              </a:ext>
            </a:extLst>
          </p:cNvPr>
          <p:cNvSpPr/>
          <p:nvPr/>
        </p:nvSpPr>
        <p:spPr>
          <a:xfrm>
            <a:off x="6885071" y="4604481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C$3</a:t>
            </a:r>
            <a:r>
              <a:rPr lang="en-US" altLang="ja-JP" sz="2400" dirty="0">
                <a:solidFill>
                  <a:srgbClr val="FF0000"/>
                </a:solidFill>
              </a:rPr>
              <a:t>    &lt;=    10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1812335" y="634437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「追加」をクリック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5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8600" y="1122363"/>
            <a:ext cx="850073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14-1. </a:t>
            </a:r>
            <a:r>
              <a:rPr lang="ja-JP" altLang="en-US" dirty="0"/>
              <a:t>待ち行列シミュレーションを行うオンラインサイト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7482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97D693F-3D05-0403-1C2A-C3EFCA41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9" y="1659003"/>
            <a:ext cx="6602749" cy="2255217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latin typeface="Calibri" panose="020F0502020204030204"/>
                <a:ea typeface="游ゴシック" panose="020B0400000000000000" pitchFamily="50" charset="-128"/>
              </a:rPr>
              <a:t>⑦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4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dirty="0">
                <a:latin typeface="メイリオ" panose="020B0604030504040204" pitchFamily="50" charset="-128"/>
              </a:rPr>
              <a:t>についての</a:t>
            </a:r>
            <a:endParaRPr kumimoji="0"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制約条件を追加．「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772" name="正方形/長方形 1"/>
          <p:cNvSpPr>
            <a:spLocks noChangeArrowheads="1"/>
          </p:cNvSpPr>
          <p:nvPr/>
        </p:nvSpPr>
        <p:spPr bwMode="auto">
          <a:xfrm>
            <a:off x="5581685" y="4335945"/>
            <a:ext cx="35623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buNone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制約式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>
              <a:buNone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</a:rPr>
              <a:t>　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2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</a:rPr>
              <a:t>4 </a:t>
            </a:r>
            <a:endParaRPr lang="en-US" altLang="ja-JP" sz="2400" b="1" u="sng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69075" y="4134360"/>
            <a:ext cx="3373396" cy="1024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70540" y="3303563"/>
            <a:ext cx="1850659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4150" y="2695089"/>
            <a:ext cx="6540500" cy="394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9014A4-28A5-4A0E-B906-49C7F449E76A}"/>
              </a:ext>
            </a:extLst>
          </p:cNvPr>
          <p:cNvSpPr/>
          <p:nvPr/>
        </p:nvSpPr>
        <p:spPr>
          <a:xfrm>
            <a:off x="7025723" y="2628403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$D$3   &lt;=   4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2236135" y="409334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「追加」をクリック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5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71D5759-A6B3-4E70-AC26-84050D1E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9" y="1774456"/>
            <a:ext cx="6765514" cy="2275909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latin typeface="Calibri" panose="020F0502020204030204"/>
                <a:ea typeface="游ゴシック" panose="020B0400000000000000" pitchFamily="50" charset="-128"/>
              </a:rPr>
              <a:t>⑧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</a:t>
            </a:r>
            <a:r>
              <a:rPr kumimoji="0" lang="en-US" altLang="ja-JP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i="1" dirty="0">
                <a:solidFill>
                  <a:prstClr val="black"/>
                </a:solidFill>
                <a:latin typeface="メイリオ" panose="020B0604030504040204" pitchFamily="50" charset="-128"/>
              </a:rPr>
              <a:t>は整数であるという</a:t>
            </a:r>
            <a:endParaRPr kumimoji="0" lang="en-US" altLang="ja-JP" i="1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制約条件を追加．「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721341" y="3429000"/>
            <a:ext cx="1850659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0476" y="2797963"/>
            <a:ext cx="3971324" cy="4626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9014A4-28A5-4A0E-B906-49C7F449E76A}"/>
              </a:ext>
            </a:extLst>
          </p:cNvPr>
          <p:cNvSpPr/>
          <p:nvPr/>
        </p:nvSpPr>
        <p:spPr>
          <a:xfrm>
            <a:off x="7113325" y="2594913"/>
            <a:ext cx="1532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B$1</a:t>
            </a:r>
            <a:r>
              <a:rPr lang="en-US" altLang="ja-JP" sz="2400" dirty="0">
                <a:solidFill>
                  <a:srgbClr val="FF0000"/>
                </a:solidFill>
              </a:rPr>
              <a:t>:$</a:t>
            </a:r>
            <a:r>
              <a:rPr lang="en-US" altLang="ja-JP" sz="2400" dirty="0" err="1">
                <a:solidFill>
                  <a:srgbClr val="FF0000"/>
                </a:solidFill>
              </a:rPr>
              <a:t>B$2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int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2236135" y="409334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「追加」をクリック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67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3CA791F-C6B9-4B20-A6D4-7F5A3877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04" y="1505947"/>
            <a:ext cx="7015267" cy="2356648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⑨ </a:t>
            </a:r>
            <a:r>
              <a:rPr lang="ja-JP" altLang="en-US" dirty="0"/>
              <a:t>制約条件の追加を終わる．「</a:t>
            </a:r>
            <a:r>
              <a:rPr lang="ja-JP" altLang="en-US" b="1" dirty="0"/>
              <a:t>キャンセル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10713" y="3242363"/>
            <a:ext cx="1850659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5128950" y="4019436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「キャンセル」をクリック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02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29D4070-7012-8AD3-2F77-EC2EF584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56" y="761713"/>
            <a:ext cx="6003735" cy="5959764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⑩ </a:t>
            </a:r>
            <a:r>
              <a:rPr lang="ja-JP" altLang="en-US" dirty="0"/>
              <a:t>「</a:t>
            </a:r>
            <a:r>
              <a:rPr lang="ja-JP" altLang="en-US" b="1" dirty="0"/>
              <a:t>解決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3A2760-638F-40F7-A8A6-0D9C1C20F7B8}"/>
              </a:ext>
            </a:extLst>
          </p:cNvPr>
          <p:cNvSpPr/>
          <p:nvPr/>
        </p:nvSpPr>
        <p:spPr>
          <a:xfrm>
            <a:off x="4468416" y="6192029"/>
            <a:ext cx="1454150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0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CD8455C-DA2B-D50E-71B3-B3441AA4B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0" y="4319168"/>
            <a:ext cx="7894804" cy="226149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12" y="3509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⑪　結果を確認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変数 </a:t>
            </a:r>
            <a:r>
              <a:rPr lang="en-US" altLang="ja-JP" dirty="0"/>
              <a:t>x</a:t>
            </a:r>
            <a:r>
              <a:rPr lang="ja-JP" altLang="en-US" dirty="0"/>
              <a:t> と </a:t>
            </a:r>
            <a:r>
              <a:rPr lang="en-US" altLang="ja-JP" dirty="0"/>
              <a:t>y </a:t>
            </a:r>
            <a:r>
              <a:rPr lang="ja-JP" altLang="en-US" dirty="0"/>
              <a:t>（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と </a:t>
            </a:r>
            <a:r>
              <a:rPr lang="en-US" altLang="ja-JP" b="1" u="sng" dirty="0">
                <a:solidFill>
                  <a:srgbClr val="FF0000"/>
                </a:solidFill>
              </a:rPr>
              <a:t>y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b="1" u="sng" dirty="0">
                <a:solidFill>
                  <a:srgbClr val="FF0000"/>
                </a:solidFill>
              </a:rPr>
              <a:t>整数</a:t>
            </a:r>
            <a:r>
              <a:rPr lang="ja-JP" altLang="en-US" dirty="0">
                <a:solidFill>
                  <a:srgbClr val="FF0000"/>
                </a:solidFill>
              </a:rPr>
              <a:t>である</a:t>
            </a:r>
            <a:r>
              <a:rPr lang="ja-JP" altLang="en-US" dirty="0"/>
              <a:t>）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制約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x + y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10</a:t>
            </a:r>
          </a:p>
          <a:p>
            <a:pPr marL="0" indent="0">
              <a:buNone/>
              <a:defRPr/>
            </a:pPr>
            <a:r>
              <a:rPr lang="en-US" altLang="ja-JP" dirty="0"/>
              <a:t>          x + </a:t>
            </a:r>
            <a:r>
              <a:rPr lang="en-US" altLang="ja-JP" b="1" dirty="0">
                <a:solidFill>
                  <a:srgbClr val="C00000"/>
                </a:solidFill>
              </a:rPr>
              <a:t>2</a:t>
            </a:r>
            <a:r>
              <a:rPr lang="en-US" altLang="ja-JP" dirty="0"/>
              <a:t>y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これら制約のもとで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　 </a:t>
            </a:r>
            <a:r>
              <a:rPr lang="en-US" altLang="ja-JP" b="1" dirty="0">
                <a:solidFill>
                  <a:srgbClr val="C00000"/>
                </a:solidFill>
              </a:rPr>
              <a:t>x + y </a:t>
            </a:r>
            <a:r>
              <a:rPr lang="ja-JP" altLang="en-US" b="1" dirty="0">
                <a:solidFill>
                  <a:srgbClr val="C00000"/>
                </a:solidFill>
              </a:rPr>
              <a:t>の最大値は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	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E7445-8795-4679-86EC-A5728D99E47F}" type="slidenum">
              <a:rPr kumimoji="0" lang="ar-SA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94F63A-692B-416B-A54F-B1B12945F0DB}"/>
              </a:ext>
            </a:extLst>
          </p:cNvPr>
          <p:cNvSpPr/>
          <p:nvPr/>
        </p:nvSpPr>
        <p:spPr>
          <a:xfrm>
            <a:off x="2073667" y="4761956"/>
            <a:ext cx="1733549" cy="1263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1AA6A69-C6A2-4A34-B759-3178ABAA391B}"/>
              </a:ext>
            </a:extLst>
          </p:cNvPr>
          <p:cNvSpPr/>
          <p:nvPr/>
        </p:nvSpPr>
        <p:spPr>
          <a:xfrm>
            <a:off x="3807216" y="5942013"/>
            <a:ext cx="4514768" cy="596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251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14-3. </a:t>
            </a:r>
            <a:r>
              <a:rPr lang="ja-JP" altLang="en-US" dirty="0"/>
              <a:t>変数の数が </a:t>
            </a:r>
            <a:r>
              <a:rPr lang="en-US" altLang="ja-JP" dirty="0"/>
              <a:t>3 </a:t>
            </a:r>
            <a:r>
              <a:rPr lang="ja-JP" altLang="en-US" dirty="0"/>
              <a:t>の場合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25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線形計画法の例題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/>
              <a:t>変数 </a:t>
            </a:r>
            <a:r>
              <a:rPr lang="en-US" altLang="ja-JP" dirty="0"/>
              <a:t>X</a:t>
            </a:r>
            <a:r>
              <a:rPr lang="ja-JP" altLang="en-US" dirty="0"/>
              <a:t> と </a:t>
            </a:r>
            <a:r>
              <a:rPr lang="en-US" altLang="ja-JP" dirty="0"/>
              <a:t>Y</a:t>
            </a:r>
            <a:r>
              <a:rPr lang="ja-JP" altLang="en-US" dirty="0"/>
              <a:t> と </a:t>
            </a:r>
            <a:r>
              <a:rPr lang="en-US" altLang="ja-JP" dirty="0"/>
              <a:t>Z </a:t>
            </a:r>
            <a:r>
              <a:rPr lang="ja-JP" altLang="en-US" dirty="0"/>
              <a:t>（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と </a:t>
            </a:r>
            <a:r>
              <a:rPr lang="en-US" altLang="ja-JP" b="1" u="sng" dirty="0">
                <a:solidFill>
                  <a:srgbClr val="FF0000"/>
                </a:solidFill>
              </a:rPr>
              <a:t>Y </a:t>
            </a:r>
            <a:r>
              <a:rPr lang="ja-JP" altLang="en-US" b="1" u="sng" dirty="0">
                <a:solidFill>
                  <a:srgbClr val="FF0000"/>
                </a:solidFill>
              </a:rPr>
              <a:t>と </a:t>
            </a:r>
            <a:r>
              <a:rPr lang="en-US" altLang="ja-JP" b="1" u="sng" dirty="0">
                <a:solidFill>
                  <a:srgbClr val="FF0000"/>
                </a:solidFill>
              </a:rPr>
              <a:t>Z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b="1" u="sng" dirty="0">
                <a:solidFill>
                  <a:srgbClr val="FF0000"/>
                </a:solidFill>
              </a:rPr>
              <a:t>整数</a:t>
            </a:r>
            <a:r>
              <a:rPr lang="ja-JP" altLang="en-US" dirty="0">
                <a:solidFill>
                  <a:srgbClr val="FF0000"/>
                </a:solidFill>
              </a:rPr>
              <a:t>である</a:t>
            </a:r>
            <a:r>
              <a:rPr lang="ja-JP" altLang="en-US" dirty="0"/>
              <a:t>）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制約式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b="1" dirty="0">
                <a:solidFill>
                  <a:srgbClr val="C00000"/>
                </a:solidFill>
              </a:rPr>
              <a:t>	2</a:t>
            </a:r>
            <a:r>
              <a:rPr lang="en-US" altLang="ja-JP" dirty="0"/>
              <a:t>X +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Y + </a:t>
            </a:r>
            <a:r>
              <a:rPr lang="en-US" altLang="ja-JP" b="1" dirty="0" err="1">
                <a:solidFill>
                  <a:srgbClr val="C00000"/>
                </a:solidFill>
              </a:rPr>
              <a:t>4</a:t>
            </a:r>
            <a:r>
              <a:rPr lang="en-US" altLang="ja-JP" dirty="0" err="1"/>
              <a:t>Z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20</a:t>
            </a:r>
          </a:p>
          <a:p>
            <a:pPr marL="0" indent="0">
              <a:buNone/>
              <a:defRPr/>
            </a:pPr>
            <a:r>
              <a:rPr lang="en-US" altLang="ja-JP" dirty="0"/>
              <a:t>        	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X +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Y + </a:t>
            </a:r>
            <a:r>
              <a:rPr lang="en-US" altLang="ja-JP" b="1" dirty="0" err="1">
                <a:solidFill>
                  <a:srgbClr val="C00000"/>
                </a:solidFill>
              </a:rPr>
              <a:t>2</a:t>
            </a:r>
            <a:r>
              <a:rPr lang="en-US" altLang="ja-JP" dirty="0" err="1"/>
              <a:t>Z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25</a:t>
            </a:r>
          </a:p>
          <a:p>
            <a:pPr marL="0" indent="0">
              <a:buNone/>
              <a:defRPr/>
            </a:pPr>
            <a:r>
              <a:rPr lang="en-US" altLang="ja-JP" dirty="0"/>
              <a:t>        	</a:t>
            </a:r>
            <a:r>
              <a:rPr lang="en-US" altLang="ja-JP" b="1" dirty="0">
                <a:solidFill>
                  <a:srgbClr val="C00000"/>
                </a:solidFill>
              </a:rPr>
              <a:t>5</a:t>
            </a:r>
            <a:r>
              <a:rPr lang="en-US" altLang="ja-JP" dirty="0"/>
              <a:t>X + </a:t>
            </a:r>
            <a:r>
              <a:rPr lang="en-US" altLang="ja-JP" b="1" dirty="0">
                <a:solidFill>
                  <a:srgbClr val="C00000"/>
                </a:solidFill>
              </a:rPr>
              <a:t>2</a:t>
            </a:r>
            <a:r>
              <a:rPr lang="en-US" altLang="ja-JP" dirty="0"/>
              <a:t>Y + </a:t>
            </a:r>
            <a:r>
              <a:rPr lang="en-US" altLang="ja-JP" b="1" dirty="0" err="1">
                <a:solidFill>
                  <a:srgbClr val="C00000"/>
                </a:solidFill>
              </a:rPr>
              <a:t>2</a:t>
            </a:r>
            <a:r>
              <a:rPr lang="en-US" altLang="ja-JP" dirty="0" err="1"/>
              <a:t>Z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24</a:t>
            </a:r>
          </a:p>
          <a:p>
            <a:pPr>
              <a:defRPr/>
            </a:pPr>
            <a:r>
              <a:rPr lang="ja-JP" altLang="en-US" dirty="0"/>
              <a:t>これら制約のもとで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　 </a:t>
            </a:r>
            <a:r>
              <a:rPr lang="en-US" altLang="ja-JP" b="1" dirty="0">
                <a:solidFill>
                  <a:srgbClr val="C00000"/>
                </a:solidFill>
              </a:rPr>
              <a:t>X + Y + Z </a:t>
            </a:r>
            <a:r>
              <a:rPr lang="ja-JP" altLang="en-US" b="1" dirty="0">
                <a:solidFill>
                  <a:srgbClr val="C00000"/>
                </a:solidFill>
              </a:rPr>
              <a:t>の最大値 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dirty="0"/>
              <a:t>はいくらか❓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0CD3B-020B-4BA7-9B2C-A873373780F6}" type="slidenum">
              <a:rPr lang="ar-SA" altLang="ja-JP"/>
              <a:pPr>
                <a:defRPr/>
              </a:pPr>
              <a:t>36</a:t>
            </a:fld>
            <a:endParaRPr lang="en-US" altLang="ja-JP" sz="105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307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B0E254-1C0B-2B41-C3E8-B3A48E63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37" y="3134455"/>
            <a:ext cx="8336963" cy="3059666"/>
          </a:xfrm>
          <a:prstGeom prst="rect">
            <a:avLst/>
          </a:prstGeom>
        </p:spPr>
      </p:pic>
      <p:sp>
        <p:nvSpPr>
          <p:cNvPr id="26626" name="コンテンツ プレースホルダー 2"/>
          <p:cNvSpPr txBox="1">
            <a:spLocks/>
          </p:cNvSpPr>
          <p:nvPr/>
        </p:nvSpPr>
        <p:spPr bwMode="auto">
          <a:xfrm>
            <a:off x="408884" y="985440"/>
            <a:ext cx="8127481" cy="10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① 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変数の個数は 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個（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変数）</a:t>
            </a:r>
            <a:r>
              <a:rPr lang="ja-JP" altLang="en-US" sz="2800" dirty="0">
                <a:latin typeface="Arial" panose="020B0604020202020204" pitchFamily="34" charset="0"/>
              </a:rPr>
              <a:t>なので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　 → </a:t>
            </a:r>
            <a:r>
              <a:rPr lang="en-US" altLang="ja-JP" sz="2800" dirty="0">
                <a:latin typeface="Arial" panose="020B0604020202020204" pitchFamily="34" charset="0"/>
              </a:rPr>
              <a:t>3</a:t>
            </a:r>
            <a:r>
              <a:rPr lang="ja-JP" altLang="en-US" sz="2800" dirty="0">
                <a:latin typeface="Arial" panose="020B0604020202020204" pitchFamily="34" charset="0"/>
              </a:rPr>
              <a:t>行使う．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     </a:t>
            </a:r>
            <a:r>
              <a:rPr lang="ja-JP" altLang="en-US" sz="2800" dirty="0">
                <a:latin typeface="Arial" panose="020B0604020202020204" pitchFamily="34" charset="0"/>
              </a:rPr>
              <a:t>分かりやすく</a:t>
            </a:r>
            <a:r>
              <a:rPr lang="ja-JP" altLang="en-US" sz="2800" dirty="0" err="1">
                <a:latin typeface="Arial" panose="020B0604020202020204" pitchFamily="34" charset="0"/>
              </a:rPr>
              <a:t>す</a:t>
            </a:r>
            <a:r>
              <a:rPr lang="ja-JP" altLang="en-US" sz="2800" dirty="0">
                <a:latin typeface="Arial" panose="020B0604020202020204" pitchFamily="34" charset="0"/>
              </a:rPr>
              <a:t>ために 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     </a:t>
            </a:r>
            <a:r>
              <a:rPr lang="en-US" altLang="ja-JP" sz="2800" b="1" dirty="0">
                <a:latin typeface="Arial" panose="020B0604020202020204" pitchFamily="34" charset="0"/>
              </a:rPr>
              <a:t>A1 </a:t>
            </a:r>
            <a:r>
              <a:rPr lang="ja-JP" altLang="en-US" sz="2800" b="1" dirty="0">
                <a:latin typeface="Arial" panose="020B0604020202020204" pitchFamily="34" charset="0"/>
              </a:rPr>
              <a:t>と </a:t>
            </a:r>
            <a:r>
              <a:rPr lang="en-US" altLang="ja-JP" sz="2800" b="1" dirty="0">
                <a:latin typeface="Arial" panose="020B0604020202020204" pitchFamily="34" charset="0"/>
              </a:rPr>
              <a:t>A2 </a:t>
            </a:r>
            <a:r>
              <a:rPr lang="ja-JP" altLang="en-US" sz="2800" b="1" dirty="0">
                <a:latin typeface="Arial" panose="020B0604020202020204" pitchFamily="34" charset="0"/>
              </a:rPr>
              <a:t>と </a:t>
            </a:r>
            <a:r>
              <a:rPr lang="en-US" altLang="ja-JP" sz="2800" b="1" dirty="0">
                <a:latin typeface="Arial" panose="020B0604020202020204" pitchFamily="34" charset="0"/>
              </a:rPr>
              <a:t>A3 </a:t>
            </a:r>
            <a:r>
              <a:rPr lang="ja-JP" altLang="en-US" sz="2800" b="1" dirty="0">
                <a:latin typeface="Arial" panose="020B0604020202020204" pitchFamily="34" charset="0"/>
              </a:rPr>
              <a:t>に，変数名 </a:t>
            </a:r>
            <a:r>
              <a:rPr lang="en-US" altLang="ja-JP" sz="2800" b="1" dirty="0">
                <a:latin typeface="Arial" panose="020B0604020202020204" pitchFamily="34" charset="0"/>
              </a:rPr>
              <a:t>X, Y, Z </a:t>
            </a:r>
            <a:r>
              <a:rPr lang="ja-JP" altLang="en-US" sz="2800" b="1" dirty="0">
                <a:latin typeface="Arial" panose="020B0604020202020204" pitchFamily="34" charset="0"/>
              </a:rPr>
              <a:t>を書く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FEB37F-37AE-4383-A0FC-D0474F23425E}" type="slidenum">
              <a:rPr lang="ja-JP" altLang="en-US"/>
              <a:pPr/>
              <a:t>37</a:t>
            </a:fld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AE0B675-B164-4801-A71F-20D89B917540}"/>
              </a:ext>
            </a:extLst>
          </p:cNvPr>
          <p:cNvSpPr txBox="1">
            <a:spLocks/>
          </p:cNvSpPr>
          <p:nvPr/>
        </p:nvSpPr>
        <p:spPr>
          <a:xfrm>
            <a:off x="474245" y="3274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演習</a:t>
            </a: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48B1CAE-1FEE-4354-B67D-03B7B93B9893}"/>
              </a:ext>
            </a:extLst>
          </p:cNvPr>
          <p:cNvSpPr/>
          <p:nvPr/>
        </p:nvSpPr>
        <p:spPr>
          <a:xfrm>
            <a:off x="1052897" y="4213159"/>
            <a:ext cx="1884455" cy="18682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74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F40EEA11-165A-4644-ACD1-064777FAC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338908"/>
            <a:ext cx="8196688" cy="842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次のように値を書く</a:t>
            </a:r>
            <a:endParaRPr kumimoji="1" lang="en-US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274A1B5-0C85-4AFA-AE15-A78FA6ACEF1B}" type="slidenum">
              <a:rPr lang="ja-JP" altLang="en-US"/>
              <a:pPr/>
              <a:t>38</a:t>
            </a:fld>
            <a:endParaRPr lang="ja-JP" altLang="en-US"/>
          </a:p>
        </p:txBody>
      </p:sp>
      <p:sp>
        <p:nvSpPr>
          <p:cNvPr id="28675" name="コンテンツ プレースホルダー 2"/>
          <p:cNvSpPr txBox="1">
            <a:spLocks/>
          </p:cNvSpPr>
          <p:nvPr/>
        </p:nvSpPr>
        <p:spPr bwMode="auto">
          <a:xfrm>
            <a:off x="233144" y="1127956"/>
            <a:ext cx="3537644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制約式</a:t>
            </a:r>
            <a:endParaRPr lang="en-US" altLang="ja-JP" sz="24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ja-JP" sz="2400" dirty="0"/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2</a:t>
            </a:r>
            <a:r>
              <a:rPr lang="en-US" altLang="ja-JP" sz="2400" dirty="0"/>
              <a:t>X +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Y + </a:t>
            </a:r>
            <a:r>
              <a:rPr lang="en-US" altLang="ja-JP" sz="2400" b="1" dirty="0" err="1">
                <a:solidFill>
                  <a:srgbClr val="C00000"/>
                </a:solidFill>
              </a:rPr>
              <a:t>4</a:t>
            </a:r>
            <a:r>
              <a:rPr lang="en-US" altLang="ja-JP" sz="2400" dirty="0" err="1"/>
              <a:t>Z</a:t>
            </a:r>
            <a:r>
              <a:rPr lang="en-US" altLang="ja-JP" sz="2400" dirty="0"/>
              <a:t> </a:t>
            </a:r>
            <a:r>
              <a:rPr lang="ja-JP" altLang="en-US" sz="2400" dirty="0"/>
              <a:t>≦ </a:t>
            </a:r>
            <a:r>
              <a:rPr lang="en-US" altLang="ja-JP" sz="2400" b="1" dirty="0">
                <a:solidFill>
                  <a:srgbClr val="C00000"/>
                </a:solidFill>
              </a:rPr>
              <a:t>20</a:t>
            </a:r>
          </a:p>
          <a:p>
            <a:pPr marL="0" indent="0">
              <a:buNone/>
              <a:defRPr/>
            </a:pP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X + </a:t>
            </a:r>
            <a:r>
              <a:rPr lang="en-US" altLang="ja-JP" sz="2400" b="1" dirty="0">
                <a:solidFill>
                  <a:srgbClr val="C00000"/>
                </a:solidFill>
              </a:rPr>
              <a:t>4</a:t>
            </a:r>
            <a:r>
              <a:rPr lang="en-US" altLang="ja-JP" sz="2400" dirty="0"/>
              <a:t>Y + </a:t>
            </a:r>
            <a:r>
              <a:rPr lang="en-US" altLang="ja-JP" sz="2400" b="1" dirty="0" err="1">
                <a:solidFill>
                  <a:srgbClr val="C00000"/>
                </a:solidFill>
              </a:rPr>
              <a:t>2</a:t>
            </a:r>
            <a:r>
              <a:rPr lang="en-US" altLang="ja-JP" sz="2400" dirty="0" err="1"/>
              <a:t>Z</a:t>
            </a:r>
            <a:r>
              <a:rPr lang="en-US" altLang="ja-JP" sz="2400" dirty="0"/>
              <a:t> </a:t>
            </a:r>
            <a:r>
              <a:rPr lang="ja-JP" altLang="en-US" sz="2400" dirty="0"/>
              <a:t>≦ </a:t>
            </a:r>
            <a:r>
              <a:rPr lang="en-US" altLang="ja-JP" sz="2400" b="1" dirty="0">
                <a:solidFill>
                  <a:srgbClr val="C00000"/>
                </a:solidFill>
              </a:rPr>
              <a:t>25</a:t>
            </a:r>
          </a:p>
          <a:p>
            <a:pPr marL="0" indent="0">
              <a:buNone/>
              <a:defRPr/>
            </a:pPr>
            <a:r>
              <a:rPr lang="en-US" altLang="ja-JP" sz="2400" dirty="0"/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5</a:t>
            </a:r>
            <a:r>
              <a:rPr lang="en-US" altLang="ja-JP" sz="2400" dirty="0"/>
              <a:t>X + </a:t>
            </a:r>
            <a:r>
              <a:rPr lang="en-US" altLang="ja-JP" sz="2400" b="1" dirty="0">
                <a:solidFill>
                  <a:srgbClr val="C00000"/>
                </a:solidFill>
              </a:rPr>
              <a:t>2</a:t>
            </a:r>
            <a:r>
              <a:rPr lang="en-US" altLang="ja-JP" sz="2400" dirty="0"/>
              <a:t>Y + </a:t>
            </a:r>
            <a:r>
              <a:rPr lang="en-US" altLang="ja-JP" sz="2400" b="1" dirty="0" err="1">
                <a:solidFill>
                  <a:srgbClr val="C00000"/>
                </a:solidFill>
              </a:rPr>
              <a:t>2</a:t>
            </a:r>
            <a:r>
              <a:rPr lang="en-US" altLang="ja-JP" sz="2400" dirty="0" err="1"/>
              <a:t>Z</a:t>
            </a:r>
            <a:r>
              <a:rPr lang="en-US" altLang="ja-JP" sz="2400" dirty="0"/>
              <a:t> </a:t>
            </a:r>
            <a:r>
              <a:rPr lang="ja-JP" altLang="en-US" sz="2400" dirty="0"/>
              <a:t>≦ </a:t>
            </a:r>
            <a:r>
              <a:rPr lang="en-US" altLang="ja-JP" sz="2400" b="1" dirty="0">
                <a:solidFill>
                  <a:srgbClr val="C00000"/>
                </a:solidFill>
              </a:rPr>
              <a:t>24</a:t>
            </a:r>
          </a:p>
          <a:p>
            <a:pPr marL="0" indent="0">
              <a:buNone/>
              <a:defRPr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目的</a:t>
            </a:r>
            <a:endParaRPr lang="en-US" altLang="ja-JP" sz="24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ja-JP" sz="2400" dirty="0">
                <a:latin typeface="+mn-lt"/>
              </a:rPr>
              <a:t> + </a:t>
            </a:r>
            <a:r>
              <a:rPr lang="en-US" altLang="ja-JP" sz="2400" b="1" i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altLang="ja-JP" sz="2400" dirty="0">
                <a:latin typeface="+mn-lt"/>
              </a:rPr>
              <a:t> + </a:t>
            </a:r>
            <a:r>
              <a:rPr lang="en-US" altLang="ja-JP" sz="2400" b="1" dirty="0">
                <a:solidFill>
                  <a:srgbClr val="FF0000"/>
                </a:solidFill>
                <a:latin typeface="+mn-lt"/>
              </a:rPr>
              <a:t>Z </a:t>
            </a:r>
            <a:r>
              <a:rPr lang="ja-JP" altLang="en-US" sz="2400" dirty="0"/>
              <a:t>の最大化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6634" y="986213"/>
            <a:ext cx="3475136" cy="2997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657496" y="1919142"/>
            <a:ext cx="473869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75375" y="1643370"/>
            <a:ext cx="1687843" cy="10618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2     3     4</a:t>
            </a:r>
          </a:p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3  	  4     2</a:t>
            </a:r>
          </a:p>
          <a:p>
            <a:pPr>
              <a:defRPr/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5     2      2</a:t>
            </a:r>
          </a:p>
          <a:p>
            <a:pPr>
              <a:defRPr/>
            </a:pP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1       1       1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021202" y="1612050"/>
            <a:ext cx="1683022" cy="1665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7391165" y="3569989"/>
            <a:ext cx="548879" cy="472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682" name="テキスト ボックス 9"/>
          <p:cNvSpPr txBox="1">
            <a:spLocks noChangeArrowheads="1"/>
          </p:cNvSpPr>
          <p:nvPr/>
        </p:nvSpPr>
        <p:spPr bwMode="auto">
          <a:xfrm>
            <a:off x="6810515" y="4127660"/>
            <a:ext cx="23014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縦横入れ替え</a:t>
            </a:r>
          </a:p>
        </p:txBody>
      </p:sp>
      <p:sp>
        <p:nvSpPr>
          <p:cNvPr id="13" name="右矢印 12"/>
          <p:cNvSpPr/>
          <p:nvPr/>
        </p:nvSpPr>
        <p:spPr>
          <a:xfrm>
            <a:off x="6228836" y="1934658"/>
            <a:ext cx="473869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FC54A52B-36FE-4ED5-82F4-3C596B1FD204}"/>
              </a:ext>
            </a:extLst>
          </p:cNvPr>
          <p:cNvSpPr txBox="1">
            <a:spLocks/>
          </p:cNvSpPr>
          <p:nvPr/>
        </p:nvSpPr>
        <p:spPr bwMode="auto">
          <a:xfrm>
            <a:off x="4108793" y="1560889"/>
            <a:ext cx="2083673" cy="19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indent="0">
              <a:buNone/>
              <a:defRPr/>
            </a:pPr>
            <a:r>
              <a:rPr lang="en-US" altLang="ja-JP" sz="1800" dirty="0"/>
              <a:t> </a:t>
            </a:r>
            <a:r>
              <a:rPr lang="en-US" altLang="ja-JP" sz="2000" b="1" dirty="0">
                <a:solidFill>
                  <a:srgbClr val="C00000"/>
                </a:solidFill>
              </a:rPr>
              <a:t>2</a:t>
            </a:r>
            <a:r>
              <a:rPr lang="en-US" altLang="ja-JP" sz="2000" dirty="0"/>
              <a:t>X + </a:t>
            </a:r>
            <a:r>
              <a:rPr lang="en-US" altLang="ja-JP" sz="2000" b="1" dirty="0">
                <a:solidFill>
                  <a:srgbClr val="C00000"/>
                </a:solidFill>
              </a:rPr>
              <a:t>3</a:t>
            </a:r>
            <a:r>
              <a:rPr lang="en-US" altLang="ja-JP" sz="2000" dirty="0"/>
              <a:t>Y + </a:t>
            </a:r>
            <a:r>
              <a:rPr lang="en-US" altLang="ja-JP" sz="2000" b="1" dirty="0" err="1">
                <a:solidFill>
                  <a:srgbClr val="C00000"/>
                </a:solidFill>
              </a:rPr>
              <a:t>4</a:t>
            </a:r>
            <a:r>
              <a:rPr lang="en-US" altLang="ja-JP" sz="2000" dirty="0" err="1"/>
              <a:t>Z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ja-JP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</a:rPr>
              <a:t>3</a:t>
            </a:r>
            <a:r>
              <a:rPr lang="en-US" altLang="ja-JP" sz="2000" dirty="0"/>
              <a:t>X + </a:t>
            </a:r>
            <a:r>
              <a:rPr lang="en-US" altLang="ja-JP" sz="2000" b="1" dirty="0">
                <a:solidFill>
                  <a:srgbClr val="C00000"/>
                </a:solidFill>
              </a:rPr>
              <a:t>4</a:t>
            </a:r>
            <a:r>
              <a:rPr lang="en-US" altLang="ja-JP" sz="2000" dirty="0"/>
              <a:t>Y + </a:t>
            </a:r>
            <a:r>
              <a:rPr lang="en-US" altLang="ja-JP" sz="2000" b="1" dirty="0" err="1">
                <a:solidFill>
                  <a:srgbClr val="C00000"/>
                </a:solidFill>
              </a:rPr>
              <a:t>2</a:t>
            </a:r>
            <a:r>
              <a:rPr lang="en-US" altLang="ja-JP" sz="2000" dirty="0" err="1"/>
              <a:t>Z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altLang="ja-JP" sz="2000" dirty="0"/>
              <a:t> </a:t>
            </a:r>
            <a:r>
              <a:rPr lang="en-US" altLang="ja-JP" sz="2000" b="1" dirty="0">
                <a:solidFill>
                  <a:srgbClr val="C00000"/>
                </a:solidFill>
              </a:rPr>
              <a:t>5</a:t>
            </a:r>
            <a:r>
              <a:rPr lang="en-US" altLang="ja-JP" sz="2000" dirty="0"/>
              <a:t>X + </a:t>
            </a:r>
            <a:r>
              <a:rPr lang="en-US" altLang="ja-JP" sz="2000" b="1" dirty="0">
                <a:solidFill>
                  <a:srgbClr val="C00000"/>
                </a:solidFill>
              </a:rPr>
              <a:t>2</a:t>
            </a:r>
            <a:r>
              <a:rPr lang="en-US" altLang="ja-JP" sz="2000" dirty="0"/>
              <a:t>Y + </a:t>
            </a:r>
            <a:r>
              <a:rPr lang="en-US" altLang="ja-JP" sz="2000" b="1" dirty="0" err="1">
                <a:solidFill>
                  <a:srgbClr val="C00000"/>
                </a:solidFill>
              </a:rPr>
              <a:t>2</a:t>
            </a:r>
            <a:r>
              <a:rPr lang="en-US" altLang="ja-JP" sz="2000" dirty="0" err="1"/>
              <a:t>Y</a:t>
            </a:r>
            <a:endParaRPr lang="en-US" altLang="ja-JP" sz="2000" dirty="0"/>
          </a:p>
          <a:p>
            <a:pPr marL="0" indent="0">
              <a:buNone/>
              <a:defRPr/>
            </a:pPr>
            <a:endParaRPr lang="en-US" altLang="ja-JP" sz="2000" dirty="0"/>
          </a:p>
          <a:p>
            <a:pPr marL="0" indent="0">
              <a:buNone/>
              <a:defRPr/>
            </a:pPr>
            <a:r>
              <a:rPr lang="en-US" altLang="ja-JP" sz="2000" dirty="0"/>
              <a:t> </a:t>
            </a:r>
            <a:r>
              <a:rPr lang="en-US" altLang="ja-JP" sz="2000" b="1" dirty="0">
                <a:solidFill>
                  <a:srgbClr val="C00000"/>
                </a:solidFill>
              </a:rPr>
              <a:t>1</a:t>
            </a:r>
            <a:r>
              <a:rPr lang="en-US" altLang="ja-JP" sz="2000" dirty="0"/>
              <a:t>X + </a:t>
            </a:r>
            <a:r>
              <a:rPr lang="en-US" altLang="ja-JP" sz="2000" b="1" dirty="0">
                <a:solidFill>
                  <a:srgbClr val="C00000"/>
                </a:solidFill>
              </a:rPr>
              <a:t>1</a:t>
            </a:r>
            <a:r>
              <a:rPr lang="en-US" altLang="ja-JP" sz="2000" dirty="0"/>
              <a:t>Y + </a:t>
            </a:r>
            <a:r>
              <a:rPr lang="en-US" altLang="ja-JP" sz="2000" b="1" dirty="0" err="1">
                <a:solidFill>
                  <a:srgbClr val="C00000"/>
                </a:solidFill>
              </a:rPr>
              <a:t>1</a:t>
            </a:r>
            <a:r>
              <a:rPr lang="en-US" altLang="ja-JP" sz="2000" dirty="0" err="1"/>
              <a:t>Z</a:t>
            </a:r>
            <a:endParaRPr lang="ja-JP" altLang="en-US" sz="20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17" name="テキスト ボックス 9">
            <a:extLst>
              <a:ext uri="{FF2B5EF4-FFF2-40B4-BE49-F238E27FC236}">
                <a16:creationId xmlns:a16="http://schemas.microsoft.com/office/drawing/2014/main" id="{FC0834F6-2F47-4F40-9054-12F682ED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516" y="3519527"/>
            <a:ext cx="23014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/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を補う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135E95F8-570A-4BCF-AD83-2159610CD5A3}"/>
              </a:ext>
            </a:extLst>
          </p:cNvPr>
          <p:cNvSpPr txBox="1">
            <a:spLocks/>
          </p:cNvSpPr>
          <p:nvPr/>
        </p:nvSpPr>
        <p:spPr bwMode="auto">
          <a:xfrm>
            <a:off x="7148114" y="1181902"/>
            <a:ext cx="2083673" cy="5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  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   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Z </a:t>
            </a: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endParaRPr lang="ja-JP" altLang="en-US" sz="2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C386A8-311F-403E-B0A3-D7BE9DD0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39" y="4577113"/>
            <a:ext cx="6666851" cy="21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90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9270-C27A-4C5E-9EC9-D3FCFF9289A8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723" name="コンテンツ プレースホルダー 2"/>
          <p:cNvSpPr txBox="1">
            <a:spLocks/>
          </p:cNvSpPr>
          <p:nvPr/>
        </p:nvSpPr>
        <p:spPr bwMode="auto">
          <a:xfrm>
            <a:off x="258121" y="990601"/>
            <a:ext cx="6565106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724" name="テキスト ボックス 9"/>
          <p:cNvSpPr txBox="1">
            <a:spLocks noChangeArrowheads="1"/>
          </p:cNvSpPr>
          <p:nvPr/>
        </p:nvSpPr>
        <p:spPr bwMode="auto">
          <a:xfrm>
            <a:off x="258121" y="696268"/>
            <a:ext cx="85651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③</a:t>
            </a: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セル </a:t>
            </a:r>
            <a:r>
              <a:rPr kumimoji="1" lang="en-US" altLang="ja-JP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C4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に次の式を書く</a:t>
            </a:r>
            <a:endParaRPr kumimoji="1" lang="en-US" altLang="ja-JP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lvl="0"/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変数の個数は </a:t>
            </a:r>
            <a:r>
              <a:rPr lang="en-US" altLang="ja-JP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個（</a:t>
            </a:r>
            <a:r>
              <a:rPr lang="en-US" altLang="ja-JP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変数）</a:t>
            </a:r>
            <a:r>
              <a:rPr lang="ja-JP" altLang="en-US" sz="2800" dirty="0">
                <a:latin typeface="Arial" panose="020B0604020202020204" pitchFamily="34" charset="0"/>
              </a:rPr>
              <a:t>である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>
              <a:defRPr/>
            </a:pPr>
            <a:r>
              <a:rPr lang="en-US" altLang="ja-JP" sz="2800" dirty="0"/>
              <a:t>=SUMPRODUCT(</a:t>
            </a:r>
            <a:r>
              <a:rPr lang="en-US" altLang="ja-JP" sz="2800" b="1" dirty="0"/>
              <a:t>C</a:t>
            </a:r>
            <a:r>
              <a:rPr lang="en-US" altLang="ja-JP" sz="2800" dirty="0"/>
              <a:t>1:</a:t>
            </a:r>
            <a:r>
              <a:rPr lang="en-US" altLang="ja-JP" sz="2800" b="1" dirty="0"/>
              <a:t>C</a:t>
            </a:r>
            <a:r>
              <a:rPr lang="en-US" altLang="ja-JP" sz="2800" b="1" dirty="0">
                <a:solidFill>
                  <a:srgbClr val="C00000"/>
                </a:solidFill>
              </a:rPr>
              <a:t>3</a:t>
            </a:r>
            <a:r>
              <a:rPr lang="en-US" altLang="ja-JP" sz="2800" dirty="0"/>
              <a:t>, $B1:$B</a:t>
            </a:r>
            <a:r>
              <a:rPr lang="en-US" altLang="ja-JP" sz="2800" b="1" dirty="0">
                <a:solidFill>
                  <a:srgbClr val="C00000"/>
                </a:solidFill>
              </a:rPr>
              <a:t>3</a:t>
            </a:r>
            <a:r>
              <a:rPr lang="en-US" altLang="ja-JP" sz="2800" dirty="0"/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531784F-6067-4513-A795-627FB744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21" y="3371227"/>
            <a:ext cx="7916305" cy="22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9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混雑や滞留の例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dirty="0"/>
              <a:t>人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窓口，売り場</a:t>
            </a:r>
            <a:endParaRPr lang="en-US" altLang="ja-JP" dirty="0"/>
          </a:p>
          <a:p>
            <a:pPr lvl="1"/>
            <a:r>
              <a:rPr lang="ja-JP" altLang="en-US" dirty="0"/>
              <a:t>もの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車の渋滞，倉庫への預け入れと取り出し</a:t>
            </a:r>
            <a:endParaRPr lang="en-US" altLang="ja-JP" dirty="0"/>
          </a:p>
          <a:p>
            <a:pPr lvl="1"/>
            <a:r>
              <a:rPr lang="ja-JP" altLang="en-US" dirty="0"/>
              <a:t>情報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インターネットのパケット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オペレーティングシステムのプロセス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7EBD1AD-4F2C-428E-A84C-EB9916FA2C40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417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0755" y="336451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D4, E4, F4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5C0F05-EF16-41B2-B670-11CD684F184E}"/>
              </a:ext>
            </a:extLst>
          </p:cNvPr>
          <p:cNvSpPr/>
          <p:nvPr/>
        </p:nvSpPr>
        <p:spPr>
          <a:xfrm>
            <a:off x="1143397" y="1186580"/>
            <a:ext cx="6368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その結果，次のようになる</a:t>
            </a: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2400" dirty="0"/>
              <a:t>セル </a:t>
            </a:r>
            <a:r>
              <a:rPr lang="en-US" altLang="ja-JP" sz="2400" b="1" dirty="0"/>
              <a:t>D</a:t>
            </a:r>
            <a:r>
              <a:rPr lang="en-US" altLang="ja-JP" sz="2400" dirty="0"/>
              <a:t>4:	=SUMPRODUCT(</a:t>
            </a:r>
            <a:r>
              <a:rPr lang="en-US" altLang="ja-JP" sz="2400" b="1" dirty="0"/>
              <a:t>D</a:t>
            </a:r>
            <a:r>
              <a:rPr lang="en-US" altLang="ja-JP" sz="2400" dirty="0"/>
              <a:t>1:</a:t>
            </a:r>
            <a:r>
              <a:rPr lang="en-US" altLang="ja-JP" sz="2400" b="1" dirty="0"/>
              <a:t>D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, $B1:$B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)</a:t>
            </a:r>
          </a:p>
          <a:p>
            <a:pPr eaLnBrk="1" hangingPunct="1"/>
            <a:r>
              <a:rPr lang="ja-JP" altLang="en-US" sz="2400" dirty="0"/>
              <a:t>セル </a:t>
            </a:r>
            <a:r>
              <a:rPr lang="en-US" altLang="ja-JP" sz="2400" b="1" dirty="0"/>
              <a:t>E</a:t>
            </a:r>
            <a:r>
              <a:rPr lang="en-US" altLang="ja-JP" sz="2400" dirty="0"/>
              <a:t>4:	=SUMPRODUCT(</a:t>
            </a:r>
            <a:r>
              <a:rPr lang="en-US" altLang="ja-JP" sz="2400" b="1" dirty="0"/>
              <a:t>E</a:t>
            </a:r>
            <a:r>
              <a:rPr lang="en-US" altLang="ja-JP" sz="2400" dirty="0"/>
              <a:t>1:</a:t>
            </a:r>
            <a:r>
              <a:rPr lang="en-US" altLang="ja-JP" sz="2400" b="1" dirty="0"/>
              <a:t>E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, $B1:$B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)</a:t>
            </a:r>
          </a:p>
          <a:p>
            <a:pPr eaLnBrk="1" hangingPunct="1"/>
            <a:r>
              <a:rPr lang="ja-JP" altLang="en-US" sz="2400" dirty="0"/>
              <a:t>セル </a:t>
            </a:r>
            <a:r>
              <a:rPr lang="en-US" altLang="ja-JP" sz="2400" b="1" dirty="0"/>
              <a:t>F</a:t>
            </a:r>
            <a:r>
              <a:rPr lang="en-US" altLang="ja-JP" sz="2400" dirty="0"/>
              <a:t>4:	=SUMPRODUCT(</a:t>
            </a:r>
            <a:r>
              <a:rPr lang="en-US" altLang="ja-JP" sz="2400" b="1" dirty="0"/>
              <a:t>F</a:t>
            </a:r>
            <a:r>
              <a:rPr lang="en-US" altLang="ja-JP" sz="2400" dirty="0"/>
              <a:t>1:</a:t>
            </a:r>
            <a:r>
              <a:rPr lang="en-US" altLang="ja-JP" sz="2400" b="1" dirty="0"/>
              <a:t>F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, $B1:$B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)</a:t>
            </a:r>
            <a:endParaRPr lang="ja-JP" altLang="en-US" sz="2400" dirty="0"/>
          </a:p>
          <a:p>
            <a:pPr lvl="0">
              <a:defRPr/>
            </a:pP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362054B-016D-46EB-BE31-E35F6738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07" y="3351048"/>
            <a:ext cx="7375432" cy="29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6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コンテンツ プレースホルダー 2"/>
          <p:cNvSpPr>
            <a:spLocks noGrp="1"/>
          </p:cNvSpPr>
          <p:nvPr>
            <p:ph idx="1"/>
          </p:nvPr>
        </p:nvSpPr>
        <p:spPr bwMode="auto">
          <a:xfrm>
            <a:off x="426244" y="313133"/>
            <a:ext cx="7867650" cy="29098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ja-JP" altLang="en-US" b="1" dirty="0"/>
              <a:t>⑤ セル </a:t>
            </a:r>
            <a:r>
              <a:rPr lang="en-US" altLang="ja-JP" b="1" dirty="0" err="1"/>
              <a:t>B1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B3</a:t>
            </a:r>
            <a:r>
              <a:rPr lang="en-US" altLang="ja-JP" b="1" dirty="0"/>
              <a:t> </a:t>
            </a:r>
            <a:r>
              <a:rPr lang="ja-JP" altLang="en-US" b="1" dirty="0"/>
              <a:t>を範囲選択</a:t>
            </a:r>
            <a:r>
              <a:rPr lang="ja-JP" altLang="en-US" dirty="0"/>
              <a:t>してから，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/>
              <a:t>データ</a:t>
            </a:r>
            <a:r>
              <a:rPr lang="ja-JP" altLang="en-US" dirty="0"/>
              <a:t>」→「</a:t>
            </a:r>
            <a:r>
              <a:rPr lang="ja-JP" altLang="en-US" b="1" dirty="0"/>
              <a:t>ソルバー</a:t>
            </a:r>
            <a:r>
              <a:rPr lang="ja-JP" altLang="en-US" dirty="0"/>
              <a:t>」と操作し次のように設定</a:t>
            </a:r>
            <a:r>
              <a:rPr lang="en-US" altLang="ja-JP" dirty="0"/>
              <a:t>. </a:t>
            </a:r>
            <a:r>
              <a:rPr lang="ja-JP" altLang="en-US" dirty="0"/>
              <a:t>「</a:t>
            </a:r>
            <a:r>
              <a:rPr lang="ja-JP" altLang="en-US" b="1" dirty="0"/>
              <a:t>解決</a:t>
            </a:r>
            <a:r>
              <a:rPr lang="ja-JP" altLang="en-US" dirty="0"/>
              <a:t>」をクリック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69FD8-7204-473D-8DD0-161F06EC6A09}" type="slidenum">
              <a:rPr lang="ja-JP" altLang="en-US"/>
              <a:pPr>
                <a:defRPr/>
              </a:pPr>
              <a:t>41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075E64-2B72-82B1-171C-B34D787C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63" y="2200894"/>
            <a:ext cx="8636108" cy="3647456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8795707-91C3-647E-46F8-EDB36EBE91C9}"/>
              </a:ext>
            </a:extLst>
          </p:cNvPr>
          <p:cNvSpPr/>
          <p:nvPr/>
        </p:nvSpPr>
        <p:spPr>
          <a:xfrm>
            <a:off x="3777481" y="2576031"/>
            <a:ext cx="1165176" cy="4084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2980FFB-C9D4-FD73-9A5C-22F2F73B38AE}"/>
              </a:ext>
            </a:extLst>
          </p:cNvPr>
          <p:cNvSpPr/>
          <p:nvPr/>
        </p:nvSpPr>
        <p:spPr>
          <a:xfrm flipH="1">
            <a:off x="426244" y="3949700"/>
            <a:ext cx="1840706" cy="4508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5953D89-B39E-D339-624D-F7D0A5D73449}"/>
              </a:ext>
            </a:extLst>
          </p:cNvPr>
          <p:cNvSpPr/>
          <p:nvPr/>
        </p:nvSpPr>
        <p:spPr>
          <a:xfrm flipH="1">
            <a:off x="507999" y="4775201"/>
            <a:ext cx="2012949" cy="10731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91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線形計画法の例題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ja-JP" altLang="en-US" dirty="0"/>
              <a:t>⑥ 結果の確認</a:t>
            </a:r>
            <a:endParaRPr lang="en-US" altLang="ja-JP" dirty="0"/>
          </a:p>
          <a:p>
            <a:pPr>
              <a:defRPr/>
            </a:pP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と </a:t>
            </a:r>
            <a:r>
              <a:rPr lang="en-US" altLang="ja-JP" b="1" u="sng" dirty="0">
                <a:solidFill>
                  <a:srgbClr val="FF0000"/>
                </a:solidFill>
              </a:rPr>
              <a:t>Y </a:t>
            </a:r>
            <a:r>
              <a:rPr lang="ja-JP" altLang="en-US" b="1" u="sng" dirty="0">
                <a:solidFill>
                  <a:srgbClr val="FF0000"/>
                </a:solidFill>
              </a:rPr>
              <a:t>と </a:t>
            </a:r>
            <a:r>
              <a:rPr lang="en-US" altLang="ja-JP" b="1" u="sng" dirty="0">
                <a:solidFill>
                  <a:srgbClr val="FF0000"/>
                </a:solidFill>
              </a:rPr>
              <a:t>Z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b="1" u="sng" dirty="0">
                <a:solidFill>
                  <a:srgbClr val="FF0000"/>
                </a:solidFill>
              </a:rPr>
              <a:t>整数</a:t>
            </a:r>
            <a:r>
              <a:rPr lang="ja-JP" altLang="en-US" dirty="0">
                <a:solidFill>
                  <a:srgbClr val="FF0000"/>
                </a:solidFill>
              </a:rPr>
              <a:t>である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制約式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b="1" dirty="0">
                <a:solidFill>
                  <a:srgbClr val="C00000"/>
                </a:solidFill>
              </a:rPr>
              <a:t>	2</a:t>
            </a:r>
            <a:r>
              <a:rPr lang="en-US" altLang="ja-JP" dirty="0"/>
              <a:t>X +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Y + </a:t>
            </a:r>
            <a:r>
              <a:rPr lang="en-US" altLang="ja-JP" b="1" dirty="0" err="1">
                <a:solidFill>
                  <a:srgbClr val="C00000"/>
                </a:solidFill>
              </a:rPr>
              <a:t>4</a:t>
            </a:r>
            <a:r>
              <a:rPr lang="en-US" altLang="ja-JP" dirty="0" err="1"/>
              <a:t>Z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20</a:t>
            </a:r>
          </a:p>
          <a:p>
            <a:pPr marL="0" indent="0">
              <a:buNone/>
              <a:defRPr/>
            </a:pPr>
            <a:r>
              <a:rPr lang="en-US" altLang="ja-JP" dirty="0"/>
              <a:t>        	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X +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Y + </a:t>
            </a:r>
            <a:r>
              <a:rPr lang="en-US" altLang="ja-JP" b="1" dirty="0" err="1">
                <a:solidFill>
                  <a:srgbClr val="C00000"/>
                </a:solidFill>
              </a:rPr>
              <a:t>2</a:t>
            </a:r>
            <a:r>
              <a:rPr lang="en-US" altLang="ja-JP" dirty="0" err="1"/>
              <a:t>Z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25</a:t>
            </a:r>
          </a:p>
          <a:p>
            <a:pPr marL="0" indent="0">
              <a:buNone/>
              <a:defRPr/>
            </a:pPr>
            <a:r>
              <a:rPr lang="en-US" altLang="ja-JP" dirty="0"/>
              <a:t>        	</a:t>
            </a:r>
            <a:r>
              <a:rPr lang="en-US" altLang="ja-JP" b="1" dirty="0">
                <a:solidFill>
                  <a:srgbClr val="C00000"/>
                </a:solidFill>
              </a:rPr>
              <a:t>5</a:t>
            </a:r>
            <a:r>
              <a:rPr lang="en-US" altLang="ja-JP" dirty="0"/>
              <a:t>X + </a:t>
            </a:r>
            <a:r>
              <a:rPr lang="en-US" altLang="ja-JP" b="1" dirty="0">
                <a:solidFill>
                  <a:srgbClr val="C00000"/>
                </a:solidFill>
              </a:rPr>
              <a:t>2</a:t>
            </a:r>
            <a:r>
              <a:rPr lang="en-US" altLang="ja-JP" dirty="0"/>
              <a:t>Y + </a:t>
            </a:r>
            <a:r>
              <a:rPr lang="en-US" altLang="ja-JP" b="1" dirty="0" err="1">
                <a:solidFill>
                  <a:srgbClr val="C00000"/>
                </a:solidFill>
              </a:rPr>
              <a:t>2</a:t>
            </a:r>
            <a:r>
              <a:rPr lang="en-US" altLang="ja-JP" dirty="0" err="1"/>
              <a:t>Z</a:t>
            </a:r>
            <a:r>
              <a:rPr lang="en-US" altLang="ja-JP" dirty="0"/>
              <a:t>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24</a:t>
            </a:r>
          </a:p>
          <a:p>
            <a:pPr>
              <a:defRPr/>
            </a:pPr>
            <a:r>
              <a:rPr lang="ja-JP" altLang="en-US" dirty="0"/>
              <a:t>これら制約のもとで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X + Y + Z </a:t>
            </a:r>
            <a:r>
              <a:rPr lang="ja-JP" altLang="en-US" b="1" dirty="0">
                <a:solidFill>
                  <a:srgbClr val="C00000"/>
                </a:solidFill>
              </a:rPr>
              <a:t>の最大値は </a:t>
            </a:r>
            <a:r>
              <a:rPr lang="en-US" altLang="ja-JP" b="1" dirty="0">
                <a:solidFill>
                  <a:srgbClr val="C00000"/>
                </a:solidFill>
              </a:rPr>
              <a:t>7</a:t>
            </a:r>
          </a:p>
          <a:p>
            <a:pPr marL="0" indent="0">
              <a:buNone/>
              <a:defRPr/>
            </a:pPr>
            <a:r>
              <a:rPr lang="ja-JP" altLang="en-US" b="1" dirty="0">
                <a:solidFill>
                  <a:srgbClr val="C00000"/>
                </a:solidFill>
              </a:rPr>
              <a:t>　（</a:t>
            </a:r>
            <a:r>
              <a:rPr lang="en-US" altLang="ja-JP" b="1" dirty="0">
                <a:solidFill>
                  <a:srgbClr val="C00000"/>
                </a:solidFill>
              </a:rPr>
              <a:t>X=2, Y=2, Z=1 </a:t>
            </a:r>
            <a:r>
              <a:rPr lang="ja-JP" altLang="en-US" b="1" dirty="0">
                <a:solidFill>
                  <a:srgbClr val="C00000"/>
                </a:solidFill>
              </a:rPr>
              <a:t>のとき）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0CD3B-020B-4BA7-9B2C-A873373780F6}" type="slidenum">
              <a:rPr lang="ar-SA" altLang="ja-JP"/>
              <a:pPr>
                <a:defRPr/>
              </a:pPr>
              <a:t>42</a:t>
            </a:fld>
            <a:endParaRPr lang="en-US" altLang="ja-JP" sz="1050">
              <a:ea typeface="ＭＳ Ｐゴシック" panose="020B060007020508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FF25CA-9DD0-419B-940A-F7545F7CC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230" y="4561041"/>
            <a:ext cx="4273770" cy="12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3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34753" y="1122363"/>
            <a:ext cx="9192126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14-4. </a:t>
            </a:r>
            <a:r>
              <a:rPr lang="ja-JP" altLang="en-US" dirty="0"/>
              <a:t>線形計画法の演習問題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5589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線形計画法の例題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225" y="818357"/>
            <a:ext cx="8591550" cy="3780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2400" dirty="0"/>
              <a:t>あるレストランの手持ちの材料</a:t>
            </a:r>
            <a:endParaRPr lang="en-US" altLang="ja-JP" sz="2400" dirty="0"/>
          </a:p>
          <a:p>
            <a:pPr marL="0" indent="0">
              <a:buNone/>
              <a:defRPr/>
            </a:pPr>
            <a:r>
              <a:rPr lang="en-US" altLang="ja-JP" sz="2400" dirty="0"/>
              <a:t>	</a:t>
            </a:r>
            <a:r>
              <a:rPr lang="ja-JP" altLang="en-US" sz="2400" dirty="0"/>
              <a:t>ひきにく  </a:t>
            </a:r>
            <a:r>
              <a:rPr lang="en-US" altLang="ja-JP" sz="2400" dirty="0"/>
              <a:t>		</a:t>
            </a:r>
            <a:r>
              <a:rPr lang="en-US" altLang="ja-JP" sz="2400" b="1" dirty="0">
                <a:solidFill>
                  <a:srgbClr val="C00000"/>
                </a:solidFill>
              </a:rPr>
              <a:t>3800</a:t>
            </a:r>
          </a:p>
          <a:p>
            <a:pPr marL="0" indent="0">
              <a:buNone/>
              <a:defRPr/>
            </a:pPr>
            <a:r>
              <a:rPr lang="en-US" altLang="ja-JP" sz="2400" dirty="0"/>
              <a:t>	</a:t>
            </a:r>
            <a:r>
              <a:rPr lang="ja-JP" altLang="en-US" sz="2400" dirty="0"/>
              <a:t>玉</a:t>
            </a:r>
            <a:r>
              <a:rPr lang="ja-JP" altLang="en-US" sz="2400" dirty="0" err="1"/>
              <a:t>ねぎ</a:t>
            </a:r>
            <a:r>
              <a:rPr lang="en-US" altLang="ja-JP" sz="2400" dirty="0"/>
              <a:t>		</a:t>
            </a:r>
            <a:r>
              <a:rPr lang="en-US" altLang="ja-JP" sz="2400" b="1" dirty="0">
                <a:solidFill>
                  <a:srgbClr val="C00000"/>
                </a:solidFill>
              </a:rPr>
              <a:t>2100</a:t>
            </a:r>
          </a:p>
          <a:p>
            <a:pPr marL="0" indent="0">
              <a:buNone/>
              <a:defRPr/>
            </a:pPr>
            <a:r>
              <a:rPr lang="en-US" altLang="ja-JP" sz="2400" dirty="0"/>
              <a:t>	</a:t>
            </a:r>
            <a:r>
              <a:rPr lang="ja-JP" altLang="en-US" sz="2400" dirty="0"/>
              <a:t>ケチャップ</a:t>
            </a:r>
            <a:r>
              <a:rPr lang="en-US" altLang="ja-JP" sz="2400" dirty="0"/>
              <a:t>		</a:t>
            </a:r>
            <a:r>
              <a:rPr lang="en-US" altLang="ja-JP" sz="2400" b="1" dirty="0">
                <a:solidFill>
                  <a:srgbClr val="C00000"/>
                </a:solidFill>
              </a:rPr>
              <a:t>1200</a:t>
            </a:r>
          </a:p>
          <a:p>
            <a:pPr>
              <a:defRPr/>
            </a:pPr>
            <a:r>
              <a:rPr lang="ja-JP" altLang="en-US" sz="2400" dirty="0"/>
              <a:t>ハンバーグとオムレツに必要な材料</a:t>
            </a:r>
            <a:endParaRPr lang="en-US" altLang="ja-JP" sz="2400" dirty="0"/>
          </a:p>
          <a:p>
            <a:pPr marL="0" indent="0">
              <a:buNone/>
              <a:defRPr/>
            </a:pPr>
            <a:r>
              <a:rPr lang="en-US" altLang="ja-JP" sz="2400" dirty="0"/>
              <a:t>	</a:t>
            </a:r>
            <a:r>
              <a:rPr lang="ja-JP" altLang="en-US" sz="2400" dirty="0"/>
              <a:t>ハンバーグ１個あたり</a:t>
            </a:r>
            <a:endParaRPr lang="en-US" altLang="ja-JP" sz="2400" dirty="0"/>
          </a:p>
          <a:p>
            <a:pPr marL="0" indent="0">
              <a:buNone/>
              <a:defRPr/>
            </a:pPr>
            <a:r>
              <a:rPr lang="en-US" altLang="ja-JP" sz="2400" dirty="0"/>
              <a:t>		</a:t>
            </a:r>
            <a:r>
              <a:rPr lang="ja-JP" altLang="en-US" sz="2400" dirty="0"/>
              <a:t>ひきにく　</a:t>
            </a:r>
            <a:r>
              <a:rPr lang="en-US" altLang="ja-JP" sz="2400" b="1" dirty="0">
                <a:solidFill>
                  <a:srgbClr val="C00000"/>
                </a:solidFill>
              </a:rPr>
              <a:t>60</a:t>
            </a:r>
            <a:r>
              <a:rPr lang="ja-JP" altLang="en-US" sz="2400" dirty="0" err="1"/>
              <a:t>，</a:t>
            </a:r>
            <a:r>
              <a:rPr lang="ja-JP" altLang="en-US" sz="2400" dirty="0"/>
              <a:t>玉</a:t>
            </a:r>
            <a:r>
              <a:rPr lang="ja-JP" altLang="en-US" sz="2400" dirty="0" err="1"/>
              <a:t>ねぎ</a:t>
            </a:r>
            <a:r>
              <a:rPr lang="ja-JP" altLang="en-US" sz="2400" dirty="0"/>
              <a:t>　</a:t>
            </a:r>
            <a:r>
              <a:rPr lang="en-US" altLang="ja-JP" sz="2400" b="1" dirty="0">
                <a:solidFill>
                  <a:srgbClr val="C00000"/>
                </a:solidFill>
              </a:rPr>
              <a:t>20</a:t>
            </a:r>
            <a:r>
              <a:rPr lang="ja-JP" altLang="en-US" sz="2400" dirty="0" err="1"/>
              <a:t>，</a:t>
            </a:r>
            <a:r>
              <a:rPr lang="ja-JP" altLang="en-US" sz="2400" dirty="0"/>
              <a:t>ケチャップ　</a:t>
            </a:r>
            <a:r>
              <a:rPr lang="en-US" altLang="ja-JP" sz="2400" b="1" dirty="0">
                <a:solidFill>
                  <a:srgbClr val="C00000"/>
                </a:solidFill>
              </a:rPr>
              <a:t>20</a:t>
            </a:r>
          </a:p>
          <a:p>
            <a:pPr marL="0" indent="0">
              <a:buNone/>
              <a:defRPr/>
            </a:pPr>
            <a:r>
              <a:rPr lang="en-US" altLang="ja-JP" sz="2400" dirty="0"/>
              <a:t>	</a:t>
            </a:r>
            <a:r>
              <a:rPr lang="ja-JP" altLang="en-US" sz="2400" dirty="0"/>
              <a:t>オムレツ１個あたり</a:t>
            </a:r>
            <a:endParaRPr lang="en-US" altLang="ja-JP" sz="2400" dirty="0"/>
          </a:p>
          <a:p>
            <a:pPr marL="0" indent="0">
              <a:buNone/>
              <a:defRPr/>
            </a:pPr>
            <a:r>
              <a:rPr lang="ja-JP" altLang="en-US" sz="2400" dirty="0"/>
              <a:t>　</a:t>
            </a:r>
            <a:r>
              <a:rPr lang="en-US" altLang="ja-JP" sz="2400" dirty="0"/>
              <a:t>		</a:t>
            </a:r>
            <a:r>
              <a:rPr lang="ja-JP" altLang="en-US" sz="2400" dirty="0"/>
              <a:t>ひきにく　</a:t>
            </a:r>
            <a:r>
              <a:rPr lang="en-US" altLang="ja-JP" sz="2400" b="1" dirty="0">
                <a:solidFill>
                  <a:srgbClr val="C00000"/>
                </a:solidFill>
              </a:rPr>
              <a:t>40</a:t>
            </a:r>
            <a:r>
              <a:rPr lang="ja-JP" altLang="en-US" sz="2400" dirty="0" err="1"/>
              <a:t>，</a:t>
            </a:r>
            <a:r>
              <a:rPr lang="ja-JP" altLang="en-US" sz="2400" dirty="0"/>
              <a:t>玉</a:t>
            </a:r>
            <a:r>
              <a:rPr lang="ja-JP" altLang="en-US" sz="2400" dirty="0" err="1"/>
              <a:t>ねぎ</a:t>
            </a:r>
            <a:r>
              <a:rPr lang="ja-JP" altLang="en-US" sz="2400" dirty="0"/>
              <a:t>　</a:t>
            </a:r>
            <a:r>
              <a:rPr lang="en-US" altLang="ja-JP" sz="2400" b="1" dirty="0">
                <a:solidFill>
                  <a:srgbClr val="C00000"/>
                </a:solidFill>
              </a:rPr>
              <a:t>30</a:t>
            </a:r>
            <a:r>
              <a:rPr lang="ja-JP" altLang="en-US" sz="2400" dirty="0" err="1"/>
              <a:t>，</a:t>
            </a:r>
            <a:r>
              <a:rPr lang="ja-JP" altLang="en-US" sz="2400" dirty="0"/>
              <a:t>ケチャップ　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</a:p>
          <a:p>
            <a:pPr marL="0" indent="0">
              <a:buNone/>
              <a:defRPr/>
            </a:pPr>
            <a:r>
              <a:rPr lang="ja-JP" altLang="en-US" sz="2400" dirty="0"/>
              <a:t>・ハンバーグは </a:t>
            </a:r>
            <a:r>
              <a:rPr lang="en-US" altLang="ja-JP" sz="2400" b="1" dirty="0">
                <a:solidFill>
                  <a:srgbClr val="C00000"/>
                </a:solidFill>
              </a:rPr>
              <a:t>400</a:t>
            </a:r>
            <a:r>
              <a:rPr lang="ja-JP" altLang="en-US" sz="2400" dirty="0"/>
              <a:t>円，オムレツは </a:t>
            </a:r>
            <a:r>
              <a:rPr lang="en-US" altLang="ja-JP" sz="2400" b="1" dirty="0">
                <a:solidFill>
                  <a:srgbClr val="C00000"/>
                </a:solidFill>
              </a:rPr>
              <a:t>300</a:t>
            </a:r>
            <a:r>
              <a:rPr lang="ja-JP" altLang="en-US" sz="2400" dirty="0"/>
              <a:t>円である．</a:t>
            </a:r>
            <a:r>
              <a:rPr lang="ja-JP" altLang="en-US" sz="2400" b="1" u="sng" dirty="0"/>
              <a:t>売り上げを最大</a:t>
            </a:r>
            <a:r>
              <a:rPr lang="ja-JP" altLang="en-US" sz="2400" dirty="0"/>
              <a:t>にしたい</a:t>
            </a:r>
            <a:endParaRPr lang="en-US" altLang="ja-JP" sz="2400" dirty="0"/>
          </a:p>
          <a:p>
            <a:pPr>
              <a:defRPr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2A11F-72B1-4CDC-9674-FEF07BF5915B}" type="slidenum">
              <a:rPr lang="ar-SA" altLang="ja-JP"/>
              <a:pPr>
                <a:defRPr/>
              </a:pPr>
              <a:t>44</a:t>
            </a:fld>
            <a:endParaRPr lang="en-US" altLang="ja-JP" sz="105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337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線形計画法の例題１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ja-JP" altLang="en-US" dirty="0"/>
              <a:t>変数 </a:t>
            </a:r>
            <a:r>
              <a:rPr lang="en-US" altLang="ja-JP" dirty="0"/>
              <a:t>X</a:t>
            </a:r>
            <a:r>
              <a:rPr lang="ja-JP" altLang="en-US" dirty="0"/>
              <a:t> と </a:t>
            </a:r>
            <a:r>
              <a:rPr lang="en-US" altLang="ja-JP" dirty="0"/>
              <a:t>Y</a:t>
            </a:r>
            <a:r>
              <a:rPr lang="ja-JP" altLang="en-US" dirty="0"/>
              <a:t> （</a:t>
            </a:r>
            <a:r>
              <a:rPr lang="en-US" altLang="ja-JP" b="1" dirty="0">
                <a:solidFill>
                  <a:srgbClr val="C00000"/>
                </a:solidFill>
              </a:rPr>
              <a:t>2</a:t>
            </a:r>
            <a:r>
              <a:rPr lang="ja-JP" altLang="en-US" dirty="0"/>
              <a:t>変数）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制約式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b="1" dirty="0">
                <a:solidFill>
                  <a:srgbClr val="C00000"/>
                </a:solidFill>
              </a:rPr>
              <a:t>        </a:t>
            </a:r>
            <a:r>
              <a:rPr lang="en-US" altLang="ja-JP" b="1" dirty="0" err="1">
                <a:solidFill>
                  <a:srgbClr val="C00000"/>
                </a:solidFill>
              </a:rPr>
              <a:t>60</a:t>
            </a:r>
            <a:r>
              <a:rPr lang="en-US" altLang="ja-JP" dirty="0" err="1"/>
              <a:t>X</a:t>
            </a:r>
            <a:r>
              <a:rPr lang="en-US" altLang="ja-JP" dirty="0"/>
              <a:t> + </a:t>
            </a:r>
            <a:r>
              <a:rPr lang="en-US" altLang="ja-JP" b="1" dirty="0" err="1">
                <a:solidFill>
                  <a:srgbClr val="C00000"/>
                </a:solidFill>
              </a:rPr>
              <a:t>40</a:t>
            </a:r>
            <a:r>
              <a:rPr lang="en-US" altLang="ja-JP" dirty="0" err="1"/>
              <a:t>Y</a:t>
            </a:r>
            <a:r>
              <a:rPr lang="en-US" altLang="ja-JP" dirty="0"/>
              <a:t> 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3800</a:t>
            </a:r>
          </a:p>
          <a:p>
            <a:pPr marL="0" indent="0">
              <a:buNone/>
              <a:defRPr/>
            </a:pPr>
            <a:r>
              <a:rPr lang="en-US" altLang="ja-JP" dirty="0"/>
              <a:t>        </a:t>
            </a:r>
            <a:r>
              <a:rPr lang="en-US" altLang="ja-JP" b="1" dirty="0" err="1">
                <a:solidFill>
                  <a:srgbClr val="C00000"/>
                </a:solidFill>
              </a:rPr>
              <a:t>20</a:t>
            </a:r>
            <a:r>
              <a:rPr lang="en-US" altLang="ja-JP" dirty="0" err="1"/>
              <a:t>X</a:t>
            </a:r>
            <a:r>
              <a:rPr lang="en-US" altLang="ja-JP" dirty="0"/>
              <a:t> + </a:t>
            </a:r>
            <a:r>
              <a:rPr lang="en-US" altLang="ja-JP" b="1" dirty="0" err="1">
                <a:solidFill>
                  <a:srgbClr val="C00000"/>
                </a:solidFill>
              </a:rPr>
              <a:t>30</a:t>
            </a:r>
            <a:r>
              <a:rPr lang="en-US" altLang="ja-JP" dirty="0" err="1"/>
              <a:t>Y</a:t>
            </a:r>
            <a:r>
              <a:rPr lang="en-US" altLang="ja-JP" dirty="0"/>
              <a:t> 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2100</a:t>
            </a:r>
          </a:p>
          <a:p>
            <a:pPr marL="0" indent="0">
              <a:buNone/>
              <a:defRPr/>
            </a:pPr>
            <a:r>
              <a:rPr lang="en-US" altLang="ja-JP" dirty="0"/>
              <a:t>        </a:t>
            </a:r>
            <a:r>
              <a:rPr lang="en-US" altLang="ja-JP" b="1" dirty="0" err="1">
                <a:solidFill>
                  <a:srgbClr val="C00000"/>
                </a:solidFill>
              </a:rPr>
              <a:t>20</a:t>
            </a:r>
            <a:r>
              <a:rPr lang="en-US" altLang="ja-JP" dirty="0" err="1"/>
              <a:t>X</a:t>
            </a:r>
            <a:r>
              <a:rPr lang="en-US" altLang="ja-JP" dirty="0"/>
              <a:t> + </a:t>
            </a:r>
            <a:r>
              <a:rPr lang="en-US" altLang="ja-JP" b="1" dirty="0" err="1">
                <a:solidFill>
                  <a:srgbClr val="C00000"/>
                </a:solidFill>
              </a:rPr>
              <a:t>10</a:t>
            </a:r>
            <a:r>
              <a:rPr lang="en-US" altLang="ja-JP" dirty="0" err="1"/>
              <a:t>Y</a:t>
            </a:r>
            <a:r>
              <a:rPr lang="en-US" altLang="ja-JP" dirty="0"/>
              <a:t> 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1200</a:t>
            </a:r>
          </a:p>
          <a:p>
            <a:pPr>
              <a:defRPr/>
            </a:pPr>
            <a:r>
              <a:rPr lang="ja-JP" altLang="en-US" dirty="0"/>
              <a:t>これら制約のもとで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　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en-US" altLang="ja-JP" b="1" dirty="0">
                <a:solidFill>
                  <a:srgbClr val="C00000"/>
                </a:solidFill>
              </a:rPr>
              <a:t>400 X + 300 Y </a:t>
            </a:r>
            <a:r>
              <a:rPr lang="ja-JP" altLang="en-US" b="1" dirty="0">
                <a:solidFill>
                  <a:srgbClr val="C00000"/>
                </a:solidFill>
              </a:rPr>
              <a:t>の最大値 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dirty="0"/>
              <a:t>はいくらか❓</a:t>
            </a:r>
            <a:endParaRPr lang="en-US" altLang="ja-JP" dirty="0"/>
          </a:p>
          <a:p>
            <a:pPr marL="0" indent="0">
              <a:buNone/>
              <a:defRPr/>
            </a:pP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X=30, Y=50 </a:t>
            </a:r>
            <a:r>
              <a:rPr lang="ja-JP" altLang="en-US" dirty="0"/>
              <a:t>のとき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最大 </a:t>
            </a:r>
            <a:r>
              <a:rPr lang="en-US" altLang="ja-JP" dirty="0"/>
              <a:t>27000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0BF5A-E6D3-433B-95EC-5B9DEB57C092}" type="slidenum">
              <a:rPr lang="ar-SA" altLang="ja-JP"/>
              <a:pPr>
                <a:defRPr/>
              </a:pPr>
              <a:t>45</a:t>
            </a:fld>
            <a:endParaRPr lang="en-US" altLang="ja-JP" sz="1050"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D11E09-FE24-DB56-66BB-67221410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49" y="5052986"/>
            <a:ext cx="4423002" cy="10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41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線形計画法の例題２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6575" y="764778"/>
            <a:ext cx="7573567" cy="3780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dirty="0"/>
              <a:t>ある工場の手持ちの材料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ja-JP" altLang="en-US" dirty="0"/>
              <a:t>ねじ  </a:t>
            </a:r>
            <a:r>
              <a:rPr lang="en-US" altLang="ja-JP" dirty="0"/>
              <a:t>	</a:t>
            </a:r>
            <a:r>
              <a:rPr lang="en-US" altLang="ja-JP" b="1" dirty="0">
                <a:solidFill>
                  <a:srgbClr val="C00000"/>
                </a:solidFill>
              </a:rPr>
              <a:t>36</a:t>
            </a:r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ja-JP" altLang="en-US" dirty="0"/>
              <a:t>板</a:t>
            </a:r>
            <a:r>
              <a:rPr lang="en-US" altLang="ja-JP" dirty="0"/>
              <a:t>	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endParaRPr lang="en-US" altLang="ja-JP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ja-JP" altLang="en-US" dirty="0"/>
              <a:t>机と椅子に必要な材料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ja-JP" altLang="en-US" dirty="0"/>
              <a:t>机１つあたり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		</a:t>
            </a:r>
            <a:r>
              <a:rPr lang="ja-JP" altLang="en-US" dirty="0"/>
              <a:t>ねじ　</a:t>
            </a:r>
            <a:r>
              <a:rPr lang="en-US" altLang="ja-JP" b="1" dirty="0">
                <a:solidFill>
                  <a:srgbClr val="C00000"/>
                </a:solidFill>
              </a:rPr>
              <a:t>6</a:t>
            </a:r>
            <a:r>
              <a:rPr lang="ja-JP" altLang="en-US" dirty="0" err="1"/>
              <a:t>，</a:t>
            </a:r>
            <a:r>
              <a:rPr lang="ja-JP" altLang="en-US" dirty="0"/>
              <a:t>板　</a:t>
            </a:r>
            <a:r>
              <a:rPr lang="en-US" altLang="ja-JP" b="1" dirty="0">
                <a:solidFill>
                  <a:srgbClr val="C00000"/>
                </a:solidFill>
              </a:rPr>
              <a:t>1</a:t>
            </a:r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ja-JP" altLang="en-US" dirty="0"/>
              <a:t>椅子１つあたり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en-US" altLang="ja-JP" dirty="0"/>
              <a:t>		</a:t>
            </a:r>
            <a:r>
              <a:rPr lang="ja-JP" altLang="en-US" dirty="0"/>
              <a:t>ねじ　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ja-JP" altLang="en-US" dirty="0" err="1"/>
              <a:t>，</a:t>
            </a:r>
            <a:r>
              <a:rPr lang="ja-JP" altLang="en-US" dirty="0"/>
              <a:t>板　</a:t>
            </a:r>
            <a:r>
              <a:rPr lang="en-US" altLang="ja-JP" b="1" dirty="0">
                <a:solidFill>
                  <a:srgbClr val="C00000"/>
                </a:solidFill>
              </a:rPr>
              <a:t>2</a:t>
            </a:r>
          </a:p>
          <a:p>
            <a:pPr marL="0" indent="0">
              <a:buNone/>
              <a:defRPr/>
            </a:pPr>
            <a:r>
              <a:rPr lang="ja-JP" altLang="en-US" dirty="0"/>
              <a:t>・机は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ja-JP" altLang="en-US" dirty="0"/>
              <a:t>万円，椅子は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ja-JP" altLang="en-US" dirty="0"/>
              <a:t>万円である．売り上げを最大にしたい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17A69-55FB-42D4-9D81-C85AE6475207}" type="slidenum">
              <a:rPr lang="ar-SA" altLang="ja-JP"/>
              <a:pPr>
                <a:defRPr/>
              </a:pPr>
              <a:t>46</a:t>
            </a:fld>
            <a:endParaRPr lang="en-US" altLang="ja-JP" sz="105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027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線形計画法の例題２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65187"/>
            <a:ext cx="8753475" cy="56177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dirty="0"/>
              <a:t>変数 </a:t>
            </a:r>
            <a:r>
              <a:rPr lang="en-US" altLang="ja-JP" dirty="0"/>
              <a:t>X</a:t>
            </a:r>
            <a:r>
              <a:rPr lang="ja-JP" altLang="en-US" dirty="0"/>
              <a:t> と </a:t>
            </a:r>
            <a:r>
              <a:rPr lang="en-US" altLang="ja-JP" dirty="0"/>
              <a:t>Y</a:t>
            </a:r>
            <a:r>
              <a:rPr lang="ja-JP" altLang="en-US" dirty="0"/>
              <a:t> （</a:t>
            </a:r>
            <a:r>
              <a:rPr lang="en-US" altLang="ja-JP" b="1" dirty="0">
                <a:solidFill>
                  <a:srgbClr val="C00000"/>
                </a:solidFill>
              </a:rPr>
              <a:t>2</a:t>
            </a:r>
            <a:r>
              <a:rPr lang="ja-JP" altLang="en-US" dirty="0"/>
              <a:t>変数）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制約式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C00000"/>
                </a:solidFill>
              </a:rPr>
              <a:t>6</a:t>
            </a:r>
            <a:r>
              <a:rPr lang="en-US" altLang="ja-JP" dirty="0"/>
              <a:t>X +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Y 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36</a:t>
            </a:r>
          </a:p>
          <a:p>
            <a:pPr marL="0" indent="0">
              <a:buNone/>
              <a:defRPr/>
            </a:pPr>
            <a:r>
              <a:rPr lang="en-US" altLang="ja-JP" dirty="0"/>
              <a:t>        	X + </a:t>
            </a:r>
            <a:r>
              <a:rPr lang="en-US" altLang="ja-JP" b="1" dirty="0">
                <a:solidFill>
                  <a:srgbClr val="C00000"/>
                </a:solidFill>
              </a:rPr>
              <a:t>2</a:t>
            </a:r>
            <a:r>
              <a:rPr lang="en-US" altLang="ja-JP" dirty="0"/>
              <a:t>Y  </a:t>
            </a:r>
            <a:r>
              <a:rPr lang="ja-JP" altLang="en-US" dirty="0"/>
              <a:t>≦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</a:p>
          <a:p>
            <a:pPr>
              <a:defRPr/>
            </a:pPr>
            <a:r>
              <a:rPr lang="ja-JP" altLang="en-US" dirty="0"/>
              <a:t>これら制約のもとで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　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en-US" altLang="ja-JP" b="1">
                <a:solidFill>
                  <a:srgbClr val="C00000"/>
                </a:solidFill>
              </a:rPr>
              <a:t>40000 </a:t>
            </a:r>
            <a:r>
              <a:rPr lang="en-US" altLang="ja-JP" b="1" dirty="0">
                <a:solidFill>
                  <a:srgbClr val="C00000"/>
                </a:solidFill>
              </a:rPr>
              <a:t>X </a:t>
            </a:r>
            <a:r>
              <a:rPr lang="en-US" altLang="ja-JP" b="1">
                <a:solidFill>
                  <a:srgbClr val="C00000"/>
                </a:solidFill>
              </a:rPr>
              <a:t>+ 30000 </a:t>
            </a:r>
            <a:r>
              <a:rPr lang="en-US" altLang="ja-JP" b="1" dirty="0">
                <a:solidFill>
                  <a:srgbClr val="C00000"/>
                </a:solidFill>
              </a:rPr>
              <a:t>Y </a:t>
            </a:r>
            <a:r>
              <a:rPr lang="ja-JP" altLang="en-US" b="1" dirty="0">
                <a:solidFill>
                  <a:srgbClr val="C00000"/>
                </a:solidFill>
              </a:rPr>
              <a:t>の最大値 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dirty="0"/>
              <a:t>はいくらか❓</a:t>
            </a:r>
            <a:endParaRPr lang="en-US" altLang="ja-JP" dirty="0"/>
          </a:p>
          <a:p>
            <a:pPr marL="0" indent="0">
              <a:buNone/>
              <a:defRPr/>
            </a:pP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X=4, Y=4 </a:t>
            </a:r>
            <a:r>
              <a:rPr lang="ja-JP" altLang="en-US" dirty="0"/>
              <a:t>のとき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最大値 </a:t>
            </a:r>
            <a:r>
              <a:rPr lang="en-US" altLang="ja-JP" dirty="0"/>
              <a:t>280000</a:t>
            </a:r>
          </a:p>
          <a:p>
            <a:pPr marL="0" indent="0">
              <a:buNone/>
              <a:defRPr/>
            </a:pP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55634-A579-479A-84CF-972F4C0439C5}" type="slidenum">
              <a:rPr lang="ar-SA" altLang="ja-JP"/>
              <a:pPr>
                <a:defRPr/>
              </a:pPr>
              <a:t>47</a:t>
            </a:fld>
            <a:endParaRPr lang="en-US" altLang="ja-JP" sz="1050">
              <a:ea typeface="ＭＳ Ｐゴシック" panose="020B060007020508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D62492-E0FB-4D2B-9F61-A6914F21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44" y="4789461"/>
            <a:ext cx="5048767" cy="13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1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M/M/1 </a:t>
            </a:r>
            <a:r>
              <a:rPr lang="ja-JP" altLang="en-US" dirty="0"/>
              <a:t>型の待ち行列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5294338" y="2351435"/>
            <a:ext cx="708422" cy="70842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5" name="Oval 8"/>
          <p:cNvSpPr>
            <a:spLocks noChangeArrowheads="1"/>
          </p:cNvSpPr>
          <p:nvPr/>
        </p:nvSpPr>
        <p:spPr bwMode="auto">
          <a:xfrm>
            <a:off x="5428877" y="2520502"/>
            <a:ext cx="404813" cy="404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7" name="Oval 12"/>
          <p:cNvSpPr>
            <a:spLocks noChangeArrowheads="1"/>
          </p:cNvSpPr>
          <p:nvPr/>
        </p:nvSpPr>
        <p:spPr bwMode="auto">
          <a:xfrm>
            <a:off x="2763662" y="2495850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>
            <a:off x="1717103" y="2698257"/>
            <a:ext cx="844154" cy="0"/>
          </a:xfrm>
          <a:prstGeom prst="line">
            <a:avLst/>
          </a:prstGeom>
          <a:noFill/>
          <a:ln w="57150">
            <a:solidFill>
              <a:srgbClr val="D3D05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9" name="Oval 18"/>
          <p:cNvSpPr>
            <a:spLocks noChangeArrowheads="1"/>
          </p:cNvSpPr>
          <p:nvPr/>
        </p:nvSpPr>
        <p:spPr bwMode="auto">
          <a:xfrm>
            <a:off x="3337544" y="2495850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30" name="Oval 19"/>
          <p:cNvSpPr>
            <a:spLocks noChangeArrowheads="1"/>
          </p:cNvSpPr>
          <p:nvPr/>
        </p:nvSpPr>
        <p:spPr bwMode="auto">
          <a:xfrm>
            <a:off x="3878087" y="2495850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32" name="Line 21"/>
          <p:cNvSpPr>
            <a:spLocks noChangeShapeType="1"/>
          </p:cNvSpPr>
          <p:nvPr/>
        </p:nvSpPr>
        <p:spPr bwMode="auto">
          <a:xfrm>
            <a:off x="6686179" y="2709813"/>
            <a:ext cx="607219" cy="0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33" name="Text Box 22"/>
          <p:cNvSpPr txBox="1">
            <a:spLocks noChangeArrowheads="1"/>
          </p:cNvSpPr>
          <p:nvPr/>
        </p:nvSpPr>
        <p:spPr bwMode="auto">
          <a:xfrm>
            <a:off x="1448021" y="2867325"/>
            <a:ext cx="1215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客の到着</a:t>
            </a:r>
          </a:p>
        </p:txBody>
      </p:sp>
      <p:sp>
        <p:nvSpPr>
          <p:cNvPr id="30734" name="Text Box 23"/>
          <p:cNvSpPr txBox="1">
            <a:spLocks noChangeArrowheads="1"/>
          </p:cNvSpPr>
          <p:nvPr/>
        </p:nvSpPr>
        <p:spPr bwMode="auto">
          <a:xfrm>
            <a:off x="6686179" y="3081288"/>
            <a:ext cx="12156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客の退去</a:t>
            </a:r>
          </a:p>
        </p:txBody>
      </p:sp>
      <p:sp>
        <p:nvSpPr>
          <p:cNvPr id="30735" name="Text Box 24"/>
          <p:cNvSpPr txBox="1">
            <a:spLocks noChangeArrowheads="1"/>
          </p:cNvSpPr>
          <p:nvPr/>
        </p:nvSpPr>
        <p:spPr bwMode="auto">
          <a:xfrm>
            <a:off x="2663650" y="1323504"/>
            <a:ext cx="17895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待っている客</a:t>
            </a:r>
          </a:p>
        </p:txBody>
      </p:sp>
      <p:sp>
        <p:nvSpPr>
          <p:cNvPr id="30736" name="Text Box 25"/>
          <p:cNvSpPr txBox="1">
            <a:spLocks noChangeArrowheads="1"/>
          </p:cNvSpPr>
          <p:nvPr/>
        </p:nvSpPr>
        <p:spPr bwMode="auto">
          <a:xfrm>
            <a:off x="4813473" y="1317240"/>
            <a:ext cx="19916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サービス中の客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819743" y="4035395"/>
            <a:ext cx="25949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客は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ランダム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に到着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282900" y="4485596"/>
            <a:ext cx="3379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サービスの所要時間も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ランダム</a:t>
            </a:r>
            <a:endParaRPr lang="ja-JP" altLang="en-US" sz="28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813473" y="3139945"/>
            <a:ext cx="167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サーバは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267717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M/M/2 </a:t>
            </a:r>
            <a:r>
              <a:rPr lang="ja-JP" altLang="en-US" dirty="0"/>
              <a:t>型の待ち行列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5317720" y="1844685"/>
            <a:ext cx="708422" cy="70842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5" name="Oval 8"/>
          <p:cNvSpPr>
            <a:spLocks noChangeArrowheads="1"/>
          </p:cNvSpPr>
          <p:nvPr/>
        </p:nvSpPr>
        <p:spPr bwMode="auto">
          <a:xfrm>
            <a:off x="5452259" y="2013752"/>
            <a:ext cx="404813" cy="404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7" name="Oval 12"/>
          <p:cNvSpPr>
            <a:spLocks noChangeArrowheads="1"/>
          </p:cNvSpPr>
          <p:nvPr/>
        </p:nvSpPr>
        <p:spPr bwMode="auto">
          <a:xfrm>
            <a:off x="2763662" y="2495850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>
            <a:off x="1717103" y="2698257"/>
            <a:ext cx="844154" cy="0"/>
          </a:xfrm>
          <a:prstGeom prst="line">
            <a:avLst/>
          </a:prstGeom>
          <a:noFill/>
          <a:ln w="57150">
            <a:solidFill>
              <a:srgbClr val="D3D05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9" name="Oval 18"/>
          <p:cNvSpPr>
            <a:spLocks noChangeArrowheads="1"/>
          </p:cNvSpPr>
          <p:nvPr/>
        </p:nvSpPr>
        <p:spPr bwMode="auto">
          <a:xfrm>
            <a:off x="3337544" y="2495850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30" name="Oval 19"/>
          <p:cNvSpPr>
            <a:spLocks noChangeArrowheads="1"/>
          </p:cNvSpPr>
          <p:nvPr/>
        </p:nvSpPr>
        <p:spPr bwMode="auto">
          <a:xfrm>
            <a:off x="3878087" y="2495850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32" name="Line 21"/>
          <p:cNvSpPr>
            <a:spLocks noChangeShapeType="1"/>
          </p:cNvSpPr>
          <p:nvPr/>
        </p:nvSpPr>
        <p:spPr bwMode="auto">
          <a:xfrm>
            <a:off x="6686179" y="2709813"/>
            <a:ext cx="607219" cy="0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33" name="Text Box 22"/>
          <p:cNvSpPr txBox="1">
            <a:spLocks noChangeArrowheads="1"/>
          </p:cNvSpPr>
          <p:nvPr/>
        </p:nvSpPr>
        <p:spPr bwMode="auto">
          <a:xfrm>
            <a:off x="1448021" y="2867325"/>
            <a:ext cx="1215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客の到着</a:t>
            </a:r>
          </a:p>
        </p:txBody>
      </p:sp>
      <p:sp>
        <p:nvSpPr>
          <p:cNvPr id="30734" name="Text Box 23"/>
          <p:cNvSpPr txBox="1">
            <a:spLocks noChangeArrowheads="1"/>
          </p:cNvSpPr>
          <p:nvPr/>
        </p:nvSpPr>
        <p:spPr bwMode="auto">
          <a:xfrm>
            <a:off x="6686179" y="3081288"/>
            <a:ext cx="12156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客の退去</a:t>
            </a:r>
          </a:p>
        </p:txBody>
      </p:sp>
      <p:sp>
        <p:nvSpPr>
          <p:cNvPr id="30735" name="Text Box 24"/>
          <p:cNvSpPr txBox="1">
            <a:spLocks noChangeArrowheads="1"/>
          </p:cNvSpPr>
          <p:nvPr/>
        </p:nvSpPr>
        <p:spPr bwMode="auto">
          <a:xfrm>
            <a:off x="2663650" y="1323504"/>
            <a:ext cx="17895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待っている客</a:t>
            </a:r>
          </a:p>
        </p:txBody>
      </p:sp>
      <p:sp>
        <p:nvSpPr>
          <p:cNvPr id="30736" name="Text Box 25"/>
          <p:cNvSpPr txBox="1">
            <a:spLocks noChangeArrowheads="1"/>
          </p:cNvSpPr>
          <p:nvPr/>
        </p:nvSpPr>
        <p:spPr bwMode="auto">
          <a:xfrm>
            <a:off x="4836855" y="810490"/>
            <a:ext cx="19916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サービス中の客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819743" y="4035395"/>
            <a:ext cx="25949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客は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ランダム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に到着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312816" y="5517683"/>
            <a:ext cx="3379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サービスの所要時間も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ランダム</a:t>
            </a:r>
            <a:endParaRPr lang="ja-JP" altLang="en-US" sz="28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913636" y="3558341"/>
            <a:ext cx="167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サーバは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317720" y="2813960"/>
            <a:ext cx="708422" cy="70842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5452259" y="2983027"/>
            <a:ext cx="404813" cy="404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3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FECE00-3EE0-45B7-A658-4B972AE9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今から行う待ち行列シミュレーション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CE892A-CCAF-4203-9616-444EB9FAC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1572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en-US" altLang="ja-JP" dirty="0"/>
              <a:t>M/M/2 </a:t>
            </a:r>
            <a:r>
              <a:rPr kumimoji="1" lang="ja-JP" altLang="en-US" dirty="0"/>
              <a:t>と </a:t>
            </a:r>
            <a:r>
              <a:rPr kumimoji="1" lang="en-US" altLang="ja-JP" dirty="0"/>
              <a:t>M/M/1 </a:t>
            </a:r>
            <a:r>
              <a:rPr kumimoji="1" lang="ja-JP" altLang="en-US" dirty="0"/>
              <a:t>の比較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CE1E1B-75D1-46EE-A511-06B6A514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06DF46-BC3D-402F-A26D-45E48CD89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055" y="1371537"/>
            <a:ext cx="708422" cy="70842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78BCC70C-AB1A-4AA7-BCA9-B7D5B615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94" y="1540604"/>
            <a:ext cx="404813" cy="404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4211D1A5-0356-41BB-9C83-5E1549D61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997" y="2022702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803DC59A-3C06-40D6-8B59-DED5C937D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4438" y="2225109"/>
            <a:ext cx="844154" cy="0"/>
          </a:xfrm>
          <a:prstGeom prst="line">
            <a:avLst/>
          </a:prstGeom>
          <a:noFill/>
          <a:ln w="57150">
            <a:solidFill>
              <a:srgbClr val="D3D05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E5E4E92D-41D5-4727-87B1-032E61FA8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79" y="2022702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07E8E177-B43C-4BDF-9D91-0B6435D4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422" y="2022702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5457060B-6F25-4AEA-9188-D788E2719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3514" y="2236665"/>
            <a:ext cx="607219" cy="0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AADADF04-86C6-4E7C-8D11-1B112E1EB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56" y="2394177"/>
            <a:ext cx="1215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客の到着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610F8A40-7276-455A-998F-F3578B5CD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514" y="2608140"/>
            <a:ext cx="12156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客の退去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C840CCBE-31AE-4C71-B31D-1F1855DF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971" y="3085193"/>
            <a:ext cx="167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サーバは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B265622-1ADA-45D7-83E0-40AC24BD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055" y="2340812"/>
            <a:ext cx="708422" cy="70842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869E299A-D2FC-45B2-9522-89A3C0ADF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94" y="2509879"/>
            <a:ext cx="404813" cy="404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1080B0-E7DC-416C-B69E-B41170C34DC9}"/>
              </a:ext>
            </a:extLst>
          </p:cNvPr>
          <p:cNvSpPr txBox="1"/>
          <p:nvPr/>
        </p:nvSpPr>
        <p:spPr>
          <a:xfrm>
            <a:off x="91857" y="2022702"/>
            <a:ext cx="130356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M/M/2</a:t>
            </a:r>
            <a:endParaRPr kumimoji="1" lang="ja-JP" altLang="en-US" sz="2800" b="1" dirty="0"/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99A4A28E-637B-4BD2-950E-0A92948BC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997" y="4846562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F813D6BD-03A7-4AF6-9060-3317A9427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4438" y="5048969"/>
            <a:ext cx="844154" cy="0"/>
          </a:xfrm>
          <a:prstGeom prst="line">
            <a:avLst/>
          </a:prstGeom>
          <a:noFill/>
          <a:ln w="57150">
            <a:solidFill>
              <a:srgbClr val="D3D05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3D296AFE-9220-4DF0-AD75-2EEA1CAF2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79" y="4846562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97F66C7E-1AA0-404C-BF79-A6F74966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422" y="4846562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6CADF4E4-5E11-4105-9176-64EA53458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3514" y="5060525"/>
            <a:ext cx="607219" cy="0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C806E594-CB54-496A-B0E2-965EAC746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56" y="5218037"/>
            <a:ext cx="1215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客の到着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66F0599E-F99D-4AE0-9779-AC9FC68A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514" y="5432000"/>
            <a:ext cx="12156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客の退去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582A9691-0A77-4BAF-ABDA-AD7FD5BC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971" y="5635632"/>
            <a:ext cx="167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サーバは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D8179C89-6476-48C5-8ABD-97DC492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055" y="4758143"/>
            <a:ext cx="708422" cy="70842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Oval 8">
            <a:extLst>
              <a:ext uri="{FF2B5EF4-FFF2-40B4-BE49-F238E27FC236}">
                <a16:creationId xmlns:a16="http://schemas.microsoft.com/office/drawing/2014/main" id="{8B5AB042-2237-481F-9808-933CDFA5E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94" y="4927210"/>
            <a:ext cx="404813" cy="404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B09A8AE-4CCF-4F2E-8C57-027C2A64D6F1}"/>
              </a:ext>
            </a:extLst>
          </p:cNvPr>
          <p:cNvSpPr txBox="1"/>
          <p:nvPr/>
        </p:nvSpPr>
        <p:spPr>
          <a:xfrm>
            <a:off x="91857" y="4846562"/>
            <a:ext cx="130356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M/M/1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708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63DDF-D240-4D2F-8523-A181CE6D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今から行う待ち行列シミュレーション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F7A92D-88A6-4068-BE72-85D06D81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2D2BD22-B8AB-4DD3-9437-D594215CCCD3}"/>
              </a:ext>
            </a:extLst>
          </p:cNvPr>
          <p:cNvSpPr/>
          <p:nvPr/>
        </p:nvSpPr>
        <p:spPr>
          <a:xfrm>
            <a:off x="321845" y="30231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sz="2400" dirty="0"/>
              <a:t>次の実データでは，</a:t>
            </a:r>
            <a:endParaRPr lang="en-US" altLang="ja-JP" sz="2400" dirty="0"/>
          </a:p>
          <a:p>
            <a:r>
              <a:rPr lang="ja-JP" altLang="en-US" sz="2400" b="1" dirty="0"/>
              <a:t>　サービス時間の平均 </a:t>
            </a:r>
            <a:r>
              <a:rPr lang="en-US" altLang="ja-JP" sz="2400" b="1" dirty="0"/>
              <a:t>97.78</a:t>
            </a:r>
          </a:p>
          <a:p>
            <a:r>
              <a:rPr lang="ja-JP" altLang="en-US" sz="2400" dirty="0"/>
              <a:t>　</a:t>
            </a:r>
            <a:r>
              <a:rPr lang="ja-JP" altLang="en-US" sz="2400" b="1" dirty="0"/>
              <a:t>到着間隔の平均 </a:t>
            </a:r>
            <a:r>
              <a:rPr lang="en-US" altLang="ja-JP" sz="2400" b="1" dirty="0"/>
              <a:t>59.54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59D904ED-3FE4-4E36-BE27-B450F0E3B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07264"/>
              </p:ext>
            </p:extLst>
          </p:nvPr>
        </p:nvGraphicFramePr>
        <p:xfrm>
          <a:off x="775564" y="4200219"/>
          <a:ext cx="2333238" cy="2482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ワークシート" r:id="rId3" imgW="3553054" imgH="3781654" progId="Excel.Sheet.8">
                  <p:embed/>
                </p:oleObj>
              </mc:Choice>
              <mc:Fallback>
                <p:oleObj name="ワークシート" r:id="rId3" imgW="3553054" imgH="3781654" progId="Excel.Shee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9A92511-C73F-430E-BDEA-5FC7E3A87A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64" y="4200219"/>
                        <a:ext cx="2333238" cy="2482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240708-ED78-4E29-A92C-29082A96E2FE}"/>
              </a:ext>
            </a:extLst>
          </p:cNvPr>
          <p:cNvSpPr/>
          <p:nvPr/>
        </p:nvSpPr>
        <p:spPr>
          <a:xfrm>
            <a:off x="3248197" y="5691068"/>
            <a:ext cx="71911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ja-JP" sz="1350" dirty="0" err="1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www.comp.tmu.ac.jp</a:t>
            </a:r>
            <a:r>
              <a:rPr lang="en-US" altLang="ja-JP" sz="1350" dirty="0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/</a:t>
            </a:r>
            <a:r>
              <a:rPr lang="en-US" altLang="ja-JP" sz="1350" dirty="0" err="1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yamashita</a:t>
            </a:r>
            <a:r>
              <a:rPr lang="en-US" altLang="ja-JP" sz="1350" dirty="0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/</a:t>
            </a:r>
            <a:r>
              <a:rPr lang="en-US" altLang="ja-JP" sz="1350" dirty="0" err="1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lec</a:t>
            </a:r>
            <a:r>
              <a:rPr lang="en-US" altLang="ja-JP" sz="1350" dirty="0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/</a:t>
            </a:r>
            <a:r>
              <a:rPr lang="en-US" altLang="ja-JP" sz="1350" dirty="0" err="1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managementscience2015.pptx</a:t>
            </a:r>
            <a:r>
              <a:rPr lang="ja-JP" altLang="en-US" sz="1350" dirty="0">
                <a:solidFill>
                  <a:srgbClr val="006621"/>
                </a:solidFill>
                <a:latin typeface="arial" panose="020B0604020202020204" pitchFamily="34" charset="0"/>
              </a:rPr>
              <a:t>　より</a:t>
            </a:r>
            <a:endParaRPr lang="en-US" altLang="ja-JP" sz="135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br>
              <a:rPr lang="en-US" altLang="ja-JP" sz="1350" dirty="0">
                <a:solidFill>
                  <a:srgbClr val="545454"/>
                </a:solidFill>
                <a:latin typeface="arial" panose="020B0604020202020204" pitchFamily="34" charset="0"/>
              </a:rPr>
            </a:br>
            <a:endParaRPr lang="ja-JP" altLang="en-US" sz="135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12F3D-56C1-4B7F-B1A6-5919EA1FA79C}"/>
              </a:ext>
            </a:extLst>
          </p:cNvPr>
          <p:cNvSpPr txBox="1"/>
          <p:nvPr/>
        </p:nvSpPr>
        <p:spPr>
          <a:xfrm>
            <a:off x="321845" y="861238"/>
            <a:ext cx="69557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シミュレーションのために，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サービス時間の平均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到着間隔の平均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実データをもとに設定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572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63DDF-D240-4D2F-8523-A181CE6D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今から行う待ち行列シミュレーション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F7A92D-88A6-4068-BE72-85D06D81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58A953FF-4937-480C-AEF5-0C0AFB45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297" y="636896"/>
            <a:ext cx="708422" cy="70842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Oval 8">
            <a:extLst>
              <a:ext uri="{FF2B5EF4-FFF2-40B4-BE49-F238E27FC236}">
                <a16:creationId xmlns:a16="http://schemas.microsoft.com/office/drawing/2014/main" id="{57F70BB2-0141-435B-AB34-0E21C4AA6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836" y="805963"/>
            <a:ext cx="404813" cy="404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33C49066-0881-43E9-8002-1314FED6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239" y="1288061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D27D86B0-220E-4154-ACB3-C960F12FB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4680" y="1490468"/>
            <a:ext cx="844154" cy="0"/>
          </a:xfrm>
          <a:prstGeom prst="line">
            <a:avLst/>
          </a:prstGeom>
          <a:noFill/>
          <a:ln w="57150">
            <a:solidFill>
              <a:srgbClr val="D3D05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id="{8A8191BD-BC4B-4ABB-9221-86B16EEA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121" y="1288061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id="{97FC5522-9D93-4957-AA49-24EC279F6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664" y="1288061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7" name="Line 21">
            <a:extLst>
              <a:ext uri="{FF2B5EF4-FFF2-40B4-BE49-F238E27FC236}">
                <a16:creationId xmlns:a16="http://schemas.microsoft.com/office/drawing/2014/main" id="{6F2B4056-1082-4FCF-B5C0-8E688D21C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3756" y="1502024"/>
            <a:ext cx="607219" cy="0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0D7473D4-77EE-452C-B987-C0EF47382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598" y="1659536"/>
            <a:ext cx="1215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客の到着</a:t>
            </a:r>
          </a:p>
        </p:txBody>
      </p:sp>
      <p:sp>
        <p:nvSpPr>
          <p:cNvPr id="39" name="Text Box 23">
            <a:extLst>
              <a:ext uri="{FF2B5EF4-FFF2-40B4-BE49-F238E27FC236}">
                <a16:creationId xmlns:a16="http://schemas.microsoft.com/office/drawing/2014/main" id="{B1AC1398-E359-4A34-A285-F4F0A379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756" y="1873499"/>
            <a:ext cx="12156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客の退去</a:t>
            </a: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30E0EAD3-6B07-4F11-8184-C1579F2EB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213" y="2350552"/>
            <a:ext cx="167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サーバは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741DCCDE-3797-4C42-8C85-B506032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297" y="1606171"/>
            <a:ext cx="708422" cy="70842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40B793FA-661F-4AF8-A1A8-898E5D828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836" y="1775238"/>
            <a:ext cx="404813" cy="404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0642D0-D6EC-431B-82CA-65A282C2D7EE}"/>
              </a:ext>
            </a:extLst>
          </p:cNvPr>
          <p:cNvSpPr txBox="1"/>
          <p:nvPr/>
        </p:nvSpPr>
        <p:spPr>
          <a:xfrm>
            <a:off x="432099" y="1288061"/>
            <a:ext cx="130356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M/M/2</a:t>
            </a:r>
            <a:endParaRPr kumimoji="1" lang="ja-JP" altLang="en-US" sz="2800" b="1" dirty="0"/>
          </a:p>
        </p:txBody>
      </p:sp>
      <p:sp>
        <p:nvSpPr>
          <p:cNvPr id="44" name="Oval 12">
            <a:extLst>
              <a:ext uri="{FF2B5EF4-FFF2-40B4-BE49-F238E27FC236}">
                <a16:creationId xmlns:a16="http://schemas.microsoft.com/office/drawing/2014/main" id="{4A2EF49E-2914-401B-B1E0-7AC070EE2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239" y="4161515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5" name="Line 14">
            <a:extLst>
              <a:ext uri="{FF2B5EF4-FFF2-40B4-BE49-F238E27FC236}">
                <a16:creationId xmlns:a16="http://schemas.microsoft.com/office/drawing/2014/main" id="{33672038-4903-47B0-ACC4-79372C3FE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4680" y="4363922"/>
            <a:ext cx="844154" cy="0"/>
          </a:xfrm>
          <a:prstGeom prst="line">
            <a:avLst/>
          </a:prstGeom>
          <a:noFill/>
          <a:ln w="57150">
            <a:solidFill>
              <a:srgbClr val="D3D05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B88A6543-844B-498D-BFD2-9C8F8D2F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121" y="4161515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7" name="Oval 19">
            <a:extLst>
              <a:ext uri="{FF2B5EF4-FFF2-40B4-BE49-F238E27FC236}">
                <a16:creationId xmlns:a16="http://schemas.microsoft.com/office/drawing/2014/main" id="{C84FE910-9972-4FE7-8CD9-34FA8E027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664" y="4161515"/>
            <a:ext cx="404813" cy="404813"/>
          </a:xfrm>
          <a:prstGeom prst="ellipse">
            <a:avLst/>
          </a:prstGeom>
          <a:solidFill>
            <a:srgbClr val="D3D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8" name="Line 21">
            <a:extLst>
              <a:ext uri="{FF2B5EF4-FFF2-40B4-BE49-F238E27FC236}">
                <a16:creationId xmlns:a16="http://schemas.microsoft.com/office/drawing/2014/main" id="{E8DD2F96-A127-4532-AB14-8C63AFDC4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3756" y="4375478"/>
            <a:ext cx="607219" cy="0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88EEF90F-3A26-4198-AC91-2115CF55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598" y="4532990"/>
            <a:ext cx="1215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客の到着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FED481E8-9E08-4F74-A805-C0EE82DC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756" y="4746953"/>
            <a:ext cx="12156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客の退去</a:t>
            </a: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774CE7E9-7855-4F6A-8514-FC48EE0BC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213" y="4950585"/>
            <a:ext cx="167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サーバは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D616E2E0-5DF8-420C-85F8-4AECD318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297" y="4073096"/>
            <a:ext cx="708422" cy="70842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3" name="Oval 8">
            <a:extLst>
              <a:ext uri="{FF2B5EF4-FFF2-40B4-BE49-F238E27FC236}">
                <a16:creationId xmlns:a16="http://schemas.microsoft.com/office/drawing/2014/main" id="{3B13C306-47A9-4BBD-A9BB-30EF9BE0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836" y="4242163"/>
            <a:ext cx="404813" cy="4048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33B443-511C-4844-86D9-A78A86383F1E}"/>
              </a:ext>
            </a:extLst>
          </p:cNvPr>
          <p:cNvSpPr txBox="1"/>
          <p:nvPr/>
        </p:nvSpPr>
        <p:spPr>
          <a:xfrm>
            <a:off x="432099" y="4161515"/>
            <a:ext cx="130356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M/M/1</a:t>
            </a:r>
            <a:endParaRPr kumimoji="1" lang="ja-JP" altLang="en-US" sz="2800" b="1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36B6BA8-02A7-4CB0-B1BF-FDF79772D585}"/>
              </a:ext>
            </a:extLst>
          </p:cNvPr>
          <p:cNvSpPr/>
          <p:nvPr/>
        </p:nvSpPr>
        <p:spPr>
          <a:xfrm>
            <a:off x="4158377" y="3278486"/>
            <a:ext cx="3727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サービス時間の平均 </a:t>
            </a:r>
            <a:r>
              <a:rPr lang="en-US" altLang="ja-JP" sz="2400" b="1" dirty="0">
                <a:solidFill>
                  <a:srgbClr val="FF0000"/>
                </a:solidFill>
              </a:rPr>
              <a:t>97.78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87617FA-0FC3-4F62-BC8A-BCF2592CFF2E}"/>
              </a:ext>
            </a:extLst>
          </p:cNvPr>
          <p:cNvSpPr/>
          <p:nvPr/>
        </p:nvSpPr>
        <p:spPr>
          <a:xfrm>
            <a:off x="3978533" y="6001170"/>
            <a:ext cx="4804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サービス時間の平均 </a:t>
            </a:r>
            <a:r>
              <a:rPr lang="en-US" altLang="ja-JP" sz="2400" b="1" dirty="0">
                <a:solidFill>
                  <a:srgbClr val="FF0000"/>
                </a:solidFill>
              </a:rPr>
              <a:t>48.89</a:t>
            </a:r>
          </a:p>
          <a:p>
            <a:r>
              <a:rPr lang="ja-JP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ja-JP" sz="2400" b="1" dirty="0">
                <a:solidFill>
                  <a:srgbClr val="FF0000"/>
                </a:solidFill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</a:rPr>
              <a:t>個の場合と比べて，</a:t>
            </a:r>
            <a:r>
              <a:rPr lang="en-US" altLang="ja-JP" sz="2400" b="1" dirty="0">
                <a:solidFill>
                  <a:srgbClr val="FF0000"/>
                </a:solidFill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</a:rPr>
              <a:t>倍高速）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C2F54BB-F72F-4D16-BE36-390A77B4F56A}"/>
              </a:ext>
            </a:extLst>
          </p:cNvPr>
          <p:cNvSpPr/>
          <p:nvPr/>
        </p:nvSpPr>
        <p:spPr>
          <a:xfrm>
            <a:off x="1313915" y="2632155"/>
            <a:ext cx="3111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到着間隔の平均 </a:t>
            </a:r>
            <a:r>
              <a:rPr lang="en-US" altLang="ja-JP" sz="2400" b="1" dirty="0">
                <a:solidFill>
                  <a:srgbClr val="FF0000"/>
                </a:solidFill>
              </a:rPr>
              <a:t>59.54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AE3A676B-1EB8-4E86-A4BD-783D3982C44D}"/>
              </a:ext>
            </a:extLst>
          </p:cNvPr>
          <p:cNvSpPr/>
          <p:nvPr/>
        </p:nvSpPr>
        <p:spPr>
          <a:xfrm>
            <a:off x="1313914" y="5539505"/>
            <a:ext cx="3111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到着間隔の平均 </a:t>
            </a:r>
            <a:r>
              <a:rPr lang="en-US" altLang="ja-JP" sz="2400" b="1" dirty="0">
                <a:solidFill>
                  <a:srgbClr val="FF0000"/>
                </a:solidFill>
              </a:rPr>
              <a:t>59.54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9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2039</Words>
  <Application>Microsoft Office PowerPoint</Application>
  <PresentationFormat>画面に合わせる (4:3)</PresentationFormat>
  <Paragraphs>382</Paragraphs>
  <Slides>47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6" baseType="lpstr">
      <vt:lpstr>ＭＳ Ｐゴシック</vt:lpstr>
      <vt:lpstr>メイリオ</vt:lpstr>
      <vt:lpstr>游ゴシック</vt:lpstr>
      <vt:lpstr>Arial</vt:lpstr>
      <vt:lpstr>Arial</vt:lpstr>
      <vt:lpstr>Calibri</vt:lpstr>
      <vt:lpstr>Segoe UI</vt:lpstr>
      <vt:lpstr>Office テーマ</vt:lpstr>
      <vt:lpstr>ワークシート</vt:lpstr>
      <vt:lpstr>or-14. 総合演習① </vt:lpstr>
      <vt:lpstr>アウトライン</vt:lpstr>
      <vt:lpstr>14-1. 待ち行列シミュレーションを行うオンラインサイト</vt:lpstr>
      <vt:lpstr>混雑や滞留の例</vt:lpstr>
      <vt:lpstr>M/M/1 型の待ち行列</vt:lpstr>
      <vt:lpstr>M/M/2 型の待ち行列</vt:lpstr>
      <vt:lpstr>今から行う待ち行列シミュレーション</vt:lpstr>
      <vt:lpstr>今から行う待ち行列シミュレーション</vt:lpstr>
      <vt:lpstr>今から行う待ち行列シミュレーション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結果の比較</vt:lpstr>
      <vt:lpstr>PowerPoint プレゼンテーション</vt:lpstr>
      <vt:lpstr>PowerPoint プレゼンテーション</vt:lpstr>
      <vt:lpstr>結果の比較</vt:lpstr>
      <vt:lpstr>14-2. Excel のソルバーと 線形計画法</vt:lpstr>
      <vt:lpstr>Excel のソルバー</vt:lpstr>
      <vt:lpstr>Excel のアプリ版での前準備</vt:lpstr>
      <vt:lpstr>PowerPoint プレゼンテーション</vt:lpstr>
      <vt:lpstr>線形計画法の例題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14-3. 変数の数が 3 の場合</vt:lpstr>
      <vt:lpstr>線形計画法の例題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線形計画法の例題</vt:lpstr>
      <vt:lpstr>14-4. 線形計画法の演習問題</vt:lpstr>
      <vt:lpstr>線形計画法の例題</vt:lpstr>
      <vt:lpstr>線形計画法の例題１</vt:lpstr>
      <vt:lpstr>線形計画法の例題２</vt:lpstr>
      <vt:lpstr>線形計画法の例題２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オペレーションズリサーチ</dc:title>
  <dc:creator>kaneko kunihiko</dc:creator>
  <cp:lastModifiedBy>金子　邦彦</cp:lastModifiedBy>
  <cp:revision>56</cp:revision>
  <dcterms:created xsi:type="dcterms:W3CDTF">2019-11-02T00:06:04Z</dcterms:created>
  <dcterms:modified xsi:type="dcterms:W3CDTF">2022-07-20T04:31:39Z</dcterms:modified>
</cp:coreProperties>
</file>