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947" r:id="rId2"/>
    <p:sldId id="1336" r:id="rId3"/>
    <p:sldId id="264" r:id="rId4"/>
    <p:sldId id="1339" r:id="rId5"/>
    <p:sldId id="1340" r:id="rId6"/>
    <p:sldId id="265" r:id="rId7"/>
    <p:sldId id="261" r:id="rId8"/>
    <p:sldId id="267" r:id="rId9"/>
    <p:sldId id="268" r:id="rId10"/>
    <p:sldId id="269" r:id="rId11"/>
    <p:sldId id="270" r:id="rId12"/>
    <p:sldId id="271" r:id="rId13"/>
    <p:sldId id="272" r:id="rId14"/>
    <p:sldId id="287" r:id="rId15"/>
    <p:sldId id="274" r:id="rId16"/>
    <p:sldId id="301" r:id="rId17"/>
    <p:sldId id="279" r:id="rId18"/>
    <p:sldId id="1337" r:id="rId19"/>
    <p:sldId id="284" r:id="rId20"/>
    <p:sldId id="285" r:id="rId21"/>
    <p:sldId id="1338" r:id="rId22"/>
    <p:sldId id="1341" r:id="rId23"/>
    <p:sldId id="1342" r:id="rId24"/>
    <p:sldId id="841" r:id="rId25"/>
    <p:sldId id="518" r:id="rId26"/>
    <p:sldId id="519" r:id="rId27"/>
    <p:sldId id="520" r:id="rId28"/>
    <p:sldId id="521"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69" d="100"/>
          <a:sy n="69" d="100"/>
        </p:scale>
        <p:origin x="326" y="16"/>
      </p:cViewPr>
      <p:guideLst/>
    </p:cSldViewPr>
  </p:slideViewPr>
  <p:notesTextViewPr>
    <p:cViewPr>
      <p:scale>
        <a:sx n="3" d="2"/>
        <a:sy n="3" d="2"/>
      </p:scale>
      <p:origin x="0" y="0"/>
    </p:cViewPr>
  </p:notesTextViewPr>
  <p:sorterViewPr>
    <p:cViewPr>
      <p:scale>
        <a:sx n="66" d="100"/>
        <a:sy n="66" d="100"/>
      </p:scale>
      <p:origin x="0" y="-2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2022/7/13</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2903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4380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The first behaviour the students will explore is the </a:t>
            </a:r>
            <a:r>
              <a:rPr lang="en-CA" b="1" i="1" dirty="0"/>
              <a:t>Hawks</a:t>
            </a:r>
            <a:r>
              <a:rPr lang="en-CA" dirty="0"/>
              <a:t>. At this point you will need to explain the “rules.” Everyone in the class is going to be a Hawk. They are going to compete over the 4 resource cards they hold in their hands. These resource cards are going to be used as a surrogate measure of FITNESS. The more resources an individual has, the more likely it is to survive and reproduce. To compete for the resource, they are going to turn to their neighbour and “fight” using </a:t>
            </a:r>
            <a:r>
              <a:rPr lang="en-CA" b="1" dirty="0"/>
              <a:t>ROCK-PAPER-SCISSORS</a:t>
            </a:r>
            <a:r>
              <a:rPr lang="en-CA" dirty="0"/>
              <a:t>. The winner takes ONE RESOURCE card from the loser. The loser, because hawks fight aggressively over the resource, suffers an injury cost. So, the loser must put TWO RESOURCE cards in his/her back pocket (these are lost and can’t be used again). </a:t>
            </a:r>
          </a:p>
          <a:p>
            <a:pPr lvl="0"/>
            <a:r>
              <a:rPr lang="en-CA" dirty="0"/>
              <a:t>Ask everyone to have TWO INTERACTIONS (COMPETITIONS) for the resources. This must be </a:t>
            </a:r>
            <a:r>
              <a:rPr lang="en-CA" b="1" dirty="0"/>
              <a:t>exactly 2 interactions, no more, no less</a:t>
            </a:r>
            <a:r>
              <a:rPr lang="en-CA"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042AFC-7F25-4E9D-8FFC-CD7026DB49BC}" type="slidenum">
              <a:rPr kumimoji="1"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71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The first behaviour the students will explore is the </a:t>
            </a:r>
            <a:r>
              <a:rPr lang="en-CA" b="1" i="1" dirty="0"/>
              <a:t>Hawks</a:t>
            </a:r>
            <a:r>
              <a:rPr lang="en-CA" dirty="0"/>
              <a:t>. At this point you will need to explain the “rules.” Everyone in the class is going to be a Hawk. They are going to compete over the 4 resource cards they hold in their hands. These resource cards are going to be used as a surrogate measure of FITNESS. The more resources an individual has, the more likely it is to survive and reproduce. To compete for the resource, they are going to turn to their neighbour and “fight” using </a:t>
            </a:r>
            <a:r>
              <a:rPr lang="en-CA" b="1" dirty="0"/>
              <a:t>ROCK-PAPER-SCISSORS</a:t>
            </a:r>
            <a:r>
              <a:rPr lang="en-CA" dirty="0"/>
              <a:t>. The winner takes ONE RESOURCE card from the loser. The loser, because hawks fight aggressively over the resource, suffers an injury cost. So, the loser must put TWO RESOURCE cards in his/her back pocket (these are lost and can’t be used again). </a:t>
            </a:r>
          </a:p>
          <a:p>
            <a:pPr lvl="0"/>
            <a:r>
              <a:rPr lang="en-CA" dirty="0"/>
              <a:t>Ask everyone to have TWO INTERACTIONS (COMPETITIONS) for the resources. This must be </a:t>
            </a:r>
            <a:r>
              <a:rPr lang="en-CA" b="1" dirty="0"/>
              <a:t>exactly 2 interactions, no more, no less</a:t>
            </a:r>
            <a:r>
              <a:rPr lang="en-CA"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042AFC-7F25-4E9D-8FFC-CD7026DB49BC}" type="slidenum">
              <a:rPr kumimoji="1"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61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Select a student (ideally someone you know won’t be embarrassed!). Tell the students that this individual has a random mutation that causes them to adopt a DOVE behavioural strategy. You may have to remind them of the rules that when a hawk and dove interact, the hawk always wins and just takes the resource. </a:t>
            </a:r>
          </a:p>
          <a:p>
            <a:pPr lvl="0"/>
            <a:r>
              <a:rPr lang="en-CA" dirty="0"/>
              <a:t>Let the Dove try to “invade” the population of hawks. What you should see is that the dove loses a resource card for each interaction and that after 4 interactions the dove is left with no resources. </a:t>
            </a:r>
            <a:r>
              <a:rPr lang="en-CA" b="1" dirty="0"/>
              <a:t>Then ask: Can a dove invade a population of hawks? NO!</a:t>
            </a:r>
          </a:p>
          <a:p>
            <a:pPr lvl="0"/>
            <a:endParaRPr lang="en-CA" b="1" dirty="0"/>
          </a:p>
          <a:p>
            <a:pPr lvl="0"/>
            <a:r>
              <a:rPr lang="en-CA" b="1" dirty="0"/>
              <a:t>You could ask the first question as a clicker question, if you have the time. </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042AFC-7F25-4E9D-8FFC-CD7026DB49BC}" type="slidenum">
              <a:rPr kumimoji="1"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61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 If a Hawk and Hawk compete over a resource, they do Rock-Paper-Scissors to fight over the resource. The loser gives </a:t>
            </a:r>
            <a:r>
              <a:rPr lang="en-CA" i="1" dirty="0"/>
              <a:t>one resource card</a:t>
            </a:r>
            <a:r>
              <a:rPr lang="en-CA" dirty="0"/>
              <a:t> to the winner and loses (into the back pocket) </a:t>
            </a:r>
            <a:r>
              <a:rPr lang="en-CA" i="1" dirty="0"/>
              <a:t>2 resource cards for injury cost</a:t>
            </a:r>
            <a:r>
              <a:rPr lang="en-CA" dirty="0"/>
              <a:t>, just like before. When a Hawk encounters a Dove, it always wins the competition, and doesn’t sustain an injury cost. When two Doves interact, they do Rock-Paper-Scissors over the resource, and sustain no injury cost. When students approach each other, they need to tell each other what they are (Hawk or Dove) and then proceed. </a:t>
            </a:r>
          </a:p>
          <a:p>
            <a:pPr lvl="0"/>
            <a:r>
              <a:rPr lang="en-CA" dirty="0"/>
              <a:t>Now if an individual loses all the resources in their hand, they are ‘dead’ and </a:t>
            </a:r>
            <a:r>
              <a:rPr lang="en-CA" b="1" i="1" dirty="0"/>
              <a:t>must</a:t>
            </a:r>
            <a:r>
              <a:rPr lang="en-CA" dirty="0"/>
              <a:t> sit down. </a:t>
            </a:r>
          </a:p>
          <a:p>
            <a:pPr lvl="0"/>
            <a:r>
              <a:rPr lang="en-CA" dirty="0"/>
              <a:t>If an individual has 8 resources cards in their hand, they </a:t>
            </a:r>
            <a:r>
              <a:rPr lang="en-CA" b="1" i="1" dirty="0"/>
              <a:t>must</a:t>
            </a:r>
            <a:r>
              <a:rPr lang="en-CA" dirty="0"/>
              <a:t> reproduce by giving someone who is sitting down 4 resource cards and telling that individual whether they are now a hawk or a dove. </a:t>
            </a:r>
          </a:p>
          <a:p>
            <a:pPr lvl="0"/>
            <a:r>
              <a:rPr lang="en-CA" dirty="0"/>
              <a:t>For this to work, you will need a TA to be a ‘</a:t>
            </a:r>
            <a:r>
              <a:rPr lang="en-CA" b="1" dirty="0"/>
              <a:t>decomposer’</a:t>
            </a:r>
            <a:r>
              <a:rPr lang="en-CA" dirty="0"/>
              <a:t>. This person will approach dead individuals and ask them for any resources they have in their back-pocket. If they retrieve cards, they should give them out randomly to those individuals that are still alive. Without the decomposers resources end up bound in the back pockets of individuals and there is a constant loss of resources from the ‘system’. Redistributing these resources when an individual has died mimics nature. </a:t>
            </a:r>
          </a:p>
          <a:p>
            <a:pPr lvl="0"/>
            <a:r>
              <a:rPr lang="en-CA" dirty="0"/>
              <a:t>By allowing individuals to ‘die’ and ‘reproduce’ you can now see that the proportion of individuals in the class that are hawks and doves </a:t>
            </a:r>
            <a:r>
              <a:rPr lang="en-CA" b="1" i="1" dirty="0"/>
              <a:t>evolve</a:t>
            </a:r>
            <a:r>
              <a:rPr lang="en-CA" dirty="0"/>
              <a:t>.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042AFC-7F25-4E9D-8FFC-CD7026DB49BC}" type="slidenum">
              <a:rPr kumimoji="1"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24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 If a Hawk and Hawk compete over a resource, they do Rock-Paper-Scissors to fight over the resource. The loser gives </a:t>
            </a:r>
            <a:r>
              <a:rPr lang="en-CA" i="1" dirty="0"/>
              <a:t>one resource card</a:t>
            </a:r>
            <a:r>
              <a:rPr lang="en-CA" dirty="0"/>
              <a:t> to the winner and loses (into the back pocket) </a:t>
            </a:r>
            <a:r>
              <a:rPr lang="en-CA" i="1" dirty="0"/>
              <a:t>2 resource cards for injury cost</a:t>
            </a:r>
            <a:r>
              <a:rPr lang="en-CA" dirty="0"/>
              <a:t>, just like before. When a Hawk encounters a Dove, it always wins the competition, and doesn’t sustain an injury cost. When two Doves interact, they do Rock-Paper-Scissors over the resource, and sustain no injury cost. When students approach each other, they need to tell each other what they are (Hawk or Dove) and then proceed. </a:t>
            </a:r>
          </a:p>
          <a:p>
            <a:pPr lvl="0"/>
            <a:r>
              <a:rPr lang="en-CA" dirty="0"/>
              <a:t>Now if an individual loses all the resources in their hand, they are ‘dead’ and </a:t>
            </a:r>
            <a:r>
              <a:rPr lang="en-CA" b="1" i="1" dirty="0"/>
              <a:t>must</a:t>
            </a:r>
            <a:r>
              <a:rPr lang="en-CA" dirty="0"/>
              <a:t> sit down. </a:t>
            </a:r>
          </a:p>
          <a:p>
            <a:pPr lvl="0"/>
            <a:r>
              <a:rPr lang="en-CA" dirty="0"/>
              <a:t>If an individual has 8 resources cards in their hand, they </a:t>
            </a:r>
            <a:r>
              <a:rPr lang="en-CA" b="1" i="1" dirty="0"/>
              <a:t>must</a:t>
            </a:r>
            <a:r>
              <a:rPr lang="en-CA" dirty="0"/>
              <a:t> reproduce by giving someone who is sitting down 4 resource cards and telling that individual whether they are now a hawk or a dove. </a:t>
            </a:r>
          </a:p>
          <a:p>
            <a:pPr lvl="0"/>
            <a:r>
              <a:rPr lang="en-CA" dirty="0"/>
              <a:t>For this to work, you will need a TA to be a ‘</a:t>
            </a:r>
            <a:r>
              <a:rPr lang="en-CA" b="1" dirty="0"/>
              <a:t>decomposer’</a:t>
            </a:r>
            <a:r>
              <a:rPr lang="en-CA" dirty="0"/>
              <a:t>. This person will approach dead individuals and ask them for any resources they have in their back-pocket. If they retrieve cards, they should give them out randomly to those individuals that are still alive. Without the decomposers resources end up bound in the back pockets of individuals and there is a constant loss of resources from the ‘system’. Redistributing these resources when an individual has died mimics nature. </a:t>
            </a:r>
          </a:p>
          <a:p>
            <a:pPr lvl="0"/>
            <a:r>
              <a:rPr lang="en-CA" dirty="0"/>
              <a:t>By allowing individuals to ‘die’ and ‘reproduce’ you can now see that the proportion of individuals in the class that are hawks and doves </a:t>
            </a:r>
            <a:r>
              <a:rPr lang="en-CA" b="1" i="1" dirty="0"/>
              <a:t>evolve</a:t>
            </a:r>
            <a:r>
              <a:rPr lang="en-CA" dirty="0"/>
              <a:t>.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042AFC-7F25-4E9D-8FFC-CD7026DB49BC}" type="slidenum">
              <a:rPr kumimoji="1"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4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2022/7/13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2022/7/13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2022/7/13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2022/7/13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2022/7/13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cc/or/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hyperlink" Target="http://sciencecases.lib.buffalo.edu/cs/collection/detail.asp?case_id=763&amp;id=76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iencecases.lib.buffalo.edu/cs/collection/detail.asp?case_id=763&amp;id=763" TargetMode="Externa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iencecases.lib.buffalo.edu/cs/collection/detail.asp?case_id=763&amp;id=76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lgoanim.ide.sk/"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8687" y="1122363"/>
            <a:ext cx="8285172" cy="2387600"/>
          </a:xfrm>
        </p:spPr>
        <p:txBody>
          <a:bodyPr>
            <a:noAutofit/>
          </a:bodyPr>
          <a:lstStyle/>
          <a:p>
            <a:r>
              <a:rPr lang="en-US" altLang="ja-JP" dirty="0"/>
              <a:t>or-13. </a:t>
            </a:r>
            <a:r>
              <a:rPr lang="ja-JP" altLang="en-US" dirty="0"/>
              <a:t>ゲーム</a:t>
            </a:r>
            <a:r>
              <a:rPr lang="ja-JP" altLang="en-US"/>
              <a:t>理論，グラフ</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（オペレーションズリサーチ）</a:t>
            </a:r>
            <a:endParaRPr lang="en-US" altLang="ja-JP" dirty="0"/>
          </a:p>
          <a:p>
            <a:r>
              <a:rPr lang="en-US" altLang="ja-JP" dirty="0"/>
              <a:t>URL: </a:t>
            </a:r>
            <a:r>
              <a:rPr lang="en-US" altLang="ja-JP" dirty="0">
                <a:hlinkClick r:id="rId3"/>
              </a:rPr>
              <a:t>https://www.kkaneko.jp/cc/or/index.html</a:t>
            </a:r>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273382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latin typeface="Arial" panose="020B0604020202020204" pitchFamily="34" charset="0"/>
                <a:cs typeface="Arial" panose="020B0604020202020204" pitchFamily="34" charset="0"/>
              </a:rPr>
              <a:t>鳩の戦略</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10</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a:xfrm>
            <a:off x="2650331" y="1814512"/>
            <a:ext cx="6434138" cy="3736181"/>
          </a:xfrm>
        </p:spPr>
        <p:txBody>
          <a:bodyPr>
            <a:normAutofit/>
          </a:bodyPr>
          <a:lstStyle/>
          <a:p>
            <a:pPr marL="0" indent="0">
              <a:lnSpc>
                <a:spcPct val="100000"/>
              </a:lnSpc>
              <a:buNone/>
            </a:pPr>
            <a:r>
              <a:rPr lang="ja-JP" altLang="en-US" sz="2400" dirty="0">
                <a:latin typeface="Arial" panose="020B0604020202020204" pitchFamily="34" charset="0"/>
                <a:cs typeface="Arial" panose="020B0604020202020204" pitchFamily="34" charset="0"/>
              </a:rPr>
              <a:t>資源（餌や水など）を争わない</a:t>
            </a:r>
            <a:endParaRPr lang="en-US" altLang="ja-JP" sz="2400" dirty="0">
              <a:latin typeface="Arial" panose="020B0604020202020204" pitchFamily="34" charset="0"/>
              <a:cs typeface="Arial" panose="020B0604020202020204" pitchFamily="34" charset="0"/>
            </a:endParaRPr>
          </a:p>
          <a:p>
            <a:pPr>
              <a:lnSpc>
                <a:spcPct val="100000"/>
              </a:lnSpc>
            </a:pPr>
            <a:r>
              <a:rPr lang="ja-JP" altLang="en-US" sz="2400" b="1" dirty="0">
                <a:latin typeface="Arial" panose="020B0604020202020204" pitchFamily="34" charset="0"/>
                <a:cs typeface="Arial" panose="020B0604020202020204" pitchFamily="34" charset="0"/>
              </a:rPr>
              <a:t>鳩に対して</a:t>
            </a:r>
            <a:r>
              <a:rPr lang="ja-JP" altLang="en-US" sz="2400" dirty="0">
                <a:latin typeface="Arial" panose="020B0604020202020204" pitchFamily="34" charset="0"/>
                <a:cs typeface="Arial" panose="020B0604020202020204" pitchFamily="34" charset="0"/>
              </a:rPr>
              <a:t>は，攻撃しない　</a:t>
            </a:r>
            <a:endParaRPr lang="en-US" altLang="ja-JP" sz="2400" dirty="0">
              <a:latin typeface="Arial" panose="020B0604020202020204" pitchFamily="34" charset="0"/>
              <a:cs typeface="Arial" panose="020B0604020202020204" pitchFamily="34" charset="0"/>
            </a:endParaRPr>
          </a:p>
          <a:p>
            <a:pPr marL="0" indent="0">
              <a:lnSpc>
                <a:spcPct val="100000"/>
              </a:lnSpc>
              <a:buNone/>
            </a:pPr>
            <a:r>
              <a:rPr lang="ja-JP" altLang="en-US" sz="2400" dirty="0">
                <a:latin typeface="Arial" panose="020B0604020202020204" pitchFamily="34" charset="0"/>
                <a:cs typeface="Arial" panose="020B0604020202020204" pitchFamily="34" charset="0"/>
              </a:rPr>
              <a:t>　（</a:t>
            </a:r>
            <a:r>
              <a:rPr lang="ja-JP" altLang="en-US" sz="2400" b="1" dirty="0">
                <a:latin typeface="Arial" panose="020B0604020202020204" pitchFamily="34" charset="0"/>
                <a:cs typeface="Arial" panose="020B0604020202020204" pitchFamily="34" charset="0"/>
              </a:rPr>
              <a:t>餌や水などがあれば，半々に分ける</a:t>
            </a:r>
            <a:r>
              <a:rPr lang="ja-JP" altLang="en-US" sz="2400" dirty="0">
                <a:latin typeface="Arial" panose="020B0604020202020204" pitchFamily="34" charset="0"/>
                <a:cs typeface="Arial" panose="020B0604020202020204" pitchFamily="34" charset="0"/>
              </a:rPr>
              <a:t>）</a:t>
            </a:r>
            <a:endParaRPr lang="en-US" altLang="ja-JP" sz="2400" dirty="0">
              <a:latin typeface="Arial" panose="020B0604020202020204" pitchFamily="34" charset="0"/>
              <a:cs typeface="Arial" panose="020B0604020202020204" pitchFamily="34" charset="0"/>
            </a:endParaRPr>
          </a:p>
          <a:p>
            <a:pPr>
              <a:lnSpc>
                <a:spcPct val="100000"/>
              </a:lnSpc>
            </a:pPr>
            <a:r>
              <a:rPr lang="ja-JP" altLang="en-US" sz="2400" b="1" dirty="0">
                <a:latin typeface="Arial" panose="020B0604020202020204" pitchFamily="34" charset="0"/>
                <a:cs typeface="Arial" panose="020B0604020202020204" pitchFamily="34" charset="0"/>
              </a:rPr>
              <a:t>鷹に対して</a:t>
            </a:r>
            <a:r>
              <a:rPr lang="ja-JP" altLang="en-US" sz="2400" dirty="0">
                <a:latin typeface="Arial" panose="020B0604020202020204" pitchFamily="34" charset="0"/>
                <a:cs typeface="Arial" panose="020B0604020202020204" pitchFamily="34" charset="0"/>
              </a:rPr>
              <a:t>も，攻撃しない　</a:t>
            </a:r>
            <a:endParaRPr lang="en-US" altLang="ja-JP" sz="2400" dirty="0">
              <a:latin typeface="Arial" panose="020B0604020202020204" pitchFamily="34" charset="0"/>
              <a:cs typeface="Arial" panose="020B0604020202020204" pitchFamily="34" charset="0"/>
            </a:endParaRPr>
          </a:p>
          <a:p>
            <a:pPr marL="0" indent="0">
              <a:lnSpc>
                <a:spcPct val="100000"/>
              </a:lnSpc>
              <a:buNone/>
            </a:pPr>
            <a:r>
              <a:rPr lang="ja-JP" altLang="en-US" sz="2400" dirty="0">
                <a:latin typeface="Arial" panose="020B0604020202020204" pitchFamily="34" charset="0"/>
                <a:cs typeface="Arial" panose="020B0604020202020204" pitchFamily="34" charset="0"/>
              </a:rPr>
              <a:t>　（</a:t>
            </a:r>
            <a:r>
              <a:rPr lang="ja-JP" altLang="en-US" sz="2400" b="1" dirty="0">
                <a:latin typeface="Arial" panose="020B0604020202020204" pitchFamily="34" charset="0"/>
                <a:cs typeface="Arial" panose="020B0604020202020204" pitchFamily="34" charset="0"/>
              </a:rPr>
              <a:t>餌や水などがあれば，すべて鷹に譲る</a:t>
            </a:r>
            <a:r>
              <a:rPr lang="ja-JP" altLang="en-US" sz="2400" dirty="0">
                <a:latin typeface="Arial" panose="020B0604020202020204" pitchFamily="34" charset="0"/>
                <a:cs typeface="Arial" panose="020B0604020202020204" pitchFamily="34" charset="0"/>
              </a:rPr>
              <a:t>）</a:t>
            </a:r>
            <a:endParaRPr lang="en-CA" sz="2400" dirty="0">
              <a:latin typeface="Arial" panose="020B0604020202020204" pitchFamily="34" charset="0"/>
              <a:cs typeface="Arial" panose="020B0604020202020204" pitchFamily="34" charset="0"/>
            </a:endParaRPr>
          </a:p>
          <a:p>
            <a:pPr>
              <a:lnSpc>
                <a:spcPct val="100000"/>
              </a:lnSpc>
            </a:pPr>
            <a:r>
              <a:rPr lang="ja-JP" altLang="en-US" sz="2400" dirty="0">
                <a:latin typeface="Arial" panose="020B0604020202020204" pitchFamily="34" charset="0"/>
                <a:cs typeface="Arial" panose="020B0604020202020204" pitchFamily="34" charset="0"/>
              </a:rPr>
              <a:t>鷹</a:t>
            </a:r>
            <a:r>
              <a:rPr lang="ja-JP" altLang="en-US" sz="2400" dirty="0">
                <a:cs typeface="Arial" panose="020B0604020202020204" pitchFamily="34" charset="0"/>
              </a:rPr>
              <a:t>にあったら</a:t>
            </a:r>
            <a:r>
              <a:rPr lang="ja-JP" altLang="en-US" sz="2400" dirty="0">
                <a:latin typeface="Arial" panose="020B0604020202020204" pitchFamily="34" charset="0"/>
                <a:cs typeface="Arial" panose="020B0604020202020204" pitchFamily="34" charset="0"/>
              </a:rPr>
              <a:t>逃げるので（必ず逃げることができる）．ケガなどはない</a:t>
            </a:r>
            <a:endParaRPr lang="en-US" altLang="ja-JP" sz="24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pic>
        <p:nvPicPr>
          <p:cNvPr id="6" name="Picture 4" descr="https://4.bp.blogspot.com/-mfqbB0DfCDo/UTbWrZXNlPI/AAAAAAAAOic/lkRI5dseik4/s1600/bird_ha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67" y="1957388"/>
            <a:ext cx="2385864" cy="224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3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700" dirty="0">
                <a:latin typeface="Arial" panose="020B0604020202020204" pitchFamily="34" charset="0"/>
                <a:cs typeface="Arial" panose="020B0604020202020204" pitchFamily="34" charset="0"/>
              </a:rPr>
              <a:t>鷹の戦略と，鳩の戦略のどちらが優れているか？</a:t>
            </a:r>
            <a:endParaRPr lang="en-CA" sz="2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11</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p:txBody>
          <a:bodyPr>
            <a:normAutofit/>
          </a:bodyPr>
          <a:lstStyle/>
          <a:p>
            <a:r>
              <a:rPr lang="ja-JP" altLang="en-US" sz="2400" dirty="0">
                <a:latin typeface="Arial" panose="020B0604020202020204" pitchFamily="34" charset="0"/>
                <a:cs typeface="Arial" panose="020B0604020202020204" pitchFamily="34" charset="0"/>
              </a:rPr>
              <a:t>鷹と鳩の「どちらかが優れる」と思いますか？</a:t>
            </a:r>
            <a:endParaRPr lang="en-US" altLang="ja-JP"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ja-JP" altLang="en-US" sz="2400" dirty="0">
                <a:latin typeface="Arial" panose="020B0604020202020204" pitchFamily="34" charset="0"/>
                <a:cs typeface="Arial" panose="020B0604020202020204" pitchFamily="34" charset="0"/>
              </a:rPr>
              <a:t>鷹は勝ちますか？</a:t>
            </a:r>
            <a:endParaRPr lang="en-US" altLang="ja-JP"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r>
              <a:rPr lang="ja-JP" altLang="en-US" sz="2400" dirty="0">
                <a:latin typeface="Arial" panose="020B0604020202020204" pitchFamily="34" charset="0"/>
                <a:cs typeface="Arial" panose="020B0604020202020204" pitchFamily="34" charset="0"/>
              </a:rPr>
              <a:t>鳩は耐えしのぐことができますか？</a:t>
            </a:r>
            <a:endParaRPr lang="en-US" altLang="ja-JP" sz="2400" dirty="0">
              <a:latin typeface="Arial" panose="020B0604020202020204" pitchFamily="34" charset="0"/>
              <a:cs typeface="Arial" panose="020B0604020202020204" pitchFamily="34" charset="0"/>
            </a:endParaRPr>
          </a:p>
          <a:p>
            <a:pPr marL="0" indent="0">
              <a:buNone/>
            </a:pPr>
            <a:r>
              <a:rPr lang="en-CA"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610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2700" dirty="0">
                <a:latin typeface="Arial" panose="020B0604020202020204" pitchFamily="34" charset="0"/>
                <a:cs typeface="Arial" panose="020B0604020202020204" pitchFamily="34" charset="0"/>
              </a:rPr>
              <a:t>クイズ</a:t>
            </a:r>
            <a:endParaRPr lang="en-CA" sz="2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12</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p:txBody>
          <a:bodyPr>
            <a:normAutofit/>
          </a:bodyPr>
          <a:lstStyle/>
          <a:p>
            <a:pPr marL="34529" indent="0">
              <a:buNone/>
            </a:pPr>
            <a:r>
              <a:rPr lang="ja-JP" altLang="en-US" sz="2400" dirty="0">
                <a:latin typeface="Arial" panose="020B0604020202020204" pitchFamily="34" charset="0"/>
                <a:cs typeface="Arial" panose="020B0604020202020204" pitchFamily="34" charset="0"/>
              </a:rPr>
              <a:t>鷹と鳩の「どちらかが優れる」と思いますか？</a:t>
            </a:r>
            <a:endParaRPr lang="en-US" altLang="ja-JP" sz="2400" dirty="0">
              <a:latin typeface="Arial" panose="020B0604020202020204" pitchFamily="34" charset="0"/>
              <a:cs typeface="Arial" panose="020B0604020202020204" pitchFamily="34" charset="0"/>
            </a:endParaRPr>
          </a:p>
          <a:p>
            <a:pPr marL="34529" indent="0">
              <a:buNone/>
            </a:pPr>
            <a:endParaRPr lang="en-CA" sz="2400" dirty="0">
              <a:latin typeface="Arial" panose="020B0604020202020204" pitchFamily="34" charset="0"/>
              <a:cs typeface="Arial" panose="020B0604020202020204" pitchFamily="34" charset="0"/>
            </a:endParaRPr>
          </a:p>
          <a:p>
            <a:pPr marL="420291" indent="-385763">
              <a:buFont typeface="+mj-lt"/>
              <a:buAutoNum type="alphaLcParenR"/>
            </a:pPr>
            <a:r>
              <a:rPr lang="ja-JP" altLang="en-US" sz="2400" dirty="0">
                <a:latin typeface="Arial" panose="020B0604020202020204" pitchFamily="34" charset="0"/>
                <a:cs typeface="Arial" panose="020B0604020202020204" pitchFamily="34" charset="0"/>
              </a:rPr>
              <a:t>鷹</a:t>
            </a:r>
            <a:endParaRPr lang="en-CA" sz="2400" dirty="0">
              <a:latin typeface="Arial" panose="020B0604020202020204" pitchFamily="34" charset="0"/>
              <a:cs typeface="Arial" panose="020B0604020202020204" pitchFamily="34" charset="0"/>
            </a:endParaRPr>
          </a:p>
          <a:p>
            <a:pPr marL="420291" indent="-385763">
              <a:buFont typeface="+mj-lt"/>
              <a:buAutoNum type="alphaLcParenR"/>
            </a:pPr>
            <a:r>
              <a:rPr lang="ja-JP" altLang="en-US" sz="2400" dirty="0">
                <a:latin typeface="Arial" panose="020B0604020202020204" pitchFamily="34" charset="0"/>
                <a:cs typeface="Arial" panose="020B0604020202020204" pitchFamily="34" charset="0"/>
              </a:rPr>
              <a:t>鳩</a:t>
            </a:r>
            <a:endParaRPr lang="en-CA" sz="2400" dirty="0">
              <a:latin typeface="Arial" panose="020B0604020202020204" pitchFamily="34" charset="0"/>
              <a:cs typeface="Arial" panose="020B0604020202020204" pitchFamily="34" charset="0"/>
            </a:endParaRPr>
          </a:p>
          <a:p>
            <a:pPr marL="420291" indent="-385763">
              <a:buFont typeface="+mj-lt"/>
              <a:buAutoNum type="alphaLcParenR"/>
            </a:pPr>
            <a:r>
              <a:rPr lang="ja-JP" altLang="en-US" sz="2400" dirty="0">
                <a:latin typeface="Arial" panose="020B0604020202020204" pitchFamily="34" charset="0"/>
                <a:cs typeface="Arial" panose="020B0604020202020204" pitchFamily="34" charset="0"/>
              </a:rPr>
              <a:t>両方ともよい</a:t>
            </a:r>
            <a:endParaRPr lang="en-CA" sz="2400" dirty="0">
              <a:latin typeface="Arial" panose="020B0604020202020204" pitchFamily="34" charset="0"/>
              <a:cs typeface="Arial" panose="020B0604020202020204" pitchFamily="34" charset="0"/>
            </a:endParaRPr>
          </a:p>
          <a:p>
            <a:pPr marL="420291" indent="-385763">
              <a:buFont typeface="+mj-lt"/>
              <a:buAutoNum type="alphaLcParenR"/>
            </a:pPr>
            <a:r>
              <a:rPr lang="ja-JP" altLang="en-US" sz="2400" dirty="0">
                <a:latin typeface="Arial" panose="020B0604020202020204" pitchFamily="34" charset="0"/>
                <a:cs typeface="Arial" panose="020B0604020202020204" pitchFamily="34" charset="0"/>
              </a:rPr>
              <a:t>両方ともよくない（他の優れたやり方がある）</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91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000" dirty="0">
                <a:latin typeface="Arial" panose="020B0604020202020204" pitchFamily="34" charset="0"/>
                <a:cs typeface="Arial" panose="020B0604020202020204" pitchFamily="34" charset="0"/>
              </a:rPr>
              <a:t>鷹の特性</a:t>
            </a:r>
            <a:endParaRPr lang="en-CA"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13</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a:xfrm>
            <a:off x="302717" y="958872"/>
            <a:ext cx="8360271" cy="921544"/>
          </a:xfrm>
        </p:spPr>
        <p:txBody>
          <a:bodyPr/>
          <a:lstStyle/>
          <a:p>
            <a:r>
              <a:rPr lang="ja-JP" altLang="en-US" b="1" dirty="0"/>
              <a:t>仮に</a:t>
            </a:r>
            <a:r>
              <a:rPr lang="ja-JP" altLang="en-US" dirty="0"/>
              <a:t>，鷹しかいない，とします．</a:t>
            </a:r>
            <a:endParaRPr lang="en-US" altLang="ja-JP" dirty="0"/>
          </a:p>
          <a:p>
            <a:r>
              <a:rPr lang="ja-JP" altLang="en-US" dirty="0"/>
              <a:t>鷹がたくさんいます．互いに攻撃しあいます</a:t>
            </a:r>
            <a:endParaRPr lang="en-CA" dirty="0"/>
          </a:p>
          <a:p>
            <a:endParaRPr lang="en-CA" dirty="0"/>
          </a:p>
          <a:p>
            <a:endParaRPr lang="en-CA" dirty="0"/>
          </a:p>
          <a:p>
            <a:endParaRPr lang="en-CA" dirty="0"/>
          </a:p>
          <a:p>
            <a:endParaRPr lang="en-CA" dirty="0"/>
          </a:p>
          <a:p>
            <a:endParaRPr lang="en-CA" dirty="0"/>
          </a:p>
        </p:txBody>
      </p:sp>
      <p:sp>
        <p:nvSpPr>
          <p:cNvPr id="8" name="Content Placeholder 2"/>
          <p:cNvSpPr txBox="1">
            <a:spLocks/>
          </p:cNvSpPr>
          <p:nvPr/>
        </p:nvSpPr>
        <p:spPr>
          <a:xfrm>
            <a:off x="5800724" y="3776314"/>
            <a:ext cx="2462213" cy="59769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685800">
              <a:spcBef>
                <a:spcPts val="750"/>
              </a:spcBef>
              <a:buNone/>
            </a:pPr>
            <a:r>
              <a:rPr lang="ja-JP" altLang="en-US" sz="2400" dirty="0">
                <a:latin typeface="Segoe UI"/>
                <a:ea typeface="メイリオ"/>
              </a:rPr>
              <a:t>勝率は　５０％</a:t>
            </a:r>
            <a:endParaRPr lang="en-CA" sz="2400" dirty="0">
              <a:latin typeface="Segoe UI"/>
              <a:ea typeface="メイリオ"/>
            </a:endParaRPr>
          </a:p>
          <a:p>
            <a:pPr marL="171450" indent="-171450" defTabSz="685800">
              <a:spcBef>
                <a:spcPts val="750"/>
              </a:spcBef>
            </a:pPr>
            <a:endParaRPr lang="en-CA" sz="2400" dirty="0">
              <a:latin typeface="Segoe UI"/>
              <a:ea typeface="メイリオ"/>
            </a:endParaRPr>
          </a:p>
          <a:p>
            <a:pPr marL="171450" indent="-171450" defTabSz="685800">
              <a:spcBef>
                <a:spcPts val="750"/>
              </a:spcBef>
            </a:pPr>
            <a:endParaRPr lang="en-CA" sz="2400" dirty="0">
              <a:latin typeface="Segoe UI"/>
              <a:ea typeface="メイリオ"/>
            </a:endParaRPr>
          </a:p>
          <a:p>
            <a:pPr marL="171450" indent="-171450" defTabSz="685800">
              <a:spcBef>
                <a:spcPts val="750"/>
              </a:spcBef>
            </a:pPr>
            <a:endParaRPr lang="en-CA" sz="2400" dirty="0">
              <a:latin typeface="Segoe UI"/>
              <a:ea typeface="メイリオ"/>
            </a:endParaRPr>
          </a:p>
          <a:p>
            <a:pPr marL="171450" indent="-171450" defTabSz="685800">
              <a:spcBef>
                <a:spcPts val="750"/>
              </a:spcBef>
            </a:pPr>
            <a:endParaRPr lang="en-CA" sz="2400" dirty="0">
              <a:latin typeface="Segoe UI"/>
              <a:ea typeface="メイリオ"/>
            </a:endParaRPr>
          </a:p>
        </p:txBody>
      </p:sp>
      <p:pic>
        <p:nvPicPr>
          <p:cNvPr id="9" name="Picture 2" descr="https://2.bp.blogspot.com/-Yx_amnbhmwU/VMItsH9oCRI/AAAAAAAAqxA/PncABLwyw2I/s800/bird_ta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829272"/>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2.bp.blogspot.com/-Yx_amnbhmwU/VMItsH9oCRI/AAAAAAAAqxA/PncABLwyw2I/s800/bird_ta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722" y="2484337"/>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2.bp.blogspot.com/-Yx_amnbhmwU/VMItsH9oCRI/AAAAAAAAqxA/PncABLwyw2I/s800/bird_ta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2939" y="3752351"/>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2.bp.blogspot.com/-Yx_amnbhmwU/VMItsH9oCRI/AAAAAAAAqxA/PncABLwyw2I/s800/bird_ta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7363" y="4325194"/>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2.bp.blogspot.com/-Yx_amnbhmwU/VMItsH9oCRI/AAAAAAAAqxA/PncABLwyw2I/s800/bird_ta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17" y="4449711"/>
            <a:ext cx="1362075" cy="149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7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000" dirty="0">
                <a:latin typeface="Arial" panose="020B0604020202020204" pitchFamily="34" charset="0"/>
                <a:cs typeface="Arial" panose="020B0604020202020204" pitchFamily="34" charset="0"/>
              </a:rPr>
              <a:t>鳩の特性</a:t>
            </a:r>
            <a:endParaRPr lang="en-CA"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14</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a:xfrm>
            <a:off x="161926" y="983456"/>
            <a:ext cx="7984331" cy="921544"/>
          </a:xfrm>
        </p:spPr>
        <p:txBody>
          <a:bodyPr>
            <a:normAutofit/>
          </a:bodyPr>
          <a:lstStyle/>
          <a:p>
            <a:r>
              <a:rPr lang="ja-JP" altLang="en-US" b="1" dirty="0"/>
              <a:t>仮に</a:t>
            </a:r>
            <a:r>
              <a:rPr lang="ja-JP" altLang="en-US" dirty="0"/>
              <a:t>，鳩しかいない，とします．</a:t>
            </a:r>
            <a:endParaRPr lang="en-US" altLang="ja-JP" dirty="0"/>
          </a:p>
          <a:p>
            <a:r>
              <a:rPr lang="ja-JP" altLang="en-US" dirty="0"/>
              <a:t>鳩がたくさんいます．攻撃はありません．半々に分け合います</a:t>
            </a:r>
            <a:endParaRPr lang="en-CA" dirty="0"/>
          </a:p>
          <a:p>
            <a:endParaRPr lang="en-CA" dirty="0"/>
          </a:p>
          <a:p>
            <a:endParaRPr lang="en-CA" dirty="0"/>
          </a:p>
          <a:p>
            <a:endParaRPr lang="en-CA" dirty="0"/>
          </a:p>
          <a:p>
            <a:endParaRPr lang="en-CA" dirty="0"/>
          </a:p>
        </p:txBody>
      </p:sp>
      <p:sp>
        <p:nvSpPr>
          <p:cNvPr id="8" name="Content Placeholder 2"/>
          <p:cNvSpPr txBox="1">
            <a:spLocks/>
          </p:cNvSpPr>
          <p:nvPr/>
        </p:nvSpPr>
        <p:spPr>
          <a:xfrm>
            <a:off x="5881687" y="5342335"/>
            <a:ext cx="2462213" cy="59769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685800">
              <a:spcBef>
                <a:spcPts val="750"/>
              </a:spcBef>
              <a:buNone/>
            </a:pPr>
            <a:r>
              <a:rPr lang="ja-JP" altLang="en-US" sz="2100" dirty="0">
                <a:latin typeface="Segoe UI"/>
                <a:ea typeface="メイリオ"/>
              </a:rPr>
              <a:t>半々に分け合う</a:t>
            </a:r>
            <a:endParaRPr lang="en-CA" sz="2100" dirty="0">
              <a:latin typeface="Segoe UI"/>
              <a:ea typeface="メイリオ"/>
            </a:endParaRPr>
          </a:p>
          <a:p>
            <a:pPr marL="171450" indent="-171450" defTabSz="685800">
              <a:spcBef>
                <a:spcPts val="750"/>
              </a:spcBef>
            </a:pPr>
            <a:endParaRPr lang="en-CA" sz="2100" dirty="0">
              <a:latin typeface="Segoe UI"/>
              <a:ea typeface="メイリオ"/>
            </a:endParaRPr>
          </a:p>
          <a:p>
            <a:pPr marL="171450" indent="-171450" defTabSz="685800">
              <a:spcBef>
                <a:spcPts val="750"/>
              </a:spcBef>
            </a:pPr>
            <a:endParaRPr lang="en-CA" sz="2100" dirty="0">
              <a:latin typeface="Segoe UI"/>
              <a:ea typeface="メイリオ"/>
            </a:endParaRPr>
          </a:p>
          <a:p>
            <a:pPr marL="171450" indent="-171450" defTabSz="685800">
              <a:spcBef>
                <a:spcPts val="750"/>
              </a:spcBef>
            </a:pPr>
            <a:endParaRPr lang="en-CA" sz="2100" dirty="0">
              <a:latin typeface="Segoe UI"/>
              <a:ea typeface="メイリオ"/>
            </a:endParaRPr>
          </a:p>
        </p:txBody>
      </p:sp>
      <p:pic>
        <p:nvPicPr>
          <p:cNvPr id="6146" name="Picture 2" descr="ä¸ã¤ã®ã¤ã¤ãã³ã§é³æ¥½ãè´ãã«ããã«ã®ã¤ã©ã¹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17006"/>
            <a:ext cx="2857500" cy="26503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4.bp.blogspot.com/-mfqbB0DfCDo/UTbWrZXNlPI/AAAAAAAAOic/lkRI5dseik4/s1600/bird_ha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550" y="3128963"/>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4.bp.blogspot.com/-mfqbB0DfCDo/UTbWrZXNlPI/AAAAAAAAOic/lkRI5dseik4/s1600/bird_ha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8325" y="2664620"/>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4.bp.blogspot.com/-mfqbB0DfCDo/UTbWrZXNlPI/AAAAAAAAOic/lkRI5dseik4/s1600/bird_ha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100" y="3600451"/>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4.bp.blogspot.com/-mfqbB0DfCDo/UTbWrZXNlPI/AAAAAAAAOic/lkRI5dseik4/s1600/bird_ha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038" y="4532709"/>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4.bp.blogspot.com/-mfqbB0DfCDo/UTbWrZXNlPI/AAAAAAAAOic/lkRI5dseik4/s1600/bird_ha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6959" y="4412457"/>
            <a:ext cx="1305521"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4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15</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a:xfrm>
            <a:off x="114300" y="276818"/>
            <a:ext cx="8753475" cy="3879057"/>
          </a:xfrm>
        </p:spPr>
        <p:txBody>
          <a:bodyPr>
            <a:noAutofit/>
          </a:bodyPr>
          <a:lstStyle/>
          <a:p>
            <a:r>
              <a:rPr lang="ja-JP" altLang="en-US" sz="2400" dirty="0">
                <a:latin typeface="Arial" panose="020B0604020202020204" pitchFamily="34" charset="0"/>
                <a:cs typeface="Arial" panose="020B0604020202020204" pitchFamily="34" charset="0"/>
              </a:rPr>
              <a:t>たくさんの</a:t>
            </a:r>
            <a:r>
              <a:rPr lang="ja-JP" altLang="en-US" sz="2400" b="1" dirty="0">
                <a:latin typeface="Arial" panose="020B0604020202020204" pitchFamily="34" charset="0"/>
                <a:cs typeface="Arial" panose="020B0604020202020204" pitchFamily="34" charset="0"/>
              </a:rPr>
              <a:t>鷹と鳩が混ざり合っている</a:t>
            </a:r>
            <a:r>
              <a:rPr lang="ja-JP" altLang="en-US" sz="2400" dirty="0">
                <a:latin typeface="Arial" panose="020B0604020202020204" pitchFamily="34" charset="0"/>
                <a:cs typeface="Arial" panose="020B0604020202020204" pitchFamily="34" charset="0"/>
              </a:rPr>
              <a:t>とします</a:t>
            </a:r>
            <a:endParaRPr lang="en-US" altLang="ja-JP" sz="2400" dirty="0">
              <a:latin typeface="Arial" panose="020B0604020202020204" pitchFamily="34" charset="0"/>
              <a:cs typeface="Arial" panose="020B0604020202020204" pitchFamily="34" charset="0"/>
            </a:endParaRPr>
          </a:p>
          <a:p>
            <a:endParaRPr lang="en-US" altLang="ja-JP" sz="2400" dirty="0">
              <a:latin typeface="Arial" panose="020B0604020202020204" pitchFamily="34" charset="0"/>
              <a:cs typeface="Arial" panose="020B0604020202020204" pitchFamily="34" charset="0"/>
            </a:endParaRPr>
          </a:p>
          <a:p>
            <a:r>
              <a:rPr lang="ja-JP" altLang="en-US" sz="2400" dirty="0">
                <a:latin typeface="Arial" panose="020B0604020202020204" pitchFamily="34" charset="0"/>
                <a:cs typeface="Arial" panose="020B0604020202020204" pitchFamily="34" charset="0"/>
              </a:rPr>
              <a:t>鳩は，</a:t>
            </a:r>
            <a:r>
              <a:rPr lang="ja-JP" altLang="en-US" sz="2400" b="1" dirty="0">
                <a:latin typeface="Arial" panose="020B0604020202020204" pitchFamily="34" charset="0"/>
                <a:cs typeface="Arial" panose="020B0604020202020204" pitchFamily="34" charset="0"/>
              </a:rPr>
              <a:t>生き残る</a:t>
            </a:r>
            <a:r>
              <a:rPr lang="ja-JP" altLang="en-US" sz="2400" dirty="0">
                <a:latin typeface="Arial" panose="020B0604020202020204" pitchFamily="34" charset="0"/>
                <a:cs typeface="Arial" panose="020B0604020202020204" pitchFamily="34" charset="0"/>
              </a:rPr>
              <a:t>ことができるでしょうか？</a:t>
            </a:r>
            <a:endParaRPr lang="en-US" altLang="ja-JP" sz="2400" dirty="0">
              <a:latin typeface="Arial" panose="020B0604020202020204" pitchFamily="34" charset="0"/>
              <a:cs typeface="Arial" panose="020B0604020202020204" pitchFamily="34" charset="0"/>
            </a:endParaRPr>
          </a:p>
          <a:p>
            <a:pPr marL="0" indent="0">
              <a:buNone/>
            </a:pPr>
            <a:r>
              <a:rPr lang="ja-JP" altLang="en-US" sz="2400" dirty="0">
                <a:latin typeface="Arial" panose="020B0604020202020204" pitchFamily="34" charset="0"/>
                <a:cs typeface="Arial" panose="020B0604020202020204" pitchFamily="34" charset="0"/>
              </a:rPr>
              <a:t>　鷹は，</a:t>
            </a:r>
            <a:r>
              <a:rPr lang="ja-JP" altLang="en-US" sz="2400" b="1" dirty="0">
                <a:latin typeface="Arial" panose="020B0604020202020204" pitchFamily="34" charset="0"/>
                <a:cs typeface="Arial" panose="020B0604020202020204" pitchFamily="34" charset="0"/>
              </a:rPr>
              <a:t>生き残る</a:t>
            </a:r>
            <a:r>
              <a:rPr lang="ja-JP" altLang="en-US" sz="2400" dirty="0">
                <a:latin typeface="Arial" panose="020B0604020202020204" pitchFamily="34" charset="0"/>
                <a:cs typeface="Arial" panose="020B0604020202020204" pitchFamily="34" charset="0"/>
              </a:rPr>
              <a:t>ことができるでしょうか？</a:t>
            </a:r>
            <a:endParaRPr lang="en-US" sz="2400" dirty="0">
              <a:latin typeface="Arial" panose="020B0604020202020204" pitchFamily="34" charset="0"/>
              <a:cs typeface="Arial" panose="020B0604020202020204" pitchFamily="34" charset="0"/>
            </a:endParaRPr>
          </a:p>
          <a:p>
            <a:r>
              <a:rPr lang="ja-JP" altLang="en-US" sz="2400" dirty="0">
                <a:latin typeface="Arial" panose="020B0604020202020204" pitchFamily="34" charset="0"/>
                <a:cs typeface="Arial" panose="020B0604020202020204" pitchFamily="34" charset="0"/>
              </a:rPr>
              <a:t>鳩の数が，鷹の数を</a:t>
            </a:r>
            <a:r>
              <a:rPr lang="ja-JP" altLang="en-US" sz="2400" b="1" dirty="0">
                <a:latin typeface="Arial" panose="020B0604020202020204" pitchFamily="34" charset="0"/>
                <a:cs typeface="Arial" panose="020B0604020202020204" pitchFamily="34" charset="0"/>
              </a:rPr>
              <a:t>上回る</a:t>
            </a:r>
            <a:r>
              <a:rPr lang="ja-JP" altLang="en-US" sz="2400" dirty="0">
                <a:latin typeface="Arial" panose="020B0604020202020204" pitchFamily="34" charset="0"/>
                <a:cs typeface="Arial" panose="020B0604020202020204" pitchFamily="34" charset="0"/>
              </a:rPr>
              <a:t>ことはありえるでしょうか？</a:t>
            </a:r>
            <a:endParaRPr lang="en-US" altLang="ja-JP" sz="2400" dirty="0">
              <a:latin typeface="Arial" panose="020B0604020202020204" pitchFamily="34" charset="0"/>
              <a:cs typeface="Arial" panose="020B0604020202020204" pitchFamily="34" charset="0"/>
            </a:endParaRPr>
          </a:p>
          <a:p>
            <a:pPr marL="0" indent="0">
              <a:buNone/>
            </a:pPr>
            <a:r>
              <a:rPr lang="ja-JP" altLang="en-US" sz="2400" dirty="0">
                <a:latin typeface="Arial" panose="020B0604020202020204" pitchFamily="34" charset="0"/>
                <a:cs typeface="Arial" panose="020B0604020202020204" pitchFamily="34" charset="0"/>
              </a:rPr>
              <a:t>　鷹の数が，鳩の数を</a:t>
            </a:r>
            <a:r>
              <a:rPr lang="ja-JP" altLang="en-US" sz="2400" b="1" dirty="0">
                <a:latin typeface="Arial" panose="020B0604020202020204" pitchFamily="34" charset="0"/>
                <a:cs typeface="Arial" panose="020B0604020202020204" pitchFamily="34" charset="0"/>
              </a:rPr>
              <a:t>上回る</a:t>
            </a:r>
            <a:r>
              <a:rPr lang="ja-JP" altLang="en-US" sz="2400" dirty="0">
                <a:latin typeface="Arial" panose="020B0604020202020204" pitchFamily="34" charset="0"/>
                <a:cs typeface="Arial" panose="020B0604020202020204" pitchFamily="34" charset="0"/>
              </a:rPr>
              <a:t>ことはありえるでしょうか？</a:t>
            </a:r>
            <a:endParaRPr lang="en-US" altLang="ja-JP"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endParaRPr lang="en-CA" sz="2400" dirty="0"/>
          </a:p>
        </p:txBody>
      </p:sp>
      <p:pic>
        <p:nvPicPr>
          <p:cNvPr id="5"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12" y="3671888"/>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1412" y="4121945"/>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473" y="4641653"/>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5533" y="3739754"/>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758" y="3604022"/>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3140" y="4158357"/>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6782" y="4508650"/>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5" y="4403624"/>
            <a:ext cx="1362075" cy="149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7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latin typeface="Arial" panose="020B0604020202020204" pitchFamily="34" charset="0"/>
                <a:cs typeface="Arial" panose="020B0604020202020204" pitchFamily="34" charset="0"/>
              </a:rPr>
              <a:t>鷹の気持ちで</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16</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a:xfrm>
            <a:off x="28352" y="957609"/>
            <a:ext cx="4900537" cy="3879057"/>
          </a:xfrm>
        </p:spPr>
        <p:txBody>
          <a:bodyPr>
            <a:normAutofit/>
          </a:bodyPr>
          <a:lstStyle/>
          <a:p>
            <a:pPr marL="0" indent="0" algn="ctr">
              <a:buNone/>
            </a:pPr>
            <a:r>
              <a:rPr lang="ja-JP" altLang="en-US" sz="2400" b="1" u="sng" dirty="0">
                <a:latin typeface="Arial" panose="020B0604020202020204" pitchFamily="34" charset="0"/>
                <a:cs typeface="Arial" panose="020B0604020202020204" pitchFamily="34" charset="0"/>
              </a:rPr>
              <a:t>鷹が多くいるとき</a:t>
            </a:r>
            <a:r>
              <a:rPr lang="ja-JP" altLang="en-US" sz="2400" dirty="0">
                <a:latin typeface="Arial" panose="020B0604020202020204" pitchFamily="34" charset="0"/>
                <a:cs typeface="Arial" panose="020B0604020202020204" pitchFamily="34" charset="0"/>
              </a:rPr>
              <a:t>　</a:t>
            </a:r>
            <a:endParaRPr lang="en-US" altLang="ja-JP" sz="2400" dirty="0">
              <a:latin typeface="Arial" panose="020B0604020202020204" pitchFamily="34" charset="0"/>
              <a:cs typeface="Arial" panose="020B0604020202020204" pitchFamily="34" charset="0"/>
            </a:endParaRPr>
          </a:p>
          <a:p>
            <a:pPr marL="0" indent="0" algn="ctr">
              <a:buNone/>
            </a:pPr>
            <a:r>
              <a:rPr lang="ja-JP" altLang="en-US" sz="2400" dirty="0">
                <a:latin typeface="Arial" panose="020B0604020202020204" pitchFamily="34" charset="0"/>
                <a:cs typeface="Arial" panose="020B0604020202020204" pitchFamily="34" charset="0"/>
              </a:rPr>
              <a:t>鷹に多く出会い，鷹と攻撃しあう．</a:t>
            </a:r>
            <a:endParaRPr lang="en-US" altLang="ja-JP" sz="2400" dirty="0">
              <a:latin typeface="Arial" panose="020B0604020202020204" pitchFamily="34" charset="0"/>
              <a:cs typeface="Arial" panose="020B0604020202020204" pitchFamily="34" charset="0"/>
            </a:endParaRPr>
          </a:p>
          <a:p>
            <a:pPr marL="0" indent="0" algn="ctr">
              <a:buNone/>
            </a:pPr>
            <a:r>
              <a:rPr lang="ja-JP" altLang="en-US" sz="2400" dirty="0">
                <a:latin typeface="Arial" panose="020B0604020202020204" pitchFamily="34" charset="0"/>
                <a:cs typeface="Arial" panose="020B0604020202020204" pitchFamily="34" charset="0"/>
              </a:rPr>
              <a:t>ケガがおおい（不利）</a:t>
            </a:r>
            <a:endParaRPr lang="en-CA" sz="2400" dirty="0">
              <a:latin typeface="Arial" panose="020B0604020202020204" pitchFamily="34" charset="0"/>
              <a:cs typeface="Arial" panose="020B0604020202020204" pitchFamily="34" charset="0"/>
            </a:endParaRPr>
          </a:p>
        </p:txBody>
      </p:sp>
      <p:pic>
        <p:nvPicPr>
          <p:cNvPr id="5"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393" y="4571926"/>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9016" y="2948779"/>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3745" y="3341934"/>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777" y="4416971"/>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82" y="2722462"/>
            <a:ext cx="1362075" cy="149473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801640" y="963561"/>
            <a:ext cx="4695825" cy="387905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685800">
              <a:spcBef>
                <a:spcPts val="750"/>
              </a:spcBef>
              <a:buNone/>
            </a:pPr>
            <a:r>
              <a:rPr lang="ja-JP" altLang="en-US" sz="2400" b="1" u="sng" dirty="0">
                <a:latin typeface="Arial" panose="020B0604020202020204" pitchFamily="34" charset="0"/>
                <a:ea typeface="メイリオ"/>
                <a:cs typeface="Arial" panose="020B0604020202020204" pitchFamily="34" charset="0"/>
              </a:rPr>
              <a:t>鳩が多くいるとき</a:t>
            </a:r>
            <a:r>
              <a:rPr lang="ja-JP" altLang="en-US" sz="2400" dirty="0">
                <a:latin typeface="Arial" panose="020B0604020202020204" pitchFamily="34" charset="0"/>
                <a:ea typeface="メイリオ"/>
                <a:cs typeface="Arial" panose="020B0604020202020204" pitchFamily="34" charset="0"/>
              </a:rPr>
              <a:t>　</a:t>
            </a:r>
            <a:endParaRPr lang="en-US" altLang="ja-JP" sz="2400" dirty="0">
              <a:latin typeface="Arial" panose="020B0604020202020204" pitchFamily="34" charset="0"/>
              <a:ea typeface="メイリオ"/>
              <a:cs typeface="Arial" panose="020B0604020202020204" pitchFamily="34" charset="0"/>
            </a:endParaRPr>
          </a:p>
          <a:p>
            <a:pPr marL="0" indent="0" algn="ctr" defTabSz="685800">
              <a:spcBef>
                <a:spcPts val="750"/>
              </a:spcBef>
              <a:buNone/>
            </a:pPr>
            <a:r>
              <a:rPr lang="ja-JP" altLang="en-US" sz="2400" dirty="0">
                <a:latin typeface="Arial" panose="020B0604020202020204" pitchFamily="34" charset="0"/>
                <a:ea typeface="メイリオ"/>
                <a:cs typeface="Arial" panose="020B0604020202020204" pitchFamily="34" charset="0"/>
              </a:rPr>
              <a:t>鳩に多く出会い，鳩は逃げる．</a:t>
            </a:r>
            <a:endParaRPr lang="en-US" altLang="ja-JP" sz="2400" dirty="0">
              <a:latin typeface="Arial" panose="020B0604020202020204" pitchFamily="34" charset="0"/>
              <a:ea typeface="メイリオ"/>
              <a:cs typeface="Arial" panose="020B0604020202020204" pitchFamily="34" charset="0"/>
            </a:endParaRPr>
          </a:p>
          <a:p>
            <a:pPr marL="0" indent="0" algn="ctr" defTabSz="685800">
              <a:spcBef>
                <a:spcPts val="750"/>
              </a:spcBef>
              <a:buNone/>
            </a:pPr>
            <a:r>
              <a:rPr lang="ja-JP" altLang="en-US" sz="2400" dirty="0">
                <a:latin typeface="Arial" panose="020B0604020202020204" pitchFamily="34" charset="0"/>
                <a:ea typeface="メイリオ"/>
                <a:cs typeface="Arial" panose="020B0604020202020204" pitchFamily="34" charset="0"/>
              </a:rPr>
              <a:t>総取りなので有利</a:t>
            </a:r>
            <a:endParaRPr lang="en-CA" sz="2400" dirty="0">
              <a:latin typeface="Arial" panose="020B0604020202020204" pitchFamily="34" charset="0"/>
              <a:ea typeface="メイリオ"/>
              <a:cs typeface="Arial" panose="020B0604020202020204" pitchFamily="34" charset="0"/>
            </a:endParaRPr>
          </a:p>
        </p:txBody>
      </p:sp>
      <p:pic>
        <p:nvPicPr>
          <p:cNvPr id="11"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4829" y="2922239"/>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727" y="2676451"/>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6904" y="3188246"/>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104" y="4440038"/>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7066" y="4416971"/>
            <a:ext cx="1305521"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06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latin typeface="Arial" panose="020B0604020202020204" pitchFamily="34" charset="0"/>
                <a:cs typeface="Arial" panose="020B0604020202020204" pitchFamily="34" charset="0"/>
              </a:rPr>
              <a:t>鳩の気持ちで</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17</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a:xfrm>
            <a:off x="121370" y="1082351"/>
            <a:ext cx="4695825" cy="3879057"/>
          </a:xfrm>
        </p:spPr>
        <p:txBody>
          <a:bodyPr>
            <a:normAutofit/>
          </a:bodyPr>
          <a:lstStyle/>
          <a:p>
            <a:pPr marL="0" indent="0" algn="ctr">
              <a:buNone/>
            </a:pPr>
            <a:r>
              <a:rPr lang="ja-JP" altLang="en-US" sz="2400" b="1" u="sng" dirty="0">
                <a:latin typeface="Arial" panose="020B0604020202020204" pitchFamily="34" charset="0"/>
                <a:cs typeface="Arial" panose="020B0604020202020204" pitchFamily="34" charset="0"/>
              </a:rPr>
              <a:t>鷹が多くいるとき</a:t>
            </a:r>
            <a:r>
              <a:rPr lang="ja-JP" altLang="en-US" sz="2400" dirty="0">
                <a:latin typeface="Arial" panose="020B0604020202020204" pitchFamily="34" charset="0"/>
                <a:cs typeface="Arial" panose="020B0604020202020204" pitchFamily="34" charset="0"/>
              </a:rPr>
              <a:t>　</a:t>
            </a:r>
            <a:endParaRPr lang="en-US" altLang="ja-JP" sz="2400" dirty="0">
              <a:latin typeface="Arial" panose="020B0604020202020204" pitchFamily="34" charset="0"/>
              <a:cs typeface="Arial" panose="020B0604020202020204" pitchFamily="34" charset="0"/>
            </a:endParaRPr>
          </a:p>
          <a:p>
            <a:pPr marL="0" indent="0" algn="ctr">
              <a:buNone/>
            </a:pPr>
            <a:r>
              <a:rPr lang="ja-JP" altLang="en-US" sz="2400" dirty="0">
                <a:latin typeface="Arial" panose="020B0604020202020204" pitchFamily="34" charset="0"/>
                <a:cs typeface="Arial" panose="020B0604020202020204" pitchFamily="34" charset="0"/>
              </a:rPr>
              <a:t>鷹に多く出会う．</a:t>
            </a:r>
            <a:endParaRPr lang="en-US" altLang="ja-JP" sz="2400" dirty="0">
              <a:latin typeface="Arial" panose="020B0604020202020204" pitchFamily="34" charset="0"/>
              <a:cs typeface="Arial" panose="020B0604020202020204" pitchFamily="34" charset="0"/>
            </a:endParaRPr>
          </a:p>
          <a:p>
            <a:pPr marL="0" indent="0" algn="ctr">
              <a:buNone/>
            </a:pPr>
            <a:r>
              <a:rPr lang="ja-JP" altLang="en-US" sz="2400" dirty="0">
                <a:cs typeface="Arial" panose="020B0604020202020204" pitchFamily="34" charset="0"/>
              </a:rPr>
              <a:t>逃げる</a:t>
            </a:r>
            <a:r>
              <a:rPr lang="ja-JP" altLang="en-US" sz="2400" dirty="0">
                <a:latin typeface="Arial" panose="020B0604020202020204" pitchFamily="34" charset="0"/>
                <a:cs typeface="Arial" panose="020B0604020202020204" pitchFamily="34" charset="0"/>
              </a:rPr>
              <a:t>．餌や水は鷹のもの．</a:t>
            </a:r>
            <a:endParaRPr lang="en-CA" sz="2400" dirty="0">
              <a:latin typeface="Arial" panose="020B0604020202020204" pitchFamily="34" charset="0"/>
              <a:cs typeface="Arial" panose="020B0604020202020204" pitchFamily="34" charset="0"/>
            </a:endParaRPr>
          </a:p>
        </p:txBody>
      </p:sp>
      <p:pic>
        <p:nvPicPr>
          <p:cNvPr id="5"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393" y="4571926"/>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9016" y="2948779"/>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3745" y="3341934"/>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777" y="4416971"/>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82" y="2722462"/>
            <a:ext cx="1362075" cy="149473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4572000" y="1105418"/>
            <a:ext cx="4695825" cy="387905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685800">
              <a:spcBef>
                <a:spcPts val="750"/>
              </a:spcBef>
              <a:buNone/>
            </a:pPr>
            <a:r>
              <a:rPr lang="ja-JP" altLang="en-US" sz="2400" b="1" u="sng" dirty="0">
                <a:latin typeface="Arial" panose="020B0604020202020204" pitchFamily="34" charset="0"/>
                <a:ea typeface="メイリオ"/>
                <a:cs typeface="Arial" panose="020B0604020202020204" pitchFamily="34" charset="0"/>
              </a:rPr>
              <a:t>鳩が多くいるとき</a:t>
            </a:r>
            <a:r>
              <a:rPr lang="ja-JP" altLang="en-US" sz="2400" dirty="0">
                <a:latin typeface="Arial" panose="020B0604020202020204" pitchFamily="34" charset="0"/>
                <a:ea typeface="メイリオ"/>
                <a:cs typeface="Arial" panose="020B0604020202020204" pitchFamily="34" charset="0"/>
              </a:rPr>
              <a:t>　</a:t>
            </a:r>
            <a:endParaRPr lang="en-US" altLang="ja-JP" sz="2400" dirty="0">
              <a:latin typeface="Arial" panose="020B0604020202020204" pitchFamily="34" charset="0"/>
              <a:ea typeface="メイリオ"/>
              <a:cs typeface="Arial" panose="020B0604020202020204" pitchFamily="34" charset="0"/>
            </a:endParaRPr>
          </a:p>
          <a:p>
            <a:pPr marL="0" indent="0" algn="ctr" defTabSz="685800">
              <a:spcBef>
                <a:spcPts val="750"/>
              </a:spcBef>
              <a:buNone/>
            </a:pPr>
            <a:r>
              <a:rPr lang="ja-JP" altLang="en-US" sz="2400" dirty="0">
                <a:latin typeface="Arial" panose="020B0604020202020204" pitchFamily="34" charset="0"/>
                <a:ea typeface="メイリオ"/>
                <a:cs typeface="Arial" panose="020B0604020202020204" pitchFamily="34" charset="0"/>
              </a:rPr>
              <a:t>鳩に多く出会い，</a:t>
            </a:r>
            <a:br>
              <a:rPr lang="en-US" altLang="ja-JP" sz="2400" dirty="0">
                <a:latin typeface="Arial" panose="020B0604020202020204" pitchFamily="34" charset="0"/>
                <a:ea typeface="メイリオ"/>
                <a:cs typeface="Arial" panose="020B0604020202020204" pitchFamily="34" charset="0"/>
              </a:rPr>
            </a:br>
            <a:r>
              <a:rPr lang="ja-JP" altLang="en-US" sz="2400" dirty="0">
                <a:latin typeface="Arial" panose="020B0604020202020204" pitchFamily="34" charset="0"/>
                <a:ea typeface="メイリオ"/>
                <a:cs typeface="Arial" panose="020B0604020202020204" pitchFamily="34" charset="0"/>
              </a:rPr>
              <a:t>餌や水は半々になる</a:t>
            </a:r>
            <a:endParaRPr lang="en-CA" sz="2400" dirty="0">
              <a:latin typeface="Arial" panose="020B0604020202020204" pitchFamily="34" charset="0"/>
              <a:ea typeface="メイリオ"/>
              <a:cs typeface="Arial" panose="020B0604020202020204" pitchFamily="34" charset="0"/>
            </a:endParaRPr>
          </a:p>
        </p:txBody>
      </p:sp>
      <p:pic>
        <p:nvPicPr>
          <p:cNvPr id="11" name="Picture 2" descr="https://2.bp.blogspot.com/-Yx_amnbhmwU/VMItsH9oCRI/AAAAAAAAqxA/PncABLwyw2I/s800/bird_ta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4829" y="2922239"/>
            <a:ext cx="1362075" cy="14947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727" y="2676451"/>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6904" y="3188246"/>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104" y="4440038"/>
            <a:ext cx="130552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4.bp.blogspot.com/-mfqbB0DfCDo/UTbWrZXNlPI/AAAAAAAAOic/lkRI5dseik4/s1600/bird_ha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7066" y="4416971"/>
            <a:ext cx="1305521"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1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latin typeface="Arial" panose="020B0604020202020204" pitchFamily="34" charset="0"/>
                <a:cs typeface="Arial" panose="020B0604020202020204" pitchFamily="34" charset="0"/>
              </a:rPr>
              <a:t>鳩と鷹の利得表</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18</a:t>
            </a:fld>
            <a:endParaRPr kumimoji="1" lang="en-US" dirty="0">
              <a:solidFill>
                <a:prstClr val="black">
                  <a:tint val="75000"/>
                </a:prstClr>
              </a:solidFill>
              <a:latin typeface="Segoe UI"/>
              <a:ea typeface="メイリオ"/>
            </a:endParaRPr>
          </a:p>
        </p:txBody>
      </p:sp>
      <p:sp>
        <p:nvSpPr>
          <p:cNvPr id="6" name="正方形/長方形 5"/>
          <p:cNvSpPr/>
          <p:nvPr/>
        </p:nvSpPr>
        <p:spPr>
          <a:xfrm>
            <a:off x="752475" y="5022406"/>
            <a:ext cx="7224712" cy="830997"/>
          </a:xfrm>
          <a:prstGeom prst="rect">
            <a:avLst/>
          </a:prstGeom>
        </p:spPr>
        <p:txBody>
          <a:bodyPr wrap="square">
            <a:spAutoFit/>
          </a:bodyPr>
          <a:lstStyle/>
          <a:p>
            <a:pPr defTabSz="685800"/>
            <a:r>
              <a:rPr kumimoji="1" lang="ja-JP" altLang="en-US" sz="2400" dirty="0">
                <a:solidFill>
                  <a:prstClr val="black"/>
                </a:solidFill>
                <a:latin typeface="Segoe UI"/>
                <a:ea typeface="メイリオ"/>
                <a:hlinkClick r:id="rId2"/>
              </a:rPr>
              <a:t>http://sciencecases.lib.buffalo.edu/cs/collection/detail.asp?case_id=763&amp;id=763</a:t>
            </a:r>
            <a:r>
              <a:rPr kumimoji="1" lang="ja-JP" altLang="en-US" sz="2400" dirty="0">
                <a:solidFill>
                  <a:prstClr val="black"/>
                </a:solidFill>
                <a:latin typeface="Segoe UI"/>
                <a:ea typeface="メイリオ"/>
              </a:rPr>
              <a:t>　より</a:t>
            </a:r>
          </a:p>
        </p:txBody>
      </p:sp>
      <p:graphicFrame>
        <p:nvGraphicFramePr>
          <p:cNvPr id="12" name="表 11">
            <a:extLst>
              <a:ext uri="{FF2B5EF4-FFF2-40B4-BE49-F238E27FC236}">
                <a16:creationId xmlns:a16="http://schemas.microsoft.com/office/drawing/2014/main" id="{AC0745BE-D4B9-449A-8B6E-03919AED0F46}"/>
              </a:ext>
            </a:extLst>
          </p:cNvPr>
          <p:cNvGraphicFramePr>
            <a:graphicFrameLocks noGrp="1"/>
          </p:cNvGraphicFramePr>
          <p:nvPr>
            <p:extLst>
              <p:ext uri="{D42A27DB-BD31-4B8C-83A1-F6EECF244321}">
                <p14:modId xmlns:p14="http://schemas.microsoft.com/office/powerpoint/2010/main" val="3342023415"/>
              </p:ext>
            </p:extLst>
          </p:nvPr>
        </p:nvGraphicFramePr>
        <p:xfrm>
          <a:off x="470485" y="875418"/>
          <a:ext cx="8163927" cy="2624061"/>
        </p:xfrm>
        <a:graphic>
          <a:graphicData uri="http://schemas.openxmlformats.org/drawingml/2006/table">
            <a:tbl>
              <a:tblPr firstRow="1" firstCol="1">
                <a:tableStyleId>{5C22544A-7EE6-4342-B048-85BDC9FD1C3A}</a:tableStyleId>
              </a:tblPr>
              <a:tblGrid>
                <a:gridCol w="1833563">
                  <a:extLst>
                    <a:ext uri="{9D8B030D-6E8A-4147-A177-3AD203B41FA5}">
                      <a16:colId xmlns:a16="http://schemas.microsoft.com/office/drawing/2014/main" val="4220970032"/>
                    </a:ext>
                  </a:extLst>
                </a:gridCol>
                <a:gridCol w="3352800">
                  <a:extLst>
                    <a:ext uri="{9D8B030D-6E8A-4147-A177-3AD203B41FA5}">
                      <a16:colId xmlns:a16="http://schemas.microsoft.com/office/drawing/2014/main" val="3110442098"/>
                    </a:ext>
                  </a:extLst>
                </a:gridCol>
                <a:gridCol w="2977564">
                  <a:extLst>
                    <a:ext uri="{9D8B030D-6E8A-4147-A177-3AD203B41FA5}">
                      <a16:colId xmlns:a16="http://schemas.microsoft.com/office/drawing/2014/main" val="2335472821"/>
                    </a:ext>
                  </a:extLst>
                </a:gridCol>
              </a:tblGrid>
              <a:tr h="612381">
                <a:tc>
                  <a:txBody>
                    <a:bodyPr/>
                    <a:lstStyle/>
                    <a:p>
                      <a:endParaRPr kumimoji="1" lang="ja-JP" altLang="en-US" sz="2400" dirty="0"/>
                    </a:p>
                  </a:txBody>
                  <a:tcPr/>
                </a:tc>
                <a:tc>
                  <a:txBody>
                    <a:bodyPr/>
                    <a:lstStyle/>
                    <a:p>
                      <a:r>
                        <a:rPr kumimoji="1" lang="ja-JP" altLang="en-US" sz="2400" dirty="0"/>
                        <a:t>鷹</a:t>
                      </a:r>
                    </a:p>
                  </a:txBody>
                  <a:tcPr/>
                </a:tc>
                <a:tc>
                  <a:txBody>
                    <a:bodyPr/>
                    <a:lstStyle/>
                    <a:p>
                      <a:r>
                        <a:rPr kumimoji="1" lang="ja-JP" altLang="en-US" sz="2400" dirty="0"/>
                        <a:t>鳩</a:t>
                      </a:r>
                    </a:p>
                  </a:txBody>
                  <a:tcPr/>
                </a:tc>
                <a:extLst>
                  <a:ext uri="{0D108BD9-81ED-4DB2-BD59-A6C34878D82A}">
                    <a16:rowId xmlns:a16="http://schemas.microsoft.com/office/drawing/2014/main" val="3136629659"/>
                  </a:ext>
                </a:extLst>
              </a:tr>
              <a:tr h="540416">
                <a:tc>
                  <a:txBody>
                    <a:bodyPr/>
                    <a:lstStyle/>
                    <a:p>
                      <a:r>
                        <a:rPr kumimoji="1" lang="ja-JP" altLang="en-US" sz="2400" dirty="0"/>
                        <a:t>鷹</a:t>
                      </a:r>
                    </a:p>
                  </a:txBody>
                  <a:tcPr/>
                </a:tc>
                <a:tc>
                  <a:txBody>
                    <a:bodyPr/>
                    <a:lstStyle/>
                    <a:p>
                      <a:r>
                        <a:rPr kumimoji="1" lang="ja-JP" altLang="en-US" sz="2400" dirty="0"/>
                        <a:t>勝つ：餌，水をすべて</a:t>
                      </a:r>
                      <a:endParaRPr kumimoji="1" lang="en-US" altLang="ja-JP" sz="2400" dirty="0"/>
                    </a:p>
                    <a:p>
                      <a:r>
                        <a:rPr kumimoji="1" lang="ja-JP" altLang="en-US" sz="2400" dirty="0"/>
                        <a:t>負ける：けがをする</a:t>
                      </a:r>
                      <a:endParaRPr kumimoji="1" lang="en-US" altLang="ja-JP" sz="2400" dirty="0"/>
                    </a:p>
                    <a:p>
                      <a:r>
                        <a:rPr kumimoji="1" lang="en-US" altLang="ja-JP" sz="2400" dirty="0"/>
                        <a:t>0.5 R - 0.5 C</a:t>
                      </a:r>
                      <a:endParaRPr kumimoji="1" lang="ja-JP" altLang="en-US" sz="2400" dirty="0"/>
                    </a:p>
                  </a:txBody>
                  <a:tcPr/>
                </a:tc>
                <a:tc>
                  <a:txBody>
                    <a:bodyPr/>
                    <a:lstStyle/>
                    <a:p>
                      <a:r>
                        <a:rPr kumimoji="1" lang="ja-JP" altLang="en-US" sz="2400" dirty="0"/>
                        <a:t>餌，水をすべて</a:t>
                      </a:r>
                      <a:endParaRPr kumimoji="1" lang="en-US" altLang="ja-JP" sz="2400" dirty="0"/>
                    </a:p>
                    <a:p>
                      <a:endParaRPr kumimoji="1" lang="en-US" altLang="ja-JP" sz="2400" dirty="0"/>
                    </a:p>
                    <a:p>
                      <a:r>
                        <a:rPr kumimoji="1" lang="en-US" altLang="ja-JP" sz="2400" dirty="0"/>
                        <a:t>R</a:t>
                      </a:r>
                    </a:p>
                  </a:txBody>
                  <a:tcPr/>
                </a:tc>
                <a:extLst>
                  <a:ext uri="{0D108BD9-81ED-4DB2-BD59-A6C34878D82A}">
                    <a16:rowId xmlns:a16="http://schemas.microsoft.com/office/drawing/2014/main" val="3758034045"/>
                  </a:ext>
                </a:extLst>
              </a:tr>
              <a:tr h="612381">
                <a:tc>
                  <a:txBody>
                    <a:bodyPr/>
                    <a:lstStyle/>
                    <a:p>
                      <a:r>
                        <a:rPr kumimoji="1" lang="ja-JP" altLang="en-US" sz="2400" dirty="0"/>
                        <a:t>鳩</a:t>
                      </a:r>
                    </a:p>
                  </a:txBody>
                  <a:tcPr/>
                </a:tc>
                <a:tc>
                  <a:txBody>
                    <a:bodyPr/>
                    <a:lstStyle/>
                    <a:p>
                      <a:r>
                        <a:rPr kumimoji="1" lang="ja-JP" altLang="en-US" sz="2400" dirty="0"/>
                        <a:t>逃げる</a:t>
                      </a:r>
                      <a:endParaRPr kumimoji="1" lang="en-US" altLang="ja-JP" sz="2400" dirty="0"/>
                    </a:p>
                    <a:p>
                      <a:r>
                        <a:rPr kumimoji="1" lang="en-US" altLang="ja-JP" sz="2400" dirty="0"/>
                        <a:t>0</a:t>
                      </a:r>
                      <a:endParaRPr kumimoji="1" lang="ja-JP" altLang="en-US" sz="2400" dirty="0"/>
                    </a:p>
                  </a:txBody>
                  <a:tcPr/>
                </a:tc>
                <a:tc>
                  <a:txBody>
                    <a:bodyPr/>
                    <a:lstStyle/>
                    <a:p>
                      <a:r>
                        <a:rPr kumimoji="1" lang="ja-JP" altLang="en-US" sz="2400" dirty="0"/>
                        <a:t>餌，水を半分</a:t>
                      </a:r>
                      <a:endParaRPr kumimoji="1" lang="en-US" altLang="ja-JP" sz="2400" dirty="0"/>
                    </a:p>
                    <a:p>
                      <a:r>
                        <a:rPr kumimoji="1" lang="en-US" altLang="ja-JP" sz="2400" dirty="0"/>
                        <a:t>0.5 R</a:t>
                      </a:r>
                      <a:endParaRPr kumimoji="1" lang="ja-JP" altLang="en-US" sz="2400" dirty="0"/>
                    </a:p>
                  </a:txBody>
                  <a:tcPr/>
                </a:tc>
                <a:extLst>
                  <a:ext uri="{0D108BD9-81ED-4DB2-BD59-A6C34878D82A}">
                    <a16:rowId xmlns:a16="http://schemas.microsoft.com/office/drawing/2014/main" val="3022568026"/>
                  </a:ext>
                </a:extLst>
              </a:tr>
            </a:tbl>
          </a:graphicData>
        </a:graphic>
      </p:graphicFrame>
      <p:sp>
        <p:nvSpPr>
          <p:cNvPr id="13" name="テキスト ボックス 12">
            <a:extLst>
              <a:ext uri="{FF2B5EF4-FFF2-40B4-BE49-F238E27FC236}">
                <a16:creationId xmlns:a16="http://schemas.microsoft.com/office/drawing/2014/main" id="{09FBB4DE-6852-425C-97CE-6193DAE644CF}"/>
              </a:ext>
            </a:extLst>
          </p:cNvPr>
          <p:cNvSpPr txBox="1"/>
          <p:nvPr/>
        </p:nvSpPr>
        <p:spPr>
          <a:xfrm>
            <a:off x="7264492" y="3729038"/>
            <a:ext cx="1425390" cy="830997"/>
          </a:xfrm>
          <a:prstGeom prst="rect">
            <a:avLst/>
          </a:prstGeom>
          <a:noFill/>
        </p:spPr>
        <p:txBody>
          <a:bodyPr wrap="none" rtlCol="0">
            <a:spAutoFit/>
          </a:bodyPr>
          <a:lstStyle/>
          <a:p>
            <a:r>
              <a:rPr kumimoji="1" lang="en-US" altLang="ja-JP" sz="2400" dirty="0"/>
              <a:t>R:</a:t>
            </a:r>
            <a:r>
              <a:rPr kumimoji="1" lang="ja-JP" altLang="en-US" sz="2400" dirty="0"/>
              <a:t> 餌，水</a:t>
            </a:r>
            <a:endParaRPr kumimoji="1" lang="en-US" altLang="ja-JP" sz="2400" dirty="0"/>
          </a:p>
          <a:p>
            <a:r>
              <a:rPr kumimoji="1" lang="en-US" altLang="ja-JP" sz="2400" dirty="0"/>
              <a:t>C: </a:t>
            </a:r>
            <a:r>
              <a:rPr kumimoji="1" lang="ja-JP" altLang="en-US" sz="2400" dirty="0"/>
              <a:t>けが</a:t>
            </a:r>
            <a:endParaRPr kumimoji="1" lang="en-US" altLang="ja-JP" sz="2400" dirty="0"/>
          </a:p>
        </p:txBody>
      </p:sp>
    </p:spTree>
    <p:extLst>
      <p:ext uri="{BB962C8B-B14F-4D97-AF65-F5344CB8AC3E}">
        <p14:creationId xmlns:p14="http://schemas.microsoft.com/office/powerpoint/2010/main" val="364091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latin typeface="Arial" panose="020B0604020202020204" pitchFamily="34" charset="0"/>
                <a:cs typeface="Arial" panose="020B0604020202020204" pitchFamily="34" charset="0"/>
              </a:rPr>
              <a:t>鳩と鷹の利得表</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19</a:t>
            </a:fld>
            <a:endParaRPr kumimoji="1" lang="en-US" dirty="0">
              <a:solidFill>
                <a:prstClr val="black">
                  <a:tint val="75000"/>
                </a:prstClr>
              </a:solidFill>
              <a:latin typeface="Segoe UI"/>
              <a:ea typeface="メイリオ"/>
            </a:endParaRPr>
          </a:p>
        </p:txBody>
      </p:sp>
      <p:sp>
        <p:nvSpPr>
          <p:cNvPr id="5" name="TextBox 4"/>
          <p:cNvSpPr txBox="1"/>
          <p:nvPr/>
        </p:nvSpPr>
        <p:spPr>
          <a:xfrm>
            <a:off x="752475" y="3314367"/>
            <a:ext cx="8142591" cy="1569660"/>
          </a:xfrm>
          <a:prstGeom prst="rect">
            <a:avLst/>
          </a:prstGeom>
          <a:noFill/>
        </p:spPr>
        <p:txBody>
          <a:bodyPr wrap="square" rtlCol="0">
            <a:spAutoFit/>
          </a:bodyPr>
          <a:lstStyle/>
          <a:p>
            <a:pPr defTabSz="685800"/>
            <a:r>
              <a:rPr kumimoji="1" lang="en-CA" sz="2400" dirty="0">
                <a:solidFill>
                  <a:prstClr val="black"/>
                </a:solidFill>
                <a:latin typeface="Arial" panose="020B0604020202020204" pitchFamily="34" charset="0"/>
                <a:ea typeface="メイリオ"/>
                <a:cs typeface="Arial" panose="020B0604020202020204" pitchFamily="34" charset="0"/>
              </a:rPr>
              <a:t>Relative frequency of </a:t>
            </a:r>
            <a:r>
              <a:rPr kumimoji="1" lang="en-CA" sz="2400" dirty="0">
                <a:solidFill>
                  <a:srgbClr val="ED7D31"/>
                </a:solidFill>
                <a:latin typeface="Arial" panose="020B0604020202020204" pitchFamily="34" charset="0"/>
                <a:ea typeface="メイリオ"/>
                <a:cs typeface="Arial" panose="020B0604020202020204" pitchFamily="34" charset="0"/>
              </a:rPr>
              <a:t>Hawks</a:t>
            </a:r>
            <a:r>
              <a:rPr kumimoji="1" lang="en-CA" sz="2400" dirty="0">
                <a:solidFill>
                  <a:prstClr val="black"/>
                </a:solidFill>
                <a:latin typeface="Arial" panose="020B0604020202020204" pitchFamily="34" charset="0"/>
                <a:ea typeface="メイリオ"/>
                <a:cs typeface="Arial" panose="020B0604020202020204" pitchFamily="34" charset="0"/>
              </a:rPr>
              <a:t> = </a:t>
            </a:r>
            <a:r>
              <a:rPr kumimoji="1" lang="en-CA" sz="2400" dirty="0">
                <a:solidFill>
                  <a:srgbClr val="ED7D31"/>
                </a:solidFill>
                <a:latin typeface="Arial" panose="020B0604020202020204" pitchFamily="34" charset="0"/>
                <a:ea typeface="メイリオ"/>
                <a:cs typeface="Arial" panose="020B0604020202020204" pitchFamily="34" charset="0"/>
              </a:rPr>
              <a:t>p</a:t>
            </a:r>
          </a:p>
          <a:p>
            <a:pPr defTabSz="685800"/>
            <a:r>
              <a:rPr kumimoji="1" lang="en-CA" sz="2400" dirty="0">
                <a:solidFill>
                  <a:prstClr val="black"/>
                </a:solidFill>
                <a:latin typeface="Arial" panose="020B0604020202020204" pitchFamily="34" charset="0"/>
                <a:ea typeface="メイリオ"/>
                <a:cs typeface="Arial" panose="020B0604020202020204" pitchFamily="34" charset="0"/>
              </a:rPr>
              <a:t>Relative frequency of </a:t>
            </a:r>
            <a:r>
              <a:rPr kumimoji="1" lang="en-CA" sz="2400" dirty="0">
                <a:solidFill>
                  <a:srgbClr val="4472C4"/>
                </a:solidFill>
                <a:latin typeface="Arial" panose="020B0604020202020204" pitchFamily="34" charset="0"/>
                <a:ea typeface="メイリオ"/>
                <a:cs typeface="Arial" panose="020B0604020202020204" pitchFamily="34" charset="0"/>
              </a:rPr>
              <a:t>Doves</a:t>
            </a:r>
            <a:r>
              <a:rPr kumimoji="1" lang="en-CA" sz="2400" dirty="0">
                <a:solidFill>
                  <a:prstClr val="black"/>
                </a:solidFill>
                <a:latin typeface="Arial" panose="020B0604020202020204" pitchFamily="34" charset="0"/>
                <a:ea typeface="メイリオ"/>
                <a:cs typeface="Arial" panose="020B0604020202020204" pitchFamily="34" charset="0"/>
              </a:rPr>
              <a:t> = </a:t>
            </a:r>
            <a:r>
              <a:rPr kumimoji="1" lang="en-CA" sz="2400" dirty="0">
                <a:solidFill>
                  <a:srgbClr val="4472C4"/>
                </a:solidFill>
                <a:latin typeface="Arial" panose="020B0604020202020204" pitchFamily="34" charset="0"/>
                <a:ea typeface="メイリオ"/>
                <a:cs typeface="Arial" panose="020B0604020202020204" pitchFamily="34" charset="0"/>
              </a:rPr>
              <a:t>1-p</a:t>
            </a:r>
          </a:p>
          <a:p>
            <a:pPr defTabSz="685800"/>
            <a:r>
              <a:rPr kumimoji="1" lang="en-CA" sz="2400" dirty="0">
                <a:solidFill>
                  <a:prstClr val="black"/>
                </a:solidFill>
                <a:latin typeface="Arial" panose="020B0604020202020204" pitchFamily="34" charset="0"/>
                <a:ea typeface="メイリオ"/>
                <a:cs typeface="Arial" panose="020B0604020202020204" pitchFamily="34" charset="0"/>
              </a:rPr>
              <a:t>Average payoff for </a:t>
            </a:r>
            <a:r>
              <a:rPr kumimoji="1" lang="en-CA" sz="2400" dirty="0">
                <a:solidFill>
                  <a:srgbClr val="ED7D31"/>
                </a:solidFill>
                <a:latin typeface="Arial" panose="020B0604020202020204" pitchFamily="34" charset="0"/>
                <a:ea typeface="メイリオ"/>
                <a:cs typeface="Arial" panose="020B0604020202020204" pitchFamily="34" charset="0"/>
              </a:rPr>
              <a:t>Hawk</a:t>
            </a:r>
            <a:r>
              <a:rPr kumimoji="1" lang="en-CA" sz="2400" dirty="0">
                <a:solidFill>
                  <a:prstClr val="black"/>
                </a:solidFill>
                <a:latin typeface="Arial" panose="020B0604020202020204" pitchFamily="34" charset="0"/>
                <a:ea typeface="メイリオ"/>
                <a:cs typeface="Arial" panose="020B0604020202020204" pitchFamily="34" charset="0"/>
              </a:rPr>
              <a:t> = </a:t>
            </a:r>
            <a:r>
              <a:rPr kumimoji="1" lang="en-CA" sz="2400" dirty="0">
                <a:solidFill>
                  <a:srgbClr val="ED7D31"/>
                </a:solidFill>
                <a:latin typeface="Arial" panose="020B0604020202020204" pitchFamily="34" charset="0"/>
                <a:ea typeface="メイリオ"/>
                <a:cs typeface="Arial" panose="020B0604020202020204" pitchFamily="34" charset="0"/>
              </a:rPr>
              <a:t>p∙(0.5∙R - 0.5∙C) </a:t>
            </a:r>
            <a:r>
              <a:rPr kumimoji="1" lang="en-CA" sz="2400" dirty="0">
                <a:solidFill>
                  <a:prstClr val="black"/>
                </a:solidFill>
                <a:latin typeface="Arial" panose="020B0604020202020204" pitchFamily="34" charset="0"/>
                <a:ea typeface="メイリオ"/>
                <a:cs typeface="Arial" panose="020B0604020202020204" pitchFamily="34" charset="0"/>
              </a:rPr>
              <a:t>+ </a:t>
            </a:r>
            <a:r>
              <a:rPr kumimoji="1" lang="en-CA" sz="2400" dirty="0">
                <a:solidFill>
                  <a:srgbClr val="4472C4"/>
                </a:solidFill>
                <a:latin typeface="Arial" panose="020B0604020202020204" pitchFamily="34" charset="0"/>
                <a:ea typeface="メイリオ"/>
                <a:cs typeface="Arial" panose="020B0604020202020204" pitchFamily="34" charset="0"/>
              </a:rPr>
              <a:t>(1 - p)(R)</a:t>
            </a:r>
          </a:p>
          <a:p>
            <a:pPr defTabSz="685800"/>
            <a:r>
              <a:rPr kumimoji="1" lang="en-CA" sz="2400" dirty="0">
                <a:solidFill>
                  <a:prstClr val="black"/>
                </a:solidFill>
                <a:latin typeface="Arial" panose="020B0604020202020204" pitchFamily="34" charset="0"/>
                <a:ea typeface="メイリオ"/>
                <a:cs typeface="Arial" panose="020B0604020202020204" pitchFamily="34" charset="0"/>
              </a:rPr>
              <a:t>Average payoff for </a:t>
            </a:r>
            <a:r>
              <a:rPr kumimoji="1" lang="en-CA" sz="2400" dirty="0">
                <a:solidFill>
                  <a:srgbClr val="4472C4"/>
                </a:solidFill>
                <a:latin typeface="Arial" panose="020B0604020202020204" pitchFamily="34" charset="0"/>
                <a:ea typeface="メイリオ"/>
                <a:cs typeface="Arial" panose="020B0604020202020204" pitchFamily="34" charset="0"/>
              </a:rPr>
              <a:t>Dove</a:t>
            </a:r>
            <a:r>
              <a:rPr kumimoji="1" lang="en-CA" sz="2400" dirty="0">
                <a:solidFill>
                  <a:prstClr val="black"/>
                </a:solidFill>
                <a:latin typeface="Arial" panose="020B0604020202020204" pitchFamily="34" charset="0"/>
                <a:ea typeface="メイリオ"/>
                <a:cs typeface="Arial" panose="020B0604020202020204" pitchFamily="34" charset="0"/>
              </a:rPr>
              <a:t> = </a:t>
            </a:r>
            <a:r>
              <a:rPr kumimoji="1" lang="en-CA" sz="2400" dirty="0">
                <a:solidFill>
                  <a:srgbClr val="ED7D31"/>
                </a:solidFill>
                <a:latin typeface="Arial" panose="020B0604020202020204" pitchFamily="34" charset="0"/>
                <a:ea typeface="メイリオ"/>
                <a:cs typeface="Arial" panose="020B0604020202020204" pitchFamily="34" charset="0"/>
              </a:rPr>
              <a:t>p ∙ 0 </a:t>
            </a:r>
            <a:r>
              <a:rPr kumimoji="1" lang="en-CA" sz="2400" dirty="0">
                <a:solidFill>
                  <a:srgbClr val="4472C4"/>
                </a:solidFill>
                <a:latin typeface="Arial" panose="020B0604020202020204" pitchFamily="34" charset="0"/>
                <a:ea typeface="メイリオ"/>
                <a:cs typeface="Arial" panose="020B0604020202020204" pitchFamily="34" charset="0"/>
              </a:rPr>
              <a:t>+ (1-p) ∙ (0.5∙R)</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076" y="1076034"/>
            <a:ext cx="8483172" cy="2419564"/>
          </a:xfrm>
          <a:prstGeom prst="rect">
            <a:avLst/>
          </a:prstGeom>
        </p:spPr>
      </p:pic>
      <p:sp>
        <p:nvSpPr>
          <p:cNvPr id="6" name="正方形/長方形 5"/>
          <p:cNvSpPr/>
          <p:nvPr/>
        </p:nvSpPr>
        <p:spPr>
          <a:xfrm>
            <a:off x="752475" y="5022406"/>
            <a:ext cx="7224712" cy="830997"/>
          </a:xfrm>
          <a:prstGeom prst="rect">
            <a:avLst/>
          </a:prstGeom>
        </p:spPr>
        <p:txBody>
          <a:bodyPr wrap="square">
            <a:spAutoFit/>
          </a:bodyPr>
          <a:lstStyle/>
          <a:p>
            <a:pPr defTabSz="685800"/>
            <a:r>
              <a:rPr kumimoji="1" lang="ja-JP" altLang="en-US" sz="2400" dirty="0">
                <a:solidFill>
                  <a:prstClr val="black"/>
                </a:solidFill>
                <a:latin typeface="Segoe UI"/>
                <a:ea typeface="メイリオ"/>
                <a:hlinkClick r:id="rId3"/>
              </a:rPr>
              <a:t>http://sciencecases.lib.buffalo.edu/cs/collection/detail.asp?case_id=763&amp;id=763</a:t>
            </a:r>
            <a:r>
              <a:rPr kumimoji="1" lang="ja-JP" altLang="en-US" sz="2400" dirty="0">
                <a:solidFill>
                  <a:prstClr val="black"/>
                </a:solidFill>
                <a:latin typeface="Segoe UI"/>
                <a:ea typeface="メイリオ"/>
              </a:rPr>
              <a:t>　より</a:t>
            </a:r>
          </a:p>
        </p:txBody>
      </p:sp>
      <p:sp>
        <p:nvSpPr>
          <p:cNvPr id="7" name="正方形/長方形 6">
            <a:extLst>
              <a:ext uri="{FF2B5EF4-FFF2-40B4-BE49-F238E27FC236}">
                <a16:creationId xmlns:a16="http://schemas.microsoft.com/office/drawing/2014/main" id="{6CF0D70C-3838-4166-962C-CD1A1EFAA31F}"/>
              </a:ext>
            </a:extLst>
          </p:cNvPr>
          <p:cNvSpPr/>
          <p:nvPr/>
        </p:nvSpPr>
        <p:spPr>
          <a:xfrm>
            <a:off x="3209925" y="2047875"/>
            <a:ext cx="196215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1228B59-C97A-4532-A937-5911D959863F}"/>
              </a:ext>
            </a:extLst>
          </p:cNvPr>
          <p:cNvSpPr/>
          <p:nvPr/>
        </p:nvSpPr>
        <p:spPr>
          <a:xfrm>
            <a:off x="3209925" y="2816553"/>
            <a:ext cx="196215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BFE5490-CABB-40AC-945A-162F9BC9FC98}"/>
              </a:ext>
            </a:extLst>
          </p:cNvPr>
          <p:cNvSpPr/>
          <p:nvPr/>
        </p:nvSpPr>
        <p:spPr>
          <a:xfrm>
            <a:off x="6148388" y="2047875"/>
            <a:ext cx="196215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EDCFE74-E4FA-4F4A-B910-82B929B777E4}"/>
              </a:ext>
            </a:extLst>
          </p:cNvPr>
          <p:cNvSpPr/>
          <p:nvPr/>
        </p:nvSpPr>
        <p:spPr>
          <a:xfrm>
            <a:off x="6200774" y="2811279"/>
            <a:ext cx="196215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486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13-1. </a:t>
            </a:r>
            <a:r>
              <a:rPr lang="ja-JP" altLang="en-US" dirty="0"/>
              <a:t>ゲーム理論</a:t>
            </a:r>
          </a:p>
        </p:txBody>
      </p:sp>
      <p:sp>
        <p:nvSpPr>
          <p:cNvPr id="6" name="字幕 5">
            <a:extLst>
              <a:ext uri="{FF2B5EF4-FFF2-40B4-BE49-F238E27FC236}">
                <a16:creationId xmlns:a16="http://schemas.microsoft.com/office/drawing/2014/main" id="{F5A128C9-7139-4F7F-8CC1-2279850AA718}"/>
              </a:ext>
            </a:extLst>
          </p:cNvPr>
          <p:cNvSpPr>
            <a:spLocks noGrp="1"/>
          </p:cNvSpPr>
          <p:nvPr>
            <p:ph type="subTitle" idx="1"/>
          </p:nvPr>
        </p:nvSpPr>
        <p:spPr/>
        <p:txBody>
          <a:bodyPr>
            <a:noAutofit/>
          </a:bodyPr>
          <a:lstStyle/>
          <a:p>
            <a:endParaRPr kumimoji="1" lang="ja-JP" altLang="en-US"/>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a:t>
            </a:fld>
            <a:endParaRPr lang="ja-JP" altLang="en-US"/>
          </a:p>
        </p:txBody>
      </p:sp>
    </p:spTree>
    <p:extLst>
      <p:ext uri="{BB962C8B-B14F-4D97-AF65-F5344CB8AC3E}">
        <p14:creationId xmlns:p14="http://schemas.microsoft.com/office/powerpoint/2010/main" val="404642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latin typeface="Arial" panose="020B0604020202020204" pitchFamily="34" charset="0"/>
                <a:cs typeface="Arial" panose="020B0604020202020204" pitchFamily="34" charset="0"/>
              </a:rPr>
              <a:t>鷹と鳩の割合によって，有利不利が変わる</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20</a:t>
            </a:fld>
            <a:endParaRPr kumimoji="1" lang="en-US" dirty="0">
              <a:solidFill>
                <a:prstClr val="black">
                  <a:tint val="75000"/>
                </a:prstClr>
              </a:solidFill>
              <a:latin typeface="Segoe UI"/>
              <a:ea typeface="メイリオ"/>
            </a:endParaRPr>
          </a:p>
        </p:txBody>
      </p:sp>
      <p:sp>
        <p:nvSpPr>
          <p:cNvPr id="5" name="正方形/長方形 4"/>
          <p:cNvSpPr/>
          <p:nvPr/>
        </p:nvSpPr>
        <p:spPr>
          <a:xfrm>
            <a:off x="1214438" y="4863703"/>
            <a:ext cx="4572000" cy="584775"/>
          </a:xfrm>
          <a:prstGeom prst="rect">
            <a:avLst/>
          </a:prstGeom>
        </p:spPr>
        <p:txBody>
          <a:bodyPr>
            <a:spAutoFit/>
          </a:bodyPr>
          <a:lstStyle/>
          <a:p>
            <a:pPr defTabSz="685800"/>
            <a:r>
              <a:rPr kumimoji="1" lang="ja-JP" altLang="en-US" sz="1600" dirty="0">
                <a:solidFill>
                  <a:prstClr val="black"/>
                </a:solidFill>
                <a:latin typeface="Segoe UI"/>
                <a:ea typeface="メイリオ"/>
                <a:hlinkClick r:id="rId2"/>
              </a:rPr>
              <a:t>http://sciencecases.lib.buffalo.edu/cs/collection/detail.asp?case_id=763&amp;id=763</a:t>
            </a:r>
            <a:r>
              <a:rPr kumimoji="1" lang="ja-JP" altLang="en-US" sz="1600" dirty="0">
                <a:solidFill>
                  <a:prstClr val="black"/>
                </a:solidFill>
                <a:latin typeface="Segoe UI"/>
                <a:ea typeface="メイリオ"/>
              </a:rPr>
              <a:t>　より</a:t>
            </a:r>
          </a:p>
        </p:txBody>
      </p:sp>
      <p:pic>
        <p:nvPicPr>
          <p:cNvPr id="6" name="図 5"/>
          <p:cNvPicPr>
            <a:picLocks noChangeAspect="1"/>
          </p:cNvPicPr>
          <p:nvPr/>
        </p:nvPicPr>
        <p:blipFill>
          <a:blip r:embed="rId3"/>
          <a:stretch>
            <a:fillRect/>
          </a:stretch>
        </p:blipFill>
        <p:spPr>
          <a:xfrm>
            <a:off x="-40481" y="1068373"/>
            <a:ext cx="4165509" cy="3371850"/>
          </a:xfrm>
          <a:prstGeom prst="rect">
            <a:avLst/>
          </a:prstGeom>
        </p:spPr>
      </p:pic>
      <p:sp>
        <p:nvSpPr>
          <p:cNvPr id="7" name="Content Placeholder 2">
            <a:extLst>
              <a:ext uri="{FF2B5EF4-FFF2-40B4-BE49-F238E27FC236}">
                <a16:creationId xmlns:a16="http://schemas.microsoft.com/office/drawing/2014/main" id="{09B6DC6E-687B-4A53-8C0C-0D5933AB6E35}"/>
              </a:ext>
            </a:extLst>
          </p:cNvPr>
          <p:cNvSpPr>
            <a:spLocks noGrp="1"/>
          </p:cNvSpPr>
          <p:nvPr>
            <p:ph sz="quarter" idx="1"/>
          </p:nvPr>
        </p:nvSpPr>
        <p:spPr>
          <a:xfrm>
            <a:off x="4376236" y="1934766"/>
            <a:ext cx="6115050" cy="3371850"/>
          </a:xfrm>
        </p:spPr>
        <p:txBody>
          <a:bodyPr>
            <a:normAutofit/>
          </a:bodyPr>
          <a:lstStyle/>
          <a:p>
            <a:pPr marL="0" indent="0">
              <a:buNone/>
            </a:pPr>
            <a:r>
              <a:rPr lang="ja-JP" altLang="en-US" sz="2000" dirty="0">
                <a:latin typeface="Arial" panose="020B0604020202020204" pitchFamily="34" charset="0"/>
                <a:cs typeface="Arial" panose="020B0604020202020204" pitchFamily="34" charset="0"/>
              </a:rPr>
              <a:t>鷹が増えると　－＞　鷹が不利に</a:t>
            </a:r>
            <a:endParaRPr lang="en-US" altLang="ja-JP" sz="2000" dirty="0">
              <a:latin typeface="Arial" panose="020B0604020202020204" pitchFamily="34" charset="0"/>
              <a:cs typeface="Arial" panose="020B0604020202020204" pitchFamily="34" charset="0"/>
            </a:endParaRPr>
          </a:p>
          <a:p>
            <a:pPr marL="0" indent="0">
              <a:buNone/>
            </a:pPr>
            <a:r>
              <a:rPr lang="ja-JP" altLang="en-US" sz="2000" dirty="0">
                <a:latin typeface="Arial" panose="020B0604020202020204" pitchFamily="34" charset="0"/>
                <a:cs typeface="Arial" panose="020B0604020202020204" pitchFamily="34" charset="0"/>
              </a:rPr>
              <a:t>鳩が増えると　－＞　鳩が不利に</a:t>
            </a:r>
            <a:endParaRPr lang="en-US" altLang="ja-JP"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ja-JP" altLang="en-US" sz="2000" dirty="0">
                <a:latin typeface="Arial" panose="020B0604020202020204" pitchFamily="34" charset="0"/>
                <a:cs typeface="Arial" panose="020B0604020202020204" pitchFamily="34" charset="0"/>
              </a:rPr>
              <a:t>ある一定割合のバランスで落ち着く</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615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8687" y="1122363"/>
            <a:ext cx="8285172" cy="2387600"/>
          </a:xfrm>
        </p:spPr>
        <p:txBody>
          <a:bodyPr>
            <a:noAutofit/>
          </a:bodyPr>
          <a:lstStyle/>
          <a:p>
            <a:r>
              <a:rPr lang="en-US" altLang="ja-JP" sz="3600" dirty="0"/>
              <a:t>13-2. </a:t>
            </a:r>
            <a:r>
              <a:rPr lang="ja-JP" altLang="en-US" sz="3600" dirty="0"/>
              <a:t>グラフの最短経路などの</a:t>
            </a:r>
            <a:br>
              <a:rPr lang="en-US" altLang="ja-JP" sz="3600" dirty="0"/>
            </a:br>
            <a:r>
              <a:rPr lang="ja-JP" altLang="en-US" sz="3600" dirty="0"/>
              <a:t>アルゴリズムをビジュアルに表示する</a:t>
            </a:r>
            <a:br>
              <a:rPr lang="en-US" altLang="ja-JP" sz="3600" dirty="0"/>
            </a:br>
            <a:r>
              <a:rPr lang="ja-JP" altLang="en-US" sz="3600" dirty="0"/>
              <a:t>オンラインサイト </a:t>
            </a:r>
            <a:r>
              <a:rPr lang="en-US" altLang="ja-JP" sz="3600" dirty="0"/>
              <a:t>www.algoanim.ide.sk </a:t>
            </a:r>
            <a:r>
              <a:rPr lang="ja-JP" altLang="en-US" sz="3600" dirty="0"/>
              <a:t>の紹介</a:t>
            </a: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73C41795-4E57-4AB5-BAC9-932C1367A19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68881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413AF4-2489-478A-80F4-88999CB96781}"/>
              </a:ext>
            </a:extLst>
          </p:cNvPr>
          <p:cNvSpPr>
            <a:spLocks noGrp="1"/>
          </p:cNvSpPr>
          <p:nvPr>
            <p:ph type="title"/>
          </p:nvPr>
        </p:nvSpPr>
        <p:spPr/>
        <p:txBody>
          <a:bodyPr/>
          <a:lstStyle/>
          <a:p>
            <a:r>
              <a:rPr kumimoji="1" lang="ja-JP" altLang="en-US" dirty="0"/>
              <a:t>グラフ</a:t>
            </a:r>
          </a:p>
        </p:txBody>
      </p:sp>
      <p:sp>
        <p:nvSpPr>
          <p:cNvPr id="3" name="コンテンツ プレースホルダー 2">
            <a:extLst>
              <a:ext uri="{FF2B5EF4-FFF2-40B4-BE49-F238E27FC236}">
                <a16:creationId xmlns:a16="http://schemas.microsoft.com/office/drawing/2014/main" id="{37B0FC54-8C85-4987-BCDB-A33C7C7173DC}"/>
              </a:ext>
            </a:extLst>
          </p:cNvPr>
          <p:cNvSpPr>
            <a:spLocks noGrp="1"/>
          </p:cNvSpPr>
          <p:nvPr>
            <p:ph idx="1"/>
          </p:nvPr>
        </p:nvSpPr>
        <p:spPr/>
        <p:txBody>
          <a:bodyPr/>
          <a:lstStyle/>
          <a:p>
            <a:r>
              <a:rPr kumimoji="1" lang="ja-JP" altLang="en-US" dirty="0"/>
              <a:t>多数のオブジェクトの２項関係を考えるもの</a:t>
            </a:r>
            <a:endParaRPr kumimoji="1" lang="en-US" altLang="ja-JP" dirty="0"/>
          </a:p>
          <a:p>
            <a:endParaRPr lang="en-US" altLang="ja-JP" dirty="0"/>
          </a:p>
          <a:p>
            <a:pPr marL="0" indent="0">
              <a:buNone/>
            </a:pPr>
            <a:r>
              <a:rPr lang="ja-JP" altLang="en-US" dirty="0"/>
              <a:t>２項関係の例</a:t>
            </a:r>
            <a:endParaRPr lang="en-US" altLang="ja-JP" dirty="0"/>
          </a:p>
          <a:p>
            <a:pPr marL="0" indent="0">
              <a:buNone/>
            </a:pPr>
            <a:r>
              <a:rPr kumimoji="1" lang="en-US" altLang="ja-JP" dirty="0"/>
              <a:t>(A, B)  (A, C) (B, D)</a:t>
            </a:r>
          </a:p>
          <a:p>
            <a:pPr marL="0" indent="0">
              <a:buNone/>
            </a:pPr>
            <a:endParaRPr lang="en-US" altLang="ja-JP" dirty="0"/>
          </a:p>
          <a:p>
            <a:pPr marL="0" indent="0">
              <a:buNone/>
            </a:pPr>
            <a:r>
              <a:rPr lang="ja-JP" altLang="en-US" dirty="0"/>
              <a:t>知り合いである．連結している．隣接している．</a:t>
            </a:r>
            <a:endParaRPr lang="en-US" altLang="ja-JP" dirty="0"/>
          </a:p>
          <a:p>
            <a:pPr marL="0" indent="0">
              <a:buNone/>
            </a:pPr>
            <a:r>
              <a:rPr lang="ja-JP" altLang="en-US" dirty="0"/>
              <a:t>などの関係を示す．</a:t>
            </a:r>
            <a:endParaRPr lang="en-US" altLang="ja-JP" dirty="0"/>
          </a:p>
        </p:txBody>
      </p:sp>
      <p:sp>
        <p:nvSpPr>
          <p:cNvPr id="4" name="スライド番号プレースホルダー 3">
            <a:extLst>
              <a:ext uri="{FF2B5EF4-FFF2-40B4-BE49-F238E27FC236}">
                <a16:creationId xmlns:a16="http://schemas.microsoft.com/office/drawing/2014/main" id="{43078E75-BABA-4E67-9798-717292A21E5A}"/>
              </a:ext>
            </a:extLst>
          </p:cNvPr>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spTree>
    <p:extLst>
      <p:ext uri="{BB962C8B-B14F-4D97-AF65-F5344CB8AC3E}">
        <p14:creationId xmlns:p14="http://schemas.microsoft.com/office/powerpoint/2010/main" val="357503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A47EA-F460-414E-A807-2D3AAAC2A59A}"/>
              </a:ext>
            </a:extLst>
          </p:cNvPr>
          <p:cNvSpPr>
            <a:spLocks noGrp="1"/>
          </p:cNvSpPr>
          <p:nvPr>
            <p:ph type="title"/>
          </p:nvPr>
        </p:nvSpPr>
        <p:spPr/>
        <p:txBody>
          <a:bodyPr/>
          <a:lstStyle/>
          <a:p>
            <a:r>
              <a:rPr kumimoji="1" lang="ja-JP" altLang="en-US" dirty="0"/>
              <a:t>グラフの応用例</a:t>
            </a:r>
          </a:p>
        </p:txBody>
      </p:sp>
      <p:sp>
        <p:nvSpPr>
          <p:cNvPr id="3" name="コンテンツ プレースホルダー 2">
            <a:extLst>
              <a:ext uri="{FF2B5EF4-FFF2-40B4-BE49-F238E27FC236}">
                <a16:creationId xmlns:a16="http://schemas.microsoft.com/office/drawing/2014/main" id="{20661B1D-8EC7-4F3D-AB98-C4FD3D1E3104}"/>
              </a:ext>
            </a:extLst>
          </p:cNvPr>
          <p:cNvSpPr>
            <a:spLocks noGrp="1"/>
          </p:cNvSpPr>
          <p:nvPr>
            <p:ph idx="1"/>
          </p:nvPr>
        </p:nvSpPr>
        <p:spPr/>
        <p:txBody>
          <a:bodyPr/>
          <a:lstStyle/>
          <a:p>
            <a:r>
              <a:rPr kumimoji="1" lang="ja-JP" altLang="en-US" dirty="0"/>
              <a:t>交通ネットワーク解析（最短経路探索など）</a:t>
            </a:r>
            <a:endParaRPr kumimoji="1" lang="en-US" altLang="ja-JP" dirty="0"/>
          </a:p>
          <a:p>
            <a:r>
              <a:rPr lang="en-US" altLang="ja-JP" dirty="0"/>
              <a:t>Web</a:t>
            </a:r>
            <a:r>
              <a:rPr lang="ja-JP" altLang="en-US" dirty="0"/>
              <a:t>ページのリンク</a:t>
            </a:r>
            <a:endParaRPr lang="en-US" altLang="ja-JP" dirty="0"/>
          </a:p>
          <a:p>
            <a:r>
              <a:rPr lang="ja-JP" altLang="en-US" dirty="0"/>
              <a:t>電子回路での接続関係</a:t>
            </a:r>
            <a:endParaRPr lang="en-US" altLang="ja-JP" dirty="0"/>
          </a:p>
          <a:p>
            <a:r>
              <a:rPr lang="ja-JP" altLang="en-US" dirty="0"/>
              <a:t>タンパク質の相互作用</a:t>
            </a:r>
            <a:endParaRPr lang="en-US" altLang="ja-JP" dirty="0"/>
          </a:p>
          <a:p>
            <a:r>
              <a:rPr lang="ja-JP" altLang="en-US"/>
              <a:t>人間の言葉（単語間の類似性など）</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634BEB7-C45E-4AB9-9C3D-69E0D1B71601}"/>
              </a:ext>
            </a:extLst>
          </p:cNvPr>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Tree>
    <p:extLst>
      <p:ext uri="{BB962C8B-B14F-4D97-AF65-F5344CB8AC3E}">
        <p14:creationId xmlns:p14="http://schemas.microsoft.com/office/powerpoint/2010/main" val="2258732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グラフ</a:t>
            </a: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49" name="図 48">
            <a:extLst>
              <a:ext uri="{FF2B5EF4-FFF2-40B4-BE49-F238E27FC236}">
                <a16:creationId xmlns:a16="http://schemas.microsoft.com/office/drawing/2014/main" id="{FFE62F31-BFB0-402A-87AF-89BDEBFBFD1D}"/>
              </a:ext>
            </a:extLst>
          </p:cNvPr>
          <p:cNvPicPr>
            <a:picLocks noChangeAspect="1"/>
          </p:cNvPicPr>
          <p:nvPr/>
        </p:nvPicPr>
        <p:blipFill>
          <a:blip r:embed="rId2"/>
          <a:stretch>
            <a:fillRect/>
          </a:stretch>
        </p:blipFill>
        <p:spPr>
          <a:xfrm>
            <a:off x="752439" y="2349389"/>
            <a:ext cx="3462360" cy="4230745"/>
          </a:xfrm>
          <a:prstGeom prst="rect">
            <a:avLst/>
          </a:prstGeom>
        </p:spPr>
      </p:pic>
      <p:sp>
        <p:nvSpPr>
          <p:cNvPr id="50" name="テキスト ボックス 49">
            <a:extLst>
              <a:ext uri="{FF2B5EF4-FFF2-40B4-BE49-F238E27FC236}">
                <a16:creationId xmlns:a16="http://schemas.microsoft.com/office/drawing/2014/main" id="{30E7CB22-3F9D-4885-AF10-A36496747630}"/>
              </a:ext>
            </a:extLst>
          </p:cNvPr>
          <p:cNvSpPr txBox="1"/>
          <p:nvPr/>
        </p:nvSpPr>
        <p:spPr>
          <a:xfrm>
            <a:off x="2375722" y="2276856"/>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D0914ED1-3CB9-4130-BA94-DEEDBCD7E163}"/>
              </a:ext>
            </a:extLst>
          </p:cNvPr>
          <p:cNvSpPr txBox="1"/>
          <p:nvPr/>
        </p:nvSpPr>
        <p:spPr>
          <a:xfrm>
            <a:off x="1689922" y="3235706"/>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EC503F8F-950A-48CC-8C44-6B318C34490D}"/>
              </a:ext>
            </a:extLst>
          </p:cNvPr>
          <p:cNvSpPr txBox="1"/>
          <p:nvPr/>
        </p:nvSpPr>
        <p:spPr>
          <a:xfrm>
            <a:off x="3064762" y="3229355"/>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A30B4BC5-F0DD-4B32-A110-6D19ED7AEB43}"/>
              </a:ext>
            </a:extLst>
          </p:cNvPr>
          <p:cNvSpPr txBox="1"/>
          <p:nvPr/>
        </p:nvSpPr>
        <p:spPr>
          <a:xfrm>
            <a:off x="999648" y="4155679"/>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C55195B2-033A-4293-91FE-340E2A88F5DF}"/>
              </a:ext>
            </a:extLst>
          </p:cNvPr>
          <p:cNvSpPr txBox="1"/>
          <p:nvPr/>
        </p:nvSpPr>
        <p:spPr>
          <a:xfrm>
            <a:off x="1689922" y="5086728"/>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3ABC9BEA-189B-4C33-B9C7-AAFA6EEC0EA0}"/>
              </a:ext>
            </a:extLst>
          </p:cNvPr>
          <p:cNvSpPr txBox="1"/>
          <p:nvPr/>
        </p:nvSpPr>
        <p:spPr>
          <a:xfrm>
            <a:off x="2395399" y="5999840"/>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7</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E3EBE69B-5E2E-4732-BED8-7B4B2A1EC348}"/>
              </a:ext>
            </a:extLst>
          </p:cNvPr>
          <p:cNvSpPr txBox="1"/>
          <p:nvPr/>
        </p:nvSpPr>
        <p:spPr>
          <a:xfrm>
            <a:off x="3088798" y="5080377"/>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6</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B8D6B4C3-C21A-4052-9049-8C1EDBCE4E8A}"/>
              </a:ext>
            </a:extLst>
          </p:cNvPr>
          <p:cNvSpPr txBox="1"/>
          <p:nvPr/>
        </p:nvSpPr>
        <p:spPr>
          <a:xfrm>
            <a:off x="3774577" y="4155678"/>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楕円 57">
            <a:extLst>
              <a:ext uri="{FF2B5EF4-FFF2-40B4-BE49-F238E27FC236}">
                <a16:creationId xmlns:a16="http://schemas.microsoft.com/office/drawing/2014/main" id="{20F731E6-0861-4078-B764-9D232A7F99C9}"/>
              </a:ext>
            </a:extLst>
          </p:cNvPr>
          <p:cNvSpPr/>
          <p:nvPr/>
        </p:nvSpPr>
        <p:spPr>
          <a:xfrm>
            <a:off x="2376718" y="2349389"/>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楕円 58">
            <a:extLst>
              <a:ext uri="{FF2B5EF4-FFF2-40B4-BE49-F238E27FC236}">
                <a16:creationId xmlns:a16="http://schemas.microsoft.com/office/drawing/2014/main" id="{9EAC215B-8FFD-4DAB-9FEE-0169A2E736FA}"/>
              </a:ext>
            </a:extLst>
          </p:cNvPr>
          <p:cNvSpPr/>
          <p:nvPr/>
        </p:nvSpPr>
        <p:spPr>
          <a:xfrm>
            <a:off x="1678636" y="3285513"/>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楕円 59">
            <a:extLst>
              <a:ext uri="{FF2B5EF4-FFF2-40B4-BE49-F238E27FC236}">
                <a16:creationId xmlns:a16="http://schemas.microsoft.com/office/drawing/2014/main" id="{3A74601B-9486-4966-899B-8E900AE78BE1}"/>
              </a:ext>
            </a:extLst>
          </p:cNvPr>
          <p:cNvSpPr/>
          <p:nvPr/>
        </p:nvSpPr>
        <p:spPr>
          <a:xfrm>
            <a:off x="3070117" y="5136535"/>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楕円 67">
            <a:extLst>
              <a:ext uri="{FF2B5EF4-FFF2-40B4-BE49-F238E27FC236}">
                <a16:creationId xmlns:a16="http://schemas.microsoft.com/office/drawing/2014/main" id="{F3296AB9-83E7-42FC-8507-81EC1A03BA1A}"/>
              </a:ext>
            </a:extLst>
          </p:cNvPr>
          <p:cNvSpPr/>
          <p:nvPr/>
        </p:nvSpPr>
        <p:spPr>
          <a:xfrm>
            <a:off x="3057027" y="3278836"/>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楕円 70">
            <a:extLst>
              <a:ext uri="{FF2B5EF4-FFF2-40B4-BE49-F238E27FC236}">
                <a16:creationId xmlns:a16="http://schemas.microsoft.com/office/drawing/2014/main" id="{4E92D537-03A2-40D7-AE13-DA39C4053EEF}"/>
              </a:ext>
            </a:extLst>
          </p:cNvPr>
          <p:cNvSpPr/>
          <p:nvPr/>
        </p:nvSpPr>
        <p:spPr>
          <a:xfrm>
            <a:off x="3758691" y="4222094"/>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楕円 72">
            <a:extLst>
              <a:ext uri="{FF2B5EF4-FFF2-40B4-BE49-F238E27FC236}">
                <a16:creationId xmlns:a16="http://schemas.microsoft.com/office/drawing/2014/main" id="{495D1A0F-3DE0-4FC1-B3DE-CA8B94152928}"/>
              </a:ext>
            </a:extLst>
          </p:cNvPr>
          <p:cNvSpPr/>
          <p:nvPr/>
        </p:nvSpPr>
        <p:spPr>
          <a:xfrm>
            <a:off x="999648" y="4204491"/>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楕円 74">
            <a:extLst>
              <a:ext uri="{FF2B5EF4-FFF2-40B4-BE49-F238E27FC236}">
                <a16:creationId xmlns:a16="http://schemas.microsoft.com/office/drawing/2014/main" id="{7D8866A9-6C28-4CDA-A23C-23AA4F2A019A}"/>
              </a:ext>
            </a:extLst>
          </p:cNvPr>
          <p:cNvSpPr/>
          <p:nvPr/>
        </p:nvSpPr>
        <p:spPr>
          <a:xfrm>
            <a:off x="1674036" y="5161162"/>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楕円 76">
            <a:extLst>
              <a:ext uri="{FF2B5EF4-FFF2-40B4-BE49-F238E27FC236}">
                <a16:creationId xmlns:a16="http://schemas.microsoft.com/office/drawing/2014/main" id="{F2ABB8BC-51DF-4F6D-8235-0D5EBD110EFE}"/>
              </a:ext>
            </a:extLst>
          </p:cNvPr>
          <p:cNvSpPr/>
          <p:nvPr/>
        </p:nvSpPr>
        <p:spPr>
          <a:xfrm>
            <a:off x="2343951" y="6027435"/>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テキスト ボックス 78">
            <a:extLst>
              <a:ext uri="{FF2B5EF4-FFF2-40B4-BE49-F238E27FC236}">
                <a16:creationId xmlns:a16="http://schemas.microsoft.com/office/drawing/2014/main" id="{1149280A-8EC2-4588-9FD6-ACEA7B771502}"/>
              </a:ext>
            </a:extLst>
          </p:cNvPr>
          <p:cNvSpPr txBox="1"/>
          <p:nvPr/>
        </p:nvSpPr>
        <p:spPr>
          <a:xfrm>
            <a:off x="5788948" y="2536373"/>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80" name="テキスト ボックス 79">
            <a:extLst>
              <a:ext uri="{FF2B5EF4-FFF2-40B4-BE49-F238E27FC236}">
                <a16:creationId xmlns:a16="http://schemas.microsoft.com/office/drawing/2014/main" id="{D4063168-AA20-4123-840B-67D6D7A68140}"/>
              </a:ext>
            </a:extLst>
          </p:cNvPr>
          <p:cNvSpPr txBox="1"/>
          <p:nvPr/>
        </p:nvSpPr>
        <p:spPr>
          <a:xfrm>
            <a:off x="5060970" y="4317064"/>
            <a:ext cx="3775393"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・道路のつながり具合</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・バス路線</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a:t>
            </a:r>
          </a:p>
        </p:txBody>
      </p:sp>
    </p:spTree>
    <p:extLst>
      <p:ext uri="{BB962C8B-B14F-4D97-AF65-F5344CB8AC3E}">
        <p14:creationId xmlns:p14="http://schemas.microsoft.com/office/powerpoint/2010/main" val="3728489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経路探索</a:t>
            </a:r>
          </a:p>
        </p:txBody>
      </p:sp>
      <p:sp>
        <p:nvSpPr>
          <p:cNvPr id="3" name="コンテンツ プレースホルダー 2"/>
          <p:cNvSpPr>
            <a:spLocks noGrp="1"/>
          </p:cNvSpPr>
          <p:nvPr>
            <p:ph idx="1"/>
          </p:nvPr>
        </p:nvSpPr>
        <p:spPr/>
        <p:txBody>
          <a:bodyPr>
            <a:noAutofit/>
          </a:bodyPr>
          <a:lstStyle/>
          <a:p>
            <a:r>
              <a:rPr lang="en-US" altLang="ja-JP" dirty="0"/>
              <a:t>1 </a:t>
            </a:r>
            <a:r>
              <a:rPr lang="ja-JP" altLang="en-US" dirty="0"/>
              <a:t>から </a:t>
            </a:r>
            <a:r>
              <a:rPr lang="en-US" altLang="ja-JP" dirty="0"/>
              <a:t>0 </a:t>
            </a:r>
            <a:r>
              <a:rPr lang="ja-JP" altLang="en-US" dirty="0" err="1"/>
              <a:t>への</a:t>
            </a:r>
            <a:r>
              <a:rPr lang="ja-JP" altLang="en-US" dirty="0"/>
              <a:t>最短経路は：</a:t>
            </a:r>
            <a:endParaRPr lang="en-US" altLang="ja-JP" dirty="0"/>
          </a:p>
          <a:p>
            <a:pPr marL="0" indent="0">
              <a:buNone/>
            </a:pPr>
            <a:r>
              <a:rPr lang="ja-JP" altLang="en-US" dirty="0"/>
              <a:t>　　</a:t>
            </a:r>
            <a:r>
              <a:rPr lang="en-US" altLang="ja-JP" dirty="0"/>
              <a:t>1 6 5 3 1</a:t>
            </a: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25</a:t>
            </a:fld>
            <a:endParaRPr lang="ja-JP" altLang="en-US"/>
          </a:p>
        </p:txBody>
      </p:sp>
      <p:pic>
        <p:nvPicPr>
          <p:cNvPr id="5" name="図 4"/>
          <p:cNvPicPr>
            <a:picLocks noChangeAspect="1"/>
          </p:cNvPicPr>
          <p:nvPr/>
        </p:nvPicPr>
        <p:blipFill>
          <a:blip r:embed="rId2"/>
          <a:stretch>
            <a:fillRect/>
          </a:stretch>
        </p:blipFill>
        <p:spPr>
          <a:xfrm>
            <a:off x="466989" y="2119974"/>
            <a:ext cx="3971925" cy="3764756"/>
          </a:xfrm>
          <a:prstGeom prst="rect">
            <a:avLst/>
          </a:prstGeom>
        </p:spPr>
      </p:pic>
      <p:sp>
        <p:nvSpPr>
          <p:cNvPr id="6" name="正方形/長方形 5"/>
          <p:cNvSpPr/>
          <p:nvPr/>
        </p:nvSpPr>
        <p:spPr>
          <a:xfrm>
            <a:off x="2224352" y="5459677"/>
            <a:ext cx="335756" cy="4250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7" name="正方形/長方形 6"/>
          <p:cNvSpPr/>
          <p:nvPr/>
        </p:nvSpPr>
        <p:spPr>
          <a:xfrm>
            <a:off x="938477" y="4845315"/>
            <a:ext cx="335756" cy="4250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8" name="正方形/長方形 7"/>
          <p:cNvSpPr/>
          <p:nvPr/>
        </p:nvSpPr>
        <p:spPr>
          <a:xfrm>
            <a:off x="874184" y="2845065"/>
            <a:ext cx="335756" cy="4250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9" name="正方形/長方形 8"/>
          <p:cNvSpPr/>
          <p:nvPr/>
        </p:nvSpPr>
        <p:spPr>
          <a:xfrm>
            <a:off x="938477" y="3688029"/>
            <a:ext cx="335756" cy="4250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0" name="正方形/長方形 9"/>
          <p:cNvSpPr/>
          <p:nvPr/>
        </p:nvSpPr>
        <p:spPr>
          <a:xfrm>
            <a:off x="1974321" y="4113081"/>
            <a:ext cx="335756" cy="4250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1" name="正方形/長方形 10"/>
          <p:cNvSpPr/>
          <p:nvPr/>
        </p:nvSpPr>
        <p:spPr>
          <a:xfrm>
            <a:off x="2452952" y="4038070"/>
            <a:ext cx="335756" cy="4250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2" name="正方形/長方形 11"/>
          <p:cNvSpPr/>
          <p:nvPr/>
        </p:nvSpPr>
        <p:spPr>
          <a:xfrm>
            <a:off x="3131609" y="4250596"/>
            <a:ext cx="335756" cy="4250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3" name="正方形/長方形 12"/>
          <p:cNvSpPr/>
          <p:nvPr/>
        </p:nvSpPr>
        <p:spPr>
          <a:xfrm>
            <a:off x="3467365" y="4855136"/>
            <a:ext cx="335756" cy="4250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4" name="正方形/長方形 13"/>
          <p:cNvSpPr/>
          <p:nvPr/>
        </p:nvSpPr>
        <p:spPr>
          <a:xfrm>
            <a:off x="4993289" y="4845314"/>
            <a:ext cx="335756" cy="425053"/>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15" name="コンテンツ プレースホルダー 2"/>
          <p:cNvSpPr txBox="1">
            <a:spLocks/>
          </p:cNvSpPr>
          <p:nvPr/>
        </p:nvSpPr>
        <p:spPr>
          <a:xfrm>
            <a:off x="5397367" y="4877460"/>
            <a:ext cx="4083844" cy="78581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100" dirty="0">
                <a:latin typeface="Arial" panose="020B0604020202020204" pitchFamily="34" charset="0"/>
                <a:ea typeface="メイリオ" panose="020B0604030504040204" pitchFamily="50" charset="-128"/>
              </a:rPr>
              <a:t>の中の数値は距離</a:t>
            </a:r>
            <a:endParaRPr lang="ja-JP" altLang="en-US" sz="2100" b="1" dirty="0">
              <a:solidFill>
                <a:srgbClr val="C00000"/>
              </a:solidFill>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189442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1172396" y="4471518"/>
            <a:ext cx="3322953" cy="2003883"/>
          </a:xfrm>
          <a:prstGeom prst="rect">
            <a:avLst/>
          </a:prstGeom>
        </p:spPr>
      </p:pic>
      <p:sp>
        <p:nvSpPr>
          <p:cNvPr id="2" name="タイトル 1"/>
          <p:cNvSpPr>
            <a:spLocks noGrp="1"/>
          </p:cNvSpPr>
          <p:nvPr>
            <p:ph type="title"/>
          </p:nvPr>
        </p:nvSpPr>
        <p:spPr/>
        <p:txBody>
          <a:bodyPr>
            <a:noAutofit/>
          </a:bodyPr>
          <a:lstStyle/>
          <a:p>
            <a:r>
              <a:rPr lang="ja-JP" altLang="en-US" dirty="0"/>
              <a:t>演習</a:t>
            </a:r>
          </a:p>
        </p:txBody>
      </p:sp>
      <p:sp>
        <p:nvSpPr>
          <p:cNvPr id="3" name="コンテンツ プレースホルダー 2"/>
          <p:cNvSpPr>
            <a:spLocks noGrp="1"/>
          </p:cNvSpPr>
          <p:nvPr>
            <p:ph idx="1"/>
          </p:nvPr>
        </p:nvSpPr>
        <p:spPr/>
        <p:txBody>
          <a:bodyPr>
            <a:noAutofit/>
          </a:bodyPr>
          <a:lstStyle/>
          <a:p>
            <a:pPr marL="0" indent="0">
              <a:buNone/>
            </a:pPr>
            <a:r>
              <a:rPr lang="ja-JP" altLang="en-US" dirty="0"/>
              <a:t>① ウェブブラウザを起動する</a:t>
            </a:r>
            <a:endParaRPr lang="en-US" altLang="ja-JP" dirty="0"/>
          </a:p>
          <a:p>
            <a:pPr marL="0" indent="0">
              <a:buNone/>
            </a:pPr>
            <a:endParaRPr lang="en-US" altLang="ja-JP" dirty="0"/>
          </a:p>
          <a:p>
            <a:pPr marL="0" indent="0">
              <a:buNone/>
            </a:pPr>
            <a:r>
              <a:rPr lang="ja-JP" altLang="en-US" dirty="0"/>
              <a:t>② 次の </a:t>
            </a:r>
            <a:r>
              <a:rPr lang="en-US" altLang="ja-JP" dirty="0"/>
              <a:t>URL </a:t>
            </a:r>
            <a:r>
              <a:rPr lang="ja-JP" altLang="en-US" dirty="0"/>
              <a:t>を開く</a:t>
            </a:r>
            <a:endParaRPr lang="en-US" altLang="ja-JP" dirty="0"/>
          </a:p>
          <a:p>
            <a:pPr marL="0" indent="0">
              <a:buNone/>
            </a:pPr>
            <a:r>
              <a:rPr lang="en-US" altLang="ja-JP" dirty="0"/>
              <a:t>	</a:t>
            </a:r>
            <a:r>
              <a:rPr lang="en-US" altLang="ja-JP" dirty="0">
                <a:hlinkClick r:id="rId3"/>
              </a:rPr>
              <a:t>http://</a:t>
            </a:r>
            <a:r>
              <a:rPr lang="en-US" altLang="ja-JP" dirty="0" err="1">
                <a:hlinkClick r:id="rId3"/>
              </a:rPr>
              <a:t>www.algoanim.ide.sk</a:t>
            </a:r>
            <a:r>
              <a:rPr lang="en-US" altLang="ja-JP" dirty="0">
                <a:hlinkClick r:id="rId3"/>
              </a:rPr>
              <a:t>/</a:t>
            </a:r>
            <a:endParaRPr lang="en-US" altLang="ja-JP" dirty="0"/>
          </a:p>
          <a:p>
            <a:pPr marL="0" indent="0">
              <a:buNone/>
            </a:pPr>
            <a:endParaRPr lang="en-US" altLang="ja-JP" dirty="0"/>
          </a:p>
          <a:p>
            <a:pPr marL="0" indent="0">
              <a:buNone/>
            </a:pPr>
            <a:r>
              <a:rPr lang="ja-JP" altLang="en-US" dirty="0"/>
              <a:t>③ </a:t>
            </a:r>
            <a:r>
              <a:rPr lang="en-US" altLang="ja-JP" dirty="0"/>
              <a:t>PATHS IN GRAPH </a:t>
            </a:r>
            <a:r>
              <a:rPr lang="ja-JP" altLang="en-US" dirty="0"/>
              <a:t>の「</a:t>
            </a:r>
            <a:r>
              <a:rPr lang="en-US" altLang="ja-JP" dirty="0" err="1"/>
              <a:t>Dijkstra</a:t>
            </a:r>
            <a:r>
              <a:rPr lang="en-US" altLang="ja-JP" dirty="0"/>
              <a:t> shortest path</a:t>
            </a:r>
            <a:r>
              <a:rPr lang="ja-JP" altLang="en-US" dirty="0"/>
              <a:t>」をクリック</a:t>
            </a:r>
            <a:endParaRPr lang="en-US" altLang="ja-JP" dirty="0"/>
          </a:p>
          <a:p>
            <a:endParaRPr lang="en-US" altLang="ja-JP" dirty="0"/>
          </a:p>
          <a:p>
            <a:endParaRPr lang="ja-JP" altLang="en-US" dirty="0"/>
          </a:p>
        </p:txBody>
      </p:sp>
      <p:sp>
        <p:nvSpPr>
          <p:cNvPr id="10" name="スライド番号プレースホルダー 9"/>
          <p:cNvSpPr>
            <a:spLocks noGrp="1"/>
          </p:cNvSpPr>
          <p:nvPr>
            <p:ph type="sldNum" sz="quarter" idx="12"/>
          </p:nvPr>
        </p:nvSpPr>
        <p:spPr/>
        <p:txBody>
          <a:bodyPr>
            <a:noAutofit/>
          </a:bodyPr>
          <a:lstStyle/>
          <a:p>
            <a:fld id="{55940FB6-D91C-4C45-82A6-6C3F63B50793}" type="slidenum">
              <a:rPr lang="ja-JP" altLang="en-US" smtClean="0"/>
              <a:pPr/>
              <a:t>26</a:t>
            </a:fld>
            <a:endParaRPr lang="ja-JP" altLang="en-US"/>
          </a:p>
        </p:txBody>
      </p:sp>
      <p:sp>
        <p:nvSpPr>
          <p:cNvPr id="6" name="正方形/長方形 5"/>
          <p:cNvSpPr/>
          <p:nvPr/>
        </p:nvSpPr>
        <p:spPr>
          <a:xfrm>
            <a:off x="2761490" y="4790686"/>
            <a:ext cx="1733859" cy="15823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947668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22464" y="1766435"/>
            <a:ext cx="6906986" cy="4158145"/>
          </a:xfrm>
          <a:prstGeom prst="rect">
            <a:avLst/>
          </a:prstGeom>
        </p:spPr>
      </p:pic>
      <p:sp>
        <p:nvSpPr>
          <p:cNvPr id="10" name="タイトル 9">
            <a:extLst>
              <a:ext uri="{FF2B5EF4-FFF2-40B4-BE49-F238E27FC236}">
                <a16:creationId xmlns:a16="http://schemas.microsoft.com/office/drawing/2014/main" id="{474CA530-3155-4956-B72F-FE62A1596BE1}"/>
              </a:ext>
            </a:extLst>
          </p:cNvPr>
          <p:cNvSpPr>
            <a:spLocks noGrp="1"/>
          </p:cNvSpPr>
          <p:nvPr>
            <p:ph type="title"/>
          </p:nvPr>
        </p:nvSpPr>
        <p:spPr/>
        <p:txBody>
          <a:bodyPr>
            <a:noAutofit/>
          </a:bodyPr>
          <a:lstStyle/>
          <a:p>
            <a:endParaRPr kumimoji="1" lang="ja-JP" altLang="en-US"/>
          </a:p>
        </p:txBody>
      </p:sp>
      <p:sp>
        <p:nvSpPr>
          <p:cNvPr id="3" name="コンテンツ プレースホルダー 2"/>
          <p:cNvSpPr>
            <a:spLocks noGrp="1"/>
          </p:cNvSpPr>
          <p:nvPr>
            <p:ph idx="1"/>
          </p:nvPr>
        </p:nvSpPr>
        <p:spPr/>
        <p:txBody>
          <a:bodyPr>
            <a:noAutofit/>
          </a:bodyPr>
          <a:lstStyle/>
          <a:p>
            <a:pPr marL="0" indent="0">
              <a:buNone/>
            </a:pPr>
            <a:r>
              <a:rPr lang="ja-JP" altLang="en-US" dirty="0"/>
              <a:t>④ </a:t>
            </a:r>
            <a:r>
              <a:rPr lang="en-US" altLang="ja-JP" dirty="0"/>
              <a:t>Start Vertex </a:t>
            </a:r>
            <a:r>
              <a:rPr lang="ja-JP" altLang="en-US" dirty="0"/>
              <a:t>のところに節番号 （数値）を半角で入れ、「</a:t>
            </a:r>
            <a:r>
              <a:rPr lang="en-US" altLang="ja-JP" dirty="0"/>
              <a:t>Run </a:t>
            </a:r>
            <a:r>
              <a:rPr lang="en-US" altLang="ja-JP" dirty="0" err="1"/>
              <a:t>Dijkstra</a:t>
            </a:r>
            <a:r>
              <a:rPr lang="ja-JP" altLang="en-US" dirty="0"/>
              <a:t>」をクリック</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27</a:t>
            </a:fld>
            <a:endParaRPr lang="ja-JP" altLang="en-US"/>
          </a:p>
        </p:txBody>
      </p:sp>
      <p:sp>
        <p:nvSpPr>
          <p:cNvPr id="6" name="正方形/長方形 5"/>
          <p:cNvSpPr/>
          <p:nvPr/>
        </p:nvSpPr>
        <p:spPr>
          <a:xfrm>
            <a:off x="816388" y="2107478"/>
            <a:ext cx="507587" cy="4166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
        <p:nvSpPr>
          <p:cNvPr id="8" name="正方形/長方形 7"/>
          <p:cNvSpPr/>
          <p:nvPr/>
        </p:nvSpPr>
        <p:spPr>
          <a:xfrm>
            <a:off x="1323975" y="2107478"/>
            <a:ext cx="581025" cy="4166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3877653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5EE68B7A-B53D-4860-9C5D-D4EB9B009656}"/>
              </a:ext>
            </a:extLst>
          </p:cNvPr>
          <p:cNvSpPr>
            <a:spLocks noGrp="1"/>
          </p:cNvSpPr>
          <p:nvPr>
            <p:ph type="title"/>
          </p:nvPr>
        </p:nvSpPr>
        <p:spPr/>
        <p:txBody>
          <a:bodyPr>
            <a:noAutofit/>
          </a:bodyPr>
          <a:lstStyle/>
          <a:p>
            <a:endParaRPr kumimoji="1" lang="ja-JP" altLang="en-US"/>
          </a:p>
        </p:txBody>
      </p:sp>
      <p:sp>
        <p:nvSpPr>
          <p:cNvPr id="3" name="コンテンツ プレースホルダー 2"/>
          <p:cNvSpPr>
            <a:spLocks noGrp="1"/>
          </p:cNvSpPr>
          <p:nvPr>
            <p:ph idx="1"/>
          </p:nvPr>
        </p:nvSpPr>
        <p:spPr/>
        <p:txBody>
          <a:bodyPr>
            <a:noAutofit/>
          </a:bodyPr>
          <a:lstStyle/>
          <a:p>
            <a:pPr marL="0" indent="0">
              <a:buNone/>
            </a:pPr>
            <a:r>
              <a:rPr lang="ja-JP" altLang="en-US" dirty="0"/>
              <a:t>⑤ 結果として、他の節への最短経路が表示される</a:t>
            </a:r>
            <a:r>
              <a:rPr lang="ja-JP" altLang="en-US"/>
              <a:t>ので、確認</a:t>
            </a:r>
            <a:r>
              <a:rPr lang="ja-JP" altLang="en-US" dirty="0"/>
              <a:t>する。</a:t>
            </a:r>
            <a:r>
              <a:rPr lang="en-US" altLang="ja-JP" dirty="0"/>
              <a:t>Start Vertex </a:t>
            </a:r>
            <a:r>
              <a:rPr lang="ja-JP" altLang="en-US" dirty="0"/>
              <a:t>のところを他の数値にしていろいろ試してみる</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28</a:t>
            </a:fld>
            <a:endParaRPr lang="ja-JP" altLang="en-US"/>
          </a:p>
        </p:txBody>
      </p:sp>
      <p:pic>
        <p:nvPicPr>
          <p:cNvPr id="5" name="図 4"/>
          <p:cNvPicPr>
            <a:picLocks noChangeAspect="1"/>
          </p:cNvPicPr>
          <p:nvPr/>
        </p:nvPicPr>
        <p:blipFill>
          <a:blip r:embed="rId2"/>
          <a:stretch>
            <a:fillRect/>
          </a:stretch>
        </p:blipFill>
        <p:spPr>
          <a:xfrm>
            <a:off x="1254919" y="2406253"/>
            <a:ext cx="5031581" cy="3584273"/>
          </a:xfrm>
          <a:prstGeom prst="rect">
            <a:avLst/>
          </a:prstGeom>
        </p:spPr>
      </p:pic>
      <p:sp>
        <p:nvSpPr>
          <p:cNvPr id="6" name="正方形/長方形 5"/>
          <p:cNvSpPr/>
          <p:nvPr/>
        </p:nvSpPr>
        <p:spPr>
          <a:xfrm>
            <a:off x="4586287" y="2917103"/>
            <a:ext cx="1490663" cy="29812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dirty="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124480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latin typeface="Arial" panose="020B0604020202020204" pitchFamily="34" charset="0"/>
                <a:cs typeface="Arial" panose="020B0604020202020204" pitchFamily="34" charset="0"/>
              </a:rPr>
              <a:t>ゲーム理論</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218294" y="5595333"/>
            <a:ext cx="1600200" cy="273844"/>
          </a:xfrm>
        </p:spPr>
        <p:txBody>
          <a:bodyPr>
            <a:normAutofit fontScale="4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3</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a:xfrm>
            <a:off x="1979712" y="2057400"/>
            <a:ext cx="5238582" cy="3261810"/>
          </a:xfrm>
        </p:spPr>
        <p:txBody>
          <a:bodyPr>
            <a:normAutofit/>
          </a:bodyPr>
          <a:lstStyle/>
          <a:p>
            <a:r>
              <a:rPr lang="ja-JP" altLang="en-US" b="1" dirty="0">
                <a:solidFill>
                  <a:srgbClr val="C00000"/>
                </a:solidFill>
                <a:latin typeface="Arial" panose="020B0604020202020204" pitchFamily="34" charset="0"/>
                <a:cs typeface="Arial" panose="020B0604020202020204" pitchFamily="34" charset="0"/>
              </a:rPr>
              <a:t>ゲーム理論</a:t>
            </a:r>
            <a:r>
              <a:rPr lang="ja-JP" altLang="en-US" dirty="0">
                <a:latin typeface="Arial" panose="020B0604020202020204" pitchFamily="34" charset="0"/>
                <a:cs typeface="Arial" panose="020B0604020202020204" pitchFamily="34" charset="0"/>
              </a:rPr>
              <a:t>は，各個人の利得を最大化しようと振舞うときの戦略について研究するもの</a:t>
            </a:r>
            <a:endParaRPr lang="en-CA" dirty="0">
              <a:latin typeface="Arial" panose="020B0604020202020204" pitchFamily="34" charset="0"/>
              <a:cs typeface="Arial" panose="020B0604020202020204" pitchFamily="34" charset="0"/>
            </a:endParaRPr>
          </a:p>
          <a:p>
            <a:r>
              <a:rPr lang="ja-JP" altLang="en-US" dirty="0">
                <a:latin typeface="Arial" panose="020B0604020202020204" pitchFamily="34" charset="0"/>
                <a:cs typeface="Arial" panose="020B0604020202020204" pitchFamily="34" charset="0"/>
              </a:rPr>
              <a:t>経済学や社会学の基礎をなすことも</a:t>
            </a:r>
            <a:endParaRPr lang="en-US" altLang="ja-JP" dirty="0">
              <a:latin typeface="Arial" panose="020B0604020202020204" pitchFamily="34" charset="0"/>
              <a:cs typeface="Arial" panose="020B0604020202020204" pitchFamily="34" charset="0"/>
            </a:endParaRPr>
          </a:p>
          <a:p>
            <a:r>
              <a:rPr lang="en-CA" b="1" dirty="0">
                <a:solidFill>
                  <a:srgbClr val="C00000"/>
                </a:solidFill>
                <a:latin typeface="Arial" panose="020B0604020202020204" pitchFamily="34" charset="0"/>
                <a:cs typeface="Arial" panose="020B0604020202020204" pitchFamily="34" charset="0"/>
              </a:rPr>
              <a:t>John Maynard Smith </a:t>
            </a:r>
            <a:r>
              <a:rPr lang="ja-JP" altLang="en-US" dirty="0">
                <a:latin typeface="Arial" panose="020B0604020202020204" pitchFamily="34" charset="0"/>
                <a:cs typeface="Arial" panose="020B0604020202020204" pitchFamily="34" charset="0"/>
              </a:rPr>
              <a:t>により，生態系の理解にも役立つことが示唆されている</a:t>
            </a:r>
            <a:endParaRPr lang="en-CA"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3324" y="3578753"/>
            <a:ext cx="73580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3324" y="1810817"/>
            <a:ext cx="886363" cy="133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8924" y="3241047"/>
            <a:ext cx="894970" cy="207749"/>
          </a:xfrm>
          <a:prstGeom prst="rect">
            <a:avLst/>
          </a:prstGeom>
          <a:noFill/>
        </p:spPr>
        <p:txBody>
          <a:bodyPr wrap="square" rtlCol="0">
            <a:spAutoFit/>
          </a:bodyPr>
          <a:lstStyle/>
          <a:p>
            <a:pPr defTabSz="685800"/>
            <a:r>
              <a:rPr kumimoji="1" lang="en-CA" sz="750" dirty="0">
                <a:solidFill>
                  <a:prstClr val="black"/>
                </a:solidFill>
                <a:latin typeface="Segoe UI"/>
                <a:ea typeface="メイリオ"/>
              </a:rPr>
              <a:t>John Nash</a:t>
            </a:r>
          </a:p>
        </p:txBody>
      </p:sp>
      <p:pic>
        <p:nvPicPr>
          <p:cNvPr id="102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98319" y="2038113"/>
            <a:ext cx="930707" cy="138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9712" y="3976990"/>
            <a:ext cx="930707" cy="916425"/>
          </a:xfrm>
          <a:prstGeom prst="rect">
            <a:avLst/>
          </a:prstGeom>
        </p:spPr>
      </p:pic>
      <p:sp>
        <p:nvSpPr>
          <p:cNvPr id="7" name="Rectangle 6"/>
          <p:cNvSpPr/>
          <p:nvPr/>
        </p:nvSpPr>
        <p:spPr>
          <a:xfrm>
            <a:off x="6811092" y="4888569"/>
            <a:ext cx="1082348" cy="207749"/>
          </a:xfrm>
          <a:prstGeom prst="rect">
            <a:avLst/>
          </a:prstGeom>
        </p:spPr>
        <p:txBody>
          <a:bodyPr wrap="none">
            <a:spAutoFit/>
          </a:bodyPr>
          <a:lstStyle/>
          <a:p>
            <a:pPr defTabSz="685800"/>
            <a:r>
              <a:rPr kumimoji="1" lang="en-CA" sz="750" dirty="0">
                <a:solidFill>
                  <a:prstClr val="black"/>
                </a:solidFill>
                <a:latin typeface="Segoe UI"/>
                <a:ea typeface="メイリオ"/>
              </a:rPr>
              <a:t>John Maynard Smith </a:t>
            </a:r>
            <a:endParaRPr kumimoji="1" lang="en-US" sz="750" dirty="0">
              <a:solidFill>
                <a:prstClr val="black"/>
              </a:solidFill>
              <a:latin typeface="Segoe UI"/>
              <a:ea typeface="メイリオ"/>
            </a:endParaRPr>
          </a:p>
        </p:txBody>
      </p:sp>
    </p:spTree>
    <p:extLst>
      <p:ext uri="{BB962C8B-B14F-4D97-AF65-F5344CB8AC3E}">
        <p14:creationId xmlns:p14="http://schemas.microsoft.com/office/powerpoint/2010/main" val="365174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9B4EB5-8ECE-474D-9F90-8AE208FD7917}"/>
              </a:ext>
            </a:extLst>
          </p:cNvPr>
          <p:cNvSpPr>
            <a:spLocks noGrp="1"/>
          </p:cNvSpPr>
          <p:nvPr>
            <p:ph type="title"/>
          </p:nvPr>
        </p:nvSpPr>
        <p:spPr/>
        <p:txBody>
          <a:bodyPr/>
          <a:lstStyle/>
          <a:p>
            <a:r>
              <a:rPr kumimoji="1" lang="ja-JP" altLang="en-US" dirty="0"/>
              <a:t>ゲーム理論の特徴</a:t>
            </a:r>
          </a:p>
        </p:txBody>
      </p:sp>
      <p:sp>
        <p:nvSpPr>
          <p:cNvPr id="3" name="コンテンツ プレースホルダー 2">
            <a:extLst>
              <a:ext uri="{FF2B5EF4-FFF2-40B4-BE49-F238E27FC236}">
                <a16:creationId xmlns:a16="http://schemas.microsoft.com/office/drawing/2014/main" id="{7D40FC7F-14D3-40F0-BA6B-4DDDB5DBA4D6}"/>
              </a:ext>
            </a:extLst>
          </p:cNvPr>
          <p:cNvSpPr>
            <a:spLocks noGrp="1"/>
          </p:cNvSpPr>
          <p:nvPr>
            <p:ph idx="1"/>
          </p:nvPr>
        </p:nvSpPr>
        <p:spPr/>
        <p:txBody>
          <a:bodyPr/>
          <a:lstStyle/>
          <a:p>
            <a:pPr marL="0" indent="0">
              <a:buNone/>
            </a:pPr>
            <a:r>
              <a:rPr kumimoji="1" lang="ja-JP" altLang="en-US" dirty="0"/>
              <a:t>この授業では，次で説明している．</a:t>
            </a:r>
            <a:endParaRPr kumimoji="1" lang="en-US" altLang="ja-JP" dirty="0"/>
          </a:p>
          <a:p>
            <a:pPr marL="514350" indent="-514350">
              <a:buFont typeface="+mj-lt"/>
              <a:buAutoNum type="arabicPeriod"/>
            </a:pPr>
            <a:r>
              <a:rPr kumimoji="1" lang="ja-JP" altLang="en-US" dirty="0"/>
              <a:t>現実の世界を，</a:t>
            </a:r>
            <a:r>
              <a:rPr kumimoji="1" lang="ja-JP" altLang="en-US" b="1" dirty="0"/>
              <a:t>「ゲーム」の世界に置き換える</a:t>
            </a:r>
            <a:endParaRPr kumimoji="1" lang="en-US" altLang="ja-JP" b="1" dirty="0"/>
          </a:p>
          <a:p>
            <a:pPr marL="514350" indent="-514350">
              <a:buFont typeface="+mj-lt"/>
              <a:buAutoNum type="arabicPeriod"/>
            </a:pPr>
            <a:r>
              <a:rPr lang="ja-JP" altLang="en-US" dirty="0"/>
              <a:t>各個人が，</a:t>
            </a:r>
            <a:r>
              <a:rPr lang="ja-JP" altLang="en-US" b="1" dirty="0"/>
              <a:t>各個人の利得の最大化</a:t>
            </a:r>
            <a:r>
              <a:rPr lang="ja-JP" altLang="en-US" dirty="0"/>
              <a:t>を目ざして行動する（非協力ゲーム）</a:t>
            </a:r>
            <a:endParaRPr lang="en-US" altLang="ja-JP" dirty="0"/>
          </a:p>
          <a:p>
            <a:pPr marL="514350" indent="-514350">
              <a:buFont typeface="+mj-lt"/>
              <a:buAutoNum type="arabicPeriod"/>
            </a:pPr>
            <a:r>
              <a:rPr lang="ja-JP" altLang="en-US" b="1" dirty="0"/>
              <a:t>前もって，利得が完全に分かる</a:t>
            </a:r>
            <a:r>
              <a:rPr lang="ja-JP" altLang="en-US" dirty="0"/>
              <a:t>のが前提</a:t>
            </a:r>
            <a:endParaRPr lang="en-US" altLang="ja-JP" dirty="0"/>
          </a:p>
          <a:p>
            <a:pPr marL="514350" indent="-514350">
              <a:buFont typeface="+mj-lt"/>
              <a:buAutoNum type="arabicPeriod"/>
            </a:pPr>
            <a:r>
              <a:rPr lang="ja-JP" altLang="en-US" dirty="0"/>
              <a:t>全員が合理的に行動する（</a:t>
            </a:r>
            <a:r>
              <a:rPr lang="ja-JP" altLang="en-US" b="1" dirty="0"/>
              <a:t>自分の利得の最大化のみ</a:t>
            </a:r>
            <a:r>
              <a:rPr lang="ja-JP" altLang="en-US" dirty="0"/>
              <a:t>を目指して行動する）</a:t>
            </a:r>
            <a:endParaRPr lang="en-US" altLang="ja-JP" dirty="0"/>
          </a:p>
          <a:p>
            <a:pPr marL="0" indent="0">
              <a:buNone/>
            </a:pPr>
            <a:endParaRPr lang="en-US" altLang="ja-JP" dirty="0"/>
          </a:p>
          <a:p>
            <a:pPr marL="0" indent="0">
              <a:buNone/>
            </a:pPr>
            <a:r>
              <a:rPr lang="ja-JP" altLang="en-US" dirty="0"/>
              <a:t>（ゲーム理論は，さらに大きな広がりがあるもの）</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AFB5388F-57D8-4DCD-BCF8-60FE095C6B91}"/>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spTree>
    <p:extLst>
      <p:ext uri="{BB962C8B-B14F-4D97-AF65-F5344CB8AC3E}">
        <p14:creationId xmlns:p14="http://schemas.microsoft.com/office/powerpoint/2010/main" val="224713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8CA7F-ADE0-4594-B2FB-54AA7269279F}"/>
              </a:ext>
            </a:extLst>
          </p:cNvPr>
          <p:cNvSpPr>
            <a:spLocks noGrp="1"/>
          </p:cNvSpPr>
          <p:nvPr>
            <p:ph type="title"/>
          </p:nvPr>
        </p:nvSpPr>
        <p:spPr/>
        <p:txBody>
          <a:bodyPr/>
          <a:lstStyle/>
          <a:p>
            <a:r>
              <a:rPr kumimoji="1" lang="ja-JP" altLang="en-US" dirty="0"/>
              <a:t>ゲーム理論のメリット</a:t>
            </a:r>
          </a:p>
        </p:txBody>
      </p:sp>
      <p:sp>
        <p:nvSpPr>
          <p:cNvPr id="3" name="コンテンツ プレースホルダー 2">
            <a:extLst>
              <a:ext uri="{FF2B5EF4-FFF2-40B4-BE49-F238E27FC236}">
                <a16:creationId xmlns:a16="http://schemas.microsoft.com/office/drawing/2014/main" id="{5C9C9732-9977-4213-A32C-24AA2E2119EA}"/>
              </a:ext>
            </a:extLst>
          </p:cNvPr>
          <p:cNvSpPr>
            <a:spLocks noGrp="1"/>
          </p:cNvSpPr>
          <p:nvPr>
            <p:ph idx="1"/>
          </p:nvPr>
        </p:nvSpPr>
        <p:spPr/>
        <p:txBody>
          <a:bodyPr/>
          <a:lstStyle/>
          <a:p>
            <a:r>
              <a:rPr lang="ja-JP" altLang="en-US" dirty="0"/>
              <a:t>利得をもとに，行動の根拠を分析</a:t>
            </a:r>
            <a:endParaRPr lang="en-US" altLang="ja-JP" dirty="0"/>
          </a:p>
          <a:p>
            <a:r>
              <a:rPr lang="ja-JP" altLang="en-US" dirty="0"/>
              <a:t>一見，不思議な現象を，ゲーム理論による分析で分析できることも</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A22BD00-1B25-4EE9-A60E-D0F0CCFD0A51}"/>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Tree>
    <p:extLst>
      <p:ext uri="{BB962C8B-B14F-4D97-AF65-F5344CB8AC3E}">
        <p14:creationId xmlns:p14="http://schemas.microsoft.com/office/powerpoint/2010/main" val="163699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latin typeface="Arial" panose="020B0604020202020204" pitchFamily="34" charset="0"/>
                <a:cs typeface="Arial" panose="020B0604020202020204" pitchFamily="34" charset="0"/>
              </a:rPr>
              <a:t>ゲーム理論の例</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6</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p:txBody>
          <a:bodyPr>
            <a:normAutofit/>
          </a:bodyPr>
          <a:lstStyle/>
          <a:p>
            <a:r>
              <a:rPr lang="ja-JP" altLang="en-US" sz="2400" dirty="0">
                <a:latin typeface="Arial" panose="020B0604020202020204" pitchFamily="34" charset="0"/>
                <a:cs typeface="Arial" panose="020B0604020202020204" pitchFamily="34" charset="0"/>
              </a:rPr>
              <a:t>動物が生き残るためには，どのような戦略をとるべきか</a:t>
            </a:r>
            <a:endParaRPr lang="en-US" altLang="ja-JP" sz="2400" dirty="0">
              <a:latin typeface="Arial" panose="020B0604020202020204" pitchFamily="34" charset="0"/>
              <a:cs typeface="Arial" panose="020B0604020202020204" pitchFamily="34" charset="0"/>
            </a:endParaRPr>
          </a:p>
          <a:p>
            <a:r>
              <a:rPr lang="ja-JP" altLang="en-US" sz="2400" dirty="0">
                <a:latin typeface="Arial" panose="020B0604020202020204" pitchFamily="34" charset="0"/>
                <a:cs typeface="Arial" panose="020B0604020202020204" pitchFamily="34" charset="0"/>
              </a:rPr>
              <a:t>最適な戦略は，他の動物に応じて変えるべきか</a:t>
            </a:r>
            <a:endParaRPr lang="en-US" altLang="ja-JP" sz="2400" dirty="0">
              <a:latin typeface="Arial" panose="020B0604020202020204" pitchFamily="34" charset="0"/>
              <a:cs typeface="Arial" panose="020B0604020202020204" pitchFamily="34" charset="0"/>
            </a:endParaRPr>
          </a:p>
          <a:p>
            <a:pPr lvl="1"/>
            <a:endParaRPr lang="en-CA" sz="2100" dirty="0">
              <a:latin typeface="Arial" panose="020B0604020202020204" pitchFamily="34" charset="0"/>
              <a:cs typeface="Arial" panose="020B0604020202020204" pitchFamily="34" charset="0"/>
            </a:endParaRPr>
          </a:p>
          <a:p>
            <a:pPr lvl="1"/>
            <a:r>
              <a:rPr lang="ja-JP" altLang="en-US" sz="2100" dirty="0"/>
              <a:t>攻撃的であるべきか</a:t>
            </a:r>
            <a:endParaRPr lang="en-US" altLang="ja-JP" sz="2100" dirty="0"/>
          </a:p>
          <a:p>
            <a:pPr lvl="1"/>
            <a:r>
              <a:rPr lang="ja-JP" altLang="en-US" sz="2100" dirty="0"/>
              <a:t>おとなしくあるべきか</a:t>
            </a:r>
            <a:endParaRPr lang="en-CA" sz="2100" dirty="0"/>
          </a:p>
        </p:txBody>
      </p:sp>
    </p:spTree>
    <p:extLst>
      <p:ext uri="{BB962C8B-B14F-4D97-AF65-F5344CB8AC3E}">
        <p14:creationId xmlns:p14="http://schemas.microsoft.com/office/powerpoint/2010/main" val="294207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9550" y="4529137"/>
            <a:ext cx="8753475" cy="1014413"/>
          </a:xfrm>
        </p:spPr>
        <p:txBody>
          <a:bodyPr/>
          <a:lstStyle/>
          <a:p>
            <a:pPr marL="0" indent="0">
              <a:buNone/>
            </a:pPr>
            <a:r>
              <a:rPr kumimoji="1" lang="ja-JP" altLang="en-US" dirty="0"/>
              <a:t>ものごとを，より深く理解するのに，ゲーム理論が助けになる場合も</a:t>
            </a:r>
          </a:p>
        </p:txBody>
      </p:sp>
      <p:sp>
        <p:nvSpPr>
          <p:cNvPr id="4" name="スライド番号プレースホルダー 3"/>
          <p:cNvSpPr>
            <a:spLocks noGrp="1"/>
          </p:cNvSpPr>
          <p:nvPr>
            <p:ph type="sldNum" sz="quarter" idx="12"/>
          </p:nvPr>
        </p:nvSpPr>
        <p:spPr/>
        <p:txBody>
          <a:bodyPr/>
          <a:lstStyle/>
          <a:p>
            <a:pPr defTabSz="685800"/>
            <a:fld id="{55940FB6-D91C-4C45-82A6-6C3F63B50793}" type="slidenum">
              <a:rPr kumimoji="1" lang="ja-JP" altLang="en-US">
                <a:solidFill>
                  <a:prstClr val="black">
                    <a:tint val="75000"/>
                  </a:prstClr>
                </a:solidFill>
                <a:latin typeface="Segoe UI"/>
                <a:ea typeface="メイリオ"/>
              </a:rPr>
              <a:pPr defTabSz="685800"/>
              <a:t>7</a:t>
            </a:fld>
            <a:endParaRPr kumimoji="1" lang="ja-JP" altLang="en-US">
              <a:solidFill>
                <a:prstClr val="black">
                  <a:tint val="75000"/>
                </a:prstClr>
              </a:solidFill>
              <a:latin typeface="Segoe UI"/>
              <a:ea typeface="メイリオ"/>
            </a:endParaRPr>
          </a:p>
        </p:txBody>
      </p:sp>
      <p:pic>
        <p:nvPicPr>
          <p:cNvPr id="1026" name="Picture 2" descr="https://2.bp.blogspot.com/-Yx_amnbhmwU/VMItsH9oCRI/AAAAAAAAqxA/PncABLwyw2I/s800/bird_tak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957" y="1376363"/>
            <a:ext cx="2653805" cy="2912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4.bp.blogspot.com/-mfqbB0DfCDo/UTbWrZXNlPI/AAAAAAAAOic/lkRI5dseik4/s1600/bird_ha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961" y="2043113"/>
            <a:ext cx="2385864" cy="224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3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8</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a:xfrm>
            <a:off x="595217" y="1334283"/>
            <a:ext cx="7948708" cy="1480355"/>
          </a:xfrm>
        </p:spPr>
        <p:txBody>
          <a:bodyPr>
            <a:normAutofit/>
          </a:bodyPr>
          <a:lstStyle/>
          <a:p>
            <a:pPr marL="0" indent="0">
              <a:buNone/>
            </a:pPr>
            <a:r>
              <a:rPr lang="ja-JP" altLang="en-US" sz="2400" dirty="0">
                <a:latin typeface="Arial" panose="020B0604020202020204" pitchFamily="34" charset="0"/>
                <a:cs typeface="Arial" panose="020B0604020202020204" pitchFamily="34" charset="0"/>
              </a:rPr>
              <a:t>複数の鷹と鳩が，たがいに関わりあいながら，生存をかける</a:t>
            </a:r>
            <a:endParaRPr lang="en-US" altLang="ja-JP" sz="2400" dirty="0">
              <a:latin typeface="Arial" panose="020B0604020202020204" pitchFamily="34" charset="0"/>
              <a:cs typeface="Arial" panose="020B0604020202020204" pitchFamily="34" charset="0"/>
            </a:endParaRPr>
          </a:p>
        </p:txBody>
      </p:sp>
      <p:sp>
        <p:nvSpPr>
          <p:cNvPr id="9" name="Rectangle 8"/>
          <p:cNvSpPr/>
          <p:nvPr/>
        </p:nvSpPr>
        <p:spPr>
          <a:xfrm>
            <a:off x="5061058" y="5109871"/>
            <a:ext cx="2304149" cy="415498"/>
          </a:xfrm>
          <a:prstGeom prst="rect">
            <a:avLst/>
          </a:prstGeom>
        </p:spPr>
        <p:txBody>
          <a:bodyPr wrap="square">
            <a:spAutoFit/>
          </a:bodyPr>
          <a:lstStyle/>
          <a:p>
            <a:pPr marL="342900" lvl="1" defTabSz="685800"/>
            <a:r>
              <a:rPr kumimoji="1" lang="ja-JP" altLang="en-US" sz="2100" dirty="0">
                <a:solidFill>
                  <a:prstClr val="black"/>
                </a:solidFill>
                <a:latin typeface="Arial" panose="020B0604020202020204" pitchFamily="34" charset="0"/>
                <a:ea typeface="メイリオ"/>
                <a:cs typeface="Arial" panose="020B0604020202020204" pitchFamily="34" charset="0"/>
              </a:rPr>
              <a:t>鳩（はと）</a:t>
            </a:r>
            <a:endParaRPr kumimoji="1" lang="en-CA" sz="2100" dirty="0">
              <a:solidFill>
                <a:prstClr val="black"/>
              </a:solidFill>
              <a:latin typeface="Arial" panose="020B0604020202020204" pitchFamily="34" charset="0"/>
              <a:ea typeface="メイリオ"/>
              <a:cs typeface="Arial" panose="020B0604020202020204" pitchFamily="34" charset="0"/>
            </a:endParaRPr>
          </a:p>
        </p:txBody>
      </p:sp>
      <p:sp>
        <p:nvSpPr>
          <p:cNvPr id="10" name="Rectangle 9"/>
          <p:cNvSpPr/>
          <p:nvPr/>
        </p:nvSpPr>
        <p:spPr>
          <a:xfrm>
            <a:off x="1390318" y="5109871"/>
            <a:ext cx="1877437" cy="415498"/>
          </a:xfrm>
          <a:prstGeom prst="rect">
            <a:avLst/>
          </a:prstGeom>
        </p:spPr>
        <p:txBody>
          <a:bodyPr wrap="none">
            <a:spAutoFit/>
          </a:bodyPr>
          <a:lstStyle/>
          <a:p>
            <a:pPr marL="342900" lvl="1" defTabSz="685800"/>
            <a:r>
              <a:rPr kumimoji="1" lang="ja-JP" altLang="en-US" sz="2100" dirty="0">
                <a:solidFill>
                  <a:prstClr val="black"/>
                </a:solidFill>
                <a:latin typeface="Arial" panose="020B0604020202020204" pitchFamily="34" charset="0"/>
                <a:ea typeface="メイリオ"/>
                <a:cs typeface="Arial" panose="020B0604020202020204" pitchFamily="34" charset="0"/>
              </a:rPr>
              <a:t>鷹（たか）</a:t>
            </a:r>
            <a:endParaRPr kumimoji="1" lang="en-CA" sz="2100" dirty="0">
              <a:solidFill>
                <a:prstClr val="black"/>
              </a:solidFill>
              <a:latin typeface="Arial" panose="020B0604020202020204" pitchFamily="34" charset="0"/>
              <a:ea typeface="メイリオ"/>
              <a:cs typeface="Arial" panose="020B0604020202020204" pitchFamily="34" charset="0"/>
            </a:endParaRPr>
          </a:p>
        </p:txBody>
      </p:sp>
      <p:pic>
        <p:nvPicPr>
          <p:cNvPr id="11" name="Picture 2" descr="https://2.bp.blogspot.com/-Yx_amnbhmwU/VMItsH9oCRI/AAAAAAAAqxA/PncABLwyw2I/s800/bird_tak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082" y="1962150"/>
            <a:ext cx="2653805" cy="29122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4.bp.blogspot.com/-mfqbB0DfCDo/UTbWrZXNlPI/AAAAAAAAOic/lkRI5dseik4/s1600/bird_ha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086" y="2628900"/>
            <a:ext cx="2385864" cy="224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6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latin typeface="Arial" panose="020B0604020202020204" pitchFamily="34" charset="0"/>
                <a:cs typeface="Arial" panose="020B0604020202020204" pitchFamily="34" charset="0"/>
              </a:rPr>
              <a:t>鷹の戦略</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fontScale="77500" lnSpcReduction="20000"/>
          </a:bodyPr>
          <a:lstStyle/>
          <a:p>
            <a:pPr defTabSz="685800">
              <a:defRPr/>
            </a:pPr>
            <a:fld id="{2A74327B-9EA0-4082-A252-B63DD9290210}" type="slidenum">
              <a:rPr kumimoji="1" lang="en-US">
                <a:solidFill>
                  <a:prstClr val="black">
                    <a:tint val="75000"/>
                  </a:prstClr>
                </a:solidFill>
                <a:latin typeface="Segoe UI"/>
                <a:ea typeface="メイリオ"/>
              </a:rPr>
              <a:pPr defTabSz="685800">
                <a:defRPr/>
              </a:pPr>
              <a:t>9</a:t>
            </a:fld>
            <a:endParaRPr kumimoji="1" lang="en-US" dirty="0">
              <a:solidFill>
                <a:prstClr val="black">
                  <a:tint val="75000"/>
                </a:prstClr>
              </a:solidFill>
              <a:latin typeface="Segoe UI"/>
              <a:ea typeface="メイリオ"/>
            </a:endParaRPr>
          </a:p>
        </p:txBody>
      </p:sp>
      <p:sp>
        <p:nvSpPr>
          <p:cNvPr id="3" name="Content Placeholder 2"/>
          <p:cNvSpPr>
            <a:spLocks noGrp="1"/>
          </p:cNvSpPr>
          <p:nvPr>
            <p:ph sz="quarter" idx="1"/>
          </p:nvPr>
        </p:nvSpPr>
        <p:spPr>
          <a:xfrm>
            <a:off x="2995613" y="1939528"/>
            <a:ext cx="5848350" cy="3278982"/>
          </a:xfrm>
        </p:spPr>
        <p:txBody>
          <a:bodyPr>
            <a:normAutofit/>
          </a:bodyPr>
          <a:lstStyle/>
          <a:p>
            <a:pPr marL="0" indent="0">
              <a:lnSpc>
                <a:spcPct val="100000"/>
              </a:lnSpc>
              <a:buNone/>
            </a:pPr>
            <a:r>
              <a:rPr lang="ja-JP" altLang="en-US" sz="2400" dirty="0">
                <a:latin typeface="Arial" panose="020B0604020202020204" pitchFamily="34" charset="0"/>
                <a:cs typeface="Arial" panose="020B0604020202020204" pitchFamily="34" charset="0"/>
              </a:rPr>
              <a:t>資源（餌や水）を，他の生き物と争う</a:t>
            </a:r>
            <a:endParaRPr lang="en-US" altLang="ja-JP" sz="2400" dirty="0">
              <a:latin typeface="Arial" panose="020B0604020202020204" pitchFamily="34" charset="0"/>
              <a:cs typeface="Arial" panose="020B0604020202020204" pitchFamily="34" charset="0"/>
            </a:endParaRPr>
          </a:p>
          <a:p>
            <a:pPr>
              <a:lnSpc>
                <a:spcPct val="100000"/>
              </a:lnSpc>
            </a:pPr>
            <a:r>
              <a:rPr lang="ja-JP" altLang="en-US" sz="2400" b="1" dirty="0">
                <a:latin typeface="Arial" panose="020B0604020202020204" pitchFamily="34" charset="0"/>
                <a:cs typeface="Arial" panose="020B0604020202020204" pitchFamily="34" charset="0"/>
              </a:rPr>
              <a:t>他の</a:t>
            </a:r>
            <a:r>
              <a:rPr lang="ja-JP" altLang="en-US" sz="2400" b="1" dirty="0">
                <a:cs typeface="Arial" panose="020B0604020202020204" pitchFamily="34" charset="0"/>
              </a:rPr>
              <a:t>鷹</a:t>
            </a:r>
            <a:r>
              <a:rPr lang="ja-JP" altLang="en-US" sz="2400" dirty="0">
                <a:latin typeface="Arial" panose="020B0604020202020204" pitchFamily="34" charset="0"/>
                <a:cs typeface="Arial" panose="020B0604020202020204" pitchFamily="34" charset="0"/>
              </a:rPr>
              <a:t>には，</a:t>
            </a:r>
            <a:r>
              <a:rPr lang="ja-JP" altLang="en-US" sz="2400" b="1" dirty="0">
                <a:latin typeface="Arial" panose="020B0604020202020204" pitchFamily="34" charset="0"/>
                <a:cs typeface="Arial" panose="020B0604020202020204" pitchFamily="34" charset="0"/>
              </a:rPr>
              <a:t>必ず攻撃</a:t>
            </a:r>
            <a:r>
              <a:rPr lang="ja-JP" altLang="en-US" sz="2400" dirty="0">
                <a:latin typeface="Arial" panose="020B0604020202020204" pitchFamily="34" charset="0"/>
                <a:cs typeface="Arial" panose="020B0604020202020204" pitchFamily="34" charset="0"/>
              </a:rPr>
              <a:t>する</a:t>
            </a:r>
            <a:endParaRPr lang="en-US" altLang="ja-JP" sz="2400" dirty="0">
              <a:latin typeface="Arial" panose="020B0604020202020204" pitchFamily="34" charset="0"/>
              <a:cs typeface="Arial" panose="020B0604020202020204" pitchFamily="34" charset="0"/>
            </a:endParaRPr>
          </a:p>
          <a:p>
            <a:pPr>
              <a:lnSpc>
                <a:spcPct val="100000"/>
              </a:lnSpc>
            </a:pPr>
            <a:r>
              <a:rPr lang="ja-JP" altLang="en-US" sz="2400" b="1" u="sng" dirty="0">
                <a:latin typeface="Arial" panose="020B0604020202020204" pitchFamily="34" charset="0"/>
                <a:cs typeface="Arial" panose="020B0604020202020204" pitchFamily="34" charset="0"/>
              </a:rPr>
              <a:t>勝てば</a:t>
            </a:r>
            <a:r>
              <a:rPr lang="ja-JP" altLang="en-US" sz="2400" dirty="0">
                <a:latin typeface="Arial" panose="020B0604020202020204" pitchFamily="34" charset="0"/>
                <a:cs typeface="Arial" panose="020B0604020202020204" pitchFamily="34" charset="0"/>
              </a:rPr>
              <a:t>，餌や水などをすべて得る</a:t>
            </a:r>
            <a:endParaRPr lang="en-US" altLang="ja-JP" sz="2400" dirty="0">
              <a:latin typeface="Arial" panose="020B0604020202020204" pitchFamily="34" charset="0"/>
              <a:cs typeface="Arial" panose="020B0604020202020204" pitchFamily="34" charset="0"/>
            </a:endParaRPr>
          </a:p>
          <a:p>
            <a:pPr>
              <a:lnSpc>
                <a:spcPct val="100000"/>
              </a:lnSpc>
            </a:pPr>
            <a:r>
              <a:rPr lang="ja-JP" altLang="en-US" sz="2400" b="1" u="sng" dirty="0">
                <a:latin typeface="Arial" panose="020B0604020202020204" pitchFamily="34" charset="0"/>
                <a:cs typeface="Arial" panose="020B0604020202020204" pitchFamily="34" charset="0"/>
              </a:rPr>
              <a:t>負ければ</a:t>
            </a:r>
            <a:r>
              <a:rPr lang="ja-JP" altLang="en-US" sz="2400" dirty="0">
                <a:latin typeface="Arial" panose="020B0604020202020204" pitchFamily="34" charset="0"/>
                <a:cs typeface="Arial" panose="020B0604020202020204" pitchFamily="34" charset="0"/>
              </a:rPr>
              <a:t>，餌や水などを全く</a:t>
            </a:r>
            <a:r>
              <a:rPr lang="ja-JP" altLang="en-US" sz="2400" dirty="0" err="1">
                <a:latin typeface="Arial" panose="020B0604020202020204" pitchFamily="34" charset="0"/>
                <a:cs typeface="Arial" panose="020B0604020202020204" pitchFamily="34" charset="0"/>
              </a:rPr>
              <a:t>得られ無い</a:t>
            </a:r>
            <a:r>
              <a:rPr lang="ja-JP" altLang="en-US" sz="2400" dirty="0">
                <a:latin typeface="Arial" panose="020B0604020202020204" pitchFamily="34" charset="0"/>
                <a:cs typeface="Arial" panose="020B0604020202020204" pitchFamily="34" charset="0"/>
              </a:rPr>
              <a:t>うえに，</a:t>
            </a:r>
            <a:r>
              <a:rPr lang="ja-JP" altLang="en-US" sz="2400" b="1" dirty="0">
                <a:latin typeface="Arial" panose="020B0604020202020204" pitchFamily="34" charset="0"/>
                <a:cs typeface="Arial" panose="020B0604020202020204" pitchFamily="34" charset="0"/>
              </a:rPr>
              <a:t>けがをする</a:t>
            </a:r>
            <a:endParaRPr lang="en-US" altLang="ja-JP" sz="2400" b="1" dirty="0">
              <a:latin typeface="Arial" panose="020B0604020202020204" pitchFamily="34" charset="0"/>
              <a:cs typeface="Arial" panose="020B0604020202020204" pitchFamily="34" charset="0"/>
            </a:endParaRPr>
          </a:p>
          <a:p>
            <a:pPr>
              <a:lnSpc>
                <a:spcPct val="100000"/>
              </a:lnSpc>
            </a:pPr>
            <a:r>
              <a:rPr lang="en-CA" sz="2400" dirty="0">
                <a:latin typeface="Arial" panose="020B0604020202020204" pitchFamily="34" charset="0"/>
                <a:cs typeface="Arial" panose="020B0604020202020204" pitchFamily="34" charset="0"/>
              </a:rPr>
              <a:t> </a:t>
            </a:r>
            <a:r>
              <a:rPr lang="ja-JP" altLang="en-US" sz="2400" dirty="0">
                <a:latin typeface="Arial" panose="020B0604020202020204" pitchFamily="34" charset="0"/>
                <a:cs typeface="Arial" panose="020B0604020202020204" pitchFamily="34" charset="0"/>
              </a:rPr>
              <a:t>他の鷹への攻撃は，勝率は　５０％</a:t>
            </a:r>
            <a:endParaRPr lang="en-CA" sz="2400" dirty="0">
              <a:latin typeface="Arial" panose="020B0604020202020204" pitchFamily="34" charset="0"/>
              <a:cs typeface="Arial" panose="020B0604020202020204" pitchFamily="34" charset="0"/>
            </a:endParaRPr>
          </a:p>
        </p:txBody>
      </p:sp>
      <p:pic>
        <p:nvPicPr>
          <p:cNvPr id="7" name="Picture 2" descr="https://2.bp.blogspot.com/-Yx_amnbhmwU/VMItsH9oCRI/AAAAAAAAqxA/PncABLwyw2I/s800/bird_tak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51" y="1812132"/>
            <a:ext cx="2653805" cy="291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615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2293</Words>
  <Application>Microsoft Office PowerPoint</Application>
  <PresentationFormat>画面に合わせる (4:3)</PresentationFormat>
  <Paragraphs>223</Paragraphs>
  <Slides>28</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メイリオ</vt:lpstr>
      <vt:lpstr>游ゴシック</vt:lpstr>
      <vt:lpstr>Arial</vt:lpstr>
      <vt:lpstr>Calibri</vt:lpstr>
      <vt:lpstr>Segoe UI</vt:lpstr>
      <vt:lpstr>Office テーマ</vt:lpstr>
      <vt:lpstr>or-13. ゲーム理論，グラフ </vt:lpstr>
      <vt:lpstr>13-1. ゲーム理論</vt:lpstr>
      <vt:lpstr>ゲーム理論</vt:lpstr>
      <vt:lpstr>ゲーム理論の特徴</vt:lpstr>
      <vt:lpstr>ゲーム理論のメリット</vt:lpstr>
      <vt:lpstr>ゲーム理論の例</vt:lpstr>
      <vt:lpstr>PowerPoint プレゼンテーション</vt:lpstr>
      <vt:lpstr>PowerPoint プレゼンテーション</vt:lpstr>
      <vt:lpstr>鷹の戦略</vt:lpstr>
      <vt:lpstr>鳩の戦略</vt:lpstr>
      <vt:lpstr>鷹の戦略と，鳩の戦略のどちらが優れているか？</vt:lpstr>
      <vt:lpstr>クイズ</vt:lpstr>
      <vt:lpstr>鷹の特性</vt:lpstr>
      <vt:lpstr>鳩の特性</vt:lpstr>
      <vt:lpstr>PowerPoint プレゼンテーション</vt:lpstr>
      <vt:lpstr>鷹の気持ちで</vt:lpstr>
      <vt:lpstr>鳩の気持ちで</vt:lpstr>
      <vt:lpstr>鳩と鷹の利得表</vt:lpstr>
      <vt:lpstr>鳩と鷹の利得表</vt:lpstr>
      <vt:lpstr>鷹と鳩の割合によって，有利不利が変わる</vt:lpstr>
      <vt:lpstr>13-2. グラフの最短経路などの アルゴリズムをビジュアルに表示する オンラインサイト www.algoanim.ide.sk の紹介</vt:lpstr>
      <vt:lpstr>グラフ</vt:lpstr>
      <vt:lpstr>グラフの応用例</vt:lpstr>
      <vt:lpstr>グラフ</vt:lpstr>
      <vt:lpstr>経路探索</vt:lpstr>
      <vt:lpstr>演習</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オペレーションズリサーチ</dc:title>
  <dc:creator>kaneko kunihiko</dc:creator>
  <cp:lastModifiedBy>金子　邦彦</cp:lastModifiedBy>
  <cp:revision>47</cp:revision>
  <dcterms:created xsi:type="dcterms:W3CDTF">2019-11-02T00:06:04Z</dcterms:created>
  <dcterms:modified xsi:type="dcterms:W3CDTF">2022-07-13T01:17:20Z</dcterms:modified>
</cp:coreProperties>
</file>