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947" r:id="rId2"/>
    <p:sldId id="566" r:id="rId3"/>
    <p:sldId id="1299" r:id="rId4"/>
    <p:sldId id="1336" r:id="rId5"/>
    <p:sldId id="1362" r:id="rId6"/>
    <p:sldId id="1337" r:id="rId7"/>
    <p:sldId id="1338" r:id="rId8"/>
    <p:sldId id="567" r:id="rId9"/>
    <p:sldId id="290" r:id="rId10"/>
    <p:sldId id="1363" r:id="rId11"/>
    <p:sldId id="496" r:id="rId12"/>
    <p:sldId id="1333" r:id="rId13"/>
    <p:sldId id="295" r:id="rId14"/>
    <p:sldId id="1334" r:id="rId15"/>
    <p:sldId id="1342" r:id="rId16"/>
    <p:sldId id="1343" r:id="rId17"/>
    <p:sldId id="1345" r:id="rId18"/>
    <p:sldId id="1346" r:id="rId19"/>
    <p:sldId id="294" r:id="rId20"/>
    <p:sldId id="298" r:id="rId21"/>
    <p:sldId id="1365" r:id="rId22"/>
    <p:sldId id="1364" r:id="rId23"/>
    <p:sldId id="300" r:id="rId24"/>
    <p:sldId id="275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7" r:id="rId34"/>
    <p:sldId id="268" r:id="rId35"/>
    <p:sldId id="266" r:id="rId36"/>
    <p:sldId id="269" r:id="rId37"/>
    <p:sldId id="270" r:id="rId38"/>
    <p:sldId id="271" r:id="rId39"/>
    <p:sldId id="273" r:id="rId40"/>
    <p:sldId id="274" r:id="rId41"/>
    <p:sldId id="276" r:id="rId42"/>
    <p:sldId id="277" r:id="rId43"/>
    <p:sldId id="279" r:id="rId44"/>
    <p:sldId id="278" r:id="rId45"/>
    <p:sldId id="280" r:id="rId46"/>
    <p:sldId id="282" r:id="rId47"/>
    <p:sldId id="283" r:id="rId48"/>
    <p:sldId id="284" r:id="rId49"/>
    <p:sldId id="285" r:id="rId50"/>
    <p:sldId id="287" r:id="rId51"/>
    <p:sldId id="288" r:id="rId5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8" y="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5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9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68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0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40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94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8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55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7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66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1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46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79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08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75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48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20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97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4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8C523C-A74C-4767-ACEF-F64BBBE47950}" type="slidenum">
              <a:rPr lang="ja-JP" altLang="en-US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6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kumimoji="1" lang="ja-JP" altLang="en-US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5DC95-C620-4F49-BA51-7F059607413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42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3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442" y="1122363"/>
            <a:ext cx="860344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or-12. Excel</a:t>
            </a:r>
            <a:r>
              <a:rPr lang="ja-JP" altLang="en-US" dirty="0"/>
              <a:t> のソルバー，</a:t>
            </a:r>
            <a:br>
              <a:rPr lang="en-US" altLang="ja-JP" dirty="0"/>
            </a:br>
            <a:r>
              <a:rPr lang="ja-JP" altLang="en-US" dirty="0"/>
              <a:t>在庫数の変動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制約，目的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7411" y="4209386"/>
            <a:ext cx="8753475" cy="921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・制約　　</a:t>
            </a:r>
            <a:r>
              <a:rPr lang="ja-JP" altLang="en-US" sz="2400" b="1" u="sng" dirty="0">
                <a:solidFill>
                  <a:srgbClr val="FF0000"/>
                </a:solidFill>
              </a:rPr>
              <a:t>合計 </a:t>
            </a:r>
            <a:r>
              <a:rPr lang="en-US" altLang="ja-JP" sz="2400" b="1" u="sng" dirty="0">
                <a:solidFill>
                  <a:srgbClr val="FF0000"/>
                </a:solidFill>
              </a:rPr>
              <a:t>3000</a:t>
            </a:r>
            <a:r>
              <a:rPr lang="ja-JP" altLang="en-US" sz="2400" dirty="0"/>
              <a:t>円以下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dirty="0"/>
              <a:t>	</a:t>
            </a:r>
            <a:r>
              <a:rPr lang="ja-JP" altLang="en-US" sz="2400" dirty="0"/>
              <a:t>　　「行きたい人の人数」の合計を最大にする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b, e, g </a:t>
            </a:r>
            <a:r>
              <a:rPr lang="ja-JP" altLang="en-US" sz="2400" dirty="0"/>
              <a:t>を選ぶ → </a:t>
            </a:r>
            <a:r>
              <a:rPr lang="ja-JP" altLang="en-US" sz="2400" b="1" dirty="0">
                <a:solidFill>
                  <a:srgbClr val="FF0000"/>
                </a:solidFill>
              </a:rPr>
              <a:t>合計 </a:t>
            </a:r>
            <a:r>
              <a:rPr lang="en-US" altLang="ja-JP" sz="2400" b="1" dirty="0">
                <a:solidFill>
                  <a:srgbClr val="FF0000"/>
                </a:solidFill>
              </a:rPr>
              <a:t>2300</a:t>
            </a:r>
            <a:r>
              <a:rPr lang="ja-JP" altLang="en-US" sz="2400" dirty="0"/>
              <a:t>円，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　行きたい人の人数の合計は </a:t>
            </a:r>
            <a:r>
              <a:rPr lang="en-US" altLang="ja-JP" sz="2400" b="1" dirty="0"/>
              <a:t>15</a:t>
            </a:r>
          </a:p>
          <a:p>
            <a:pPr marL="0" indent="0">
              <a:buNone/>
            </a:pP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A05F080-111D-4776-B38D-82957124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22244"/>
              </p:ext>
            </p:extLst>
          </p:nvPr>
        </p:nvGraphicFramePr>
        <p:xfrm>
          <a:off x="1484865" y="830413"/>
          <a:ext cx="6135168" cy="290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056">
                  <a:extLst>
                    <a:ext uri="{9D8B030D-6E8A-4147-A177-3AD203B41FA5}">
                      <a16:colId xmlns:a16="http://schemas.microsoft.com/office/drawing/2014/main" val="2411622080"/>
                    </a:ext>
                  </a:extLst>
                </a:gridCol>
                <a:gridCol w="2045056">
                  <a:extLst>
                    <a:ext uri="{9D8B030D-6E8A-4147-A177-3AD203B41FA5}">
                      <a16:colId xmlns:a16="http://schemas.microsoft.com/office/drawing/2014/main" val="485646437"/>
                    </a:ext>
                  </a:extLst>
                </a:gridCol>
                <a:gridCol w="2045056">
                  <a:extLst>
                    <a:ext uri="{9D8B030D-6E8A-4147-A177-3AD203B41FA5}">
                      <a16:colId xmlns:a16="http://schemas.microsoft.com/office/drawing/2014/main" val="866752473"/>
                    </a:ext>
                  </a:extLst>
                </a:gridCol>
              </a:tblGrid>
              <a:tr h="3627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アトラクション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行きたい人の人数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3455327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1000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3294791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800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5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2352852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c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1500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2427730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900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5822737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e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1000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8592936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f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1100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1691668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g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6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533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80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コンテンツ プレースホルダー 2"/>
          <p:cNvSpPr txBox="1">
            <a:spLocks/>
          </p:cNvSpPr>
          <p:nvPr/>
        </p:nvSpPr>
        <p:spPr bwMode="auto">
          <a:xfrm>
            <a:off x="408884" y="985440"/>
            <a:ext cx="8127481" cy="10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① </a:t>
            </a:r>
            <a:r>
              <a:rPr lang="ja-JP" altLang="en-US" sz="2800" b="1" dirty="0">
                <a:latin typeface="Arial" panose="020B0604020202020204" pitchFamily="34" charset="0"/>
              </a:rPr>
              <a:t>次の値を書く</a:t>
            </a: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FEB37F-37AE-4383-A0FC-D0474F23425E}" type="slidenum">
              <a:rPr lang="ja-JP" altLang="en-US"/>
              <a:pPr/>
              <a:t>11</a:t>
            </a:fld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AE0B675-B164-4801-A71F-20D89B917540}"/>
              </a:ext>
            </a:extLst>
          </p:cNvPr>
          <p:cNvSpPr txBox="1">
            <a:spLocks/>
          </p:cNvSpPr>
          <p:nvPr/>
        </p:nvSpPr>
        <p:spPr>
          <a:xfrm>
            <a:off x="474245" y="3274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演習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D0C65BC-DD89-4E08-AE6B-1C2AF198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29" y="1405268"/>
            <a:ext cx="6450059" cy="53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C9270-C27A-4C5E-9EC9-D3FCFF9289A8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3" name="コンテンツ プレースホルダー 2"/>
          <p:cNvSpPr txBox="1">
            <a:spLocks/>
          </p:cNvSpPr>
          <p:nvPr/>
        </p:nvSpPr>
        <p:spPr bwMode="auto">
          <a:xfrm>
            <a:off x="258121" y="990601"/>
            <a:ext cx="6565106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no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6858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724" name="テキスト ボックス 9"/>
          <p:cNvSpPr txBox="1">
            <a:spLocks noChangeArrowheads="1"/>
          </p:cNvSpPr>
          <p:nvPr/>
        </p:nvSpPr>
        <p:spPr bwMode="auto">
          <a:xfrm>
            <a:off x="258121" y="696268"/>
            <a:ext cx="85651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セル </a:t>
            </a:r>
            <a:r>
              <a:rPr kumimoji="1" lang="en-US" altLang="ja-JP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B8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に次の式を書く</a:t>
            </a:r>
            <a:endParaRPr kumimoji="1" lang="en-US" altLang="ja-JP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>
              <a:defRPr/>
            </a:pPr>
            <a:endParaRPr lang="en-US" altLang="ja-JP" sz="2800" b="1" dirty="0"/>
          </a:p>
          <a:p>
            <a:pPr>
              <a:defRPr/>
            </a:pPr>
            <a:r>
              <a:rPr lang="en-US" altLang="ja-JP" sz="2800" b="1" dirty="0"/>
              <a:t>=</a:t>
            </a:r>
            <a:r>
              <a:rPr lang="en-US" altLang="ja-JP" sz="2800" b="1" dirty="0" err="1"/>
              <a:t>SUMPRODUCT</a:t>
            </a:r>
            <a:r>
              <a:rPr lang="en-US" altLang="ja-JP" sz="2800" b="1" dirty="0"/>
              <a:t>(</a:t>
            </a:r>
            <a:r>
              <a:rPr lang="en-US" altLang="ja-JP" sz="2800" b="1" dirty="0" err="1"/>
              <a:t>B1:B7</a:t>
            </a:r>
            <a:r>
              <a:rPr lang="en-US" altLang="ja-JP" sz="2800" b="1" dirty="0"/>
              <a:t>, $</a:t>
            </a:r>
            <a:r>
              <a:rPr lang="en-US" altLang="ja-JP" sz="2800" b="1" dirty="0" err="1"/>
              <a:t>D1</a:t>
            </a:r>
            <a:r>
              <a:rPr lang="en-US" altLang="ja-JP" sz="2800" b="1" dirty="0"/>
              <a:t>:$</a:t>
            </a:r>
            <a:r>
              <a:rPr lang="en-US" altLang="ja-JP" sz="2800" b="1" dirty="0" err="1"/>
              <a:t>D7</a:t>
            </a:r>
            <a:r>
              <a:rPr lang="en-US" altLang="ja-JP" sz="2800" b="1" dirty="0"/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2FCF14-45AE-448A-832C-7CA56C91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4" y="2312473"/>
            <a:ext cx="7318090" cy="39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9015" y="933113"/>
            <a:ext cx="8733524" cy="31241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B8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C8</a:t>
            </a:r>
            <a:r>
              <a:rPr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コピー＆貼り付け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」する．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altLang="ja-JP" dirty="0"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latin typeface="Segoe UI"/>
                <a:ea typeface="メイリオ"/>
              </a:rPr>
              <a:t>セル </a:t>
            </a:r>
            <a:r>
              <a:rPr lang="en-US" altLang="ja-JP" b="1" dirty="0" err="1">
                <a:latin typeface="Segoe UI"/>
                <a:ea typeface="メイリオ"/>
              </a:rPr>
              <a:t>C8</a:t>
            </a:r>
            <a:r>
              <a:rPr lang="en-US" altLang="ja-JP" dirty="0">
                <a:latin typeface="Segoe UI"/>
                <a:ea typeface="メイリオ"/>
              </a:rPr>
              <a:t> </a:t>
            </a:r>
            <a:r>
              <a:rPr lang="ja-JP" altLang="en-US" dirty="0">
                <a:latin typeface="Segoe UI"/>
                <a:ea typeface="メイリオ"/>
              </a:rPr>
              <a:t>の式は，次のようになる</a:t>
            </a:r>
            <a:endParaRPr lang="en-US" altLang="ja-JP" dirty="0"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latin typeface="Segoe UI"/>
                <a:ea typeface="メイリオ"/>
              </a:rPr>
              <a:t> </a:t>
            </a:r>
            <a:r>
              <a:rPr lang="en-US" altLang="ja-JP" b="1" dirty="0"/>
              <a:t>=</a:t>
            </a:r>
            <a:r>
              <a:rPr lang="en-US" altLang="ja-JP" b="1" dirty="0" err="1"/>
              <a:t>SUMPRODUCT</a:t>
            </a:r>
            <a:r>
              <a:rPr lang="en-US" altLang="ja-JP" b="1" dirty="0"/>
              <a:t>(</a:t>
            </a:r>
            <a:r>
              <a:rPr lang="en-US" altLang="ja-JP" b="1" dirty="0" err="1"/>
              <a:t>C1:C7</a:t>
            </a:r>
            <a:r>
              <a:rPr lang="en-US" altLang="ja-JP" b="1" dirty="0"/>
              <a:t>, $</a:t>
            </a:r>
            <a:r>
              <a:rPr lang="en-US" altLang="ja-JP" b="1" dirty="0" err="1"/>
              <a:t>D1</a:t>
            </a:r>
            <a:r>
              <a:rPr lang="en-US" altLang="ja-JP" b="1" dirty="0"/>
              <a:t>:$</a:t>
            </a:r>
            <a:r>
              <a:rPr lang="en-US" altLang="ja-JP" b="1" dirty="0" err="1"/>
              <a:t>D7</a:t>
            </a:r>
            <a:r>
              <a:rPr lang="en-US" altLang="ja-JP" b="1" dirty="0"/>
              <a:t>)</a:t>
            </a:r>
            <a:endParaRPr lang="ja-JP" altLang="en-US" b="1" dirty="0">
              <a:latin typeface="Segoe UI"/>
              <a:ea typeface="メイリオ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53D4A90-802E-4411-B8ED-6F008B3E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27" y="3328283"/>
            <a:ext cx="6194585" cy="3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8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6C1A89-5561-498D-9B94-38382580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66" y="2525123"/>
            <a:ext cx="4289233" cy="4332877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ソルバーの設定を開始</a:t>
            </a:r>
            <a:endParaRPr lang="en-US" altLang="ja-JP" dirty="0"/>
          </a:p>
          <a:p>
            <a:r>
              <a:rPr lang="ja-JP" altLang="en-US" dirty="0"/>
              <a:t>セル </a:t>
            </a:r>
            <a:r>
              <a:rPr lang="en-US" altLang="ja-JP" b="1" dirty="0" err="1"/>
              <a:t>D1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D7</a:t>
            </a:r>
            <a:r>
              <a:rPr lang="en-US" altLang="ja-JP" b="1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範囲選択</a:t>
            </a:r>
            <a:r>
              <a:rPr lang="ja-JP" altLang="en-US" dirty="0"/>
              <a:t>してから，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データ</a:t>
            </a:r>
            <a:r>
              <a:rPr lang="ja-JP" altLang="en-US" dirty="0"/>
              <a:t>」→「</a:t>
            </a:r>
            <a:r>
              <a:rPr lang="ja-JP" altLang="en-US" b="1" dirty="0"/>
              <a:t>ソルバー</a:t>
            </a:r>
            <a:r>
              <a:rPr lang="ja-JP" altLang="en-US" dirty="0"/>
              <a:t>」と操作</a:t>
            </a:r>
            <a:endParaRPr lang="en-US" altLang="ja-JP" dirty="0"/>
          </a:p>
          <a:p>
            <a:r>
              <a:rPr lang="ja-JP" altLang="en-US" dirty="0"/>
              <a:t>まず，次のように設定</a:t>
            </a:r>
            <a:r>
              <a:rPr lang="en-US" altLang="ja-JP" dirty="0"/>
              <a:t>.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2C0D7A2-FF4E-4B13-86D8-4FA272C97F36}"/>
              </a:ext>
            </a:extLst>
          </p:cNvPr>
          <p:cNvSpPr/>
          <p:nvPr/>
        </p:nvSpPr>
        <p:spPr>
          <a:xfrm>
            <a:off x="3013773" y="2770274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6CBA33-73DF-41D0-A6C9-B240D0FAF3AE}"/>
              </a:ext>
            </a:extLst>
          </p:cNvPr>
          <p:cNvSpPr/>
          <p:nvPr/>
        </p:nvSpPr>
        <p:spPr>
          <a:xfrm>
            <a:off x="1321019" y="3519524"/>
            <a:ext cx="976171" cy="371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7B10CA-A84C-4CF7-B569-11DA350C1204}"/>
              </a:ext>
            </a:extLst>
          </p:cNvPr>
          <p:cNvSpPr/>
          <p:nvPr/>
        </p:nvSpPr>
        <p:spPr>
          <a:xfrm>
            <a:off x="6214347" y="2830504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C$8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1B9E48-700B-4629-B149-F7ED8C1D3542}"/>
              </a:ext>
            </a:extLst>
          </p:cNvPr>
          <p:cNvSpPr/>
          <p:nvPr/>
        </p:nvSpPr>
        <p:spPr>
          <a:xfrm>
            <a:off x="5903466" y="3429000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$</a:t>
            </a:r>
            <a:r>
              <a:rPr lang="en-US" altLang="ja-JP" sz="2400" dirty="0" err="1">
                <a:solidFill>
                  <a:srgbClr val="FF0000"/>
                </a:solidFill>
              </a:rPr>
              <a:t>D$1</a:t>
            </a:r>
            <a:r>
              <a:rPr lang="en-US" altLang="ja-JP" sz="2400" dirty="0">
                <a:solidFill>
                  <a:srgbClr val="FF0000"/>
                </a:solidFill>
              </a:rPr>
              <a:t>:$</a:t>
            </a:r>
            <a:r>
              <a:rPr lang="en-US" altLang="ja-JP" sz="2400" dirty="0" err="1">
                <a:solidFill>
                  <a:srgbClr val="FF0000"/>
                </a:solidFill>
              </a:rPr>
              <a:t>D$7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8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6B41AC5-3C17-477B-8C14-B8E7CA12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0" y="4062176"/>
            <a:ext cx="6264296" cy="20800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034EA1-85F2-4111-8FB4-0B243A3F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93" y="1698454"/>
            <a:ext cx="4206184" cy="2164600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合計が 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3000</a:t>
            </a:r>
            <a:r>
              <a:rPr kumimoji="0" lang="ja-JP" altLang="en-US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円以下</a:t>
            </a:r>
            <a:endParaRPr kumimoji="0" lang="en-US" altLang="ja-JP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0" lang="ja-JP" altLang="en-US" dirty="0">
                <a:latin typeface="Calibri" panose="020F0502020204030204"/>
                <a:ea typeface="游ゴシック" panose="020B0400000000000000" pitchFamily="50" charset="-128"/>
              </a:rPr>
              <a:t>であることについての</a:t>
            </a:r>
            <a:r>
              <a:rPr lang="ja-JP" altLang="en-US" dirty="0"/>
              <a:t>制約条件を追加．「</a:t>
            </a:r>
            <a:r>
              <a:rPr lang="ja-JP" altLang="en-US" b="1" dirty="0"/>
              <a:t>追加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3115" y="5548801"/>
            <a:ext cx="1690434" cy="524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897" y="4983512"/>
            <a:ext cx="633851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41946" y="3049745"/>
            <a:ext cx="1207331" cy="307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6709857" y="5015468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</a:rPr>
              <a:t>B8</a:t>
            </a:r>
            <a:r>
              <a:rPr lang="en-US" altLang="ja-JP" sz="2400" dirty="0">
                <a:solidFill>
                  <a:srgbClr val="FF0000"/>
                </a:solidFill>
              </a:rPr>
              <a:t>    &lt;=    3000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1812335" y="634437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D59F4E-510F-4789-A23A-9F86831BF97C}"/>
              </a:ext>
            </a:extLst>
          </p:cNvPr>
          <p:cNvSpPr/>
          <p:nvPr/>
        </p:nvSpPr>
        <p:spPr>
          <a:xfrm>
            <a:off x="5542354" y="311844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E7F919A-6168-4267-AF3F-FB561FB5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605349"/>
            <a:ext cx="6945204" cy="2318613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latin typeface="メイリオ" panose="020B0604030504040204" pitchFamily="50" charset="-128"/>
              </a:rPr>
              <a:t>⑥ それぞれのアトラクションは，</a:t>
            </a:r>
            <a:r>
              <a:rPr kumimoji="0" lang="ja-JP" altLang="en-US" b="1" dirty="0">
                <a:latin typeface="メイリオ" panose="020B0604030504040204" pitchFamily="50" charset="-128"/>
              </a:rPr>
              <a:t>行くか行かない</a:t>
            </a:r>
            <a:endParaRPr kumimoji="0" lang="en-US" altLang="ja-JP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0" lang="ja-JP" altLang="en-US" b="1" dirty="0">
                <a:latin typeface="メイリオ" panose="020B0604030504040204" pitchFamily="50" charset="-128"/>
              </a:rPr>
              <a:t>かの </a:t>
            </a:r>
            <a:r>
              <a:rPr kumimoji="0" lang="en-US" altLang="ja-JP" b="1" dirty="0">
                <a:latin typeface="メイリオ" panose="020B0604030504040204" pitchFamily="50" charset="-128"/>
              </a:rPr>
              <a:t>0, 1</a:t>
            </a:r>
            <a:r>
              <a:rPr kumimoji="0" lang="en-US" altLang="ja-JP" dirty="0">
                <a:latin typeface="メイリオ" panose="020B0604030504040204" pitchFamily="50" charset="-128"/>
              </a:rPr>
              <a:t> </a:t>
            </a:r>
            <a:r>
              <a:rPr kumimoji="0" lang="ja-JP" altLang="en-US" dirty="0">
                <a:latin typeface="メイリオ" panose="020B0604030504040204" pitchFamily="50" charset="-128"/>
              </a:rPr>
              <a:t>であるという制約．</a:t>
            </a:r>
            <a:r>
              <a:rPr kumimoji="0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 </a:t>
            </a:r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70540" y="3303563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4150" y="2695089"/>
            <a:ext cx="3895060" cy="394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59014A4-28A5-4A0E-B906-49C7F449E76A}"/>
              </a:ext>
            </a:extLst>
          </p:cNvPr>
          <p:cNvSpPr/>
          <p:nvPr/>
        </p:nvSpPr>
        <p:spPr>
          <a:xfrm>
            <a:off x="7025723" y="2628403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rgbClr val="FF0000"/>
                </a:solidFill>
              </a:rPr>
              <a:t>D1:D7</a:t>
            </a:r>
            <a:r>
              <a:rPr lang="en-US" altLang="ja-JP" sz="2400" dirty="0">
                <a:solidFill>
                  <a:srgbClr val="FF0000"/>
                </a:solidFill>
              </a:rPr>
              <a:t>   bin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2236135" y="40933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「追加」をクリック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2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3CA791F-C6B9-4B20-A6D4-7F5A3877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04" y="1505947"/>
            <a:ext cx="7015267" cy="2356648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⑦ </a:t>
            </a:r>
            <a:r>
              <a:rPr lang="ja-JP" altLang="en-US" dirty="0"/>
              <a:t>制約条件の追加を終わる．「</a:t>
            </a:r>
            <a:r>
              <a:rPr lang="ja-JP" altLang="en-US" b="1" dirty="0"/>
              <a:t>キャンセル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10713" y="3242363"/>
            <a:ext cx="1850659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040584-8254-4734-AF45-BFAC11605C82}"/>
              </a:ext>
            </a:extLst>
          </p:cNvPr>
          <p:cNvSpPr/>
          <p:nvPr/>
        </p:nvSpPr>
        <p:spPr>
          <a:xfrm>
            <a:off x="5128950" y="4019436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「キャンセル」をクリック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95A5FA-77C3-4CA8-91A1-F5506CF9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31" y="824584"/>
            <a:ext cx="5645440" cy="5635915"/>
          </a:xfrm>
          <a:prstGeom prst="rect">
            <a:avLst/>
          </a:prstGeom>
        </p:spPr>
      </p:pic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731" y="2478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⑧</a:t>
            </a:r>
            <a:r>
              <a:rPr lang="ja-JP" altLang="en-US" dirty="0"/>
              <a:t>「</a:t>
            </a:r>
            <a:r>
              <a:rPr lang="ja-JP" altLang="en-US" b="1" dirty="0"/>
              <a:t>解決</a:t>
            </a:r>
            <a:r>
              <a:rPr lang="ja-JP" altLang="en-US" dirty="0"/>
              <a:t>」をクリック．</a:t>
            </a:r>
            <a:r>
              <a:rPr kumimoji="0" lang="en-US" altLang="ja-JP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BC2B0-0FC1-4F42-989D-1061F49F5AF0}" type="slidenum"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3A2760-638F-40F7-A8A6-0D9C1C20F7B8}"/>
              </a:ext>
            </a:extLst>
          </p:cNvPr>
          <p:cNvSpPr/>
          <p:nvPr/>
        </p:nvSpPr>
        <p:spPr>
          <a:xfrm>
            <a:off x="4199670" y="5941137"/>
            <a:ext cx="1454150" cy="51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9736" y="481840"/>
            <a:ext cx="8753475" cy="8909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kumimoji="0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 結果を確認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kumimoji="0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b, e, g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が選ばれた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AE1E0A-9980-4D10-B60C-6D68034C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4" y="1574231"/>
            <a:ext cx="7298221" cy="51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5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アウトライン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FAA73DDA-B5D2-470D-962D-B13652CE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2276856"/>
            <a:ext cx="8461375" cy="3903282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のソルバー</a:t>
            </a:r>
            <a:endParaRPr lang="en-US" altLang="ja-JP" dirty="0"/>
          </a:p>
          <a:p>
            <a:r>
              <a:rPr lang="ja-JP" altLang="en-US" dirty="0"/>
              <a:t>在庫数の変動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300" y="226471"/>
            <a:ext cx="8793399" cy="151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演習①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「</a:t>
            </a:r>
            <a:r>
              <a:rPr lang="en-US" altLang="ja-JP" b="1" dirty="0"/>
              <a:t>3000</a:t>
            </a:r>
            <a:r>
              <a:rPr lang="ja-JP" altLang="en-US" b="1" dirty="0"/>
              <a:t>円以下」</a:t>
            </a:r>
            <a:r>
              <a:rPr lang="ja-JP" altLang="en-US" dirty="0"/>
              <a:t>を「</a:t>
            </a:r>
            <a:r>
              <a:rPr lang="en-US" altLang="ja-JP" dirty="0"/>
              <a:t>4000</a:t>
            </a:r>
            <a:r>
              <a:rPr lang="ja-JP" altLang="en-US" dirty="0"/>
              <a:t>円以下」に変えるとどうなるか？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048346" y="2324991"/>
          <a:ext cx="6135168" cy="362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056">
                  <a:extLst>
                    <a:ext uri="{9D8B030D-6E8A-4147-A177-3AD203B41FA5}">
                      <a16:colId xmlns:a16="http://schemas.microsoft.com/office/drawing/2014/main" val="2411622080"/>
                    </a:ext>
                  </a:extLst>
                </a:gridCol>
                <a:gridCol w="2045056">
                  <a:extLst>
                    <a:ext uri="{9D8B030D-6E8A-4147-A177-3AD203B41FA5}">
                      <a16:colId xmlns:a16="http://schemas.microsoft.com/office/drawing/2014/main" val="485646437"/>
                    </a:ext>
                  </a:extLst>
                </a:gridCol>
                <a:gridCol w="2045056">
                  <a:extLst>
                    <a:ext uri="{9D8B030D-6E8A-4147-A177-3AD203B41FA5}">
                      <a16:colId xmlns:a16="http://schemas.microsoft.com/office/drawing/2014/main" val="866752473"/>
                    </a:ext>
                  </a:extLst>
                </a:gridCol>
              </a:tblGrid>
              <a:tr h="3627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アトラクション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行きたい人の人数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3455327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2000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3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3294791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4000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6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2352852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c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1500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1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2427730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1000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5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5822737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e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3000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4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8592936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f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2000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2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8405286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g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1200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3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5562936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h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2100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6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1691668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/>
                        <a:t>i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600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400" dirty="0"/>
                        <a:t>1</a:t>
                      </a:r>
                      <a:endParaRPr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533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5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8C95C0A-7A25-4BF7-8DFF-7E13A65E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00" y="226471"/>
            <a:ext cx="8793399" cy="151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演習①</a:t>
            </a:r>
            <a:r>
              <a:rPr lang="en-US" altLang="ja-JP" dirty="0"/>
              <a:t> </a:t>
            </a:r>
            <a:r>
              <a:rPr lang="ja-JP" altLang="en-US" dirty="0"/>
              <a:t>のヒント</a:t>
            </a:r>
            <a:r>
              <a:rPr kumimoji="1" lang="ja-JP" altLang="en-US" dirty="0"/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9A522C-C386-43ED-BE5A-1AE45CE8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" y="1114326"/>
            <a:ext cx="4165322" cy="41304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DEB0EC3-0405-4624-8F86-ADE851B0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70" y="1382623"/>
            <a:ext cx="4709838" cy="34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300" y="226471"/>
            <a:ext cx="8793399" cy="151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演習②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次の場合で，費用 </a:t>
            </a:r>
            <a:r>
              <a:rPr lang="en-US" altLang="ja-JP" b="1" dirty="0"/>
              <a:t>5000</a:t>
            </a:r>
            <a:r>
              <a:rPr lang="ja-JP" altLang="en-US" b="1" dirty="0"/>
              <a:t>円以下という制約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69535"/>
              </p:ext>
            </p:extLst>
          </p:nvPr>
        </p:nvGraphicFramePr>
        <p:xfrm>
          <a:off x="749902" y="1394164"/>
          <a:ext cx="7622058" cy="492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86">
                  <a:extLst>
                    <a:ext uri="{9D8B030D-6E8A-4147-A177-3AD203B41FA5}">
                      <a16:colId xmlns:a16="http://schemas.microsoft.com/office/drawing/2014/main" val="2411622080"/>
                    </a:ext>
                  </a:extLst>
                </a:gridCol>
                <a:gridCol w="2540686">
                  <a:extLst>
                    <a:ext uri="{9D8B030D-6E8A-4147-A177-3AD203B41FA5}">
                      <a16:colId xmlns:a16="http://schemas.microsoft.com/office/drawing/2014/main" val="485646437"/>
                    </a:ext>
                  </a:extLst>
                </a:gridCol>
                <a:gridCol w="2540686">
                  <a:extLst>
                    <a:ext uri="{9D8B030D-6E8A-4147-A177-3AD203B41FA5}">
                      <a16:colId xmlns:a16="http://schemas.microsoft.com/office/drawing/2014/main" val="866752473"/>
                    </a:ext>
                  </a:extLst>
                </a:gridCol>
              </a:tblGrid>
              <a:tr h="471096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アトラクション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行きたい人の人数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3455327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a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2000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3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3294791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b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4000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6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2352852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c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1500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1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2427730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d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1000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5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5822737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e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3000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4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8592936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f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2000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2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8405286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g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1200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3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5562936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h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2100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6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1691668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/>
                        <a:t>i</a:t>
                      </a:r>
                      <a:endParaRPr kumimoji="1" lang="ja-JP" altLang="en-US" sz="2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600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2800" dirty="0"/>
                        <a:t>1</a:t>
                      </a:r>
                      <a:endParaRPr lang="ja-JP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533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95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18" y="985232"/>
            <a:ext cx="6053321" cy="4941836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8C95C0A-7A25-4BF7-8DFF-7E13A65E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00" y="226471"/>
            <a:ext cx="8793399" cy="151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演習②</a:t>
            </a:r>
            <a:r>
              <a:rPr lang="en-US" altLang="ja-JP" dirty="0"/>
              <a:t> </a:t>
            </a:r>
            <a:r>
              <a:rPr lang="ja-JP" altLang="en-US" dirty="0"/>
              <a:t>のヒント</a:t>
            </a: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589117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12-2 </a:t>
            </a:r>
            <a:r>
              <a:rPr kumimoji="1" lang="ja-JP" altLang="en-US" dirty="0"/>
              <a:t>在庫数の変化グラフ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74" y="3436676"/>
            <a:ext cx="4112520" cy="25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5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237731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A15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に，次の値を書く．数字は半角で．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8264" y="1107410"/>
            <a:ext cx="361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セル </a:t>
            </a:r>
            <a:r>
              <a:rPr lang="en-US" altLang="ja-JP" sz="2800" dirty="0"/>
              <a:t>A1 </a:t>
            </a:r>
            <a:r>
              <a:rPr lang="ja-JP" altLang="en-US" sz="2800" dirty="0"/>
              <a:t>は空けておく</a:t>
            </a:r>
            <a:endParaRPr kumimoji="1"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5" y="728576"/>
            <a:ext cx="2394225" cy="6009301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213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29" y="1372816"/>
            <a:ext cx="5398211" cy="349485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9106" y="506028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に，次の値を書き加える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72000" y="1928261"/>
            <a:ext cx="1821457" cy="1277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81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に，次の式を書く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+ 1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7" y="2298701"/>
            <a:ext cx="6918814" cy="405765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28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341764"/>
            <a:ext cx="8144389" cy="10310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B4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3" y="1372815"/>
            <a:ext cx="1572887" cy="5400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34591" y="2579844"/>
            <a:ext cx="473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1, 2, …, 30 </a:t>
            </a:r>
            <a:r>
              <a:rPr lang="ja-JP" altLang="en-US" sz="2800" b="1" dirty="0" err="1"/>
              <a:t>のように</a:t>
            </a:r>
            <a:r>
              <a:rPr lang="ja-JP" altLang="en-US" sz="2800" b="1" dirty="0"/>
              <a:t>数が並ぶ</a:t>
            </a:r>
            <a:r>
              <a:rPr kumimoji="1" lang="en-US" altLang="ja-JP" sz="2800" dirty="0"/>
              <a:t> </a:t>
            </a:r>
          </a:p>
          <a:p>
            <a:r>
              <a:rPr kumimoji="1" lang="ja-JP" altLang="en-US" sz="2800" dirty="0" err="1"/>
              <a:t>ので</a:t>
            </a:r>
            <a:r>
              <a:rPr kumimoji="1" lang="ja-JP" altLang="en-US" sz="2800" dirty="0"/>
              <a:t>確認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626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314387"/>
            <a:ext cx="8984528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配送間隔と，配送個数から，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それぞれの日の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注文数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を決める式を書く。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C1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注文数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C2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=IF( MOD(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$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= 1, $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A$5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配送間隔ごとに </a:t>
            </a:r>
            <a:r>
              <a:rPr lang="en-US" altLang="ja-JP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A5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の値になる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9" y="2941880"/>
            <a:ext cx="9067533" cy="22603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35245" y="5570222"/>
            <a:ext cx="3866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Enter </a:t>
            </a:r>
            <a:r>
              <a:rPr lang="ja-JP" altLang="en-US" sz="2400" b="1" dirty="0"/>
              <a:t>キーを押すと</a:t>
            </a:r>
            <a:r>
              <a:rPr kumimoji="1" lang="en-US" altLang="ja-JP" sz="2400" dirty="0"/>
              <a:t>, </a:t>
            </a:r>
          </a:p>
          <a:p>
            <a:r>
              <a:rPr lang="ja-JP" altLang="en-US" sz="2400" b="1" dirty="0"/>
              <a:t>表示が</a:t>
            </a:r>
            <a:r>
              <a:rPr kumimoji="1" lang="ja-JP" altLang="en-US" sz="2400" b="1" dirty="0"/>
              <a:t> </a:t>
            </a:r>
            <a:r>
              <a:rPr kumimoji="1" lang="en-US" altLang="ja-JP" sz="2400" b="1" dirty="0"/>
              <a:t>700 </a:t>
            </a:r>
            <a:r>
              <a:rPr kumimoji="1" lang="ja-JP" altLang="en-US" sz="2400" dirty="0"/>
              <a:t>になるので確認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56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この授業では，</a:t>
            </a:r>
            <a:r>
              <a:rPr lang="en-US" altLang="ja-JP" sz="2400" b="1" dirty="0">
                <a:solidFill>
                  <a:srgbClr val="C00000"/>
                </a:solidFill>
              </a:rPr>
              <a:t>Office 365 </a:t>
            </a:r>
            <a:r>
              <a:rPr lang="ja-JP" altLang="en-US" sz="2400" b="1" dirty="0">
                <a:solidFill>
                  <a:prstClr val="black"/>
                </a:solidFill>
              </a:rPr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アプリ版</a:t>
            </a:r>
            <a:r>
              <a:rPr lang="ja-JP" altLang="en-US" sz="2400" dirty="0"/>
              <a:t>で説明する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（オンライン版は使わないでください）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4260" y="513223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⑥ 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C2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C3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C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31 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に，コピー＆貼り付け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50939" y="2300186"/>
            <a:ext cx="3762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7</a:t>
            </a:r>
            <a:r>
              <a:rPr kumimoji="1" lang="ja-JP" altLang="en-US" sz="2800" b="1" dirty="0"/>
              <a:t>日ごと</a:t>
            </a:r>
            <a:r>
              <a:rPr kumimoji="1" lang="ja-JP" altLang="en-US" sz="2800" dirty="0"/>
              <a:t>に </a:t>
            </a:r>
            <a:r>
              <a:rPr kumimoji="1" lang="en-US" altLang="ja-JP" sz="2800" b="1" dirty="0"/>
              <a:t>700</a:t>
            </a:r>
            <a:r>
              <a:rPr kumimoji="1" lang="en-US" altLang="ja-JP" sz="2800" dirty="0"/>
              <a:t>, </a:t>
            </a:r>
          </a:p>
          <a:p>
            <a:r>
              <a:rPr kumimoji="1" lang="ja-JP" altLang="en-US" sz="2800" b="1" dirty="0"/>
              <a:t>他は </a:t>
            </a:r>
            <a:r>
              <a:rPr kumimoji="1" lang="en-US" altLang="ja-JP" sz="2800" b="1" dirty="0"/>
              <a:t>0 </a:t>
            </a:r>
            <a:r>
              <a:rPr kumimoji="1" lang="ja-JP" altLang="en-US" sz="2800" dirty="0"/>
              <a:t>になるので確認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6429" y="3491593"/>
            <a:ext cx="24272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  <a:latin typeface="+mn-ea"/>
              </a:rPr>
              <a:t>配送間隔</a:t>
            </a:r>
            <a:r>
              <a:rPr lang="en-US" altLang="ja-JP" sz="2800" dirty="0">
                <a:solidFill>
                  <a:srgbClr val="C00000"/>
                </a:solidFill>
                <a:latin typeface="+mn-ea"/>
              </a:rPr>
              <a:t>:</a:t>
            </a:r>
            <a:r>
              <a:rPr kumimoji="1" lang="en-US" altLang="ja-JP" sz="2800" dirty="0">
                <a:solidFill>
                  <a:srgbClr val="C00000"/>
                </a:solidFill>
                <a:latin typeface="+mn-ea"/>
              </a:rPr>
              <a:t> 7</a:t>
            </a:r>
          </a:p>
          <a:p>
            <a:r>
              <a:rPr lang="ja-JP" altLang="en-US" sz="2800" dirty="0">
                <a:solidFill>
                  <a:srgbClr val="C00000"/>
                </a:solidFill>
                <a:latin typeface="+mn-ea"/>
              </a:rPr>
              <a:t>配送個数</a:t>
            </a:r>
            <a:r>
              <a:rPr lang="en-US" altLang="ja-JP" sz="2800" dirty="0">
                <a:solidFill>
                  <a:srgbClr val="C00000"/>
                </a:solidFill>
                <a:latin typeface="+mn-ea"/>
              </a:rPr>
              <a:t>: 700</a:t>
            </a:r>
            <a:endParaRPr kumimoji="1" lang="ja-JP" altLang="en-US" sz="2800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38" y="1372816"/>
            <a:ext cx="1780777" cy="4627934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81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477847"/>
            <a:ext cx="9064264" cy="32720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⑦ リードタイムと，それぞれの日の注文数から，配送数を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決める式を書く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Segoe UI"/>
                <a:ea typeface="メイリオ"/>
              </a:rPr>
              <a:t>D1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: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値 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配送数</a:t>
            </a:r>
            <a:endParaRPr lang="en-US" altLang="ja-JP" sz="2400" b="1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Segoe UI"/>
                <a:ea typeface="メイリオ"/>
              </a:rPr>
              <a:t>D2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:</a:t>
            </a: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式 </a:t>
            </a:r>
            <a:r>
              <a:rPr lang="en-US" altLang="ja-JP" sz="2400" b="1" dirty="0">
                <a:solidFill>
                  <a:schemeClr val="tx1"/>
                </a:solidFill>
              </a:rPr>
              <a:t>=IF( </a:t>
            </a:r>
            <a:r>
              <a:rPr lang="en-US" altLang="ja-JP" sz="2400" b="1" dirty="0" err="1">
                <a:solidFill>
                  <a:schemeClr val="tx1"/>
                </a:solidFill>
              </a:rPr>
              <a:t>ISNUMBER</a:t>
            </a:r>
            <a:r>
              <a:rPr lang="en-US" altLang="ja-JP" sz="2400" b="1" dirty="0">
                <a:solidFill>
                  <a:schemeClr val="tx1"/>
                </a:solidFill>
              </a:rPr>
              <a:t>( OFFSET(</a:t>
            </a:r>
            <a:r>
              <a:rPr lang="en-US" altLang="ja-JP" sz="2400" b="1" dirty="0" err="1">
                <a:solidFill>
                  <a:schemeClr val="tx1"/>
                </a:solidFill>
              </a:rPr>
              <a:t>D2</a:t>
            </a:r>
            <a:r>
              <a:rPr lang="en-US" altLang="ja-JP" sz="2400" b="1" dirty="0">
                <a:solidFill>
                  <a:schemeClr val="tx1"/>
                </a:solidFill>
              </a:rPr>
              <a:t>, -$</a:t>
            </a:r>
            <a:r>
              <a:rPr lang="en-US" altLang="ja-JP" sz="2400" b="1" dirty="0" err="1">
                <a:solidFill>
                  <a:schemeClr val="tx1"/>
                </a:solidFill>
              </a:rPr>
              <a:t>A$7</a:t>
            </a:r>
            <a:r>
              <a:rPr lang="en-US" altLang="ja-JP" sz="2400" b="1" dirty="0">
                <a:solidFill>
                  <a:schemeClr val="tx1"/>
                </a:solidFill>
              </a:rPr>
              <a:t>, -1) ), OFFSET(</a:t>
            </a:r>
            <a:r>
              <a:rPr lang="en-US" altLang="ja-JP" sz="2400" b="1" dirty="0" err="1">
                <a:solidFill>
                  <a:schemeClr val="tx1"/>
                </a:solidFill>
              </a:rPr>
              <a:t>D2</a:t>
            </a:r>
            <a:r>
              <a:rPr lang="en-US" altLang="ja-JP" sz="2400" b="1" dirty="0">
                <a:solidFill>
                  <a:schemeClr val="tx1"/>
                </a:solidFill>
              </a:rPr>
              <a:t>, -$</a:t>
            </a:r>
            <a:r>
              <a:rPr lang="en-US" altLang="ja-JP" sz="2400" b="1" dirty="0" err="1">
                <a:solidFill>
                  <a:schemeClr val="tx1"/>
                </a:solidFill>
              </a:rPr>
              <a:t>A$7</a:t>
            </a:r>
            <a:r>
              <a:rPr lang="en-US" altLang="ja-JP" sz="2400" b="1" dirty="0">
                <a:solidFill>
                  <a:schemeClr val="tx1"/>
                </a:solidFill>
              </a:rPr>
              <a:t>, -1), 0)</a:t>
            </a:r>
          </a:p>
          <a:p>
            <a:pPr marL="0" indent="0">
              <a:buNone/>
              <a:defRPr/>
            </a:pPr>
            <a:endParaRPr lang="en-US" altLang="ja-JP" sz="2400" b="1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>
              <a:buNone/>
              <a:defRPr/>
            </a:pP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  </a:t>
            </a:r>
            <a:r>
              <a:rPr lang="ja-JP" altLang="en-US" sz="2400" b="1" dirty="0">
                <a:solidFill>
                  <a:srgbClr val="FF0000"/>
                </a:solidFill>
                <a:latin typeface="Segoe UI"/>
                <a:ea typeface="メイリオ"/>
              </a:rPr>
              <a:t>注文から，リードタイムだけ遅れて配送される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8" y="4144894"/>
            <a:ext cx="9144000" cy="13909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673734" y="5796171"/>
            <a:ext cx="313579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Enter </a:t>
            </a:r>
            <a:r>
              <a:rPr lang="ja-JP" altLang="en-US" sz="2100" b="1" dirty="0"/>
              <a:t>キーを押すと</a:t>
            </a:r>
            <a:r>
              <a:rPr kumimoji="1" lang="en-US" altLang="ja-JP" sz="2100" dirty="0"/>
              <a:t>, </a:t>
            </a:r>
          </a:p>
          <a:p>
            <a:r>
              <a:rPr lang="ja-JP" altLang="en-US" sz="2100" b="1" dirty="0"/>
              <a:t>表示が</a:t>
            </a:r>
            <a:r>
              <a:rPr kumimoji="1" lang="ja-JP" altLang="en-US" sz="2100" b="1" dirty="0"/>
              <a:t> </a:t>
            </a:r>
            <a:r>
              <a:rPr kumimoji="1" lang="en-US" altLang="ja-JP" sz="2100" b="1" dirty="0"/>
              <a:t>0 </a:t>
            </a:r>
            <a:r>
              <a:rPr kumimoji="1" lang="ja-JP" altLang="en-US" sz="2100" dirty="0"/>
              <a:t>になるので確認</a:t>
            </a:r>
            <a:endParaRPr kumimoji="1" lang="en-US" altLang="ja-JP" sz="2100" dirty="0"/>
          </a:p>
          <a:p>
            <a:endParaRPr kumimoji="1" lang="ja-JP" altLang="en-US" sz="21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24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0687" y="742483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⑧ 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D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2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D3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D31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に，コピー＆貼り付け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50939" y="2300186"/>
            <a:ext cx="3762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7</a:t>
            </a:r>
            <a:r>
              <a:rPr kumimoji="1" lang="ja-JP" altLang="en-US" sz="2800" b="1" dirty="0"/>
              <a:t>日ごと</a:t>
            </a:r>
            <a:r>
              <a:rPr kumimoji="1" lang="ja-JP" altLang="en-US" sz="2800" dirty="0"/>
              <a:t>に </a:t>
            </a:r>
            <a:r>
              <a:rPr kumimoji="1" lang="en-US" altLang="ja-JP" sz="2800" b="1" dirty="0"/>
              <a:t>700</a:t>
            </a:r>
            <a:r>
              <a:rPr kumimoji="1" lang="en-US" altLang="ja-JP" sz="2800" dirty="0"/>
              <a:t>, </a:t>
            </a:r>
          </a:p>
          <a:p>
            <a:r>
              <a:rPr kumimoji="1" lang="ja-JP" altLang="en-US" sz="2800" b="1" dirty="0"/>
              <a:t>他は </a:t>
            </a:r>
            <a:r>
              <a:rPr kumimoji="1" lang="en-US" altLang="ja-JP" sz="2800" b="1" dirty="0"/>
              <a:t>0 </a:t>
            </a:r>
            <a:r>
              <a:rPr kumimoji="1" lang="ja-JP" altLang="en-US" sz="2800" dirty="0"/>
              <a:t>になるので確認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6429" y="3491593"/>
            <a:ext cx="27446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+mn-ea"/>
              </a:rPr>
              <a:t>リードタイム</a:t>
            </a:r>
            <a:r>
              <a:rPr lang="en-US" altLang="ja-JP" sz="2800" dirty="0">
                <a:solidFill>
                  <a:srgbClr val="C00000"/>
                </a:solidFill>
                <a:latin typeface="+mn-ea"/>
              </a:rPr>
              <a:t>:</a:t>
            </a:r>
            <a:r>
              <a:rPr kumimoji="1" lang="en-US" altLang="ja-JP" sz="2800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ja-JP" sz="2800" dirty="0">
                <a:solidFill>
                  <a:srgbClr val="C00000"/>
                </a:solidFill>
                <a:latin typeface="+mn-ea"/>
              </a:rPr>
              <a:t>3</a:t>
            </a:r>
            <a:endParaRPr kumimoji="1" lang="en-US" altLang="ja-JP" sz="2800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50" y="1649455"/>
            <a:ext cx="2416691" cy="5073054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11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12846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 使用数は，平均と標準偏差から，乱数を使って設定する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（シミュレーションのため）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E1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使用数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E2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=ROUND(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NORMINV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 RAND(), $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A$13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$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A$15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), 0 )</a:t>
            </a:r>
            <a:endParaRPr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8" y="3814296"/>
            <a:ext cx="8784273" cy="22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8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786" y="544357"/>
            <a:ext cx="8346980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⑩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50939" y="2300185"/>
            <a:ext cx="503214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100 </a:t>
            </a:r>
            <a:r>
              <a:rPr kumimoji="1" lang="ja-JP" altLang="en-US" sz="2100" b="1" dirty="0"/>
              <a:t>が並ぶ</a:t>
            </a:r>
            <a:r>
              <a:rPr kumimoji="1" lang="ja-JP" altLang="en-US" sz="2100" dirty="0"/>
              <a:t>ので確認．</a:t>
            </a:r>
            <a:endParaRPr kumimoji="1" lang="en-US" altLang="ja-JP" sz="2100" dirty="0"/>
          </a:p>
          <a:p>
            <a:r>
              <a:rPr kumimoji="1" lang="ja-JP" altLang="en-US" sz="2100" b="1" dirty="0"/>
              <a:t>標準偏差</a:t>
            </a:r>
            <a:r>
              <a:rPr kumimoji="1" lang="ja-JP" altLang="en-US" sz="2100" dirty="0"/>
              <a:t>は，</a:t>
            </a:r>
            <a:r>
              <a:rPr kumimoji="1" lang="ja-JP" altLang="en-US" sz="2100" b="1" dirty="0"/>
              <a:t>とても小さな値</a:t>
            </a:r>
            <a:r>
              <a:rPr kumimoji="1" lang="ja-JP" altLang="en-US" sz="2100" dirty="0"/>
              <a:t>に設定して</a:t>
            </a:r>
            <a:endParaRPr kumimoji="1" lang="en-US" altLang="ja-JP" sz="2100" dirty="0"/>
          </a:p>
          <a:p>
            <a:r>
              <a:rPr kumimoji="1" lang="ja-JP" altLang="en-US" sz="2100" dirty="0"/>
              <a:t>いるので，</a:t>
            </a:r>
            <a:r>
              <a:rPr kumimoji="1" lang="en-US" altLang="ja-JP" sz="2100" dirty="0"/>
              <a:t>100 </a:t>
            </a:r>
            <a:r>
              <a:rPr kumimoji="1" lang="ja-JP" altLang="en-US" sz="2100" dirty="0"/>
              <a:t>が並ぶ</a:t>
            </a:r>
            <a:endParaRPr kumimoji="1" lang="en-US" altLang="ja-JP" sz="21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6428" y="3491593"/>
            <a:ext cx="33073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solidFill>
                  <a:srgbClr val="C00000"/>
                </a:solidFill>
                <a:latin typeface="+mn-ea"/>
              </a:rPr>
              <a:t>使用個数平均</a:t>
            </a:r>
            <a:r>
              <a:rPr lang="en-US" altLang="ja-JP" sz="2100" dirty="0">
                <a:solidFill>
                  <a:srgbClr val="C00000"/>
                </a:solidFill>
                <a:latin typeface="+mn-ea"/>
              </a:rPr>
              <a:t>: 100</a:t>
            </a:r>
          </a:p>
          <a:p>
            <a:r>
              <a:rPr kumimoji="1" lang="ja-JP" altLang="en-US" sz="2100" dirty="0">
                <a:solidFill>
                  <a:srgbClr val="C00000"/>
                </a:solidFill>
                <a:latin typeface="+mn-ea"/>
              </a:rPr>
              <a:t>使用個数標準偏差</a:t>
            </a:r>
            <a:r>
              <a:rPr kumimoji="1" lang="en-US" altLang="ja-JP" sz="2100" dirty="0">
                <a:solidFill>
                  <a:srgbClr val="C00000"/>
                </a:solidFill>
                <a:latin typeface="+mn-ea"/>
              </a:rPr>
              <a:t>: 0.0001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1" y="1497575"/>
            <a:ext cx="2678907" cy="472670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29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664817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⑪ 最初の日は，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日分（リードタイム）の在庫があることにする</a:t>
            </a:r>
            <a:r>
              <a:rPr lang="ja-JP" altLang="en-US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そして，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配送数だけ増える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在庫数（はじめ）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式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=$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A$7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* $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A$13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22882" y="5909371"/>
            <a:ext cx="3408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Enter </a:t>
            </a:r>
            <a:r>
              <a:rPr lang="ja-JP" altLang="en-US" sz="2100" b="1" dirty="0"/>
              <a:t>キーを押すと</a:t>
            </a:r>
            <a:r>
              <a:rPr kumimoji="1" lang="en-US" altLang="ja-JP" sz="2100" dirty="0"/>
              <a:t>, </a:t>
            </a:r>
          </a:p>
          <a:p>
            <a:r>
              <a:rPr lang="ja-JP" altLang="en-US" sz="2100" b="1" dirty="0"/>
              <a:t>表示が </a:t>
            </a:r>
            <a:r>
              <a:rPr lang="en-US" altLang="ja-JP" sz="2100" b="1" dirty="0"/>
              <a:t>30</a:t>
            </a:r>
            <a:r>
              <a:rPr kumimoji="1" lang="en-US" altLang="ja-JP" sz="2100" b="1" dirty="0"/>
              <a:t>0 </a:t>
            </a:r>
            <a:r>
              <a:rPr kumimoji="1" lang="ja-JP" altLang="en-US" sz="2100" dirty="0"/>
              <a:t>になるので確認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36" y="3224943"/>
            <a:ext cx="6085115" cy="2602813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52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8704" y="440322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 一日の終わりでは，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使用数だけ減る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G1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値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在庫数（おわり）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式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=MAX(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8389" y="5285170"/>
            <a:ext cx="3866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Enter </a:t>
            </a:r>
            <a:r>
              <a:rPr lang="ja-JP" altLang="en-US" sz="2400" b="1" dirty="0"/>
              <a:t>キーを押すと</a:t>
            </a:r>
            <a:r>
              <a:rPr kumimoji="1" lang="en-US" altLang="ja-JP" sz="2400" dirty="0"/>
              <a:t>, </a:t>
            </a:r>
          </a:p>
          <a:p>
            <a:r>
              <a:rPr lang="ja-JP" altLang="en-US" sz="2400" b="1" dirty="0"/>
              <a:t>表示が </a:t>
            </a:r>
            <a:r>
              <a:rPr lang="en-US" altLang="ja-JP" sz="2400" b="1" dirty="0"/>
              <a:t>20</a:t>
            </a:r>
            <a:r>
              <a:rPr kumimoji="1" lang="en-US" altLang="ja-JP" sz="2400" b="1" dirty="0"/>
              <a:t>0 </a:t>
            </a:r>
            <a:r>
              <a:rPr kumimoji="1" lang="ja-JP" altLang="en-US" sz="2400" dirty="0"/>
              <a:t>になるので確認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2130785"/>
            <a:ext cx="7070442" cy="2949723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731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61868" y="548896"/>
            <a:ext cx="8302265" cy="2188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⑬ 次の日．一日のはじめには，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配送数だけ増え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，一日の終わりでは，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使用数だけ減る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+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G3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: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式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=MAX(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67898" y="5939772"/>
            <a:ext cx="42082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Enter </a:t>
            </a:r>
            <a:r>
              <a:rPr lang="ja-JP" altLang="en-US" sz="2100" b="1" dirty="0"/>
              <a:t>キーを押すと</a:t>
            </a:r>
            <a:r>
              <a:rPr kumimoji="1" lang="en-US" altLang="ja-JP" sz="2100" dirty="0"/>
              <a:t>, </a:t>
            </a:r>
          </a:p>
          <a:p>
            <a:r>
              <a:rPr lang="ja-JP" altLang="en-US" sz="2100" b="1" dirty="0"/>
              <a:t>表示が </a:t>
            </a:r>
            <a:r>
              <a:rPr lang="en-US" altLang="ja-JP" sz="2100" b="1" dirty="0"/>
              <a:t>20</a:t>
            </a:r>
            <a:r>
              <a:rPr kumimoji="1" lang="en-US" altLang="ja-JP" sz="2100" b="1" dirty="0"/>
              <a:t>0 </a:t>
            </a:r>
            <a:r>
              <a:rPr kumimoji="1" lang="ja-JP" altLang="en-US" sz="2100" b="1" dirty="0"/>
              <a:t>と </a:t>
            </a:r>
            <a:r>
              <a:rPr kumimoji="1" lang="en-US" altLang="ja-JP" sz="2100" b="1" dirty="0"/>
              <a:t>100 </a:t>
            </a:r>
            <a:r>
              <a:rPr kumimoji="1" lang="ja-JP" altLang="en-US" sz="2100" dirty="0"/>
              <a:t>になるので確認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52" y="2666915"/>
            <a:ext cx="4620136" cy="2908042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904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20248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⑭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F4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に，コピー＆貼り付け．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そして，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G4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に，コピー＆貼り付け．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606" y="2908020"/>
            <a:ext cx="2914650" cy="3859294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738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20248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⑮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F4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に，コピー＆貼り付け．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そして，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G4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131" y="2862182"/>
            <a:ext cx="2914650" cy="385929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8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12-1. Excel </a:t>
            </a:r>
            <a:r>
              <a:rPr lang="ja-JP" altLang="en-US" dirty="0"/>
              <a:t>のソルバー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6426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6162" y="387076"/>
            <a:ext cx="8753475" cy="20248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⑯ 在庫数のグラフを作りたい．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・まず，セル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を範囲選択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・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メニューの「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挿入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・散布図のボタン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をクリックして，メニューが出たら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を選ぶ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8" y="2928989"/>
            <a:ext cx="3493901" cy="315509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61366" y="3857485"/>
            <a:ext cx="456591" cy="375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012436" y="4417495"/>
            <a:ext cx="687624" cy="598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38809"/>
            <a:ext cx="4442483" cy="2703943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236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3915" y="47317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⑰ 一日のはじめと，終わりの差が実使用数である．</a:t>
            </a:r>
            <a:endParaRPr lang="en-US" altLang="ja-JP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H1</a:t>
            </a:r>
            <a:r>
              <a:rPr lang="en-US" altLang="ja-JP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に，値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実使用数</a:t>
            </a:r>
            <a:endParaRPr lang="en-US" altLang="ja-JP" b="1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    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H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2</a:t>
            </a:r>
            <a:r>
              <a:rPr lang="en-US" altLang="ja-JP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に，式 </a:t>
            </a:r>
            <a:r>
              <a:rPr lang="en-US" altLang="ja-JP" b="1" dirty="0">
                <a:solidFill>
                  <a:schemeClr val="tx1"/>
                </a:solidFill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</a:rPr>
              <a:t>F2</a:t>
            </a:r>
            <a:r>
              <a:rPr lang="ja-JP" altLang="en-US" b="1" dirty="0">
                <a:solidFill>
                  <a:schemeClr val="tx1"/>
                </a:solidFill>
              </a:rPr>
              <a:t> </a:t>
            </a:r>
            <a:r>
              <a:rPr lang="en-US" altLang="ja-JP" b="1" dirty="0">
                <a:solidFill>
                  <a:schemeClr val="tx1"/>
                </a:solidFill>
              </a:rPr>
              <a:t>-</a:t>
            </a:r>
            <a:r>
              <a:rPr lang="ja-JP" altLang="en-US" b="1" dirty="0">
                <a:solidFill>
                  <a:schemeClr val="tx1"/>
                </a:solidFill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</a:rPr>
              <a:t>G2</a:t>
            </a:r>
            <a:endParaRPr lang="ja-JP" altLang="en-US" b="1" dirty="0">
              <a:solidFill>
                <a:schemeClr val="tx1"/>
              </a:solidFill>
              <a:latin typeface="Segoe UI"/>
              <a:ea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8389" y="5285170"/>
            <a:ext cx="3408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Enter </a:t>
            </a:r>
            <a:r>
              <a:rPr lang="ja-JP" altLang="en-US" sz="2100" b="1" dirty="0"/>
              <a:t>キーを押すと</a:t>
            </a:r>
            <a:r>
              <a:rPr kumimoji="1" lang="en-US" altLang="ja-JP" sz="2100" dirty="0"/>
              <a:t>, </a:t>
            </a:r>
          </a:p>
          <a:p>
            <a:r>
              <a:rPr lang="ja-JP" altLang="en-US" sz="2100" b="1" dirty="0"/>
              <a:t>表示が </a:t>
            </a:r>
            <a:r>
              <a:rPr lang="en-US" altLang="ja-JP" sz="2100" b="1" dirty="0"/>
              <a:t>10</a:t>
            </a:r>
            <a:r>
              <a:rPr kumimoji="1" lang="en-US" altLang="ja-JP" sz="2100" b="1" dirty="0"/>
              <a:t>0 </a:t>
            </a:r>
            <a:r>
              <a:rPr kumimoji="1" lang="ja-JP" altLang="en-US" sz="2100" dirty="0"/>
              <a:t>になるので確認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58" y="2446810"/>
            <a:ext cx="2728989" cy="263488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90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⑱ 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H3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H31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に，コピー＆貼り付け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17543" y="2491826"/>
            <a:ext cx="2539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100 </a:t>
            </a:r>
            <a:r>
              <a:rPr kumimoji="1" lang="ja-JP" altLang="en-US" sz="2100" b="1" dirty="0"/>
              <a:t>が並ぶ</a:t>
            </a:r>
            <a:r>
              <a:rPr kumimoji="1" lang="ja-JP" altLang="en-US" sz="2100" dirty="0"/>
              <a:t>ので確認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77" y="1880117"/>
            <a:ext cx="3804605" cy="456962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469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836" y="136524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演習</a:t>
            </a:r>
            <a:r>
              <a:rPr lang="ja-JP" altLang="en-US" dirty="0">
                <a:sym typeface="Wingdings" panose="05000000000000000000" pitchFamily="2" charset="2"/>
              </a:rPr>
              <a:t>①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A13</a:t>
            </a:r>
            <a:r>
              <a:rPr lang="en-US" altLang="ja-JP" dirty="0"/>
              <a:t> </a:t>
            </a:r>
            <a:r>
              <a:rPr lang="ja-JP" altLang="en-US" dirty="0"/>
              <a:t>の値を </a:t>
            </a:r>
            <a:r>
              <a:rPr lang="en-US" altLang="ja-JP" b="1" dirty="0"/>
              <a:t>100, 150, 300 </a:t>
            </a:r>
            <a:r>
              <a:rPr lang="ja-JP" altLang="en-US" dirty="0"/>
              <a:t>と変えてみなさい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    （他の値は変えないこと）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ja-JP" altLang="en-US" dirty="0"/>
              <a:t>そして，</a:t>
            </a:r>
            <a:r>
              <a:rPr kumimoji="1" lang="ja-JP" altLang="en-US" b="1" dirty="0"/>
              <a:t>グラフや，実使用数の変化</a:t>
            </a:r>
            <a:r>
              <a:rPr kumimoji="1" lang="ja-JP" altLang="en-US" dirty="0"/>
              <a:t>を見てみなさい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終わったら，</a:t>
            </a:r>
            <a:r>
              <a:rPr lang="ja-JP" altLang="en-US" u="sng" dirty="0">
                <a:solidFill>
                  <a:srgbClr val="FF0000"/>
                </a:solidFill>
              </a:rPr>
              <a:t>セル </a:t>
            </a:r>
            <a:r>
              <a:rPr lang="en-US" altLang="ja-JP" u="sng" dirty="0" err="1">
                <a:solidFill>
                  <a:srgbClr val="FF0000"/>
                </a:solidFill>
              </a:rPr>
              <a:t>A12</a:t>
            </a:r>
            <a:r>
              <a:rPr lang="en-US" altLang="ja-JP" u="sng" dirty="0">
                <a:solidFill>
                  <a:srgbClr val="FF0000"/>
                </a:solidFill>
              </a:rPr>
              <a:t> </a:t>
            </a:r>
            <a:r>
              <a:rPr lang="ja-JP" altLang="en-US" u="sng" dirty="0">
                <a:solidFill>
                  <a:srgbClr val="FF0000"/>
                </a:solidFill>
              </a:rPr>
              <a:t>の値を </a:t>
            </a:r>
            <a:r>
              <a:rPr lang="en-US" altLang="ja-JP" u="sng" dirty="0">
                <a:solidFill>
                  <a:srgbClr val="FF0000"/>
                </a:solidFill>
              </a:rPr>
              <a:t>100 </a:t>
            </a:r>
            <a:r>
              <a:rPr lang="ja-JP" altLang="en-US" u="sng" dirty="0">
                <a:solidFill>
                  <a:srgbClr val="FF0000"/>
                </a:solidFill>
              </a:rPr>
              <a:t>に戻しておく</a:t>
            </a:r>
            <a:r>
              <a:rPr lang="ja-JP" altLang="en-US" dirty="0"/>
              <a:t>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6" y="3429000"/>
            <a:ext cx="2571750" cy="8001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6" y="4547743"/>
            <a:ext cx="2686050" cy="16249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777" y="4547743"/>
            <a:ext cx="2686050" cy="16249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324" y="4409361"/>
            <a:ext cx="2974363" cy="179934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323" y="3450432"/>
            <a:ext cx="2528888" cy="7786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281" y="3429000"/>
            <a:ext cx="2528888" cy="77866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687741-BC69-4F0F-AC23-E61A0EFF145A}"/>
              </a:ext>
            </a:extLst>
          </p:cNvPr>
          <p:cNvSpPr/>
          <p:nvPr/>
        </p:nvSpPr>
        <p:spPr>
          <a:xfrm>
            <a:off x="3798729" y="6417824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ts val="75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latin typeface="Segoe UI"/>
                <a:ea typeface="メイリオ"/>
              </a:rPr>
              <a:t>在庫が０になると，実使用数も０になる．</a:t>
            </a:r>
            <a:endParaRPr lang="en-US" altLang="ja-JP" dirty="0"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76530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673" y="557119"/>
            <a:ext cx="8753475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演習②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ここで出てきた，次の </a:t>
            </a:r>
            <a:r>
              <a:rPr lang="en-US" altLang="ja-JP" b="1" dirty="0"/>
              <a:t>Excel </a:t>
            </a:r>
            <a:r>
              <a:rPr lang="ja-JP" altLang="en-US" b="1" dirty="0"/>
              <a:t>のキーワードについて，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興味があれば，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各自，インターネットなどで調べてみなさい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	MOD</a:t>
            </a:r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en-US" altLang="ja-JP" b="1" dirty="0" err="1"/>
              <a:t>ISNUMBER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	OFFSET</a:t>
            </a:r>
          </a:p>
          <a:p>
            <a:pPr marL="0" indent="0">
              <a:buNone/>
            </a:pPr>
            <a:r>
              <a:rPr lang="en-US" altLang="ja-JP" b="1" dirty="0"/>
              <a:t>	ROUND</a:t>
            </a:r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en-US" altLang="ja-JP" b="1" dirty="0" err="1"/>
              <a:t>NORMINV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	RAND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27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12-2 </a:t>
            </a:r>
            <a:r>
              <a:rPr lang="ja-JP" altLang="en-US" dirty="0"/>
              <a:t>保管費と</a:t>
            </a:r>
            <a:r>
              <a:rPr kumimoji="1" lang="ja-JP" altLang="en-US" dirty="0"/>
              <a:t>発注費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296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保管費を求めたい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I1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に，値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保管費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	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I2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=$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A$11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* (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F2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+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G2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/ 2	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8388" y="5285170"/>
            <a:ext cx="3680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Enter </a:t>
            </a:r>
            <a:r>
              <a:rPr lang="ja-JP" altLang="en-US" sz="2100" b="1" dirty="0"/>
              <a:t>キーを押すと</a:t>
            </a:r>
            <a:r>
              <a:rPr kumimoji="1" lang="en-US" altLang="ja-JP" sz="2100" dirty="0"/>
              <a:t>, </a:t>
            </a:r>
          </a:p>
          <a:p>
            <a:r>
              <a:rPr lang="ja-JP" altLang="en-US" sz="2100" b="1" dirty="0"/>
              <a:t>表示が </a:t>
            </a:r>
            <a:r>
              <a:rPr lang="en-US" altLang="ja-JP" sz="2100" b="1" dirty="0"/>
              <a:t>2500</a:t>
            </a:r>
            <a:r>
              <a:rPr kumimoji="1" lang="en-US" altLang="ja-JP" sz="2100" b="1" dirty="0"/>
              <a:t>0 </a:t>
            </a:r>
            <a:r>
              <a:rPr kumimoji="1" lang="ja-JP" altLang="en-US" sz="2100" dirty="0"/>
              <a:t>になるので確認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335" y="2252740"/>
            <a:ext cx="6258473" cy="294885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991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② 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I2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の式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を，セル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I3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b="1" dirty="0">
                <a:solidFill>
                  <a:schemeClr val="tx1"/>
                </a:solidFill>
                <a:latin typeface="Segoe UI"/>
                <a:ea typeface="メイリオ"/>
              </a:rPr>
              <a:t>から </a:t>
            </a:r>
            <a:r>
              <a:rPr lang="en-US" altLang="ja-JP" b="1" dirty="0" err="1">
                <a:solidFill>
                  <a:schemeClr val="tx1"/>
                </a:solidFill>
                <a:latin typeface="Segoe UI"/>
                <a:ea typeface="メイリオ"/>
              </a:rPr>
              <a:t>I</a:t>
            </a:r>
            <a:r>
              <a:rPr lang="en-US" altLang="ja-JP" b="1" dirty="0">
                <a:solidFill>
                  <a:schemeClr val="tx1"/>
                </a:solidFill>
                <a:latin typeface="Segoe UI"/>
                <a:ea typeface="メイリオ"/>
              </a:rPr>
              <a:t>31 </a:t>
            </a:r>
            <a:r>
              <a:rPr lang="ja-JP" altLang="en-US" dirty="0">
                <a:solidFill>
                  <a:schemeClr val="tx1"/>
                </a:solidFill>
                <a:latin typeface="Segoe UI"/>
                <a:ea typeface="メイリオ"/>
              </a:rPr>
              <a:t>に，コピー＆貼り付け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50397" y="2300185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保管費</a:t>
            </a:r>
            <a:r>
              <a:rPr lang="ja-JP" altLang="en-US" sz="2100" dirty="0"/>
              <a:t>は毎日変化する</a:t>
            </a:r>
            <a:endParaRPr kumimoji="1" lang="ja-JP" altLang="en-US" sz="21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51" y="1433259"/>
            <a:ext cx="4027001" cy="432817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880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9064264" cy="21881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③ 発注費を求めたい．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注文数が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0 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でない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日は，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発注費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がかかる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    セル </a:t>
            </a:r>
            <a:r>
              <a:rPr lang="en-US" altLang="ja-JP" sz="2400" b="1" dirty="0" err="1">
                <a:solidFill>
                  <a:schemeClr val="tx1"/>
                </a:solidFill>
                <a:latin typeface="Segoe UI"/>
                <a:ea typeface="メイリオ"/>
              </a:rPr>
              <a:t>J1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に，値 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発注費</a:t>
            </a:r>
            <a:endParaRPr lang="en-US" altLang="ja-JP" sz="2400" b="1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    セル </a:t>
            </a:r>
            <a:r>
              <a:rPr lang="en-US" altLang="ja-JP" sz="2400" b="1" dirty="0" err="1">
                <a:solidFill>
                  <a:schemeClr val="tx1"/>
                </a:solidFill>
                <a:latin typeface="Segoe UI"/>
                <a:ea typeface="メイリオ"/>
              </a:rPr>
              <a:t>J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</a:rPr>
              <a:t>=IF(</a:t>
            </a:r>
            <a:r>
              <a:rPr lang="en-US" altLang="ja-JP" sz="2400" b="1" dirty="0" err="1">
                <a:solidFill>
                  <a:schemeClr val="tx1"/>
                </a:solidFill>
              </a:rPr>
              <a:t>C2</a:t>
            </a:r>
            <a:r>
              <a:rPr lang="en-US" altLang="ja-JP" sz="2400" b="1" dirty="0">
                <a:solidFill>
                  <a:schemeClr val="tx1"/>
                </a:solidFill>
              </a:rPr>
              <a:t>=0, 0, $A$9)</a:t>
            </a:r>
            <a:endParaRPr lang="ja-JP" altLang="en-US" sz="2400" b="1" dirty="0">
              <a:solidFill>
                <a:schemeClr val="tx1"/>
              </a:solidFill>
              <a:latin typeface="Segoe UI"/>
              <a:ea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98388" y="5285170"/>
            <a:ext cx="3680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Enter </a:t>
            </a:r>
            <a:r>
              <a:rPr lang="ja-JP" altLang="en-US" sz="2100" b="1" dirty="0"/>
              <a:t>キーを押すと</a:t>
            </a:r>
            <a:r>
              <a:rPr kumimoji="1" lang="en-US" altLang="ja-JP" sz="2100" dirty="0"/>
              <a:t>, </a:t>
            </a:r>
          </a:p>
          <a:p>
            <a:r>
              <a:rPr lang="ja-JP" altLang="en-US" sz="2100" b="1" dirty="0"/>
              <a:t>表示が </a:t>
            </a:r>
            <a:r>
              <a:rPr lang="en-US" altLang="ja-JP" sz="2100" b="1" dirty="0"/>
              <a:t>1000</a:t>
            </a:r>
            <a:r>
              <a:rPr kumimoji="1" lang="en-US" altLang="ja-JP" sz="2100" b="1" dirty="0"/>
              <a:t>0 </a:t>
            </a:r>
            <a:r>
              <a:rPr kumimoji="1" lang="ja-JP" altLang="en-US" sz="2100" dirty="0"/>
              <a:t>になるので確認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359" y="2239566"/>
            <a:ext cx="5388531" cy="2990255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437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36" y="965966"/>
            <a:ext cx="8753475" cy="40685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④ セル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J2 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の式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を，セル </a:t>
            </a:r>
            <a:r>
              <a:rPr lang="en-US" altLang="ja-JP" sz="2400" b="1" dirty="0" err="1">
                <a:solidFill>
                  <a:schemeClr val="tx1"/>
                </a:solidFill>
                <a:latin typeface="Segoe UI"/>
                <a:ea typeface="メイリオ"/>
              </a:rPr>
              <a:t>J3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から </a:t>
            </a:r>
            <a:r>
              <a:rPr lang="en-US" altLang="ja-JP" sz="2400" b="1" dirty="0" err="1">
                <a:solidFill>
                  <a:schemeClr val="tx1"/>
                </a:solidFill>
                <a:latin typeface="Segoe UI"/>
                <a:ea typeface="メイリオ"/>
              </a:rPr>
              <a:t>J31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に，コピー＆貼り付け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6711" y="2202214"/>
            <a:ext cx="24096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/>
              <a:t>7</a:t>
            </a:r>
            <a:r>
              <a:rPr lang="ja-JP" altLang="en-US" sz="2100" dirty="0"/>
              <a:t>日ごとに </a:t>
            </a:r>
            <a:r>
              <a:rPr lang="en-US" altLang="ja-JP" sz="2100" dirty="0"/>
              <a:t>10000</a:t>
            </a:r>
            <a:r>
              <a:rPr lang="ja-JP" altLang="en-US" sz="2100" dirty="0"/>
              <a:t>円</a:t>
            </a:r>
            <a:endParaRPr kumimoji="1" lang="ja-JP" altLang="en-US" sz="2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91" y="1372816"/>
            <a:ext cx="4521740" cy="4404777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8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430E-E49B-4711-B6D1-81B90332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のソルバー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F1C7C-4822-45F0-AB38-145C1DBF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線形計画法の機能を持つ</a:t>
            </a:r>
            <a:endParaRPr kumimoji="1" lang="en-US" altLang="ja-JP" dirty="0"/>
          </a:p>
          <a:p>
            <a:r>
              <a:rPr lang="ja-JP" altLang="en-US" b="1" dirty="0"/>
              <a:t>制約</a:t>
            </a:r>
            <a:r>
              <a:rPr lang="ja-JP" altLang="en-US" dirty="0"/>
              <a:t>のもとで，</a:t>
            </a:r>
            <a:r>
              <a:rPr lang="ja-JP" altLang="en-US" b="1" dirty="0"/>
              <a:t>量の最大化</a:t>
            </a:r>
            <a:r>
              <a:rPr lang="ja-JP" altLang="en-US" dirty="0"/>
              <a:t>などを行う</a:t>
            </a:r>
            <a:endParaRPr lang="en-US" altLang="ja-JP" dirty="0"/>
          </a:p>
          <a:p>
            <a:r>
              <a:rPr kumimoji="1" lang="ja-JP" altLang="en-US" dirty="0"/>
              <a:t>「変数が整数である」という制約を扱う機能も持つ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0098FA-DB6A-4FDA-AA21-E71E8B72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76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4260" y="719571"/>
            <a:ext cx="8753475" cy="190977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実使用数，保管費，発注費の合計を求めたい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H32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=SUM(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H2:H31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I32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=SUM(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I2:I31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セル 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J32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に，式 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=SUM(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J2:J31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0" indent="0">
              <a:buNone/>
              <a:defRPr/>
            </a:pP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0427" y="5795195"/>
            <a:ext cx="648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それぞれの合計 </a:t>
            </a:r>
            <a:r>
              <a:rPr lang="en-US" altLang="ja-JP" sz="2400" dirty="0">
                <a:solidFill>
                  <a:srgbClr val="FF0000"/>
                </a:solidFill>
              </a:rPr>
              <a:t>3000, 1020000, 50000 </a:t>
            </a:r>
            <a:r>
              <a:rPr lang="ja-JP" altLang="en-US" sz="2400" dirty="0">
                <a:solidFill>
                  <a:srgbClr val="FF0000"/>
                </a:solidFill>
              </a:rPr>
              <a:t>が求まる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7" y="2618714"/>
            <a:ext cx="5482749" cy="29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8115" y="1110139"/>
            <a:ext cx="8753475" cy="159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演習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A15</a:t>
            </a:r>
            <a:r>
              <a:rPr lang="en-US" altLang="ja-JP" dirty="0"/>
              <a:t> </a:t>
            </a:r>
            <a:r>
              <a:rPr lang="ja-JP" altLang="en-US" dirty="0"/>
              <a:t>の値を </a:t>
            </a:r>
            <a:r>
              <a:rPr lang="en-US" altLang="ja-JP" b="1" dirty="0"/>
              <a:t>0.0001, 5, 30 </a:t>
            </a:r>
            <a:r>
              <a:rPr lang="ja-JP" altLang="en-US" dirty="0"/>
              <a:t>と変えてみなさい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    （他の値は変えないこと）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そして，</a:t>
            </a:r>
            <a:r>
              <a:rPr kumimoji="1" lang="en-US" altLang="ja-JP" b="1" dirty="0"/>
              <a:t>E</a:t>
            </a:r>
            <a:r>
              <a:rPr kumimoji="1" lang="ja-JP" altLang="en-US" b="1" dirty="0"/>
              <a:t>列</a:t>
            </a:r>
            <a:r>
              <a:rPr kumimoji="1" lang="ja-JP" altLang="en-US" dirty="0"/>
              <a:t> </a:t>
            </a:r>
            <a:r>
              <a:rPr lang="ja-JP" altLang="en-US" dirty="0"/>
              <a:t>が変わったことを確認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実使用数，保管費，発注費の合計</a:t>
            </a:r>
            <a:r>
              <a:rPr lang="ja-JP" altLang="en-US" dirty="0"/>
              <a:t>も</a:t>
            </a:r>
            <a:r>
              <a:rPr kumimoji="1" lang="ja-JP" altLang="en-US" dirty="0"/>
              <a:t>見てみなさい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5" y="4488616"/>
            <a:ext cx="2593181" cy="87868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11" y="4448084"/>
            <a:ext cx="2593181" cy="8786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578" y="4448083"/>
            <a:ext cx="2593181" cy="8786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4" y="5783611"/>
            <a:ext cx="3007519" cy="5357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718" y="5820570"/>
            <a:ext cx="3007519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1BFD8-9A92-4C15-82DF-DED3957A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のアプリ版での前準備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11F71-9F09-49BF-94D0-35D3D8B3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74671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で，</a:t>
            </a:r>
            <a:r>
              <a:rPr kumimoji="1" lang="ja-JP" altLang="en-US" sz="2400" b="1" dirty="0"/>
              <a:t>ファイル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オプション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アドイン</a:t>
            </a:r>
            <a:r>
              <a:rPr kumimoji="1" lang="ja-JP" altLang="en-US" sz="2400" dirty="0"/>
              <a:t>と操作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で，「</a:t>
            </a:r>
            <a:r>
              <a:rPr lang="ja-JP" altLang="en-US" sz="2400" b="1" dirty="0"/>
              <a:t>ソルバ</a:t>
            </a:r>
            <a:r>
              <a:rPr lang="en-US" altLang="ja-JP" sz="2400" b="1" dirty="0"/>
              <a:t>―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」を選び「</a:t>
            </a:r>
            <a:r>
              <a:rPr lang="ja-JP" altLang="en-US" sz="2400" b="1" dirty="0"/>
              <a:t>設定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77E58-0031-43F6-B07F-56B5ADC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50DBCC-0DDC-41FB-822E-DAC5E0119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6" y="1949204"/>
            <a:ext cx="6848953" cy="48544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38D12A-B46D-4340-826D-3F0E54D58092}"/>
              </a:ext>
            </a:extLst>
          </p:cNvPr>
          <p:cNvSpPr/>
          <p:nvPr/>
        </p:nvSpPr>
        <p:spPr>
          <a:xfrm>
            <a:off x="1256264" y="4176996"/>
            <a:ext cx="1073981" cy="241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3E5AF7-0FE0-45EC-BB10-5DC5670B5D74}"/>
              </a:ext>
            </a:extLst>
          </p:cNvPr>
          <p:cNvSpPr/>
          <p:nvPr/>
        </p:nvSpPr>
        <p:spPr>
          <a:xfrm>
            <a:off x="2389239" y="6253316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740636-526E-4450-8833-A7AD4716BF92}"/>
              </a:ext>
            </a:extLst>
          </p:cNvPr>
          <p:cNvSpPr/>
          <p:nvPr/>
        </p:nvSpPr>
        <p:spPr>
          <a:xfrm>
            <a:off x="2389239" y="3952315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D61E1D-391E-4C48-9085-2CB51B71ED2E}"/>
              </a:ext>
            </a:extLst>
          </p:cNvPr>
          <p:cNvSpPr/>
          <p:nvPr/>
        </p:nvSpPr>
        <p:spPr>
          <a:xfrm>
            <a:off x="3810196" y="6261632"/>
            <a:ext cx="848983" cy="292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757406F-D376-4A7F-ADD9-66AFD03F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00" y="1567505"/>
            <a:ext cx="3586778" cy="403913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11F71-9F09-49BF-94D0-35D3D8B3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74671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③「</a:t>
            </a:r>
            <a:r>
              <a:rPr lang="ja-JP" altLang="en-US" sz="2400" b="1" dirty="0"/>
              <a:t>ソルバ</a:t>
            </a:r>
            <a:r>
              <a:rPr lang="en-US" altLang="ja-JP" sz="2400" b="1" dirty="0"/>
              <a:t>―</a:t>
            </a:r>
            <a:r>
              <a:rPr lang="ja-JP" altLang="en-US" sz="2400" b="1" dirty="0"/>
              <a:t>アドイン</a:t>
            </a:r>
            <a:r>
              <a:rPr lang="ja-JP" altLang="en-US" sz="2400" dirty="0"/>
              <a:t>」をチェックし「</a:t>
            </a:r>
            <a:r>
              <a:rPr lang="en-US" altLang="ja-JP" sz="2400" b="1" dirty="0"/>
              <a:t>OK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B77E58-0031-43F6-B07F-56B5ADC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38D12A-B46D-4340-826D-3F0E54D58092}"/>
              </a:ext>
            </a:extLst>
          </p:cNvPr>
          <p:cNvSpPr/>
          <p:nvPr/>
        </p:nvSpPr>
        <p:spPr>
          <a:xfrm>
            <a:off x="4226321" y="2065688"/>
            <a:ext cx="1409946" cy="4356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740636-526E-4450-8833-A7AD4716BF92}"/>
              </a:ext>
            </a:extLst>
          </p:cNvPr>
          <p:cNvSpPr/>
          <p:nvPr/>
        </p:nvSpPr>
        <p:spPr>
          <a:xfrm>
            <a:off x="2106100" y="2265762"/>
            <a:ext cx="1409946" cy="300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9502B3E8-D94A-40D1-B44D-D73E5A28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5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12-2. Excel </a:t>
            </a:r>
            <a:r>
              <a:rPr lang="ja-JP" altLang="en-US" dirty="0"/>
              <a:t>のソルバーで</a:t>
            </a:r>
            <a:br>
              <a:rPr lang="en-US" altLang="ja-JP" dirty="0"/>
            </a:br>
            <a:r>
              <a:rPr lang="ja-JP" altLang="en-US" dirty="0"/>
              <a:t>問題を解く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5A128C9-7139-4F7F-8CC1-2279850AA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14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458653"/>
            <a:ext cx="8753475" cy="1166835"/>
          </a:xfrm>
        </p:spPr>
        <p:txBody>
          <a:bodyPr>
            <a:normAutofit/>
          </a:bodyPr>
          <a:lstStyle/>
          <a:p>
            <a:r>
              <a:rPr lang="ja-JP" altLang="en-US" dirty="0"/>
              <a:t>アトラクション</a:t>
            </a:r>
            <a:r>
              <a:rPr lang="en-US" altLang="ja-JP" dirty="0"/>
              <a:t>: a, b, c, d, e, f, g </a:t>
            </a:r>
            <a:r>
              <a:rPr lang="ja-JP" altLang="en-US" dirty="0"/>
              <a:t>の </a:t>
            </a:r>
            <a:r>
              <a:rPr lang="en-US" altLang="ja-JP" dirty="0"/>
              <a:t>8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アトラクションは有料</a:t>
            </a:r>
            <a:endParaRPr lang="en-US" altLang="ja-JP" dirty="0"/>
          </a:p>
          <a:p>
            <a:r>
              <a:rPr kumimoji="1" lang="ja-JP" altLang="en-US" dirty="0"/>
              <a:t>参加者全員に「どのアトラクションに乗りたいか（複数可）」を聞いて，人数を調べた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32192"/>
              </p:ext>
            </p:extLst>
          </p:nvPr>
        </p:nvGraphicFramePr>
        <p:xfrm>
          <a:off x="1378481" y="2910880"/>
          <a:ext cx="6135168" cy="290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056">
                  <a:extLst>
                    <a:ext uri="{9D8B030D-6E8A-4147-A177-3AD203B41FA5}">
                      <a16:colId xmlns:a16="http://schemas.microsoft.com/office/drawing/2014/main" val="2411622080"/>
                    </a:ext>
                  </a:extLst>
                </a:gridCol>
                <a:gridCol w="2045056">
                  <a:extLst>
                    <a:ext uri="{9D8B030D-6E8A-4147-A177-3AD203B41FA5}">
                      <a16:colId xmlns:a16="http://schemas.microsoft.com/office/drawing/2014/main" val="485646437"/>
                    </a:ext>
                  </a:extLst>
                </a:gridCol>
                <a:gridCol w="2045056">
                  <a:extLst>
                    <a:ext uri="{9D8B030D-6E8A-4147-A177-3AD203B41FA5}">
                      <a16:colId xmlns:a16="http://schemas.microsoft.com/office/drawing/2014/main" val="866752473"/>
                    </a:ext>
                  </a:extLst>
                </a:gridCol>
              </a:tblGrid>
              <a:tr h="36275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アトラクション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行きたい人の人数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3455327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1000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3294791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800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5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2352852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c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1500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2427730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d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900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5822737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e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1000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4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8592936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f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1100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1691668"/>
                  </a:ext>
                </a:extLst>
              </a:tr>
              <a:tr h="3627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g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/>
                        <a:t>6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533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5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1926</Words>
  <Application>Microsoft Office PowerPoint</Application>
  <PresentationFormat>画面に合わせる (4:3)</PresentationFormat>
  <Paragraphs>385</Paragraphs>
  <Slides>51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9" baseType="lpstr">
      <vt:lpstr>ＭＳ Ｐゴシック</vt:lpstr>
      <vt:lpstr>メイリオ</vt:lpstr>
      <vt:lpstr>游ゴシック</vt:lpstr>
      <vt:lpstr>Arial</vt:lpstr>
      <vt:lpstr>Calibri</vt:lpstr>
      <vt:lpstr>Segoe UI</vt:lpstr>
      <vt:lpstr>Wingdings</vt:lpstr>
      <vt:lpstr>Office テーマ</vt:lpstr>
      <vt:lpstr>or-12. Excel のソルバー， 在庫数の変動 </vt:lpstr>
      <vt:lpstr>アウトライン</vt:lpstr>
      <vt:lpstr>Office 365 の種類</vt:lpstr>
      <vt:lpstr>12-1. Excel のソルバー</vt:lpstr>
      <vt:lpstr>Excel のソルバー</vt:lpstr>
      <vt:lpstr>Excel のアプリ版での前準備</vt:lpstr>
      <vt:lpstr>PowerPoint プレゼンテーション</vt:lpstr>
      <vt:lpstr>12-2. Excel のソルバーで 問題を解く</vt:lpstr>
      <vt:lpstr>PowerPoint プレゼンテーション</vt:lpstr>
      <vt:lpstr>制約，目的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12-2 在庫数の変化グラフ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12-2 保管費と発注費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線形計画法を Excel で行う</dc:title>
  <dc:creator>kaneko kunihiko</dc:creator>
  <cp:lastModifiedBy>金子　邦彦</cp:lastModifiedBy>
  <cp:revision>71</cp:revision>
  <dcterms:created xsi:type="dcterms:W3CDTF">2019-11-02T00:06:04Z</dcterms:created>
  <dcterms:modified xsi:type="dcterms:W3CDTF">2022-07-05T01:42:08Z</dcterms:modified>
</cp:coreProperties>
</file>