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947" r:id="rId2"/>
    <p:sldId id="566" r:id="rId3"/>
    <p:sldId id="1299" r:id="rId4"/>
    <p:sldId id="1336" r:id="rId5"/>
    <p:sldId id="1362" r:id="rId6"/>
    <p:sldId id="1337" r:id="rId7"/>
    <p:sldId id="1338" r:id="rId8"/>
    <p:sldId id="567" r:id="rId9"/>
    <p:sldId id="1324" r:id="rId10"/>
    <p:sldId id="1284" r:id="rId11"/>
    <p:sldId id="1330" r:id="rId12"/>
    <p:sldId id="496" r:id="rId13"/>
    <p:sldId id="1332" r:id="rId14"/>
    <p:sldId id="1333" r:id="rId15"/>
    <p:sldId id="1310" r:id="rId16"/>
    <p:sldId id="1334" r:id="rId17"/>
    <p:sldId id="1342" r:id="rId18"/>
    <p:sldId id="1343" r:id="rId19"/>
    <p:sldId id="1344" r:id="rId20"/>
    <p:sldId id="1345" r:id="rId21"/>
    <p:sldId id="1346" r:id="rId22"/>
    <p:sldId id="1335" r:id="rId23"/>
    <p:sldId id="1347" r:id="rId24"/>
    <p:sldId id="1348" r:id="rId25"/>
    <p:sldId id="1349" r:id="rId26"/>
    <p:sldId id="1353" r:id="rId27"/>
    <p:sldId id="1354" r:id="rId28"/>
    <p:sldId id="1352" r:id="rId29"/>
    <p:sldId id="1351" r:id="rId30"/>
    <p:sldId id="1355" r:id="rId31"/>
    <p:sldId id="501" r:id="rId32"/>
    <p:sldId id="503" r:id="rId33"/>
    <p:sldId id="504" r:id="rId34"/>
    <p:sldId id="505" r:id="rId35"/>
    <p:sldId id="1356" r:id="rId36"/>
    <p:sldId id="568" r:id="rId37"/>
    <p:sldId id="1357" r:id="rId38"/>
    <p:sldId id="1358" r:id="rId39"/>
    <p:sldId id="1359" r:id="rId40"/>
    <p:sldId id="1360" r:id="rId4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8" d="100"/>
          <a:sy n="68" d="100"/>
        </p:scale>
        <p:origin x="498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17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389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6702B3-99AD-4A0F-A36A-1F726ADE1F7A}" type="slidenum"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204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4096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52190-971A-4A83-A984-2AE7240FB02A}" type="slidenum"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381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4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2765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8C523C-A74C-4767-ACEF-F64BBBE47950}" type="slidenum"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73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D50F9-02E5-4D3E-B4CE-BF4DAB42D0D9}" type="slidenum"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539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317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5DC95-C620-4F49-BA51-7F059607413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04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11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3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D50F9-02E5-4D3E-B4CE-BF4DAB42D0D9}" type="slidenum"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41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or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442" y="1122363"/>
            <a:ext cx="8603442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or-11. </a:t>
            </a:r>
            <a:r>
              <a:rPr lang="ja-JP" altLang="en-US" dirty="0"/>
              <a:t>線形計画法を </a:t>
            </a:r>
            <a:r>
              <a:rPr lang="en-US" altLang="ja-JP" dirty="0"/>
              <a:t>Excel </a:t>
            </a:r>
            <a:r>
              <a:rPr lang="ja-JP" altLang="en-US" dirty="0"/>
              <a:t>で解く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/>
              <a:t>（オペレーションズリサーチ）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https://www.kkaneko.jp/cc/or/index.html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しかありません（制約）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s://2.bp.blogspot.com/-6pRhgBs5tOE/VhHgLlEaaAI/AAAAAAAAy3w/DT9A2ryFsX0/s800/milk_b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437398"/>
            <a:ext cx="1279412" cy="14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E290A8C-B51D-4F62-AE93-A85CB750A2D7}"/>
              </a:ext>
            </a:extLst>
          </p:cNvPr>
          <p:cNvSpPr txBox="1"/>
          <p:nvPr/>
        </p:nvSpPr>
        <p:spPr>
          <a:xfrm>
            <a:off x="2146625" y="509995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について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8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</a:t>
            </a:r>
            <a:r>
              <a:rPr kumimoji="1" lang="ja-JP" altLang="en-US" dirty="0"/>
              <a:t>計画法の例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700" y="1044576"/>
            <a:ext cx="8753475" cy="5187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・資源　　</a:t>
            </a:r>
            <a:r>
              <a:rPr lang="ja-JP" altLang="en-US" sz="2400" b="1" dirty="0"/>
              <a:t>たまご</a:t>
            </a:r>
            <a:r>
              <a:rPr lang="ja-JP" altLang="en-US" sz="2400" dirty="0"/>
              <a:t>、</a:t>
            </a:r>
            <a:r>
              <a:rPr lang="ja-JP" altLang="en-US" sz="2400" b="1" dirty="0"/>
              <a:t>牛乳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・生産物</a:t>
            </a:r>
            <a:r>
              <a:rPr lang="en-US" altLang="ja-JP" sz="2400" dirty="0"/>
              <a:t>	</a:t>
            </a:r>
            <a:r>
              <a:rPr lang="ja-JP" altLang="en-US" sz="2400" b="1" dirty="0"/>
              <a:t>プリン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)</a:t>
            </a:r>
            <a:r>
              <a:rPr lang="ja-JP" altLang="en-US" sz="2400" dirty="0" err="1"/>
              <a:t>、</a:t>
            </a:r>
            <a:r>
              <a:rPr lang="ja-JP" altLang="en-US" sz="2400" b="1" dirty="0"/>
              <a:t>ケーキ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・資源と生産物の関係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たまご　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2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牛乳       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100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200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・資源に関する制約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たまご　最大 </a:t>
            </a:r>
            <a:r>
              <a:rPr lang="en-US" altLang="ja-JP" sz="2400" b="1" dirty="0">
                <a:solidFill>
                  <a:srgbClr val="C00000"/>
                </a:solidFill>
              </a:rPr>
              <a:t>10</a:t>
            </a:r>
            <a:r>
              <a:rPr lang="en-US" altLang="ja-JP" sz="2400" b="1" dirty="0"/>
              <a:t> 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2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</a:t>
            </a:r>
            <a:r>
              <a:rPr lang="en-US" altLang="ja-JP" sz="2400" b="1" dirty="0"/>
              <a:t>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牛乳　</a:t>
            </a:r>
            <a:r>
              <a:rPr lang="en-US" altLang="ja-JP" sz="2400" b="1" dirty="0"/>
              <a:t>	</a:t>
            </a:r>
            <a:r>
              <a:rPr lang="ja-JP" altLang="en-US" sz="2400" b="1" dirty="0"/>
              <a:t>   最大 </a:t>
            </a:r>
            <a:r>
              <a:rPr lang="en-US" altLang="ja-JP" sz="2400" b="1" dirty="0">
                <a:solidFill>
                  <a:srgbClr val="C00000"/>
                </a:solidFill>
              </a:rPr>
              <a:t>1000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100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200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1000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・目的</a:t>
            </a:r>
            <a:r>
              <a:rPr lang="en-US" altLang="ja-JP" sz="2400" dirty="0"/>
              <a:t>	</a:t>
            </a:r>
            <a:r>
              <a:rPr lang="en-US" altLang="ja-JP" sz="2400" b="1" dirty="0">
                <a:solidFill>
                  <a:srgbClr val="C00000"/>
                </a:solidFill>
              </a:rPr>
              <a:t>150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200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 </a:t>
            </a:r>
            <a:r>
              <a:rPr lang="ja-JP" altLang="en-US" sz="2400" dirty="0"/>
              <a:t>をなるべく多くすること</a:t>
            </a:r>
            <a:br>
              <a:rPr lang="en-US" altLang="ja-JP" sz="2400" dirty="0"/>
            </a:b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		</a:t>
            </a:r>
            <a:r>
              <a:rPr lang="en-US" altLang="ja-JP" sz="2600" b="1" u="sng" dirty="0">
                <a:solidFill>
                  <a:srgbClr val="FF0000"/>
                </a:solidFill>
              </a:rPr>
              <a:t>x = 2, y = 4 </a:t>
            </a:r>
            <a:r>
              <a:rPr lang="ja-JP" altLang="en-US" sz="2600" b="1" u="sng" dirty="0">
                <a:solidFill>
                  <a:srgbClr val="FF0000"/>
                </a:solidFill>
              </a:rPr>
              <a:t>のとき，収益 </a:t>
            </a:r>
            <a:r>
              <a:rPr lang="en-US" altLang="ja-JP" sz="2600" b="1" u="sng" dirty="0">
                <a:solidFill>
                  <a:srgbClr val="FF0000"/>
                </a:solidFill>
              </a:rPr>
              <a:t>1100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3874" y="5493101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41008" y="313072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8C20DB-29F9-4F5E-885C-D679BB1A8F95}"/>
              </a:ext>
            </a:extLst>
          </p:cNvPr>
          <p:cNvSpPr txBox="1"/>
          <p:nvPr/>
        </p:nvSpPr>
        <p:spPr>
          <a:xfrm>
            <a:off x="7719059" y="428601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</p:spTree>
    <p:extLst>
      <p:ext uri="{BB962C8B-B14F-4D97-AF65-F5344CB8AC3E}">
        <p14:creationId xmlns:p14="http://schemas.microsoft.com/office/powerpoint/2010/main" val="8510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コンテンツ プレースホルダー 2"/>
          <p:cNvSpPr txBox="1">
            <a:spLocks/>
          </p:cNvSpPr>
          <p:nvPr/>
        </p:nvSpPr>
        <p:spPr bwMode="auto">
          <a:xfrm>
            <a:off x="408884" y="985440"/>
            <a:ext cx="8127481" cy="10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① 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変数の個数は 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個（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変数）</a:t>
            </a:r>
            <a:r>
              <a:rPr lang="ja-JP" altLang="en-US" sz="2800" dirty="0">
                <a:latin typeface="Arial" panose="020B0604020202020204" pitchFamily="34" charset="0"/>
              </a:rPr>
              <a:t>なので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　 → </a:t>
            </a:r>
            <a:r>
              <a:rPr lang="en-US" altLang="ja-JP" sz="2800" dirty="0">
                <a:latin typeface="Arial" panose="020B0604020202020204" pitchFamily="34" charset="0"/>
              </a:rPr>
              <a:t>2</a:t>
            </a:r>
            <a:r>
              <a:rPr lang="ja-JP" altLang="en-US" sz="2800" dirty="0">
                <a:latin typeface="Arial" panose="020B0604020202020204" pitchFamily="34" charset="0"/>
              </a:rPr>
              <a:t>行使う．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       </a:t>
            </a:r>
            <a:r>
              <a:rPr lang="ja-JP" altLang="en-US" sz="2800" dirty="0">
                <a:latin typeface="Arial" panose="020B0604020202020204" pitchFamily="34" charset="0"/>
              </a:rPr>
              <a:t>分かりやすく</a:t>
            </a:r>
            <a:r>
              <a:rPr lang="ja-JP" altLang="en-US" sz="2800" dirty="0" err="1">
                <a:latin typeface="Arial" panose="020B0604020202020204" pitchFamily="34" charset="0"/>
              </a:rPr>
              <a:t>す</a:t>
            </a:r>
            <a:r>
              <a:rPr lang="ja-JP" altLang="en-US" sz="2800" dirty="0">
                <a:latin typeface="Arial" panose="020B0604020202020204" pitchFamily="34" charset="0"/>
              </a:rPr>
              <a:t>ために 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       </a:t>
            </a:r>
            <a:r>
              <a:rPr lang="en-US" altLang="ja-JP" sz="2800" b="1" dirty="0">
                <a:latin typeface="Arial" panose="020B0604020202020204" pitchFamily="34" charset="0"/>
              </a:rPr>
              <a:t>A1 </a:t>
            </a:r>
            <a:r>
              <a:rPr lang="ja-JP" altLang="en-US" sz="2800" b="1" dirty="0">
                <a:latin typeface="Arial" panose="020B0604020202020204" pitchFamily="34" charset="0"/>
              </a:rPr>
              <a:t>と </a:t>
            </a:r>
            <a:r>
              <a:rPr lang="en-US" altLang="ja-JP" sz="2800" b="1" dirty="0" err="1">
                <a:latin typeface="Arial" panose="020B0604020202020204" pitchFamily="34" charset="0"/>
              </a:rPr>
              <a:t>A2</a:t>
            </a:r>
            <a:r>
              <a:rPr lang="en-US" altLang="ja-JP" sz="2800" b="1" dirty="0">
                <a:latin typeface="Arial" panose="020B0604020202020204" pitchFamily="34" charset="0"/>
              </a:rPr>
              <a:t> </a:t>
            </a:r>
            <a:r>
              <a:rPr lang="ja-JP" altLang="en-US" sz="2800" b="1" dirty="0">
                <a:latin typeface="Arial" panose="020B0604020202020204" pitchFamily="34" charset="0"/>
              </a:rPr>
              <a:t>に，変数名 </a:t>
            </a:r>
            <a:r>
              <a:rPr lang="en-US" altLang="ja-JP" sz="2800" b="1" dirty="0">
                <a:latin typeface="Arial" panose="020B0604020202020204" pitchFamily="34" charset="0"/>
              </a:rPr>
              <a:t>x, y </a:t>
            </a:r>
            <a:r>
              <a:rPr lang="ja-JP" altLang="en-US" sz="2800" b="1" dirty="0">
                <a:latin typeface="Arial" panose="020B0604020202020204" pitchFamily="34" charset="0"/>
              </a:rPr>
              <a:t>を書く</a:t>
            </a: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FEB37F-37AE-4383-A0FC-D0474F23425E}" type="slidenum">
              <a:rPr lang="ja-JP" altLang="en-US"/>
              <a:pPr/>
              <a:t>12</a:t>
            </a:fld>
            <a:endParaRPr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AE0B675-B164-4801-A71F-20D89B917540}"/>
              </a:ext>
            </a:extLst>
          </p:cNvPr>
          <p:cNvSpPr txBox="1">
            <a:spLocks/>
          </p:cNvSpPr>
          <p:nvPr/>
        </p:nvSpPr>
        <p:spPr>
          <a:xfrm>
            <a:off x="474245" y="3274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演習</a:t>
            </a:r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9439C8F-F419-4AD4-A142-7066E9EDB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896" y="3334404"/>
            <a:ext cx="5957490" cy="245197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48B1CAE-1FEE-4354-B67D-03B7B93B9893}"/>
              </a:ext>
            </a:extLst>
          </p:cNvPr>
          <p:cNvSpPr/>
          <p:nvPr/>
        </p:nvSpPr>
        <p:spPr>
          <a:xfrm>
            <a:off x="1710514" y="4707937"/>
            <a:ext cx="1410246" cy="9908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99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F40EEA11-165A-4644-ACD1-064777FAC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338908"/>
            <a:ext cx="8196688" cy="842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セル </a:t>
            </a:r>
            <a:r>
              <a:rPr lang="en-US" altLang="ja-JP" dirty="0" err="1"/>
              <a:t>C1</a:t>
            </a:r>
            <a:r>
              <a:rPr lang="en-US" altLang="ja-JP" dirty="0"/>
              <a:t>, </a:t>
            </a:r>
            <a:r>
              <a:rPr lang="en-US" altLang="ja-JP" dirty="0" err="1"/>
              <a:t>C2</a:t>
            </a:r>
            <a:r>
              <a:rPr lang="en-US" altLang="ja-JP" dirty="0"/>
              <a:t>, </a:t>
            </a:r>
            <a:r>
              <a:rPr lang="en-US" altLang="ja-JP" dirty="0" err="1"/>
              <a:t>D1</a:t>
            </a:r>
            <a:r>
              <a:rPr lang="en-US" altLang="ja-JP" dirty="0"/>
              <a:t>, </a:t>
            </a:r>
            <a:r>
              <a:rPr lang="en-US" altLang="ja-JP" dirty="0" err="1"/>
              <a:t>D2</a:t>
            </a:r>
            <a:r>
              <a:rPr lang="en-US" altLang="ja-JP" dirty="0"/>
              <a:t>, </a:t>
            </a:r>
            <a:r>
              <a:rPr lang="en-US" altLang="ja-JP" dirty="0" err="1"/>
              <a:t>E1</a:t>
            </a:r>
            <a:r>
              <a:rPr lang="en-US" altLang="ja-JP" dirty="0"/>
              <a:t>, </a:t>
            </a:r>
            <a:r>
              <a:rPr lang="en-US" altLang="ja-JP" dirty="0" err="1"/>
              <a:t>E2</a:t>
            </a:r>
            <a:r>
              <a:rPr lang="en-US" altLang="ja-JP" dirty="0"/>
              <a:t> </a:t>
            </a:r>
            <a:r>
              <a:rPr lang="ja-JP" altLang="en-US" dirty="0"/>
              <a:t>に値を書く</a:t>
            </a:r>
            <a:endParaRPr kumimoji="1" lang="en-US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274A1B5-0C85-4AFA-AE15-A78FA6ACEF1B}" type="slidenum">
              <a:rPr lang="ja-JP" altLang="en-US"/>
              <a:pPr/>
              <a:t>13</a:t>
            </a:fld>
            <a:endParaRPr lang="ja-JP" altLang="en-US"/>
          </a:p>
        </p:txBody>
      </p:sp>
      <p:sp>
        <p:nvSpPr>
          <p:cNvPr id="28675" name="コンテンツ プレースホルダー 2"/>
          <p:cNvSpPr txBox="1">
            <a:spLocks/>
          </p:cNvSpPr>
          <p:nvPr/>
        </p:nvSpPr>
        <p:spPr bwMode="auto">
          <a:xfrm>
            <a:off x="206871" y="1333502"/>
            <a:ext cx="3537644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制約式</a:t>
            </a:r>
            <a:endParaRPr lang="en-US" altLang="ja-JP" sz="24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</a:t>
            </a: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100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200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1000</a:t>
            </a:r>
            <a:r>
              <a:rPr lang="en-US" altLang="ja-JP" sz="2400" b="1" dirty="0"/>
              <a:t> </a:t>
            </a:r>
            <a:endParaRPr lang="en-US" altLang="ja-JP" sz="2400" b="1" u="sng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目的</a:t>
            </a:r>
            <a:endParaRPr lang="en-US" altLang="ja-JP" sz="24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150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ja-JP" sz="2400" dirty="0">
                <a:latin typeface="+mn-lt"/>
              </a:rPr>
              <a:t> +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200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/>
              <a:t>の最大化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ja-JP" altLang="en-US" sz="24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0361" y="1191759"/>
            <a:ext cx="3475136" cy="23373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649563" y="2140204"/>
            <a:ext cx="473869" cy="47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9102" y="1848916"/>
            <a:ext cx="1687843" cy="10618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2     1</a:t>
            </a:r>
          </a:p>
          <a:p>
            <a:pPr>
              <a:defRPr/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100 200</a:t>
            </a:r>
          </a:p>
          <a:p>
            <a:pPr>
              <a:defRPr/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150 200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994929" y="1817596"/>
            <a:ext cx="1683022" cy="1325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7364892" y="3775535"/>
            <a:ext cx="548879" cy="472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682" name="テキスト ボックス 9"/>
          <p:cNvSpPr txBox="1">
            <a:spLocks noChangeArrowheads="1"/>
          </p:cNvSpPr>
          <p:nvPr/>
        </p:nvSpPr>
        <p:spPr bwMode="auto">
          <a:xfrm>
            <a:off x="5395373" y="3908091"/>
            <a:ext cx="23014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/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縦横入れ替え</a:t>
            </a:r>
          </a:p>
        </p:txBody>
      </p:sp>
      <p:sp>
        <p:nvSpPr>
          <p:cNvPr id="13" name="右矢印 12"/>
          <p:cNvSpPr/>
          <p:nvPr/>
        </p:nvSpPr>
        <p:spPr>
          <a:xfrm>
            <a:off x="6202563" y="2140204"/>
            <a:ext cx="473869" cy="47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FC54A52B-36FE-4ED5-82F4-3C596B1FD204}"/>
              </a:ext>
            </a:extLst>
          </p:cNvPr>
          <p:cNvSpPr txBox="1">
            <a:spLocks/>
          </p:cNvSpPr>
          <p:nvPr/>
        </p:nvSpPr>
        <p:spPr bwMode="auto">
          <a:xfrm>
            <a:off x="4005942" y="1766435"/>
            <a:ext cx="2083673" cy="19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</a:t>
            </a:r>
            <a:endParaRPr kumimoji="0" lang="en-US" altLang="ja-JP" sz="2400" b="1" dirty="0">
              <a:solidFill>
                <a:srgbClr val="C0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100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200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</a:t>
            </a:r>
            <a:endParaRPr lang="en-US" altLang="ja-JP" sz="2400" b="1" u="sng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150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ja-JP" sz="2400" dirty="0">
                <a:latin typeface="+mn-lt"/>
              </a:rPr>
              <a:t> +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200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y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ja-JP" altLang="en-US" sz="24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17" name="テキスト ボックス 9">
            <a:extLst>
              <a:ext uri="{FF2B5EF4-FFF2-40B4-BE49-F238E27FC236}">
                <a16:creationId xmlns:a16="http://schemas.microsoft.com/office/drawing/2014/main" id="{FC0834F6-2F47-4F40-9054-12F682EDC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960" y="3287047"/>
            <a:ext cx="23014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/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を補う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135E95F8-570A-4BCF-AD83-2159610CD5A3}"/>
              </a:ext>
            </a:extLst>
          </p:cNvPr>
          <p:cNvSpPr txBox="1">
            <a:spLocks/>
          </p:cNvSpPr>
          <p:nvPr/>
        </p:nvSpPr>
        <p:spPr bwMode="auto">
          <a:xfrm>
            <a:off x="7121841" y="1387448"/>
            <a:ext cx="2083673" cy="19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   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</a:t>
            </a:r>
            <a:endParaRPr kumimoji="0" lang="en-US" altLang="ja-JP" sz="2400" b="1" dirty="0">
              <a:solidFill>
                <a:srgbClr val="C0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endParaRPr lang="ja-JP" altLang="en-US" sz="24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A9BF8F1-12D1-4D52-B5FA-E08496F03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18" y="4550516"/>
            <a:ext cx="8509963" cy="1756374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277B31-7C61-4CB6-A02E-EB088D8976A2}"/>
              </a:ext>
            </a:extLst>
          </p:cNvPr>
          <p:cNvSpPr/>
          <p:nvPr/>
        </p:nvSpPr>
        <p:spPr>
          <a:xfrm>
            <a:off x="3886497" y="5088456"/>
            <a:ext cx="4850448" cy="12184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3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9270-C27A-4C5E-9EC9-D3FCFF9289A8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723" name="コンテンツ プレースホルダー 2"/>
          <p:cNvSpPr txBox="1">
            <a:spLocks/>
          </p:cNvSpPr>
          <p:nvPr/>
        </p:nvSpPr>
        <p:spPr bwMode="auto">
          <a:xfrm>
            <a:off x="258121" y="990601"/>
            <a:ext cx="6565106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724" name="テキスト ボックス 9"/>
          <p:cNvSpPr txBox="1">
            <a:spLocks noChangeArrowheads="1"/>
          </p:cNvSpPr>
          <p:nvPr/>
        </p:nvSpPr>
        <p:spPr bwMode="auto">
          <a:xfrm>
            <a:off x="258121" y="696268"/>
            <a:ext cx="856511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③</a:t>
            </a: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セル </a:t>
            </a:r>
            <a:r>
              <a:rPr kumimoji="1" lang="en-US" altLang="ja-JP" sz="2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C3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に次の式を書く</a:t>
            </a:r>
            <a:endParaRPr kumimoji="1" lang="en-US" altLang="ja-JP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lvl="0"/>
            <a:r>
              <a:rPr lang="ja-JP" altLang="en-US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変数の個数は </a:t>
            </a:r>
            <a:r>
              <a:rPr lang="en-US" altLang="ja-JP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個（</a:t>
            </a:r>
            <a:r>
              <a:rPr lang="en-US" altLang="ja-JP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変数）</a:t>
            </a:r>
            <a:r>
              <a:rPr lang="ja-JP" altLang="en-US" sz="2800" dirty="0">
                <a:latin typeface="Arial" panose="020B0604020202020204" pitchFamily="34" charset="0"/>
              </a:rPr>
              <a:t>である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=SUMPRODUCT(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1: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, $B1:$B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1732958-331F-45D7-9400-EA971CC15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9" y="3042536"/>
            <a:ext cx="8590297" cy="26066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577CFAA-4299-4151-8FBA-858ECA3D4B51}"/>
              </a:ext>
            </a:extLst>
          </p:cNvPr>
          <p:cNvSpPr/>
          <p:nvPr/>
        </p:nvSpPr>
        <p:spPr>
          <a:xfrm>
            <a:off x="2961177" y="4988506"/>
            <a:ext cx="1504636" cy="5745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D245C25-2880-45D0-B561-7F608DCDC9A8}"/>
              </a:ext>
            </a:extLst>
          </p:cNvPr>
          <p:cNvSpPr txBox="1">
            <a:spLocks/>
          </p:cNvSpPr>
          <p:nvPr/>
        </p:nvSpPr>
        <p:spPr bwMode="auto">
          <a:xfrm>
            <a:off x="2671658" y="5764991"/>
            <a:ext cx="2083673" cy="19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</a:t>
            </a:r>
            <a:endParaRPr kumimoji="0" lang="en-US" altLang="ja-JP" sz="2400" b="1" dirty="0">
              <a:solidFill>
                <a:srgbClr val="C0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buNone/>
            </a:pPr>
            <a:r>
              <a:rPr kumimoji="0" lang="ja-JP" altLang="en-US" sz="2400" dirty="0">
                <a:latin typeface="Calibri" panose="020F0502020204030204"/>
                <a:ea typeface="游ゴシック" panose="020B0400000000000000" pitchFamily="50" charset="-128"/>
              </a:rPr>
              <a:t>　になる予定</a:t>
            </a:r>
            <a:endParaRPr lang="ja-JP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16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5774260-78C2-49C3-836E-451472E38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40" y="3306649"/>
            <a:ext cx="8684320" cy="2765856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C3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D3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E3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377021" y="5368665"/>
            <a:ext cx="2595279" cy="660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85C0F05-EF16-41B2-B670-11CD684F184E}"/>
              </a:ext>
            </a:extLst>
          </p:cNvPr>
          <p:cNvSpPr/>
          <p:nvPr/>
        </p:nvSpPr>
        <p:spPr>
          <a:xfrm>
            <a:off x="1143792" y="1979089"/>
            <a:ext cx="6368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その結果，次のようになる</a:t>
            </a:r>
            <a:endParaRPr kumimoji="1"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lvl="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	=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SUMPRODUCT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1: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$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:$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</a:p>
          <a:p>
            <a:pPr lvl="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	=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SUMPRODUCT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1: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$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:$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24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75373AE-3186-48AE-AA89-61B28CF8E4F9}"/>
              </a:ext>
            </a:extLst>
          </p:cNvPr>
          <p:cNvSpPr txBox="1">
            <a:spLocks/>
          </p:cNvSpPr>
          <p:nvPr/>
        </p:nvSpPr>
        <p:spPr bwMode="auto">
          <a:xfrm>
            <a:off x="3548890" y="6029325"/>
            <a:ext cx="2083673" cy="106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100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200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</a:t>
            </a:r>
            <a:endParaRPr lang="en-US" altLang="ja-JP" sz="2400" b="1" u="sng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</a:rPr>
              <a:t>　になる予定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072DEF6-EC9B-4F7B-8F0B-6956EFB3041D}"/>
              </a:ext>
            </a:extLst>
          </p:cNvPr>
          <p:cNvSpPr txBox="1">
            <a:spLocks/>
          </p:cNvSpPr>
          <p:nvPr/>
        </p:nvSpPr>
        <p:spPr bwMode="auto">
          <a:xfrm>
            <a:off x="5481149" y="6072505"/>
            <a:ext cx="2083673" cy="97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150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ja-JP" sz="2400" dirty="0">
                <a:latin typeface="+mn-lt"/>
              </a:rPr>
              <a:t> +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200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y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</a:rPr>
              <a:t>　になる予定</a:t>
            </a:r>
          </a:p>
        </p:txBody>
      </p:sp>
    </p:spTree>
    <p:extLst>
      <p:ext uri="{BB962C8B-B14F-4D97-AF65-F5344CB8AC3E}">
        <p14:creationId xmlns:p14="http://schemas.microsoft.com/office/powerpoint/2010/main" val="943288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en-US" altLang="ja-JP" dirty="0"/>
              <a:t>Excel </a:t>
            </a:r>
            <a:r>
              <a:rPr lang="ja-JP" altLang="en-US" dirty="0"/>
              <a:t>で線形計画法の設定を開始</a:t>
            </a:r>
            <a:endParaRPr lang="en-US" altLang="ja-JP" dirty="0"/>
          </a:p>
          <a:p>
            <a:r>
              <a:rPr lang="ja-JP" altLang="en-US" dirty="0"/>
              <a:t>セル </a:t>
            </a:r>
            <a:r>
              <a:rPr lang="en-US" altLang="ja-JP" b="1" dirty="0" err="1"/>
              <a:t>B1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B2</a:t>
            </a:r>
            <a:r>
              <a:rPr lang="en-US" altLang="ja-JP" b="1" dirty="0"/>
              <a:t> </a:t>
            </a:r>
            <a:r>
              <a:rPr lang="ja-JP" altLang="en-US" dirty="0"/>
              <a:t>を</a:t>
            </a:r>
            <a:r>
              <a:rPr lang="ja-JP" altLang="en-US" b="1" dirty="0"/>
              <a:t>範囲選択</a:t>
            </a:r>
            <a:r>
              <a:rPr lang="ja-JP" altLang="en-US" dirty="0"/>
              <a:t>してから，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ja-JP" altLang="en-US" b="1" dirty="0"/>
              <a:t>データ</a:t>
            </a:r>
            <a:r>
              <a:rPr lang="ja-JP" altLang="en-US" dirty="0"/>
              <a:t>」→「</a:t>
            </a:r>
            <a:r>
              <a:rPr lang="ja-JP" altLang="en-US" b="1" dirty="0"/>
              <a:t>ソルバー</a:t>
            </a:r>
            <a:r>
              <a:rPr lang="ja-JP" altLang="en-US" dirty="0"/>
              <a:t>」と操作</a:t>
            </a:r>
            <a:endParaRPr lang="en-US" altLang="ja-JP" dirty="0"/>
          </a:p>
          <a:p>
            <a:r>
              <a:rPr lang="ja-JP" altLang="en-US" dirty="0"/>
              <a:t>まず，次のように設定</a:t>
            </a:r>
            <a:r>
              <a:rPr lang="en-US" altLang="ja-JP" dirty="0"/>
              <a:t>.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06EB219-C18B-472B-8F93-8C85916B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66" y="2505153"/>
            <a:ext cx="4221068" cy="4216323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2C0D7A2-FF4E-4B13-86D8-4FA272C97F36}"/>
              </a:ext>
            </a:extLst>
          </p:cNvPr>
          <p:cNvSpPr/>
          <p:nvPr/>
        </p:nvSpPr>
        <p:spPr>
          <a:xfrm>
            <a:off x="3205414" y="2830504"/>
            <a:ext cx="976171" cy="3711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36CBA33-73DF-41D0-A6C9-B240D0FAF3AE}"/>
              </a:ext>
            </a:extLst>
          </p:cNvPr>
          <p:cNvSpPr/>
          <p:nvPr/>
        </p:nvSpPr>
        <p:spPr>
          <a:xfrm>
            <a:off x="1682398" y="3429000"/>
            <a:ext cx="976171" cy="3711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C7B10CA-A84C-4CF7-B569-11DA350C1204}"/>
              </a:ext>
            </a:extLst>
          </p:cNvPr>
          <p:cNvSpPr/>
          <p:nvPr/>
        </p:nvSpPr>
        <p:spPr>
          <a:xfrm>
            <a:off x="6214347" y="2830504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E$3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01B9E48-700B-4629-B149-F7ED8C1D3542}"/>
              </a:ext>
            </a:extLst>
          </p:cNvPr>
          <p:cNvSpPr/>
          <p:nvPr/>
        </p:nvSpPr>
        <p:spPr>
          <a:xfrm>
            <a:off x="5903466" y="3429000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B$1</a:t>
            </a:r>
            <a:r>
              <a:rPr lang="en-US" altLang="ja-JP" sz="2400" dirty="0">
                <a:solidFill>
                  <a:srgbClr val="FF0000"/>
                </a:solidFill>
              </a:rPr>
              <a:t>:$</a:t>
            </a:r>
            <a:r>
              <a:rPr lang="en-US" altLang="ja-JP" sz="2400" dirty="0" err="1">
                <a:solidFill>
                  <a:srgbClr val="FF0000"/>
                </a:solidFill>
              </a:rPr>
              <a:t>B$2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74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B766CB1-D120-4387-89FE-E53F8768D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1" y="3659391"/>
            <a:ext cx="6516319" cy="2123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BA5768B-0877-4A55-9E01-406B8881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6" y="1336810"/>
            <a:ext cx="4194724" cy="2104353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⑥「</a:t>
            </a:r>
            <a:r>
              <a:rPr lang="ja-JP" altLang="en-US" b="1" dirty="0"/>
              <a:t>追加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2</a:t>
            </a:r>
            <a:r>
              <a:rPr kumimoji="0" lang="en-US" altLang="ja-JP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 </a:t>
            </a:r>
            <a:r>
              <a:rPr kumimoji="0" lang="ja-JP" altLang="en-US" dirty="0">
                <a:latin typeface="メイリオ" panose="020B0604030504040204" pitchFamily="50" charset="-128"/>
              </a:rPr>
              <a:t>についての</a:t>
            </a:r>
            <a:endParaRPr kumimoji="0"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/>
              <a:t>制約条件を追加．「</a:t>
            </a:r>
            <a:r>
              <a:rPr lang="ja-JP" altLang="en-US" b="1" dirty="0"/>
              <a:t>追加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772" name="正方形/長方形 1"/>
          <p:cNvSpPr>
            <a:spLocks noChangeArrowheads="1"/>
          </p:cNvSpPr>
          <p:nvPr/>
        </p:nvSpPr>
        <p:spPr bwMode="auto">
          <a:xfrm>
            <a:off x="5916511" y="5882713"/>
            <a:ext cx="26187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buNone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制約式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</a:rPr>
              <a:t> 2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</a:rPr>
              <a:t>10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781376" y="5882714"/>
            <a:ext cx="2545145" cy="9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64066" y="5209323"/>
            <a:ext cx="1690434" cy="5247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3881" y="4604481"/>
            <a:ext cx="6338519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948869" y="2721180"/>
            <a:ext cx="1207331" cy="3077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59014A4-28A5-4A0E-B906-49C7F449E76A}"/>
              </a:ext>
            </a:extLst>
          </p:cNvPr>
          <p:cNvSpPr/>
          <p:nvPr/>
        </p:nvSpPr>
        <p:spPr>
          <a:xfrm>
            <a:off x="6885071" y="4604481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C$3</a:t>
            </a:r>
            <a:r>
              <a:rPr lang="en-US" altLang="ja-JP" sz="2400" dirty="0">
                <a:solidFill>
                  <a:srgbClr val="FF0000"/>
                </a:solidFill>
              </a:rPr>
              <a:t>    &lt;=    10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040584-8254-4734-AF45-BFAC11605C82}"/>
              </a:ext>
            </a:extLst>
          </p:cNvPr>
          <p:cNvSpPr/>
          <p:nvPr/>
        </p:nvSpPr>
        <p:spPr>
          <a:xfrm>
            <a:off x="1812335" y="634437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「追加」をクリック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5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B115E4-80E6-4627-805F-06B408145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6" y="1627264"/>
            <a:ext cx="6841573" cy="2252585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ja-JP" altLang="en-US" dirty="0">
                <a:latin typeface="Calibri" panose="020F0502020204030204"/>
                <a:ea typeface="游ゴシック" panose="020B0400000000000000" pitchFamily="50" charset="-128"/>
              </a:rPr>
              <a:t>⑦ 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100</a:t>
            </a:r>
            <a:r>
              <a:rPr kumimoji="0" lang="en-US" altLang="ja-JP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200</a:t>
            </a:r>
            <a:r>
              <a:rPr kumimoji="0" lang="en-US" altLang="ja-JP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1000 </a:t>
            </a:r>
            <a:r>
              <a:rPr kumimoji="0" lang="ja-JP" altLang="en-US" dirty="0">
                <a:latin typeface="メイリオ" panose="020B0604030504040204" pitchFamily="50" charset="-128"/>
              </a:rPr>
              <a:t>についての</a:t>
            </a:r>
            <a:endParaRPr kumimoji="0"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/>
              <a:t>制約条件を追加．「</a:t>
            </a:r>
            <a:r>
              <a:rPr lang="ja-JP" altLang="en-US" b="1" dirty="0"/>
              <a:t>追加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772" name="正方形/長方形 1"/>
          <p:cNvSpPr>
            <a:spLocks noChangeArrowheads="1"/>
          </p:cNvSpPr>
          <p:nvPr/>
        </p:nvSpPr>
        <p:spPr bwMode="auto">
          <a:xfrm>
            <a:off x="5581685" y="4335945"/>
            <a:ext cx="35623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buNone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制約式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</a:rPr>
              <a:t> 100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</a:rPr>
              <a:t>200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</a:rPr>
              <a:t>1000 </a:t>
            </a:r>
            <a:endParaRPr lang="en-US" altLang="ja-JP" sz="2400" b="1" u="sng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569075" y="4134360"/>
            <a:ext cx="3373396" cy="1024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670540" y="3303563"/>
            <a:ext cx="1850659" cy="519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84150" y="2695089"/>
            <a:ext cx="6540500" cy="394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59014A4-28A5-4A0E-B906-49C7F449E76A}"/>
              </a:ext>
            </a:extLst>
          </p:cNvPr>
          <p:cNvSpPr/>
          <p:nvPr/>
        </p:nvSpPr>
        <p:spPr>
          <a:xfrm>
            <a:off x="7025723" y="2628403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D$3</a:t>
            </a:r>
            <a:r>
              <a:rPr lang="en-US" altLang="ja-JP" sz="2400" dirty="0">
                <a:solidFill>
                  <a:srgbClr val="FF0000"/>
                </a:solidFill>
              </a:rPr>
              <a:t>   &lt;=   1000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040584-8254-4734-AF45-BFAC11605C82}"/>
              </a:ext>
            </a:extLst>
          </p:cNvPr>
          <p:cNvSpPr/>
          <p:nvPr/>
        </p:nvSpPr>
        <p:spPr>
          <a:xfrm>
            <a:off x="2236135" y="409334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「追加」をクリック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71D5759-A6B3-4E70-AC26-84050D1E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9" y="1774456"/>
            <a:ext cx="6765514" cy="2275909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ja-JP" altLang="en-US" dirty="0">
                <a:latin typeface="Calibri" panose="020F0502020204030204"/>
                <a:ea typeface="游ゴシック" panose="020B0400000000000000" pitchFamily="50" charset="-128"/>
              </a:rPr>
              <a:t>⑧ 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i="1" dirty="0">
                <a:solidFill>
                  <a:prstClr val="black"/>
                </a:solidFill>
                <a:latin typeface="メイリオ" panose="020B0604030504040204" pitchFamily="50" charset="-128"/>
              </a:rPr>
              <a:t>は整数であるという</a:t>
            </a:r>
            <a:endParaRPr kumimoji="0" lang="en-US" altLang="ja-JP" i="1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/>
              <a:t>制約条件を追加．「</a:t>
            </a:r>
            <a:r>
              <a:rPr lang="ja-JP" altLang="en-US" b="1" dirty="0"/>
              <a:t>追加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721341" y="3429000"/>
            <a:ext cx="1850659" cy="519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0476" y="2797963"/>
            <a:ext cx="3971324" cy="4626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59014A4-28A5-4A0E-B906-49C7F449E76A}"/>
              </a:ext>
            </a:extLst>
          </p:cNvPr>
          <p:cNvSpPr/>
          <p:nvPr/>
        </p:nvSpPr>
        <p:spPr>
          <a:xfrm>
            <a:off x="7113325" y="2594913"/>
            <a:ext cx="1532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B$1</a:t>
            </a:r>
            <a:r>
              <a:rPr lang="en-US" altLang="ja-JP" sz="2400" dirty="0">
                <a:solidFill>
                  <a:srgbClr val="FF0000"/>
                </a:solidFill>
              </a:rPr>
              <a:t>:$</a:t>
            </a:r>
            <a:r>
              <a:rPr lang="en-US" altLang="ja-JP" sz="2400" dirty="0" err="1">
                <a:solidFill>
                  <a:srgbClr val="FF0000"/>
                </a:solidFill>
              </a:rPr>
              <a:t>B$2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en-US" altLang="ja-JP" sz="2400" dirty="0">
                <a:solidFill>
                  <a:srgbClr val="FF0000"/>
                </a:solidFill>
              </a:rPr>
              <a:t>int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040584-8254-4734-AF45-BFAC11605C82}"/>
              </a:ext>
            </a:extLst>
          </p:cNvPr>
          <p:cNvSpPr/>
          <p:nvPr/>
        </p:nvSpPr>
        <p:spPr>
          <a:xfrm>
            <a:off x="2236135" y="409334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「追加」をクリック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6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アウトライン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FAA73DDA-B5D2-470D-962D-B13652CEA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2276856"/>
            <a:ext cx="8461375" cy="3903282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線形計画法</a:t>
            </a:r>
            <a:r>
              <a:rPr lang="ja-JP" altLang="en-US" dirty="0"/>
              <a:t>の機能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複数の「量」を決めたいとき，ある規則のもとで，</a:t>
            </a:r>
            <a:r>
              <a:rPr lang="ja-JP" altLang="en-US" b="1" u="sng" dirty="0">
                <a:solidFill>
                  <a:srgbClr val="FF0000"/>
                </a:solidFill>
              </a:rPr>
              <a:t>最適</a:t>
            </a:r>
            <a:r>
              <a:rPr lang="ja-JP" altLang="en-US" dirty="0"/>
              <a:t>な量を決める一手法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3655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3CA791F-C6B9-4B20-A6D4-7F5A3877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04" y="1505947"/>
            <a:ext cx="7015267" cy="2356648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⑨ </a:t>
            </a:r>
            <a:r>
              <a:rPr lang="ja-JP" altLang="en-US" dirty="0"/>
              <a:t>制約条件の追加を終わる．「</a:t>
            </a:r>
            <a:r>
              <a:rPr lang="ja-JP" altLang="en-US" b="1" dirty="0"/>
              <a:t>キャンセル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910713" y="3242363"/>
            <a:ext cx="1850659" cy="519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040584-8254-4734-AF45-BFAC11605C82}"/>
              </a:ext>
            </a:extLst>
          </p:cNvPr>
          <p:cNvSpPr/>
          <p:nvPr/>
        </p:nvSpPr>
        <p:spPr>
          <a:xfrm>
            <a:off x="5128950" y="4019436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「キャンセル」をクリック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02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⑩ </a:t>
            </a:r>
            <a:r>
              <a:rPr lang="ja-JP" altLang="en-US" dirty="0"/>
              <a:t>「</a:t>
            </a:r>
            <a:r>
              <a:rPr lang="ja-JP" altLang="en-US" b="1" dirty="0"/>
              <a:t>解決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03A0C0-CC0E-4859-BD6E-C1EC4B008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18" y="1002824"/>
            <a:ext cx="5616864" cy="560733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03A2760-638F-40F7-A8A6-0D9C1C20F7B8}"/>
              </a:ext>
            </a:extLst>
          </p:cNvPr>
          <p:cNvSpPr/>
          <p:nvPr/>
        </p:nvSpPr>
        <p:spPr>
          <a:xfrm>
            <a:off x="4572001" y="6146457"/>
            <a:ext cx="1454150" cy="519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0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512" y="3509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⑪　結果を確認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プリン</a:t>
            </a:r>
            <a:r>
              <a:rPr lang="en-US" altLang="ja-JP" dirty="0"/>
              <a:t>(</a:t>
            </a:r>
            <a:r>
              <a:rPr lang="en-US" altLang="ja-JP" b="1" i="1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)</a:t>
            </a:r>
            <a:r>
              <a:rPr lang="ja-JP" altLang="en-US" dirty="0"/>
              <a:t> </a:t>
            </a:r>
            <a:r>
              <a:rPr lang="en-US" altLang="ja-JP" dirty="0"/>
              <a:t>	2</a:t>
            </a:r>
          </a:p>
          <a:p>
            <a:pPr marL="0" indent="0">
              <a:buNone/>
            </a:pPr>
            <a:r>
              <a:rPr lang="ja-JP" altLang="en-US" b="1" dirty="0"/>
              <a:t>ケーキ</a:t>
            </a:r>
            <a:r>
              <a:rPr lang="en-US" altLang="ja-JP" dirty="0"/>
              <a:t>(</a:t>
            </a:r>
            <a:r>
              <a:rPr lang="en-US" altLang="ja-JP" b="1" i="1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)	4</a:t>
            </a:r>
          </a:p>
          <a:p>
            <a:pPr marL="0" indent="0">
              <a:buNone/>
            </a:pPr>
            <a:r>
              <a:rPr lang="ja-JP" altLang="en-US" dirty="0"/>
              <a:t>たまご</a:t>
            </a:r>
            <a:r>
              <a:rPr lang="en-US" altLang="ja-JP" dirty="0"/>
              <a:t>	8</a:t>
            </a:r>
          </a:p>
          <a:p>
            <a:pPr marL="0" indent="0">
              <a:buNone/>
            </a:pPr>
            <a:r>
              <a:rPr lang="ja-JP" altLang="en-US" dirty="0"/>
              <a:t>牛乳</a:t>
            </a:r>
            <a:r>
              <a:rPr lang="en-US" altLang="ja-JP" dirty="0"/>
              <a:t>		1000</a:t>
            </a:r>
          </a:p>
          <a:p>
            <a:pPr marL="0" indent="0">
              <a:buNone/>
            </a:pPr>
            <a:r>
              <a:rPr lang="ja-JP" altLang="en-US" dirty="0"/>
              <a:t>収益</a:t>
            </a:r>
            <a:r>
              <a:rPr lang="en-US" altLang="ja-JP" dirty="0"/>
              <a:t>		1100		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E7445-8795-4679-86EC-A5728D99E47F}" type="slidenum">
              <a:rPr kumimoji="0" lang="ar-SA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C47A8C6-D43F-4D47-9BD4-C7EC7C514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9" y="3761197"/>
            <a:ext cx="8462196" cy="225903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94F63A-692B-416B-A54F-B1B12945F0DB}"/>
              </a:ext>
            </a:extLst>
          </p:cNvPr>
          <p:cNvSpPr/>
          <p:nvPr/>
        </p:nvSpPr>
        <p:spPr>
          <a:xfrm>
            <a:off x="2228850" y="4152990"/>
            <a:ext cx="1733549" cy="12639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1AA6A69-C6A2-4A34-B759-3178ABAA391B}"/>
              </a:ext>
            </a:extLst>
          </p:cNvPr>
          <p:cNvSpPr/>
          <p:nvPr/>
        </p:nvSpPr>
        <p:spPr>
          <a:xfrm>
            <a:off x="4051382" y="5302684"/>
            <a:ext cx="4514768" cy="596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E3B99F-E797-48AE-A32D-DE191122B734}"/>
              </a:ext>
            </a:extLst>
          </p:cNvPr>
          <p:cNvSpPr txBox="1"/>
          <p:nvPr/>
        </p:nvSpPr>
        <p:spPr>
          <a:xfrm>
            <a:off x="1695450" y="6308080"/>
            <a:ext cx="5878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つぎで使用するので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を閉じないこと</a:t>
            </a:r>
          </a:p>
        </p:txBody>
      </p:sp>
    </p:spTree>
    <p:extLst>
      <p:ext uri="{BB962C8B-B14F-4D97-AF65-F5344CB8AC3E}">
        <p14:creationId xmlns:p14="http://schemas.microsoft.com/office/powerpoint/2010/main" val="2127251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11-3. </a:t>
            </a:r>
            <a:r>
              <a:rPr lang="ja-JP" altLang="en-US" dirty="0"/>
              <a:t>変数の数はそのままで，制約や収益の式を変えてみる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5A128C9-7139-4F7F-8CC1-2279850AA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804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0786" y="201660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線形</a:t>
            </a:r>
            <a:r>
              <a:rPr kumimoji="1" lang="ja-JP" altLang="en-US" dirty="0"/>
              <a:t>計画法の例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700" y="1044576"/>
            <a:ext cx="8753475" cy="5187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・資源　　</a:t>
            </a:r>
            <a:r>
              <a:rPr lang="ja-JP" altLang="en-US" sz="2400" b="1" dirty="0"/>
              <a:t>資源①，資源②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・生産物</a:t>
            </a:r>
            <a:r>
              <a:rPr lang="en-US" altLang="ja-JP" sz="2400" dirty="0"/>
              <a:t>	</a:t>
            </a:r>
            <a:r>
              <a:rPr lang="en-US" altLang="ja-JP" sz="2400" b="1" i="1" dirty="0">
                <a:solidFill>
                  <a:srgbClr val="FF0000"/>
                </a:solidFill>
              </a:rPr>
              <a:t>a</a:t>
            </a:r>
            <a:r>
              <a:rPr lang="ja-JP" altLang="en-US" sz="2400" dirty="0" err="1"/>
              <a:t>、</a:t>
            </a:r>
            <a:r>
              <a:rPr lang="en-US" altLang="ja-JP" sz="2400" b="1" i="1" dirty="0">
                <a:solidFill>
                  <a:srgbClr val="FF0000"/>
                </a:solidFill>
              </a:rPr>
              <a:t>b</a:t>
            </a:r>
            <a:r>
              <a:rPr lang="ja-JP" altLang="en-US" sz="2400" b="1" i="1" dirty="0">
                <a:solidFill>
                  <a:srgbClr val="FF0000"/>
                </a:solidFill>
              </a:rPr>
              <a:t>　</a:t>
            </a:r>
            <a:r>
              <a:rPr lang="en-US" altLang="ja-JP" sz="2400" b="1" dirty="0"/>
              <a:t>(</a:t>
            </a:r>
            <a:r>
              <a:rPr lang="en-US" altLang="ja-JP" sz="2400" b="1" dirty="0">
                <a:solidFill>
                  <a:srgbClr val="FF0000"/>
                </a:solidFill>
              </a:rPr>
              <a:t>a, b </a:t>
            </a:r>
            <a:r>
              <a:rPr lang="ja-JP" altLang="en-US" sz="2400" b="1" dirty="0">
                <a:solidFill>
                  <a:srgbClr val="FF0000"/>
                </a:solidFill>
              </a:rPr>
              <a:t>はともに整数</a:t>
            </a:r>
            <a:r>
              <a:rPr lang="en-US" altLang="ja-JP" sz="2400" b="1" dirty="0"/>
              <a:t>)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・資源と生産物の関係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資源①　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a</a:t>
            </a:r>
            <a:r>
              <a:rPr lang="en-US" altLang="ja-JP" sz="2400" b="1" dirty="0"/>
              <a:t> + </a:t>
            </a:r>
            <a:r>
              <a:rPr lang="en-US" altLang="ja-JP" sz="2400" b="1" i="1" dirty="0">
                <a:solidFill>
                  <a:srgbClr val="FF0000"/>
                </a:solidFill>
              </a:rPr>
              <a:t>b</a:t>
            </a:r>
            <a:r>
              <a:rPr lang="en-US" altLang="ja-JP" sz="2400" b="1" dirty="0"/>
              <a:t>  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資源②    </a:t>
            </a:r>
            <a:r>
              <a:rPr lang="en-US" altLang="ja-JP" sz="2400" b="1" dirty="0"/>
              <a:t>= </a:t>
            </a:r>
            <a:r>
              <a:rPr lang="en-US" altLang="ja-JP" sz="2400" b="1" i="1" dirty="0">
                <a:solidFill>
                  <a:srgbClr val="FF0000"/>
                </a:solidFill>
              </a:rPr>
              <a:t>a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2 </a:t>
            </a:r>
            <a:r>
              <a:rPr lang="en-US" altLang="ja-JP" sz="2400" b="1" i="1" dirty="0">
                <a:solidFill>
                  <a:srgbClr val="FF0000"/>
                </a:solidFill>
              </a:rPr>
              <a:t>b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・資源に関する制約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資源①　最大 </a:t>
            </a:r>
            <a:r>
              <a:rPr lang="en-US" altLang="ja-JP" sz="2400" b="1" dirty="0">
                <a:solidFill>
                  <a:srgbClr val="C00000"/>
                </a:solidFill>
              </a:rPr>
              <a:t>10</a:t>
            </a:r>
            <a:r>
              <a:rPr lang="en-US" altLang="ja-JP" sz="2400" b="1" dirty="0"/>
              <a:t> 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3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b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</a:t>
            </a:r>
            <a:r>
              <a:rPr lang="en-US" altLang="ja-JP" sz="2400" b="1" dirty="0"/>
              <a:t>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資源②</a:t>
            </a:r>
            <a:r>
              <a:rPr lang="en-US" altLang="ja-JP" sz="2400" b="1" dirty="0"/>
              <a:t>	</a:t>
            </a:r>
            <a:r>
              <a:rPr lang="ja-JP" altLang="en-US" sz="2400" b="1" dirty="0"/>
              <a:t>   最大 </a:t>
            </a:r>
            <a:r>
              <a:rPr lang="en-US" altLang="ja-JP" sz="2400" b="1" dirty="0">
                <a:solidFill>
                  <a:srgbClr val="C00000"/>
                </a:solidFill>
              </a:rPr>
              <a:t>4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b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4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・目的</a:t>
            </a:r>
            <a:r>
              <a:rPr lang="en-US" altLang="ja-JP" sz="2400" dirty="0"/>
              <a:t>	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 +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 </a:t>
            </a:r>
            <a:r>
              <a:rPr lang="ja-JP" altLang="en-US" sz="2400" dirty="0"/>
              <a:t>をなるべく多くすること</a:t>
            </a:r>
            <a:br>
              <a:rPr lang="en-US" altLang="ja-JP" sz="2400" dirty="0"/>
            </a:b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		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3874" y="5493101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41008" y="313072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8C20DB-29F9-4F5E-885C-D679BB1A8F95}"/>
              </a:ext>
            </a:extLst>
          </p:cNvPr>
          <p:cNvSpPr txBox="1"/>
          <p:nvPr/>
        </p:nvSpPr>
        <p:spPr>
          <a:xfrm>
            <a:off x="7719059" y="428601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</p:spTree>
    <p:extLst>
      <p:ext uri="{BB962C8B-B14F-4D97-AF65-F5344CB8AC3E}">
        <p14:creationId xmlns:p14="http://schemas.microsoft.com/office/powerpoint/2010/main" val="3643921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9EC2370-6BD2-46C8-8778-9183BAE08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6" y="4541977"/>
            <a:ext cx="8016948" cy="2179499"/>
          </a:xfrm>
          <a:prstGeom prst="rect">
            <a:avLst/>
          </a:prstGeom>
        </p:spPr>
      </p:pic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F40EEA11-165A-4644-ACD1-064777FAC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338908"/>
            <a:ext cx="8196688" cy="842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セル </a:t>
            </a:r>
            <a:r>
              <a:rPr lang="en-US" altLang="ja-JP" dirty="0" err="1"/>
              <a:t>C1</a:t>
            </a:r>
            <a:r>
              <a:rPr lang="en-US" altLang="ja-JP" dirty="0"/>
              <a:t>, </a:t>
            </a:r>
            <a:r>
              <a:rPr lang="en-US" altLang="ja-JP" dirty="0" err="1"/>
              <a:t>C2</a:t>
            </a:r>
            <a:r>
              <a:rPr lang="en-US" altLang="ja-JP" dirty="0"/>
              <a:t>, </a:t>
            </a:r>
            <a:r>
              <a:rPr lang="en-US" altLang="ja-JP" dirty="0" err="1"/>
              <a:t>D1</a:t>
            </a:r>
            <a:r>
              <a:rPr lang="en-US" altLang="ja-JP" dirty="0"/>
              <a:t>, </a:t>
            </a:r>
            <a:r>
              <a:rPr lang="en-US" altLang="ja-JP" dirty="0" err="1"/>
              <a:t>D2</a:t>
            </a:r>
            <a:r>
              <a:rPr lang="en-US" altLang="ja-JP" dirty="0"/>
              <a:t>, </a:t>
            </a:r>
            <a:r>
              <a:rPr lang="en-US" altLang="ja-JP" dirty="0" err="1"/>
              <a:t>E1</a:t>
            </a:r>
            <a:r>
              <a:rPr lang="en-US" altLang="ja-JP" dirty="0"/>
              <a:t>, </a:t>
            </a:r>
            <a:r>
              <a:rPr lang="en-US" altLang="ja-JP" dirty="0" err="1"/>
              <a:t>E2</a:t>
            </a:r>
            <a:r>
              <a:rPr lang="en-US" altLang="ja-JP" dirty="0"/>
              <a:t> </a:t>
            </a:r>
            <a:r>
              <a:rPr lang="ja-JP" altLang="en-US" dirty="0"/>
              <a:t>に値を書く</a:t>
            </a:r>
            <a:endParaRPr kumimoji="1" lang="en-US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274A1B5-0C85-4AFA-AE15-A78FA6ACEF1B}" type="slidenum">
              <a:rPr lang="ja-JP" altLang="en-US"/>
              <a:pPr/>
              <a:t>25</a:t>
            </a:fld>
            <a:endParaRPr lang="ja-JP" altLang="en-US"/>
          </a:p>
        </p:txBody>
      </p:sp>
      <p:sp>
        <p:nvSpPr>
          <p:cNvPr id="28675" name="コンテンツ プレースホルダー 2"/>
          <p:cNvSpPr txBox="1">
            <a:spLocks/>
          </p:cNvSpPr>
          <p:nvPr/>
        </p:nvSpPr>
        <p:spPr bwMode="auto">
          <a:xfrm>
            <a:off x="206871" y="1333502"/>
            <a:ext cx="3537644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制約式</a:t>
            </a:r>
            <a:endParaRPr lang="en-US" altLang="ja-JP" sz="24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3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b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</a:t>
            </a: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b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4</a:t>
            </a:r>
            <a:r>
              <a:rPr lang="en-US" altLang="ja-JP" sz="2400" b="1" dirty="0"/>
              <a:t> </a:t>
            </a:r>
            <a:endParaRPr lang="en-US" altLang="ja-JP" sz="2400" b="1" u="sng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目的</a:t>
            </a:r>
            <a:endParaRPr lang="en-US" altLang="ja-JP" sz="24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altLang="ja-JP" sz="2400" dirty="0">
                <a:latin typeface="+mn-lt"/>
              </a:rPr>
              <a:t> +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/>
              <a:t>の最大化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ja-JP" altLang="en-US" sz="24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0361" y="1191759"/>
            <a:ext cx="3475136" cy="23373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649563" y="2140204"/>
            <a:ext cx="473869" cy="47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9102" y="1848916"/>
            <a:ext cx="1687843" cy="10618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3     1</a:t>
            </a:r>
          </a:p>
          <a:p>
            <a:pPr>
              <a:defRPr/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1     2</a:t>
            </a:r>
          </a:p>
          <a:p>
            <a:pPr>
              <a:defRPr/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1     1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994929" y="1817596"/>
            <a:ext cx="1683022" cy="1325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7364892" y="3775535"/>
            <a:ext cx="548879" cy="472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682" name="テキスト ボックス 9"/>
          <p:cNvSpPr txBox="1">
            <a:spLocks noChangeArrowheads="1"/>
          </p:cNvSpPr>
          <p:nvPr/>
        </p:nvSpPr>
        <p:spPr bwMode="auto">
          <a:xfrm>
            <a:off x="5395373" y="3908091"/>
            <a:ext cx="23014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/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縦横入れ替え</a:t>
            </a:r>
          </a:p>
        </p:txBody>
      </p:sp>
      <p:sp>
        <p:nvSpPr>
          <p:cNvPr id="13" name="右矢印 12"/>
          <p:cNvSpPr/>
          <p:nvPr/>
        </p:nvSpPr>
        <p:spPr>
          <a:xfrm>
            <a:off x="6202563" y="2140204"/>
            <a:ext cx="473869" cy="47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FC54A52B-36FE-4ED5-82F4-3C596B1FD204}"/>
              </a:ext>
            </a:extLst>
          </p:cNvPr>
          <p:cNvSpPr txBox="1">
            <a:spLocks/>
          </p:cNvSpPr>
          <p:nvPr/>
        </p:nvSpPr>
        <p:spPr bwMode="auto">
          <a:xfrm>
            <a:off x="4005942" y="1766435"/>
            <a:ext cx="2083673" cy="19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3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b</a:t>
            </a:r>
            <a:endParaRPr kumimoji="0" lang="en-US" altLang="ja-JP" sz="2400" b="1" dirty="0">
              <a:solidFill>
                <a:srgbClr val="C0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b</a:t>
            </a:r>
            <a:endParaRPr lang="en-US" altLang="ja-JP" sz="2400" b="1" u="sng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1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altLang="ja-JP" sz="2400" dirty="0">
                <a:latin typeface="+mn-lt"/>
              </a:rPr>
              <a:t> 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b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ja-JP" altLang="en-US" sz="24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17" name="テキスト ボックス 9">
            <a:extLst>
              <a:ext uri="{FF2B5EF4-FFF2-40B4-BE49-F238E27FC236}">
                <a16:creationId xmlns:a16="http://schemas.microsoft.com/office/drawing/2014/main" id="{FC0834F6-2F47-4F40-9054-12F682EDC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960" y="3287047"/>
            <a:ext cx="23014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/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を補う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135E95F8-570A-4BCF-AD83-2159610CD5A3}"/>
              </a:ext>
            </a:extLst>
          </p:cNvPr>
          <p:cNvSpPr txBox="1">
            <a:spLocks/>
          </p:cNvSpPr>
          <p:nvPr/>
        </p:nvSpPr>
        <p:spPr bwMode="auto">
          <a:xfrm>
            <a:off x="7121841" y="1387448"/>
            <a:ext cx="2083673" cy="5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   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b</a:t>
            </a:r>
            <a:endParaRPr kumimoji="0" lang="en-US" altLang="ja-JP" sz="2400" b="1" dirty="0">
              <a:solidFill>
                <a:srgbClr val="C0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endParaRPr lang="ja-JP" altLang="en-US" sz="24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277B31-7C61-4CB6-A02E-EB088D8976A2}"/>
              </a:ext>
            </a:extLst>
          </p:cNvPr>
          <p:cNvSpPr/>
          <p:nvPr/>
        </p:nvSpPr>
        <p:spPr>
          <a:xfrm>
            <a:off x="3677487" y="5033789"/>
            <a:ext cx="4455860" cy="10235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60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9E1EE72-0722-4B56-A5AF-041C63EE3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48" y="2419628"/>
            <a:ext cx="4411903" cy="4411903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dirty="0"/>
              <a:t>Excel </a:t>
            </a:r>
            <a:r>
              <a:rPr lang="ja-JP" altLang="en-US" dirty="0"/>
              <a:t>で線形計画法の設定を開始</a:t>
            </a:r>
            <a:endParaRPr lang="en-US" altLang="ja-JP" dirty="0"/>
          </a:p>
          <a:p>
            <a:r>
              <a:rPr lang="ja-JP" altLang="en-US" dirty="0"/>
              <a:t>セル </a:t>
            </a:r>
            <a:r>
              <a:rPr lang="en-US" altLang="ja-JP" b="1" dirty="0" err="1"/>
              <a:t>B1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B2</a:t>
            </a:r>
            <a:r>
              <a:rPr lang="en-US" altLang="ja-JP" b="1" dirty="0"/>
              <a:t> </a:t>
            </a:r>
            <a:r>
              <a:rPr lang="ja-JP" altLang="en-US" dirty="0"/>
              <a:t>を</a:t>
            </a:r>
            <a:r>
              <a:rPr lang="ja-JP" altLang="en-US" b="1" dirty="0"/>
              <a:t>範囲選択</a:t>
            </a:r>
            <a:r>
              <a:rPr lang="ja-JP" altLang="en-US" dirty="0"/>
              <a:t>してから，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ja-JP" altLang="en-US" b="1" dirty="0"/>
              <a:t>データ</a:t>
            </a:r>
            <a:r>
              <a:rPr lang="ja-JP" altLang="en-US" dirty="0"/>
              <a:t>」→「</a:t>
            </a:r>
            <a:r>
              <a:rPr lang="ja-JP" altLang="en-US" b="1" dirty="0"/>
              <a:t>ソルバー</a:t>
            </a:r>
            <a:r>
              <a:rPr lang="ja-JP" altLang="en-US" dirty="0"/>
              <a:t>」と操作</a:t>
            </a:r>
            <a:endParaRPr lang="en-US" altLang="ja-JP" dirty="0"/>
          </a:p>
          <a:p>
            <a:r>
              <a:rPr lang="ja-JP" altLang="en-US" dirty="0"/>
              <a:t>次のように表示されるので確認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2C0D7A2-FF4E-4B13-86D8-4FA272C97F36}"/>
              </a:ext>
            </a:extLst>
          </p:cNvPr>
          <p:cNvSpPr/>
          <p:nvPr/>
        </p:nvSpPr>
        <p:spPr>
          <a:xfrm>
            <a:off x="2927115" y="2644933"/>
            <a:ext cx="976171" cy="3711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36CBA33-73DF-41D0-A6C9-B240D0FAF3AE}"/>
              </a:ext>
            </a:extLst>
          </p:cNvPr>
          <p:cNvSpPr/>
          <p:nvPr/>
        </p:nvSpPr>
        <p:spPr>
          <a:xfrm>
            <a:off x="1316638" y="3429000"/>
            <a:ext cx="976171" cy="3711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C7B10CA-A84C-4CF7-B569-11DA350C1204}"/>
              </a:ext>
            </a:extLst>
          </p:cNvPr>
          <p:cNvSpPr/>
          <p:nvPr/>
        </p:nvSpPr>
        <p:spPr>
          <a:xfrm>
            <a:off x="6019153" y="2644933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E$3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01B9E48-700B-4629-B149-F7ED8C1D3542}"/>
              </a:ext>
            </a:extLst>
          </p:cNvPr>
          <p:cNvSpPr/>
          <p:nvPr/>
        </p:nvSpPr>
        <p:spPr>
          <a:xfrm>
            <a:off x="5708272" y="3243429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B$1</a:t>
            </a:r>
            <a:r>
              <a:rPr lang="en-US" altLang="ja-JP" sz="2400" dirty="0">
                <a:solidFill>
                  <a:srgbClr val="FF0000"/>
                </a:solidFill>
              </a:rPr>
              <a:t>:$</a:t>
            </a:r>
            <a:r>
              <a:rPr lang="en-US" altLang="ja-JP" sz="2400" dirty="0" err="1">
                <a:solidFill>
                  <a:srgbClr val="FF0000"/>
                </a:solidFill>
              </a:rPr>
              <a:t>B$2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03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E69FF59-D8E2-4FE8-8CB5-54723D04C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2" y="3649012"/>
            <a:ext cx="6633574" cy="22129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563A8F9-7A4E-4D26-BE42-4546FB470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0" y="1725254"/>
            <a:ext cx="7601090" cy="1731950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　制約条件のうち，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a</a:t>
            </a:r>
            <a:r>
              <a:rPr kumimoji="0" lang="en-US" altLang="ja-JP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0" lang="en-US" altLang="ja-JP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b </a:t>
            </a:r>
            <a:r>
              <a:rPr kumimoji="0" lang="ja-JP" altLang="en-US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4</a:t>
            </a:r>
            <a:r>
              <a:rPr kumimoji="0" lang="ja-JP" altLang="en-US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dirty="0">
                <a:latin typeface="メイリオ" panose="020B0604030504040204" pitchFamily="50" charset="-128"/>
              </a:rPr>
              <a:t>についての</a:t>
            </a:r>
            <a:endParaRPr kumimoji="0"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/>
              <a:t>制約条件を設定．「</a:t>
            </a:r>
            <a:r>
              <a:rPr lang="en-US" altLang="ja-JP" b="1" dirty="0"/>
              <a:t>$</a:t>
            </a:r>
            <a:r>
              <a:rPr lang="en-US" altLang="ja-JP" b="1" dirty="0" err="1"/>
              <a:t>D$3</a:t>
            </a:r>
            <a:r>
              <a:rPr lang="ja-JP" altLang="en-US" b="1" dirty="0"/>
              <a:t> </a:t>
            </a:r>
            <a:r>
              <a:rPr lang="en-US" altLang="ja-JP" b="1" dirty="0"/>
              <a:t>&lt;=</a:t>
            </a:r>
            <a:r>
              <a:rPr lang="ja-JP" altLang="en-US" b="1" dirty="0"/>
              <a:t> </a:t>
            </a:r>
            <a:r>
              <a:rPr lang="en-US" altLang="ja-JP" b="1" dirty="0"/>
              <a:t>1000</a:t>
            </a:r>
            <a:r>
              <a:rPr lang="ja-JP" altLang="en-US" dirty="0"/>
              <a:t>」をクリック．「</a:t>
            </a:r>
            <a:r>
              <a:rPr lang="ja-JP" altLang="en-US" b="1" dirty="0"/>
              <a:t>変更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772" name="正方形/長方形 1"/>
          <p:cNvSpPr>
            <a:spLocks noChangeArrowheads="1"/>
          </p:cNvSpPr>
          <p:nvPr/>
        </p:nvSpPr>
        <p:spPr bwMode="auto">
          <a:xfrm>
            <a:off x="5916511" y="5882713"/>
            <a:ext cx="26187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buNone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制約式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</a:rPr>
              <a:t>　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</a:rPr>
              <a:t> a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</a:rPr>
              <a:t>2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</a:rPr>
              <a:t>b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</a:rPr>
              <a:t>4</a:t>
            </a:r>
            <a:r>
              <a:rPr kumimoji="0" lang="ja-JP" altLang="en-US" sz="2400" b="1" i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endParaRPr kumimoji="0" lang="en-US" altLang="ja-JP" sz="24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781376" y="5882714"/>
            <a:ext cx="2545145" cy="9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1901" y="5187705"/>
            <a:ext cx="1690434" cy="5247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3881" y="4604481"/>
            <a:ext cx="6338519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59014A4-28A5-4A0E-B906-49C7F449E76A}"/>
              </a:ext>
            </a:extLst>
          </p:cNvPr>
          <p:cNvSpPr/>
          <p:nvPr/>
        </p:nvSpPr>
        <p:spPr>
          <a:xfrm>
            <a:off x="6885071" y="4604481"/>
            <a:ext cx="185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D$3</a:t>
            </a:r>
            <a:r>
              <a:rPr lang="en-US" altLang="ja-JP" sz="2400" dirty="0">
                <a:solidFill>
                  <a:srgbClr val="FF0000"/>
                </a:solidFill>
              </a:rPr>
              <a:t>    &lt;=    </a:t>
            </a:r>
            <a:r>
              <a:rPr lang="en-US" altLang="ja-JP" sz="2400" b="1" dirty="0">
                <a:solidFill>
                  <a:srgbClr val="FF0000"/>
                </a:solidFill>
              </a:rPr>
              <a:t>4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040584-8254-4734-AF45-BFAC11605C82}"/>
              </a:ext>
            </a:extLst>
          </p:cNvPr>
          <p:cNvSpPr/>
          <p:nvPr/>
        </p:nvSpPr>
        <p:spPr>
          <a:xfrm>
            <a:off x="1812335" y="6344378"/>
            <a:ext cx="2702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</a:t>
            </a:r>
            <a:r>
              <a:rPr lang="en-US" altLang="ja-JP" sz="2400" dirty="0">
                <a:solidFill>
                  <a:srgbClr val="FF0000"/>
                </a:solidFill>
              </a:rPr>
              <a:t>OK</a:t>
            </a:r>
            <a:r>
              <a:rPr lang="ja-JP" altLang="en-US" sz="2400" dirty="0">
                <a:solidFill>
                  <a:srgbClr val="FF0000"/>
                </a:solidFill>
              </a:rPr>
              <a:t>」をクリック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59A51A9-7177-484D-BE1E-65EAEEB0CD62}"/>
              </a:ext>
            </a:extLst>
          </p:cNvPr>
          <p:cNvSpPr/>
          <p:nvPr/>
        </p:nvSpPr>
        <p:spPr>
          <a:xfrm>
            <a:off x="1104625" y="2571384"/>
            <a:ext cx="1454425" cy="312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9E6B68A-BA9D-47B0-B212-BF3480207453}"/>
              </a:ext>
            </a:extLst>
          </p:cNvPr>
          <p:cNvSpPr/>
          <p:nvPr/>
        </p:nvSpPr>
        <p:spPr>
          <a:xfrm>
            <a:off x="6358143" y="2571384"/>
            <a:ext cx="2125457" cy="368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66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EA6491-C3B2-4E23-8DA8-66E817C5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C1F164-A46C-49AC-A8CE-F78289A8C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④ 「</a:t>
            </a:r>
            <a:r>
              <a:rPr lang="ja-JP" altLang="en-US" b="1" dirty="0"/>
              <a:t>解決</a:t>
            </a:r>
            <a:r>
              <a:rPr lang="ja-JP" altLang="en-US" dirty="0"/>
              <a:t>」をクリック．</a:t>
            </a:r>
            <a:r>
              <a:rPr kumimoji="1" lang="ja-JP" altLang="en-US" dirty="0"/>
              <a:t>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8554FD-EF10-40EC-9C06-379C2F8A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63809A-8EBB-4E2C-8C7A-E9FBBAFB1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26" y="1421852"/>
            <a:ext cx="5187145" cy="526112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922477-B75E-4760-A013-9428B8D98BAA}"/>
              </a:ext>
            </a:extLst>
          </p:cNvPr>
          <p:cNvSpPr/>
          <p:nvPr/>
        </p:nvSpPr>
        <p:spPr>
          <a:xfrm>
            <a:off x="4362450" y="6179418"/>
            <a:ext cx="1314450" cy="4182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895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B5F920A-621E-48B7-9771-2E65AA043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17" y="3849559"/>
            <a:ext cx="8040783" cy="227074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512" y="3509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　結果を確認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i="1" dirty="0">
                <a:solidFill>
                  <a:srgbClr val="FF0000"/>
                </a:solidFill>
              </a:rPr>
              <a:t>a	</a:t>
            </a:r>
            <a:r>
              <a:rPr lang="ja-JP" altLang="en-US" dirty="0"/>
              <a:t> </a:t>
            </a:r>
            <a:r>
              <a:rPr lang="en-US" altLang="ja-JP" dirty="0"/>
              <a:t>	2</a:t>
            </a:r>
          </a:p>
          <a:p>
            <a:pPr marL="0" indent="0">
              <a:buNone/>
            </a:pPr>
            <a:r>
              <a:rPr lang="en-US" altLang="ja-JP" b="1" i="1" dirty="0">
                <a:solidFill>
                  <a:srgbClr val="FF0000"/>
                </a:solidFill>
              </a:rPr>
              <a:t>b	</a:t>
            </a:r>
            <a:r>
              <a:rPr lang="en-US" altLang="ja-JP" dirty="0"/>
              <a:t>	1</a:t>
            </a:r>
          </a:p>
          <a:p>
            <a:pPr marL="0" indent="0">
              <a:buNone/>
            </a:pPr>
            <a:r>
              <a:rPr lang="ja-JP" altLang="en-US" dirty="0"/>
              <a:t>原料①</a:t>
            </a:r>
            <a:r>
              <a:rPr lang="en-US" altLang="ja-JP" dirty="0"/>
              <a:t>	7</a:t>
            </a:r>
          </a:p>
          <a:p>
            <a:pPr marL="0" indent="0">
              <a:buNone/>
            </a:pPr>
            <a:r>
              <a:rPr lang="ja-JP" altLang="en-US" dirty="0"/>
              <a:t>原料②</a:t>
            </a:r>
            <a:r>
              <a:rPr lang="en-US" altLang="ja-JP" dirty="0"/>
              <a:t>	4</a:t>
            </a:r>
          </a:p>
          <a:p>
            <a:pPr marL="0" indent="0">
              <a:buNone/>
            </a:pPr>
            <a:r>
              <a:rPr lang="en-US" altLang="ja-JP" b="1" i="1" dirty="0">
                <a:solidFill>
                  <a:srgbClr val="FF0000"/>
                </a:solidFill>
              </a:rPr>
              <a:t>a</a:t>
            </a:r>
            <a:r>
              <a:rPr lang="en-US" altLang="ja-JP" dirty="0"/>
              <a:t> + </a:t>
            </a:r>
            <a:r>
              <a:rPr lang="en-US" altLang="ja-JP" b="1" i="1" dirty="0">
                <a:solidFill>
                  <a:srgbClr val="FF0000"/>
                </a:solidFill>
              </a:rPr>
              <a:t>b</a:t>
            </a:r>
            <a:r>
              <a:rPr lang="en-US" altLang="ja-JP" dirty="0"/>
              <a:t> 	3		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E7445-8795-4679-86EC-A5728D99E47F}" type="slidenum">
              <a:rPr kumimoji="0" lang="ar-SA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94F63A-692B-416B-A54F-B1B12945F0DB}"/>
              </a:ext>
            </a:extLst>
          </p:cNvPr>
          <p:cNvSpPr/>
          <p:nvPr/>
        </p:nvSpPr>
        <p:spPr>
          <a:xfrm>
            <a:off x="2317833" y="4203790"/>
            <a:ext cx="1733549" cy="12639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1AA6A69-C6A2-4A34-B759-3178ABAA391B}"/>
              </a:ext>
            </a:extLst>
          </p:cNvPr>
          <p:cNvSpPr/>
          <p:nvPr/>
        </p:nvSpPr>
        <p:spPr>
          <a:xfrm>
            <a:off x="4133932" y="5342978"/>
            <a:ext cx="4514768" cy="596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E3B99F-E797-48AE-A32D-DE191122B734}"/>
              </a:ext>
            </a:extLst>
          </p:cNvPr>
          <p:cNvSpPr txBox="1"/>
          <p:nvPr/>
        </p:nvSpPr>
        <p:spPr>
          <a:xfrm>
            <a:off x="1695450" y="6308080"/>
            <a:ext cx="3962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確認したら，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は閉じる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08B382-9060-4353-AA4C-9F9EF0BFECE5}"/>
              </a:ext>
            </a:extLst>
          </p:cNvPr>
          <p:cNvSpPr txBox="1"/>
          <p:nvPr/>
        </p:nvSpPr>
        <p:spPr>
          <a:xfrm>
            <a:off x="3979260" y="1332631"/>
            <a:ext cx="47724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 = 3, b = 0 </a:t>
            </a:r>
            <a:r>
              <a:rPr kumimoji="1" lang="ja-JP" altLang="en-US" sz="2400" dirty="0"/>
              <a:t>も正解であるが，</a:t>
            </a:r>
            <a:endParaRPr kumimoji="1" lang="en-US" altLang="ja-JP" sz="2400" dirty="0"/>
          </a:p>
          <a:p>
            <a:r>
              <a:rPr kumimoji="1" lang="ja-JP" altLang="en-US" sz="2400" dirty="0"/>
              <a:t>この場合，正解が一度にすべて</a:t>
            </a:r>
            <a:endParaRPr kumimoji="1" lang="en-US" altLang="ja-JP" sz="2400" dirty="0"/>
          </a:p>
          <a:p>
            <a:r>
              <a:rPr kumimoji="1" lang="ja-JP" altLang="en-US" sz="2400" dirty="0"/>
              <a:t>得られるというわけではない</a:t>
            </a:r>
            <a:endParaRPr kumimoji="1" lang="en-US" altLang="ja-JP" sz="2400" dirty="0"/>
          </a:p>
          <a:p>
            <a:r>
              <a:rPr kumimoji="1" lang="ja-JP" altLang="en-US" sz="2400" dirty="0"/>
              <a:t>→　もう一度「解決」をクリック</a:t>
            </a:r>
            <a:endParaRPr kumimoji="1" lang="en-US" altLang="ja-JP" sz="2400" dirty="0"/>
          </a:p>
          <a:p>
            <a:r>
              <a:rPr kumimoji="1" lang="ja-JP" altLang="en-US" sz="2400" dirty="0"/>
              <a:t>　　すると，別の正解が得られる</a:t>
            </a:r>
          </a:p>
        </p:txBody>
      </p:sp>
    </p:spTree>
    <p:extLst>
      <p:ext uri="{BB962C8B-B14F-4D97-AF65-F5344CB8AC3E}">
        <p14:creationId xmlns:p14="http://schemas.microsoft.com/office/powerpoint/2010/main" val="50421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Office 365 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この授業では，</a:t>
            </a:r>
            <a:r>
              <a:rPr lang="en-US" altLang="ja-JP" sz="2400" b="1" dirty="0">
                <a:solidFill>
                  <a:srgbClr val="C00000"/>
                </a:solidFill>
              </a:rPr>
              <a:t>Office 365 </a:t>
            </a:r>
            <a:r>
              <a:rPr lang="ja-JP" altLang="en-US" sz="2400" b="1" dirty="0">
                <a:solidFill>
                  <a:prstClr val="black"/>
                </a:solidFill>
              </a:rPr>
              <a:t>の</a:t>
            </a:r>
            <a:r>
              <a:rPr lang="ja-JP" altLang="en-US" sz="2400" b="1" dirty="0">
                <a:solidFill>
                  <a:srgbClr val="FF0000"/>
                </a:solidFill>
              </a:rPr>
              <a:t>アプリ版</a:t>
            </a:r>
            <a:r>
              <a:rPr lang="ja-JP" altLang="en-US" sz="2400" dirty="0"/>
              <a:t>で説明する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（オンライン版は使わないでください）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5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11-4. </a:t>
            </a:r>
            <a:r>
              <a:rPr lang="ja-JP" altLang="en-US" dirty="0"/>
              <a:t>３変数の場合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5A128C9-7139-4F7F-8CC1-2279850AA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1075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線形計画法の例題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ja-JP" altLang="en-US" dirty="0"/>
              <a:t> と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ja-JP" altLang="en-US" dirty="0"/>
              <a:t> と </a:t>
            </a:r>
            <a:r>
              <a:rPr lang="en-US" altLang="ja-JP" dirty="0">
                <a:solidFill>
                  <a:srgbClr val="FF0000"/>
                </a:solidFill>
              </a:rPr>
              <a:t>Z</a:t>
            </a:r>
            <a:r>
              <a:rPr lang="en-US" altLang="ja-JP" dirty="0"/>
              <a:t> </a:t>
            </a:r>
            <a:r>
              <a:rPr lang="ja-JP" altLang="en-US" dirty="0"/>
              <a:t>（</a:t>
            </a:r>
            <a:r>
              <a:rPr lang="en-US" altLang="ja-JP" dirty="0"/>
              <a:t>3</a:t>
            </a:r>
            <a:r>
              <a:rPr lang="ja-JP" altLang="en-US" dirty="0"/>
              <a:t>変数，すべて</a:t>
            </a:r>
            <a:r>
              <a:rPr lang="ja-JP" altLang="en-US" dirty="0">
                <a:solidFill>
                  <a:srgbClr val="FF0000"/>
                </a:solidFill>
              </a:rPr>
              <a:t>整数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/>
              <a:t>制約式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2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+ 3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+ </a:t>
            </a:r>
            <a:r>
              <a:rPr lang="en-US" altLang="ja-JP" dirty="0" err="1"/>
              <a:t>4</a:t>
            </a:r>
            <a:r>
              <a:rPr lang="en-US" altLang="ja-JP" dirty="0" err="1">
                <a:solidFill>
                  <a:srgbClr val="FF0000"/>
                </a:solidFill>
              </a:rPr>
              <a:t>Z</a:t>
            </a:r>
            <a:r>
              <a:rPr lang="en-US" altLang="ja-JP" dirty="0"/>
              <a:t> </a:t>
            </a:r>
            <a:r>
              <a:rPr lang="ja-JP" altLang="en-US" dirty="0"/>
              <a:t>≦ </a:t>
            </a:r>
            <a:r>
              <a:rPr lang="en-US" altLang="ja-JP" dirty="0"/>
              <a:t>10</a:t>
            </a:r>
          </a:p>
          <a:p>
            <a:pPr marL="0" indent="0">
              <a:buNone/>
            </a:pPr>
            <a:r>
              <a:rPr lang="en-US" altLang="ja-JP" dirty="0"/>
              <a:t>        	3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+ 4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+ </a:t>
            </a:r>
            <a:r>
              <a:rPr lang="en-US" altLang="ja-JP" dirty="0" err="1"/>
              <a:t>2</a:t>
            </a:r>
            <a:r>
              <a:rPr lang="en-US" altLang="ja-JP" dirty="0" err="1">
                <a:solidFill>
                  <a:srgbClr val="FF0000"/>
                </a:solidFill>
              </a:rPr>
              <a:t>Z</a:t>
            </a:r>
            <a:r>
              <a:rPr lang="en-US" altLang="ja-JP" dirty="0"/>
              <a:t> </a:t>
            </a:r>
            <a:r>
              <a:rPr lang="ja-JP" altLang="en-US" dirty="0"/>
              <a:t>≦ </a:t>
            </a:r>
            <a:r>
              <a:rPr lang="en-US" altLang="ja-JP" dirty="0"/>
              <a:t>7</a:t>
            </a:r>
          </a:p>
          <a:p>
            <a:pPr marL="0" indent="0">
              <a:buNone/>
            </a:pPr>
            <a:r>
              <a:rPr lang="en-US" altLang="ja-JP" dirty="0"/>
              <a:t>       	5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+ 2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+ </a:t>
            </a:r>
            <a:r>
              <a:rPr lang="en-US" altLang="ja-JP" dirty="0" err="1"/>
              <a:t>2</a:t>
            </a:r>
            <a:r>
              <a:rPr lang="en-US" altLang="ja-JP" dirty="0" err="1">
                <a:solidFill>
                  <a:srgbClr val="FF0000"/>
                </a:solidFill>
              </a:rPr>
              <a:t>Z</a:t>
            </a:r>
            <a:r>
              <a:rPr lang="en-US" altLang="ja-JP" dirty="0"/>
              <a:t> </a:t>
            </a:r>
            <a:r>
              <a:rPr lang="ja-JP" altLang="en-US" dirty="0"/>
              <a:t>≦ </a:t>
            </a:r>
            <a:r>
              <a:rPr lang="en-US" altLang="ja-JP" dirty="0"/>
              <a:t>6</a:t>
            </a:r>
          </a:p>
          <a:p>
            <a:r>
              <a:rPr lang="ja-JP" altLang="en-US" dirty="0"/>
              <a:t>これら制約のもとで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 </a:t>
            </a:r>
            <a:r>
              <a:rPr lang="en-US" altLang="ja-JP" dirty="0"/>
              <a:t>	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Z</a:t>
            </a:r>
            <a:r>
              <a:rPr lang="en-US" altLang="ja-JP" dirty="0"/>
              <a:t> </a:t>
            </a:r>
            <a:r>
              <a:rPr lang="ja-JP" altLang="en-US" dirty="0"/>
              <a:t>の最大値 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はいくらか❓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E70CD3B-020B-4BA7-9B2C-A873373780F6}" type="slidenum">
              <a:rPr lang="ar-SA" altLang="ja-JP"/>
              <a:pPr/>
              <a:t>31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40870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34553DBC-7463-4D94-AC94-59EE5F56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55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/>
              <a:t>①次のように書く</a:t>
            </a: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BEC6EF8-D7D8-4338-8058-B57ABA8573FD}" type="slidenum">
              <a:rPr lang="ja-JP" altLang="en-US"/>
              <a:pPr/>
              <a:t>32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61474" y="1028701"/>
            <a:ext cx="7638312" cy="2653903"/>
          </a:xfrm>
          <a:prstGeom prst="rect">
            <a:avLst/>
          </a:prstGeom>
        </p:spPr>
        <p:txBody>
          <a:bodyPr lIns="51435" tIns="25718" rIns="51435" bIns="25718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制約式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       </a:t>
            </a:r>
            <a:r>
              <a:rPr lang="en-US" altLang="ja-JP" sz="21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+ </a:t>
            </a:r>
            <a:r>
              <a:rPr lang="en-US" altLang="ja-JP" sz="21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+ </a:t>
            </a:r>
            <a:r>
              <a:rPr lang="en-US" altLang="ja-JP" sz="21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≦ </a:t>
            </a:r>
            <a:r>
              <a:rPr lang="en-US" altLang="ja-JP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</a:t>
            </a:r>
          </a:p>
          <a:p>
            <a:pPr marL="0" indent="0">
              <a:buNone/>
              <a:defRPr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       </a:t>
            </a:r>
            <a:r>
              <a:rPr lang="en-US" altLang="ja-JP" sz="21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+ </a:t>
            </a:r>
            <a:r>
              <a:rPr lang="en-US" altLang="ja-JP" sz="21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+ </a:t>
            </a:r>
            <a:r>
              <a:rPr lang="en-US" altLang="ja-JP" sz="21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≦ </a:t>
            </a:r>
            <a:r>
              <a:rPr lang="en-US" altLang="ja-JP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</a:t>
            </a:r>
          </a:p>
          <a:p>
            <a:pPr marL="0" indent="0">
              <a:buNone/>
              <a:defRPr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       </a:t>
            </a:r>
            <a:r>
              <a:rPr lang="en-US" altLang="ja-JP" sz="21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+ </a:t>
            </a:r>
            <a:r>
              <a:rPr lang="en-US" altLang="ja-JP" sz="21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+ </a:t>
            </a:r>
            <a:r>
              <a:rPr lang="en-US" altLang="ja-JP" sz="21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≦ </a:t>
            </a:r>
            <a:r>
              <a:rPr lang="en-US" altLang="ja-JP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6</a:t>
            </a:r>
          </a:p>
          <a:p>
            <a:pPr marL="0" indent="0">
              <a:buNone/>
              <a:defRPr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これら制約のもとで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　　 </a:t>
            </a:r>
            <a:r>
              <a:rPr lang="en-US" altLang="ja-JP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+ Y + Z </a:t>
            </a: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を最大に </a:t>
            </a:r>
            <a:endParaRPr lang="en-US" altLang="ja-JP" sz="21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514350">
              <a:spcBef>
                <a:spcPts val="563"/>
              </a:spcBef>
              <a:buNone/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0429" y="1422996"/>
            <a:ext cx="3206084" cy="2489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247506" y="2149516"/>
            <a:ext cx="525928" cy="583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926" y="1891102"/>
            <a:ext cx="1781442" cy="13849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buFontTx/>
              <a:buAutoNum type="arabicPlain" startAt="2"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3    4</a:t>
            </a:r>
          </a:p>
          <a:p>
            <a:pPr marL="342900" indent="-342900">
              <a:buFontTx/>
              <a:buAutoNum type="arabicPlain" startAt="2"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4    2</a:t>
            </a:r>
          </a:p>
          <a:p>
            <a:pPr marL="342900" indent="-342900">
              <a:buFontTx/>
              <a:buAutoNum type="arabicPlain" startAt="5"/>
              <a:defRPr/>
            </a:pP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2    2</a:t>
            </a:r>
          </a:p>
          <a:p>
            <a:pPr>
              <a:defRPr/>
            </a:pP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1   1   1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424707" y="1805375"/>
            <a:ext cx="1497464" cy="14811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4791798" y="3675307"/>
            <a:ext cx="638604" cy="508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7897" name="テキスト ボックス 9"/>
          <p:cNvSpPr txBox="1">
            <a:spLocks noChangeArrowheads="1"/>
          </p:cNvSpPr>
          <p:nvPr/>
        </p:nvSpPr>
        <p:spPr bwMode="auto">
          <a:xfrm>
            <a:off x="5557353" y="3497345"/>
            <a:ext cx="20113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/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縦横入れ替え</a:t>
            </a:r>
          </a:p>
        </p:txBody>
      </p:sp>
      <p:pic>
        <p:nvPicPr>
          <p:cNvPr id="3789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9" y="4336931"/>
            <a:ext cx="8290404" cy="20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70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EDF7D47-93CB-4BA1-B298-C07CC97A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3403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/>
              <a:t>② セル </a:t>
            </a:r>
            <a:r>
              <a:rPr kumimoji="1" lang="en-US" altLang="ja-JP" dirty="0" err="1"/>
              <a:t>C4</a:t>
            </a:r>
            <a:r>
              <a:rPr kumimoji="1" lang="ja-JP" altLang="en-US" dirty="0"/>
              <a:t> に次</a:t>
            </a:r>
            <a:r>
              <a:rPr lang="ja-JP" altLang="en-US" dirty="0"/>
              <a:t>の式を書く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dirty="0" err="1"/>
              <a:t>C4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dirty="0" err="1"/>
              <a:t>D4</a:t>
            </a:r>
            <a:r>
              <a:rPr lang="en-US" altLang="ja-JP" dirty="0"/>
              <a:t>, </a:t>
            </a:r>
            <a:r>
              <a:rPr lang="en-US" altLang="ja-JP" dirty="0" err="1"/>
              <a:t>E4</a:t>
            </a:r>
            <a:r>
              <a:rPr lang="en-US" altLang="ja-JP" dirty="0"/>
              <a:t>, </a:t>
            </a:r>
            <a:r>
              <a:rPr lang="en-US" altLang="ja-JP" dirty="0" err="1"/>
              <a:t>F4</a:t>
            </a:r>
            <a:r>
              <a:rPr lang="en-US" altLang="ja-JP" dirty="0"/>
              <a:t> </a:t>
            </a:r>
            <a:r>
              <a:rPr lang="ja-JP" altLang="en-US" dirty="0"/>
              <a:t>にコピー</a:t>
            </a:r>
            <a:endParaRPr lang="en-US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42870B3-8561-42FB-894E-A3128A156288}" type="slidenum">
              <a:rPr lang="ja-JP" altLang="en-US"/>
              <a:pPr/>
              <a:t>33</a:t>
            </a:fld>
            <a:endParaRPr lang="ja-JP" altLang="en-US"/>
          </a:p>
        </p:txBody>
      </p:sp>
      <p:sp>
        <p:nvSpPr>
          <p:cNvPr id="39940" name="テキスト ボックス 9"/>
          <p:cNvSpPr txBox="1">
            <a:spLocks noChangeArrowheads="1"/>
          </p:cNvSpPr>
          <p:nvPr/>
        </p:nvSpPr>
        <p:spPr bwMode="auto">
          <a:xfrm>
            <a:off x="796095" y="1123950"/>
            <a:ext cx="7117676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/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eaLnBrk="1" hangingPunct="1"/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SUMPRODUCT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1: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lang="en-US" altLang="ja-JP" sz="24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 $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B1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:$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en-US" altLang="ja-JP" sz="24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</a:p>
          <a:p>
            <a:pPr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eaLnBrk="1" hangingPunct="1"/>
            <a:endParaRPr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994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1" y="3364706"/>
            <a:ext cx="8567644" cy="243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015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4995" y="167105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セル </a:t>
            </a:r>
            <a:r>
              <a:rPr lang="en-US" altLang="ja-JP" b="1" dirty="0" err="1"/>
              <a:t>B1</a:t>
            </a:r>
            <a:r>
              <a:rPr lang="en-US" altLang="ja-JP" dirty="0"/>
              <a:t> </a:t>
            </a:r>
            <a:r>
              <a:rPr lang="ja-JP" altLang="en-US" b="1" dirty="0"/>
              <a:t>から</a:t>
            </a:r>
            <a:r>
              <a:rPr lang="ja-JP" altLang="en-US" dirty="0"/>
              <a:t> </a:t>
            </a:r>
            <a:r>
              <a:rPr lang="en-US" altLang="ja-JP" b="1" dirty="0" err="1"/>
              <a:t>B3</a:t>
            </a:r>
            <a:r>
              <a:rPr lang="en-US" altLang="ja-JP" dirty="0"/>
              <a:t> </a:t>
            </a:r>
            <a:r>
              <a:rPr lang="ja-JP" altLang="en-US" dirty="0"/>
              <a:t>を</a:t>
            </a:r>
            <a:r>
              <a:rPr lang="ja-JP" altLang="en-US" b="1" dirty="0"/>
              <a:t>範囲選択</a:t>
            </a:r>
            <a:r>
              <a:rPr lang="ja-JP" altLang="en-US" dirty="0"/>
              <a:t>してから，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ja-JP" altLang="en-US" b="1" dirty="0"/>
              <a:t>データ</a:t>
            </a:r>
            <a:r>
              <a:rPr lang="ja-JP" altLang="en-US" dirty="0"/>
              <a:t>」→「</a:t>
            </a:r>
            <a:r>
              <a:rPr lang="ja-JP" altLang="en-US" b="1" dirty="0"/>
              <a:t>ソルバー</a:t>
            </a:r>
            <a:r>
              <a:rPr lang="ja-JP" altLang="en-US" dirty="0"/>
              <a:t>」と操作し次のように設定</a:t>
            </a:r>
            <a:r>
              <a:rPr lang="en-US" altLang="ja-JP" dirty="0"/>
              <a:t>. </a:t>
            </a:r>
            <a:r>
              <a:rPr lang="ja-JP" altLang="en-US" dirty="0"/>
              <a:t>「解決」をクリック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DD69FD8-7204-473D-8DD0-161F06EC6A09}" type="slidenum">
              <a:rPr lang="ja-JP" altLang="en-US"/>
              <a:pPr/>
              <a:t>34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7BA941-8050-408C-AEB9-2A0E2C4B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04" y="1751012"/>
            <a:ext cx="7388554" cy="5014120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9C5F06C-F0C7-403F-94B3-116A48A853E3}"/>
              </a:ext>
            </a:extLst>
          </p:cNvPr>
          <p:cNvSpPr/>
          <p:nvPr/>
        </p:nvSpPr>
        <p:spPr>
          <a:xfrm>
            <a:off x="3922714" y="2265164"/>
            <a:ext cx="775097" cy="4145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CA7977B-BA37-4EB6-A7F6-ADEEA506FE80}"/>
              </a:ext>
            </a:extLst>
          </p:cNvPr>
          <p:cNvSpPr/>
          <p:nvPr/>
        </p:nvSpPr>
        <p:spPr>
          <a:xfrm>
            <a:off x="1028070" y="3484167"/>
            <a:ext cx="1099179" cy="373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08B80FA-7F00-4B33-9128-EE8989292EF7}"/>
              </a:ext>
            </a:extLst>
          </p:cNvPr>
          <p:cNvSpPr/>
          <p:nvPr/>
        </p:nvSpPr>
        <p:spPr>
          <a:xfrm>
            <a:off x="1044342" y="4216400"/>
            <a:ext cx="1692508" cy="9096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490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B5F920A-621E-48B7-9771-2E65AA043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17" y="3849559"/>
            <a:ext cx="8040783" cy="227074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512" y="3509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　結果を確認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i="1" dirty="0">
                <a:solidFill>
                  <a:srgbClr val="FF0000"/>
                </a:solidFill>
              </a:rPr>
              <a:t>X	</a:t>
            </a:r>
            <a:r>
              <a:rPr lang="ja-JP" altLang="en-US" dirty="0"/>
              <a:t> </a:t>
            </a:r>
            <a:r>
              <a:rPr lang="en-US" altLang="ja-JP" dirty="0"/>
              <a:t>	0</a:t>
            </a:r>
          </a:p>
          <a:p>
            <a:pPr marL="0" indent="0">
              <a:buNone/>
            </a:pPr>
            <a:r>
              <a:rPr lang="en-US" altLang="ja-JP" b="1" i="1" dirty="0">
                <a:solidFill>
                  <a:srgbClr val="FF0000"/>
                </a:solidFill>
              </a:rPr>
              <a:t>Y	</a:t>
            </a:r>
            <a:r>
              <a:rPr lang="en-US" altLang="ja-JP" dirty="0"/>
              <a:t>	1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Z</a:t>
            </a:r>
            <a:r>
              <a:rPr lang="en-US" altLang="ja-JP" dirty="0"/>
              <a:t>		1</a:t>
            </a:r>
          </a:p>
          <a:p>
            <a:pPr marL="0" indent="0">
              <a:buNone/>
            </a:pPr>
            <a:r>
              <a:rPr lang="en-US" altLang="ja-JP" b="1" i="1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b="1" i="1" dirty="0">
                <a:solidFill>
                  <a:srgbClr val="FF0000"/>
                </a:solidFill>
              </a:rPr>
              <a:t>Y </a:t>
            </a:r>
            <a:r>
              <a:rPr lang="en-US" altLang="ja-JP" i="1" dirty="0"/>
              <a:t>+ </a:t>
            </a:r>
            <a:r>
              <a:rPr lang="en-US" altLang="ja-JP" b="1" i="1" dirty="0">
                <a:solidFill>
                  <a:srgbClr val="FF0000"/>
                </a:solidFill>
              </a:rPr>
              <a:t>Z</a:t>
            </a:r>
            <a:r>
              <a:rPr lang="en-US" altLang="ja-JP" dirty="0"/>
              <a:t> 	2    </a:t>
            </a:r>
            <a:r>
              <a:rPr lang="ja-JP" altLang="en-US" dirty="0"/>
              <a:t>最大値</a:t>
            </a:r>
            <a:r>
              <a:rPr lang="en-US" altLang="ja-JP" dirty="0"/>
              <a:t>		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E7445-8795-4679-86EC-A5728D99E47F}" type="slidenum">
              <a:rPr kumimoji="0" lang="ar-SA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94F63A-692B-416B-A54F-B1B12945F0DB}"/>
              </a:ext>
            </a:extLst>
          </p:cNvPr>
          <p:cNvSpPr/>
          <p:nvPr/>
        </p:nvSpPr>
        <p:spPr>
          <a:xfrm>
            <a:off x="2317833" y="4203790"/>
            <a:ext cx="1733549" cy="12639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1AA6A69-C6A2-4A34-B759-3178ABAA391B}"/>
              </a:ext>
            </a:extLst>
          </p:cNvPr>
          <p:cNvSpPr/>
          <p:nvPr/>
        </p:nvSpPr>
        <p:spPr>
          <a:xfrm>
            <a:off x="4133932" y="5342978"/>
            <a:ext cx="4514768" cy="596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E3B99F-E797-48AE-A32D-DE191122B734}"/>
              </a:ext>
            </a:extLst>
          </p:cNvPr>
          <p:cNvSpPr txBox="1"/>
          <p:nvPr/>
        </p:nvSpPr>
        <p:spPr>
          <a:xfrm>
            <a:off x="1695450" y="6308080"/>
            <a:ext cx="3962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確認したら，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は閉じる</a:t>
            </a:r>
          </a:p>
        </p:txBody>
      </p:sp>
    </p:spTree>
    <p:extLst>
      <p:ext uri="{BB962C8B-B14F-4D97-AF65-F5344CB8AC3E}">
        <p14:creationId xmlns:p14="http://schemas.microsoft.com/office/powerpoint/2010/main" val="4243042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11-5. </a:t>
            </a:r>
            <a:r>
              <a:rPr lang="ja-JP" altLang="en-US" dirty="0"/>
              <a:t>演習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5BCA55B-436D-429A-8A89-A7E7179CB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8824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0786" y="201660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線形</a:t>
            </a:r>
            <a:r>
              <a:rPr kumimoji="1" lang="ja-JP" altLang="en-US" dirty="0"/>
              <a:t>計画法の例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700" y="1044576"/>
            <a:ext cx="8753475" cy="5187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・資源　　</a:t>
            </a:r>
            <a:r>
              <a:rPr lang="ja-JP" altLang="en-US" sz="2400" b="1" dirty="0"/>
              <a:t>ひき肉，玉</a:t>
            </a:r>
            <a:r>
              <a:rPr lang="ja-JP" altLang="en-US" sz="2400" b="1" dirty="0" err="1"/>
              <a:t>ねぎ</a:t>
            </a:r>
            <a:r>
              <a:rPr lang="ja-JP" altLang="en-US" sz="2400" b="1" dirty="0"/>
              <a:t>，ケチャップ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・生産物</a:t>
            </a:r>
            <a:r>
              <a:rPr lang="en-US" altLang="ja-JP" sz="2400" dirty="0"/>
              <a:t>	</a:t>
            </a:r>
            <a:r>
              <a:rPr lang="ja-JP" altLang="en-US" sz="2400" b="1" i="1" dirty="0">
                <a:solidFill>
                  <a:srgbClr val="FF0000"/>
                </a:solidFill>
              </a:rPr>
              <a:t>ハンバーグ（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ja-JP" altLang="en-US" sz="2400" b="1" i="1" dirty="0">
                <a:solidFill>
                  <a:srgbClr val="FF0000"/>
                </a:solidFill>
              </a:rPr>
              <a:t>）</a:t>
            </a:r>
            <a:r>
              <a:rPr lang="ja-JP" altLang="en-US" sz="2400" dirty="0"/>
              <a:t>、</a:t>
            </a:r>
            <a:r>
              <a:rPr lang="ja-JP" altLang="en-US" sz="2400" b="1" i="1" dirty="0">
                <a:solidFill>
                  <a:srgbClr val="FF0000"/>
                </a:solidFill>
              </a:rPr>
              <a:t>オムレツ（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ja-JP" altLang="en-US" sz="2400" b="1" i="1" dirty="0">
                <a:solidFill>
                  <a:srgbClr val="FF0000"/>
                </a:solidFill>
              </a:rPr>
              <a:t>）</a:t>
            </a:r>
            <a:endParaRPr lang="en-US" altLang="ja-JP" sz="2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400" b="1" i="1" dirty="0">
                <a:solidFill>
                  <a:srgbClr val="FF0000"/>
                </a:solidFill>
              </a:rPr>
              <a:t>			</a:t>
            </a:r>
            <a:r>
              <a:rPr lang="ja-JP" altLang="en-US" sz="2400" b="1" i="1" dirty="0">
                <a:solidFill>
                  <a:srgbClr val="FF0000"/>
                </a:solidFill>
              </a:rPr>
              <a:t>　</a:t>
            </a:r>
            <a:r>
              <a:rPr lang="en-US" altLang="ja-JP" sz="2400" b="1" dirty="0"/>
              <a:t>(</a:t>
            </a:r>
            <a:r>
              <a:rPr lang="en-US" altLang="ja-JP" sz="2400" b="1" dirty="0">
                <a:solidFill>
                  <a:srgbClr val="FF0000"/>
                </a:solidFill>
              </a:rPr>
              <a:t>X, Y </a:t>
            </a:r>
            <a:r>
              <a:rPr lang="ja-JP" altLang="en-US" sz="2400" b="1" dirty="0">
                <a:solidFill>
                  <a:srgbClr val="FF0000"/>
                </a:solidFill>
              </a:rPr>
              <a:t>はともに整数</a:t>
            </a:r>
            <a:r>
              <a:rPr lang="en-US" altLang="ja-JP" sz="2400" b="1" dirty="0"/>
              <a:t>)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・資源と生産物の関係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ひき肉　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60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40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玉</a:t>
            </a:r>
            <a:r>
              <a:rPr lang="ja-JP" altLang="en-US" sz="2400" b="1" dirty="0" err="1"/>
              <a:t>ねぎ</a:t>
            </a:r>
            <a:r>
              <a:rPr lang="ja-JP" altLang="en-US" sz="2400" b="1" dirty="0"/>
              <a:t>    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20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30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ケチャップ    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20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10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・資源に関する制約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ひき肉　最大 </a:t>
            </a:r>
            <a:r>
              <a:rPr lang="en-US" altLang="ja-JP" sz="2400" b="1" dirty="0">
                <a:solidFill>
                  <a:srgbClr val="C00000"/>
                </a:solidFill>
              </a:rPr>
              <a:t>3800</a:t>
            </a:r>
            <a:r>
              <a:rPr lang="en-US" altLang="ja-JP" sz="2400" b="1" dirty="0"/>
              <a:t> 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60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40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380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0</a:t>
            </a:r>
            <a:r>
              <a:rPr lang="en-US" altLang="ja-JP" sz="2400" b="1" dirty="0"/>
              <a:t>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玉</a:t>
            </a:r>
            <a:r>
              <a:rPr lang="ja-JP" altLang="en-US" sz="2400" b="1" dirty="0" err="1"/>
              <a:t>ねぎ</a:t>
            </a:r>
            <a:r>
              <a:rPr lang="en-US" altLang="ja-JP" sz="2400" b="1" dirty="0"/>
              <a:t>	</a:t>
            </a:r>
            <a:r>
              <a:rPr lang="ja-JP" altLang="en-US" sz="2400" b="1" dirty="0"/>
              <a:t>   最大 </a:t>
            </a:r>
            <a:r>
              <a:rPr lang="en-US" altLang="ja-JP" sz="2400" b="1" dirty="0">
                <a:solidFill>
                  <a:srgbClr val="C00000"/>
                </a:solidFill>
              </a:rPr>
              <a:t>2100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20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30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2100</a:t>
            </a:r>
            <a:r>
              <a:rPr lang="en-US" altLang="ja-JP" sz="2400" b="1" dirty="0"/>
              <a:t>  </a:t>
            </a:r>
          </a:p>
          <a:p>
            <a:pPr marL="0" indent="0">
              <a:buNone/>
            </a:pPr>
            <a:r>
              <a:rPr lang="en-US" altLang="ja-JP" sz="2400" b="1" dirty="0"/>
              <a:t>		</a:t>
            </a:r>
            <a:r>
              <a:rPr lang="ja-JP" altLang="en-US" sz="2400" b="1" dirty="0"/>
              <a:t>ケチャップ</a:t>
            </a:r>
            <a:r>
              <a:rPr lang="en-US" altLang="ja-JP" sz="2400" b="1" dirty="0"/>
              <a:t>	</a:t>
            </a:r>
            <a:r>
              <a:rPr lang="ja-JP" altLang="en-US" sz="2400" b="1" dirty="0"/>
              <a:t>最大 </a:t>
            </a:r>
            <a:r>
              <a:rPr lang="en-US" altLang="ja-JP" sz="2400" b="1" dirty="0">
                <a:solidFill>
                  <a:srgbClr val="C00000"/>
                </a:solidFill>
              </a:rPr>
              <a:t>1200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20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10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1200</a:t>
            </a: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・目的</a:t>
            </a:r>
            <a:r>
              <a:rPr lang="en-US" altLang="ja-JP" sz="2400" b="1" dirty="0">
                <a:solidFill>
                  <a:srgbClr val="C00000"/>
                </a:solidFill>
              </a:rPr>
              <a:t>	400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300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 </a:t>
            </a:r>
            <a:r>
              <a:rPr lang="ja-JP" altLang="en-US" sz="2400" dirty="0"/>
              <a:t>をなるべく多くすること</a:t>
            </a:r>
            <a:br>
              <a:rPr lang="en-US" altLang="ja-JP" sz="2400" dirty="0"/>
            </a:b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		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0363" y="6284997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41008" y="313072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8C20DB-29F9-4F5E-885C-D679BB1A8F95}"/>
              </a:ext>
            </a:extLst>
          </p:cNvPr>
          <p:cNvSpPr txBox="1"/>
          <p:nvPr/>
        </p:nvSpPr>
        <p:spPr>
          <a:xfrm>
            <a:off x="7719059" y="428601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</p:spTree>
    <p:extLst>
      <p:ext uri="{BB962C8B-B14F-4D97-AF65-F5344CB8AC3E}">
        <p14:creationId xmlns:p14="http://schemas.microsoft.com/office/powerpoint/2010/main" val="2575378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3DB6D4-004D-4B93-9EFB-43217717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431300"/>
            <a:ext cx="8461208" cy="469865"/>
          </a:xfrm>
        </p:spPr>
        <p:txBody>
          <a:bodyPr/>
          <a:lstStyle/>
          <a:p>
            <a:r>
              <a:rPr lang="ja-JP" altLang="en-US" dirty="0"/>
              <a:t>ヒント　</a:t>
            </a:r>
            <a:br>
              <a:rPr lang="en-US" altLang="ja-JP" dirty="0"/>
            </a:br>
            <a:r>
              <a:rPr lang="en-US" altLang="ja-JP" dirty="0"/>
              <a:t>   </a:t>
            </a:r>
            <a:r>
              <a:rPr lang="en-US" altLang="ja-JP" dirty="0" err="1"/>
              <a:t>400X</a:t>
            </a:r>
            <a:r>
              <a:rPr lang="en-US" altLang="ja-JP" dirty="0"/>
              <a:t> + </a:t>
            </a:r>
            <a:r>
              <a:rPr lang="en-US" altLang="ja-JP" dirty="0" err="1"/>
              <a:t>300Y</a:t>
            </a:r>
            <a:r>
              <a:rPr lang="en-US" altLang="ja-JP" dirty="0"/>
              <a:t> </a:t>
            </a:r>
            <a:r>
              <a:rPr lang="ja-JP" altLang="en-US" dirty="0"/>
              <a:t>の最大値は </a:t>
            </a:r>
            <a:r>
              <a:rPr lang="en-US" altLang="ja-JP" dirty="0"/>
              <a:t>27000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FFA59B-3E9A-4E3D-BC88-D3EF54CC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D788E-B64F-4E4F-8C16-D0344405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57" y="1075557"/>
            <a:ext cx="6319587" cy="182446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B7A6D54-EE90-4E66-A765-38A9CC32A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89" y="3058641"/>
            <a:ext cx="8753920" cy="32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56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0786" y="201660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線形</a:t>
            </a:r>
            <a:r>
              <a:rPr kumimoji="1" lang="ja-JP" altLang="en-US" dirty="0"/>
              <a:t>計画法の例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700" y="1044576"/>
            <a:ext cx="8753475" cy="5187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・資源　　</a:t>
            </a:r>
            <a:r>
              <a:rPr lang="ja-JP" altLang="en-US" sz="2400" b="1" dirty="0"/>
              <a:t>ねじ，板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・生産物</a:t>
            </a:r>
            <a:r>
              <a:rPr lang="en-US" altLang="ja-JP" sz="2400" dirty="0"/>
              <a:t>	</a:t>
            </a:r>
            <a:r>
              <a:rPr lang="ja-JP" altLang="en-US" sz="2400" b="1" i="1" dirty="0">
                <a:solidFill>
                  <a:srgbClr val="FF0000"/>
                </a:solidFill>
              </a:rPr>
              <a:t>机（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ja-JP" altLang="en-US" sz="2400" b="1" i="1" dirty="0">
                <a:solidFill>
                  <a:srgbClr val="FF0000"/>
                </a:solidFill>
              </a:rPr>
              <a:t>）</a:t>
            </a:r>
            <a:r>
              <a:rPr lang="ja-JP" altLang="en-US" sz="2400" dirty="0"/>
              <a:t>、</a:t>
            </a:r>
            <a:r>
              <a:rPr lang="ja-JP" altLang="en-US" sz="2400" b="1" i="1" dirty="0">
                <a:solidFill>
                  <a:srgbClr val="FF0000"/>
                </a:solidFill>
              </a:rPr>
              <a:t>椅子（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ja-JP" altLang="en-US" sz="2400" b="1" i="1" dirty="0">
                <a:solidFill>
                  <a:srgbClr val="FF0000"/>
                </a:solidFill>
              </a:rPr>
              <a:t>）</a:t>
            </a:r>
            <a:endParaRPr lang="en-US" altLang="ja-JP" sz="2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400" b="1" i="1" dirty="0">
                <a:solidFill>
                  <a:srgbClr val="FF0000"/>
                </a:solidFill>
              </a:rPr>
              <a:t>			</a:t>
            </a:r>
            <a:r>
              <a:rPr lang="ja-JP" altLang="en-US" sz="2400" b="1" i="1" dirty="0">
                <a:solidFill>
                  <a:srgbClr val="FF0000"/>
                </a:solidFill>
              </a:rPr>
              <a:t>　</a:t>
            </a:r>
            <a:r>
              <a:rPr lang="en-US" altLang="ja-JP" sz="2400" b="1" dirty="0"/>
              <a:t>(</a:t>
            </a:r>
            <a:r>
              <a:rPr lang="en-US" altLang="ja-JP" sz="2400" b="1" dirty="0">
                <a:solidFill>
                  <a:srgbClr val="FF0000"/>
                </a:solidFill>
              </a:rPr>
              <a:t>X, Y </a:t>
            </a:r>
            <a:r>
              <a:rPr lang="ja-JP" altLang="en-US" sz="2400" b="1" dirty="0">
                <a:solidFill>
                  <a:srgbClr val="FF0000"/>
                </a:solidFill>
              </a:rPr>
              <a:t>はともに整数</a:t>
            </a:r>
            <a:r>
              <a:rPr lang="en-US" altLang="ja-JP" sz="2400" b="1" dirty="0"/>
              <a:t>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・資源と生産物の関係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ねじ　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6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板    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   3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2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</a:t>
            </a:r>
          </a:p>
          <a:p>
            <a:pPr marL="0" indent="0">
              <a:buNone/>
            </a:pPr>
            <a:r>
              <a:rPr lang="ja-JP" altLang="en-US" sz="2400" dirty="0"/>
              <a:t>・資源に関する制約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ねじ　最大 </a:t>
            </a:r>
            <a:r>
              <a:rPr lang="en-US" altLang="ja-JP" sz="2400" b="1" dirty="0">
                <a:solidFill>
                  <a:srgbClr val="C00000"/>
                </a:solidFill>
              </a:rPr>
              <a:t>36</a:t>
            </a:r>
            <a:r>
              <a:rPr lang="en-US" altLang="ja-JP" sz="2400" b="1" dirty="0"/>
              <a:t> 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60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40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36</a:t>
            </a:r>
            <a:r>
              <a:rPr lang="en-US" altLang="ja-JP" sz="2400" b="1" dirty="0"/>
              <a:t>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板</a:t>
            </a:r>
            <a:r>
              <a:rPr lang="en-US" altLang="ja-JP" sz="2400" b="1" dirty="0"/>
              <a:t>    </a:t>
            </a:r>
            <a:r>
              <a:rPr lang="ja-JP" altLang="en-US" sz="2400" b="1" dirty="0"/>
              <a:t>   最大 </a:t>
            </a:r>
            <a:r>
              <a:rPr lang="en-US" altLang="ja-JP" sz="2400" b="1" dirty="0">
                <a:solidFill>
                  <a:srgbClr val="C00000"/>
                </a:solidFill>
              </a:rPr>
              <a:t>12	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20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30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12</a:t>
            </a:r>
            <a:r>
              <a:rPr lang="en-US" altLang="ja-JP" sz="2400" b="1" dirty="0"/>
              <a:t>  </a:t>
            </a:r>
          </a:p>
          <a:p>
            <a:pPr marL="0" indent="0">
              <a:buNone/>
            </a:pPr>
            <a:r>
              <a:rPr lang="en-US" altLang="ja-JP" sz="2400" b="1" dirty="0"/>
              <a:t>	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・目的</a:t>
            </a:r>
            <a:r>
              <a:rPr lang="en-US" altLang="ja-JP" sz="2400" b="1" dirty="0">
                <a:solidFill>
                  <a:srgbClr val="C00000"/>
                </a:solidFill>
              </a:rPr>
              <a:t>	4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 </a:t>
            </a:r>
            <a:r>
              <a:rPr lang="ja-JP" altLang="en-US" sz="2400" dirty="0"/>
              <a:t>をなるべく多くすること</a:t>
            </a:r>
            <a:br>
              <a:rPr lang="en-US" altLang="ja-JP" sz="2400" dirty="0"/>
            </a:b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		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1112" y="6126651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41008" y="313072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8C20DB-29F9-4F5E-885C-D679BB1A8F95}"/>
              </a:ext>
            </a:extLst>
          </p:cNvPr>
          <p:cNvSpPr txBox="1"/>
          <p:nvPr/>
        </p:nvSpPr>
        <p:spPr>
          <a:xfrm>
            <a:off x="7719059" y="428601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</p:spTree>
    <p:extLst>
      <p:ext uri="{BB962C8B-B14F-4D97-AF65-F5344CB8AC3E}">
        <p14:creationId xmlns:p14="http://schemas.microsoft.com/office/powerpoint/2010/main" val="128703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11-1. Excel </a:t>
            </a:r>
            <a:r>
              <a:rPr lang="ja-JP" altLang="en-US" dirty="0"/>
              <a:t>のソルバー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5A128C9-7139-4F7F-8CC1-2279850AA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6426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3DB6D4-004D-4B93-9EFB-43217717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326560"/>
            <a:ext cx="8461208" cy="469865"/>
          </a:xfrm>
        </p:spPr>
        <p:txBody>
          <a:bodyPr/>
          <a:lstStyle/>
          <a:p>
            <a:r>
              <a:rPr lang="ja-JP" altLang="en-US" dirty="0"/>
              <a:t>ヒント　</a:t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dirty="0" err="1"/>
              <a:t>4X</a:t>
            </a:r>
            <a:r>
              <a:rPr lang="en-US" altLang="ja-JP" dirty="0"/>
              <a:t> + </a:t>
            </a:r>
            <a:r>
              <a:rPr lang="en-US" altLang="ja-JP" dirty="0" err="1"/>
              <a:t>3Y</a:t>
            </a:r>
            <a:r>
              <a:rPr lang="en-US" altLang="ja-JP" dirty="0"/>
              <a:t> </a:t>
            </a:r>
            <a:r>
              <a:rPr lang="ja-JP" altLang="en-US" dirty="0"/>
              <a:t>の最大値は </a:t>
            </a:r>
            <a:r>
              <a:rPr lang="en-US" altLang="ja-JP" dirty="0"/>
              <a:t>18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FFA59B-3E9A-4E3D-BC88-D3EF54CC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50FB66-51D0-40C7-9F16-4488790C2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7" y="1133550"/>
            <a:ext cx="7224304" cy="19264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B477198-A560-471B-8FC9-DD7C7EE50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36" y="3381283"/>
            <a:ext cx="7980447" cy="297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9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2430E-E49B-4711-B6D1-81B90332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のソルバー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2F1C7C-4822-45F0-AB38-145C1DBF3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r>
              <a:rPr kumimoji="1" lang="ja-JP" altLang="en-US" dirty="0"/>
              <a:t>線形計画法の機能を持つ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「変数が整数である」という制約を扱う機能も持つ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0098FA-DB6A-4FDA-AA21-E71E8B72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7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81BFD8-9A92-4C15-82DF-DED3957A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のアプリ版での前準備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611F71-9F09-49BF-94D0-35D3D8B3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674671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で，</a:t>
            </a:r>
            <a:r>
              <a:rPr kumimoji="1" lang="ja-JP" altLang="en-US" sz="2400" b="1" dirty="0"/>
              <a:t>ファイル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オプション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アドイン</a:t>
            </a:r>
            <a:r>
              <a:rPr kumimoji="1" lang="ja-JP" altLang="en-US" sz="2400" dirty="0"/>
              <a:t>と操作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/>
              <a:t>Excel </a:t>
            </a:r>
            <a:r>
              <a:rPr lang="ja-JP" altLang="en-US" sz="2400" b="1" dirty="0"/>
              <a:t>アドイン</a:t>
            </a:r>
            <a:r>
              <a:rPr lang="ja-JP" altLang="en-US" sz="2400" dirty="0"/>
              <a:t>で，「</a:t>
            </a:r>
            <a:r>
              <a:rPr lang="ja-JP" altLang="en-US" sz="2400" b="1" dirty="0"/>
              <a:t>ソルバ</a:t>
            </a:r>
            <a:r>
              <a:rPr lang="en-US" altLang="ja-JP" sz="2400" b="1" dirty="0"/>
              <a:t>―</a:t>
            </a:r>
            <a:r>
              <a:rPr lang="ja-JP" altLang="en-US" sz="2400" b="1" dirty="0"/>
              <a:t>アドイン</a:t>
            </a:r>
            <a:r>
              <a:rPr lang="ja-JP" altLang="en-US" sz="2400" dirty="0"/>
              <a:t>」を選び「</a:t>
            </a:r>
            <a:r>
              <a:rPr lang="ja-JP" altLang="en-US" sz="2400" b="1" dirty="0"/>
              <a:t>設定</a:t>
            </a:r>
            <a:r>
              <a:rPr lang="ja-JP" altLang="en-US" sz="2400" dirty="0"/>
              <a:t>」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B77E58-0031-43F6-B07F-56B5ADC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E50DBCC-0DDC-41FB-822E-DAC5E011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56" y="1949204"/>
            <a:ext cx="6848953" cy="485449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38D12A-B46D-4340-826D-3F0E54D58092}"/>
              </a:ext>
            </a:extLst>
          </p:cNvPr>
          <p:cNvSpPr/>
          <p:nvPr/>
        </p:nvSpPr>
        <p:spPr>
          <a:xfrm>
            <a:off x="1256264" y="4176996"/>
            <a:ext cx="1073981" cy="2416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3E5AF7-0FE0-45EC-BB10-5DC5670B5D74}"/>
              </a:ext>
            </a:extLst>
          </p:cNvPr>
          <p:cNvSpPr/>
          <p:nvPr/>
        </p:nvSpPr>
        <p:spPr>
          <a:xfrm>
            <a:off x="2389239" y="6253316"/>
            <a:ext cx="1409946" cy="3008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740636-526E-4450-8833-A7AD4716BF92}"/>
              </a:ext>
            </a:extLst>
          </p:cNvPr>
          <p:cNvSpPr/>
          <p:nvPr/>
        </p:nvSpPr>
        <p:spPr>
          <a:xfrm>
            <a:off x="2389239" y="3952315"/>
            <a:ext cx="1409946" cy="3008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D61E1D-391E-4C48-9085-2CB51B71ED2E}"/>
              </a:ext>
            </a:extLst>
          </p:cNvPr>
          <p:cNvSpPr/>
          <p:nvPr/>
        </p:nvSpPr>
        <p:spPr>
          <a:xfrm>
            <a:off x="3810196" y="6261632"/>
            <a:ext cx="848983" cy="2925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67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3757406F-D376-4A7F-ADD9-66AFD03F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00" y="1567505"/>
            <a:ext cx="3586778" cy="4039133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611F71-9F09-49BF-94D0-35D3D8B3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674671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③「</a:t>
            </a:r>
            <a:r>
              <a:rPr lang="ja-JP" altLang="en-US" sz="2400" b="1" dirty="0"/>
              <a:t>ソルバ</a:t>
            </a:r>
            <a:r>
              <a:rPr lang="en-US" altLang="ja-JP" sz="2400" b="1" dirty="0"/>
              <a:t>―</a:t>
            </a:r>
            <a:r>
              <a:rPr lang="ja-JP" altLang="en-US" sz="2400" b="1" dirty="0"/>
              <a:t>アドイン</a:t>
            </a:r>
            <a:r>
              <a:rPr lang="ja-JP" altLang="en-US" sz="2400" dirty="0"/>
              <a:t>」をチェックし「</a:t>
            </a:r>
            <a:r>
              <a:rPr lang="en-US" altLang="ja-JP" sz="2400" b="1" dirty="0"/>
              <a:t>OK</a:t>
            </a:r>
            <a:r>
              <a:rPr lang="ja-JP" altLang="en-US" sz="2400" dirty="0"/>
              <a:t>」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B77E58-0031-43F6-B07F-56B5ADC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38D12A-B46D-4340-826D-3F0E54D58092}"/>
              </a:ext>
            </a:extLst>
          </p:cNvPr>
          <p:cNvSpPr/>
          <p:nvPr/>
        </p:nvSpPr>
        <p:spPr>
          <a:xfrm>
            <a:off x="4226321" y="2065688"/>
            <a:ext cx="1409946" cy="4356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740636-526E-4450-8833-A7AD4716BF92}"/>
              </a:ext>
            </a:extLst>
          </p:cNvPr>
          <p:cNvSpPr/>
          <p:nvPr/>
        </p:nvSpPr>
        <p:spPr>
          <a:xfrm>
            <a:off x="2106100" y="2265762"/>
            <a:ext cx="1409946" cy="3008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9502B3E8-D94A-40D1-B44D-D73E5A28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5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11-2. </a:t>
            </a:r>
            <a:r>
              <a:rPr lang="ja-JP" altLang="en-US" dirty="0"/>
              <a:t>線形計画法を </a:t>
            </a:r>
            <a:r>
              <a:rPr lang="en-US" altLang="ja-JP" dirty="0"/>
              <a:t>Excel </a:t>
            </a:r>
            <a:r>
              <a:rPr lang="ja-JP" altLang="en-US" dirty="0"/>
              <a:t>のソルバーで解く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5A128C9-7139-4F7F-8CC1-2279850AA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14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しかありません（制約）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0B730A-4135-4ADF-877B-EA61AE598EC4}"/>
              </a:ext>
            </a:extLst>
          </p:cNvPr>
          <p:cNvSpPr txBox="1"/>
          <p:nvPr/>
        </p:nvSpPr>
        <p:spPr>
          <a:xfrm>
            <a:off x="2146625" y="509995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について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06066DE-7931-4E9E-9D83-29251E04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1" y="3728717"/>
            <a:ext cx="1852945" cy="17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7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1891</Words>
  <Application>Microsoft Office PowerPoint</Application>
  <PresentationFormat>画面に合わせる (4:3)</PresentationFormat>
  <Paragraphs>316</Paragraphs>
  <Slides>40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8" baseType="lpstr"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Office テーマ</vt:lpstr>
      <vt:lpstr>or-11. 線形計画法を Excel で解く </vt:lpstr>
      <vt:lpstr>アウトライン</vt:lpstr>
      <vt:lpstr>Office 365 の種類</vt:lpstr>
      <vt:lpstr>11-1. Excel のソルバー</vt:lpstr>
      <vt:lpstr>Excel のソルバー</vt:lpstr>
      <vt:lpstr>Excel のアプリ版での前準備</vt:lpstr>
      <vt:lpstr>PowerPoint プレゼンテーション</vt:lpstr>
      <vt:lpstr>11-2. 線形計画法を Excel のソルバーで解く</vt:lpstr>
      <vt:lpstr>PowerPoint プレゼンテーション</vt:lpstr>
      <vt:lpstr>PowerPoint プレゼンテーション</vt:lpstr>
      <vt:lpstr>線形計画法の例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11-3. 変数の数はそのままで，制約や収益の式を変えてみる</vt:lpstr>
      <vt:lpstr>線形計画法の例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11-4. ３変数の場合</vt:lpstr>
      <vt:lpstr>線形計画法の例題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11-5. 演習</vt:lpstr>
      <vt:lpstr>線形計画法の例</vt:lpstr>
      <vt:lpstr>ヒント　    400X + 300Y の最大値は 27000</vt:lpstr>
      <vt:lpstr>線形計画法の例</vt:lpstr>
      <vt:lpstr>ヒント　   4X + 3Y の最大値は 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線形計画法を Excel で行う</dc:title>
  <dc:creator>kaneko kunihiko</dc:creator>
  <cp:lastModifiedBy>金子　邦彦</cp:lastModifiedBy>
  <cp:revision>63</cp:revision>
  <dcterms:created xsi:type="dcterms:W3CDTF">2019-11-02T00:06:04Z</dcterms:created>
  <dcterms:modified xsi:type="dcterms:W3CDTF">2022-07-05T00:45:28Z</dcterms:modified>
</cp:coreProperties>
</file>