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9"/>
  </p:notesMasterIdLst>
  <p:sldIdLst>
    <p:sldId id="947" r:id="rId2"/>
    <p:sldId id="566" r:id="rId3"/>
    <p:sldId id="1299" r:id="rId4"/>
    <p:sldId id="1300" r:id="rId5"/>
    <p:sldId id="1301" r:id="rId6"/>
    <p:sldId id="1302" r:id="rId7"/>
    <p:sldId id="1303" r:id="rId8"/>
    <p:sldId id="1292" r:id="rId9"/>
    <p:sldId id="572" r:id="rId10"/>
    <p:sldId id="545" r:id="rId11"/>
    <p:sldId id="1293" r:id="rId12"/>
    <p:sldId id="1280" r:id="rId13"/>
    <p:sldId id="573" r:id="rId14"/>
    <p:sldId id="574" r:id="rId15"/>
    <p:sldId id="575" r:id="rId16"/>
    <p:sldId id="576" r:id="rId17"/>
    <p:sldId id="577" r:id="rId18"/>
    <p:sldId id="1294" r:id="rId19"/>
    <p:sldId id="1282" r:id="rId20"/>
    <p:sldId id="1304" r:id="rId21"/>
    <p:sldId id="1305" r:id="rId22"/>
    <p:sldId id="1306" r:id="rId23"/>
    <p:sldId id="1307" r:id="rId24"/>
    <p:sldId id="1308" r:id="rId25"/>
    <p:sldId id="1309" r:id="rId26"/>
    <p:sldId id="1310" r:id="rId27"/>
    <p:sldId id="1311" r:id="rId28"/>
    <p:sldId id="1312" r:id="rId29"/>
    <p:sldId id="1313" r:id="rId30"/>
    <p:sldId id="1314" r:id="rId31"/>
    <p:sldId id="1315" r:id="rId32"/>
    <p:sldId id="1316" r:id="rId33"/>
    <p:sldId id="1317" r:id="rId34"/>
    <p:sldId id="1318" r:id="rId35"/>
    <p:sldId id="1319" r:id="rId36"/>
    <p:sldId id="1320" r:id="rId37"/>
    <p:sldId id="1295" r:id="rId38"/>
    <p:sldId id="1321" r:id="rId39"/>
    <p:sldId id="1324" r:id="rId40"/>
    <p:sldId id="1325" r:id="rId41"/>
    <p:sldId id="1322" r:id="rId42"/>
    <p:sldId id="1323" r:id="rId43"/>
    <p:sldId id="1326" r:id="rId44"/>
    <p:sldId id="1284" r:id="rId45"/>
    <p:sldId id="1327" r:id="rId46"/>
    <p:sldId id="1328" r:id="rId47"/>
    <p:sldId id="1329" r:id="rId48"/>
    <p:sldId id="1297" r:id="rId49"/>
    <p:sldId id="1288" r:id="rId50"/>
    <p:sldId id="587" r:id="rId51"/>
    <p:sldId id="1289" r:id="rId52"/>
    <p:sldId id="430" r:id="rId53"/>
    <p:sldId id="377" r:id="rId54"/>
    <p:sldId id="378" r:id="rId55"/>
    <p:sldId id="1290" r:id="rId56"/>
    <p:sldId id="1331" r:id="rId57"/>
    <p:sldId id="433" r:id="rId58"/>
    <p:sldId id="1332" r:id="rId59"/>
    <p:sldId id="1336" r:id="rId60"/>
    <p:sldId id="1337" r:id="rId61"/>
    <p:sldId id="1333" r:id="rId62"/>
    <p:sldId id="1338" r:id="rId63"/>
    <p:sldId id="1339" r:id="rId64"/>
    <p:sldId id="1340" r:id="rId65"/>
    <p:sldId id="1341" r:id="rId66"/>
    <p:sldId id="1349" r:id="rId67"/>
    <p:sldId id="1298" r:id="rId68"/>
    <p:sldId id="1342" r:id="rId69"/>
    <p:sldId id="1343" r:id="rId70"/>
    <p:sldId id="1344" r:id="rId71"/>
    <p:sldId id="1345" r:id="rId72"/>
    <p:sldId id="380" r:id="rId73"/>
    <p:sldId id="381" r:id="rId74"/>
    <p:sldId id="382" r:id="rId75"/>
    <p:sldId id="383" r:id="rId76"/>
    <p:sldId id="384" r:id="rId77"/>
    <p:sldId id="385" r:id="rId78"/>
    <p:sldId id="386" r:id="rId79"/>
    <p:sldId id="387" r:id="rId80"/>
    <p:sldId id="388" r:id="rId81"/>
    <p:sldId id="389" r:id="rId82"/>
    <p:sldId id="390" r:id="rId83"/>
    <p:sldId id="391" r:id="rId84"/>
    <p:sldId id="392" r:id="rId85"/>
    <p:sldId id="393" r:id="rId86"/>
    <p:sldId id="394" r:id="rId87"/>
    <p:sldId id="395" r:id="rId88"/>
    <p:sldId id="396" r:id="rId89"/>
    <p:sldId id="397" r:id="rId90"/>
    <p:sldId id="398" r:id="rId91"/>
    <p:sldId id="399" r:id="rId92"/>
    <p:sldId id="1346" r:id="rId93"/>
    <p:sldId id="1347" r:id="rId94"/>
    <p:sldId id="1348" r:id="rId95"/>
    <p:sldId id="403" r:id="rId96"/>
    <p:sldId id="404" r:id="rId97"/>
    <p:sldId id="405" r:id="rId9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601" autoAdjust="0"/>
    <p:restoredTop sz="94660"/>
  </p:normalViewPr>
  <p:slideViewPr>
    <p:cSldViewPr snapToGrid="0">
      <p:cViewPr varScale="1">
        <p:scale>
          <a:sx n="58" d="100"/>
          <a:sy n="58" d="100"/>
        </p:scale>
        <p:origin x="874" y="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255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836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11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133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151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541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4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882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027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451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8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9884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807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120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27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2967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0169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6648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5148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3234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3828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84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3692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5100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036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604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803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909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093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702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11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2022/6/28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cc/or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85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88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58687" y="1122363"/>
            <a:ext cx="8285172" cy="2387600"/>
          </a:xfrm>
        </p:spPr>
        <p:txBody>
          <a:bodyPr>
            <a:noAutofit/>
          </a:bodyPr>
          <a:lstStyle/>
          <a:p>
            <a:r>
              <a:rPr lang="en-US" altLang="ja-JP"/>
              <a:t>or-10. </a:t>
            </a:r>
            <a:r>
              <a:rPr lang="ja-JP" altLang="en-US" dirty="0"/>
              <a:t>一次式，線形計画法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（オペレーションズリサーチ）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https://www.kkaneko.jp/cc/or/index.html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1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一次式の例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57205" y="4251361"/>
            <a:ext cx="6325848" cy="2606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700" dirty="0"/>
              <a:t>空間中に浮かんでいる平面も一次式</a:t>
            </a:r>
            <a:endParaRPr lang="en-US" altLang="ja-JP" sz="2700" dirty="0"/>
          </a:p>
          <a:p>
            <a:pPr marL="0" indent="0">
              <a:buNone/>
            </a:pPr>
            <a:endParaRPr lang="en-US" altLang="ja-JP" sz="2700" dirty="0"/>
          </a:p>
          <a:p>
            <a:pPr marL="0" indent="0">
              <a:buNone/>
            </a:pPr>
            <a:r>
              <a:rPr lang="ja-JP" altLang="en-US" sz="2700" dirty="0"/>
              <a:t>変数 </a:t>
            </a:r>
            <a:r>
              <a:rPr lang="en-US" altLang="ja-JP" sz="2700" b="1" i="1" dirty="0">
                <a:solidFill>
                  <a:srgbClr val="FF0000"/>
                </a:solidFill>
              </a:rPr>
              <a:t>x, y</a:t>
            </a:r>
            <a:r>
              <a:rPr lang="en-US" altLang="ja-JP" sz="2700" dirty="0"/>
              <a:t> </a:t>
            </a:r>
            <a:r>
              <a:rPr lang="ja-JP" altLang="en-US" sz="2700" dirty="0"/>
              <a:t>について</a:t>
            </a:r>
            <a:endParaRPr lang="en-US" altLang="ja-JP" sz="2700" dirty="0"/>
          </a:p>
          <a:p>
            <a:pPr marL="0" indent="0">
              <a:buNone/>
            </a:pPr>
            <a:r>
              <a:rPr lang="en-US" altLang="ja-JP" sz="2700" dirty="0"/>
              <a:t>	</a:t>
            </a:r>
            <a:r>
              <a:rPr lang="en-US" altLang="ja-JP" sz="3300" dirty="0"/>
              <a:t> </a:t>
            </a:r>
            <a:r>
              <a:rPr lang="en-US" altLang="ja-JP" sz="3300" i="1" dirty="0"/>
              <a:t>a </a:t>
            </a:r>
            <a:r>
              <a:rPr lang="en-US" altLang="ja-JP" sz="3300" b="1" i="1" dirty="0">
                <a:solidFill>
                  <a:srgbClr val="FF0000"/>
                </a:solidFill>
              </a:rPr>
              <a:t>x</a:t>
            </a:r>
            <a:r>
              <a:rPr lang="en-US" altLang="ja-JP" sz="3300" i="1" dirty="0"/>
              <a:t> </a:t>
            </a:r>
            <a:r>
              <a:rPr lang="en-US" altLang="ja-JP" sz="3300" dirty="0"/>
              <a:t>+ </a:t>
            </a:r>
            <a:r>
              <a:rPr lang="en-US" altLang="ja-JP" sz="3300" i="1" dirty="0"/>
              <a:t>b </a:t>
            </a:r>
            <a:r>
              <a:rPr lang="en-US" altLang="ja-JP" sz="3300" b="1" i="1" dirty="0">
                <a:solidFill>
                  <a:srgbClr val="FF0000"/>
                </a:solidFill>
              </a:rPr>
              <a:t>y </a:t>
            </a:r>
            <a:r>
              <a:rPr lang="en-US" altLang="ja-JP" sz="3300" dirty="0"/>
              <a:t>+ </a:t>
            </a:r>
            <a:r>
              <a:rPr lang="en-US" altLang="ja-JP" sz="3300" i="1" dirty="0"/>
              <a:t>c</a:t>
            </a:r>
          </a:p>
          <a:p>
            <a:pPr marL="0" indent="0">
              <a:buNone/>
            </a:pPr>
            <a:endParaRPr lang="ja-JP" altLang="en-US" sz="27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8C1D71D-8D66-4B98-A0D7-CD0F21FA1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088" y="822003"/>
            <a:ext cx="6007409" cy="334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29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9-2 </a:t>
            </a:r>
            <a:r>
              <a:rPr lang="ja-JP" altLang="en-US" dirty="0"/>
              <a:t>一次式（線形式）を </a:t>
            </a:r>
            <a:r>
              <a:rPr lang="en-US" altLang="ja-JP" dirty="0"/>
              <a:t>Excel </a:t>
            </a:r>
            <a:r>
              <a:rPr lang="ja-JP" altLang="en-US" dirty="0"/>
              <a:t>で見てみる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（コンピューターサイエンス）</a:t>
            </a:r>
            <a:endParaRPr lang="en-US" altLang="ja-JP" dirty="0"/>
          </a:p>
          <a:p>
            <a:r>
              <a:rPr lang="en-US" altLang="ja-JP" dirty="0"/>
              <a:t>URL: https://</a:t>
            </a:r>
            <a:r>
              <a:rPr lang="en-US" altLang="ja-JP" dirty="0" err="1"/>
              <a:t>www.kkaneko.jp</a:t>
            </a:r>
            <a:r>
              <a:rPr lang="en-US" altLang="ja-JP" dirty="0"/>
              <a:t>/cc/cs/</a:t>
            </a:r>
            <a:r>
              <a:rPr lang="en-US" altLang="ja-JP" dirty="0" err="1"/>
              <a:t>index.html</a:t>
            </a:r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15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一次式の例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" name="コンテンツ プレースホルダー 2">
            <a:extLst>
              <a:ext uri="{FF2B5EF4-FFF2-40B4-BE49-F238E27FC236}">
                <a16:creationId xmlns:a16="http://schemas.microsoft.com/office/drawing/2014/main" id="{35DE6AE4-B648-4F7B-A0E5-7D9593CE1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29" y="2487168"/>
            <a:ext cx="8753475" cy="4336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変数 </a:t>
            </a:r>
            <a:r>
              <a:rPr lang="en-US" altLang="ja-JP" b="1" i="1" dirty="0">
                <a:solidFill>
                  <a:srgbClr val="FF0000"/>
                </a:solidFill>
              </a:rPr>
              <a:t>x</a:t>
            </a:r>
            <a:r>
              <a:rPr lang="en-US" altLang="ja-JP" dirty="0"/>
              <a:t> </a:t>
            </a:r>
            <a:r>
              <a:rPr lang="ja-JP" altLang="en-US" dirty="0"/>
              <a:t>について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sz="3600" dirty="0"/>
              <a:t> </a:t>
            </a:r>
            <a:r>
              <a:rPr lang="en-US" altLang="ja-JP" sz="3600" i="1" dirty="0"/>
              <a:t>a </a:t>
            </a:r>
            <a:r>
              <a:rPr lang="en-US" altLang="ja-JP" sz="3600" b="1" i="1" dirty="0">
                <a:solidFill>
                  <a:srgbClr val="FF0000"/>
                </a:solidFill>
              </a:rPr>
              <a:t>x</a:t>
            </a:r>
            <a:r>
              <a:rPr lang="en-US" altLang="ja-JP" sz="3600" i="1" dirty="0"/>
              <a:t> </a:t>
            </a:r>
            <a:r>
              <a:rPr lang="en-US" altLang="ja-JP" sz="3600" dirty="0"/>
              <a:t>+ </a:t>
            </a:r>
            <a:r>
              <a:rPr lang="en-US" altLang="ja-JP" sz="3600" i="1" dirty="0"/>
              <a:t>b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3FBF37F5-06CB-4869-A520-3951A22EB1AE}"/>
              </a:ext>
            </a:extLst>
          </p:cNvPr>
          <p:cNvCxnSpPr/>
          <p:nvPr/>
        </p:nvCxnSpPr>
        <p:spPr>
          <a:xfrm flipV="1">
            <a:off x="4064680" y="4322370"/>
            <a:ext cx="2962073" cy="72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2B894EB6-695C-4AA2-80AE-42EB42171815}"/>
              </a:ext>
            </a:extLst>
          </p:cNvPr>
          <p:cNvCxnSpPr/>
          <p:nvPr/>
        </p:nvCxnSpPr>
        <p:spPr>
          <a:xfrm flipH="1" flipV="1">
            <a:off x="4162970" y="2782968"/>
            <a:ext cx="16010" cy="16609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F6C25EB-74D9-45E5-BACD-C149C4C0CEF6}"/>
              </a:ext>
            </a:extLst>
          </p:cNvPr>
          <p:cNvSpPr txBox="1"/>
          <p:nvPr/>
        </p:nvSpPr>
        <p:spPr>
          <a:xfrm>
            <a:off x="3930695" y="436261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2F83FBCE-C2E8-48D9-9384-0FE3C5D44B45}"/>
              </a:ext>
            </a:extLst>
          </p:cNvPr>
          <p:cNvSpPr txBox="1"/>
          <p:nvPr/>
        </p:nvSpPr>
        <p:spPr>
          <a:xfrm flipH="1">
            <a:off x="6897604" y="4339011"/>
            <a:ext cx="780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0E37923E-5C66-4833-9F08-8A5829BD3B95}"/>
              </a:ext>
            </a:extLst>
          </p:cNvPr>
          <p:cNvSpPr txBox="1"/>
          <p:nvPr/>
        </p:nvSpPr>
        <p:spPr>
          <a:xfrm>
            <a:off x="3340126" y="2629275"/>
            <a:ext cx="94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ax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FC08D0C4-18C0-4769-A825-970583EE274B}"/>
              </a:ext>
            </a:extLst>
          </p:cNvPr>
          <p:cNvCxnSpPr/>
          <p:nvPr/>
        </p:nvCxnSpPr>
        <p:spPr>
          <a:xfrm>
            <a:off x="3952715" y="3256265"/>
            <a:ext cx="2461448" cy="1331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B8482AC-8AF0-4CA4-AC42-41038DD0508F}"/>
              </a:ext>
            </a:extLst>
          </p:cNvPr>
          <p:cNvSpPr txBox="1"/>
          <p:nvPr/>
        </p:nvSpPr>
        <p:spPr>
          <a:xfrm>
            <a:off x="3910263" y="3364161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E308932F-93F2-4A3D-BD6B-D6F8C73E8258}"/>
              </a:ext>
            </a:extLst>
          </p:cNvPr>
          <p:cNvSpPr txBox="1"/>
          <p:nvPr/>
        </p:nvSpPr>
        <p:spPr>
          <a:xfrm>
            <a:off x="4781644" y="2709745"/>
            <a:ext cx="1771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&lt; 0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のとき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右下に傾く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418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69A469-D5A4-4AE3-9FFF-483E265C7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セル </a:t>
            </a:r>
            <a:r>
              <a:rPr kumimoji="1" lang="en-US" altLang="ja-JP" dirty="0" err="1"/>
              <a:t>B1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B2</a:t>
            </a:r>
            <a:r>
              <a:rPr kumimoji="1" lang="en-US" altLang="ja-JP" dirty="0"/>
              <a:t> </a:t>
            </a:r>
            <a:r>
              <a:rPr kumimoji="1" lang="ja-JP" altLang="en-US" dirty="0"/>
              <a:t>に </a:t>
            </a:r>
            <a:r>
              <a:rPr kumimoji="1" lang="en-US" altLang="ja-JP" dirty="0"/>
              <a:t>a, b </a:t>
            </a:r>
            <a:r>
              <a:rPr kumimoji="1" lang="ja-JP" altLang="en-US" dirty="0"/>
              <a:t>の値を置く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E31926-EDFD-4836-B908-5A38CF22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E2D9538-EB53-4DDB-9A67-5592F43AD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365" y="1940254"/>
            <a:ext cx="5226208" cy="21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23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69A469-D5A4-4AE3-9FFF-483E265C7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② セル </a:t>
            </a:r>
            <a:r>
              <a:rPr lang="en-US" altLang="ja-JP" dirty="0" err="1"/>
              <a:t>A3</a:t>
            </a:r>
            <a:r>
              <a:rPr lang="en-US" altLang="ja-JP" dirty="0"/>
              <a:t> </a:t>
            </a:r>
            <a:r>
              <a:rPr lang="ja-JP" altLang="en-US" dirty="0"/>
              <a:t>から </a:t>
            </a:r>
            <a:r>
              <a:rPr lang="en-US" altLang="ja-JP" dirty="0" err="1"/>
              <a:t>A10</a:t>
            </a:r>
            <a:r>
              <a:rPr lang="en-US" altLang="ja-JP" dirty="0"/>
              <a:t> </a:t>
            </a:r>
            <a:r>
              <a:rPr lang="ja-JP" altLang="en-US" dirty="0"/>
              <a:t>に </a:t>
            </a:r>
            <a:r>
              <a:rPr lang="en-US" altLang="ja-JP" dirty="0"/>
              <a:t>x </a:t>
            </a:r>
            <a:r>
              <a:rPr lang="ja-JP" altLang="en-US" dirty="0"/>
              <a:t>の値を書く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E31926-EDFD-4836-B908-5A38CF22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4777D63-B23E-47F0-B91D-41DDA7C93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447" y="1510456"/>
            <a:ext cx="4309245" cy="526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18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69A469-D5A4-4AE3-9FFF-483E265C7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321211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③ </a:t>
            </a:r>
            <a:r>
              <a:rPr kumimoji="1" lang="ja-JP" altLang="en-US" dirty="0"/>
              <a:t>セル </a:t>
            </a:r>
            <a:r>
              <a:rPr kumimoji="1" lang="en-US" altLang="ja-JP" dirty="0" err="1"/>
              <a:t>B</a:t>
            </a:r>
            <a:r>
              <a:rPr lang="en-US" altLang="ja-JP" dirty="0" err="1"/>
              <a:t>3</a:t>
            </a:r>
            <a:r>
              <a:rPr lang="en-US" altLang="ja-JP" dirty="0"/>
              <a:t> </a:t>
            </a:r>
            <a:r>
              <a:rPr lang="ja-JP" altLang="en-US" dirty="0"/>
              <a:t>に式「</a:t>
            </a:r>
            <a:r>
              <a:rPr lang="en-US" altLang="ja-JP" dirty="0"/>
              <a:t>= </a:t>
            </a:r>
            <a:r>
              <a:rPr lang="en-US" altLang="ja-JP" dirty="0" err="1"/>
              <a:t>A3</a:t>
            </a:r>
            <a:r>
              <a:rPr lang="en-US" altLang="ja-JP" dirty="0"/>
              <a:t> * $</a:t>
            </a:r>
            <a:r>
              <a:rPr lang="en-US" altLang="ja-JP" dirty="0" err="1"/>
              <a:t>B$1</a:t>
            </a:r>
            <a:r>
              <a:rPr lang="en-US" altLang="ja-JP" dirty="0"/>
              <a:t> + $</a:t>
            </a:r>
            <a:r>
              <a:rPr lang="en-US" altLang="ja-JP" dirty="0" err="1"/>
              <a:t>B$2</a:t>
            </a:r>
            <a:r>
              <a:rPr lang="ja-JP" altLang="en-US" dirty="0"/>
              <a:t>」を書く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④ この式を </a:t>
            </a:r>
            <a:r>
              <a:rPr kumimoji="1" lang="en-US" altLang="ja-JP" dirty="0" err="1"/>
              <a:t>B4</a:t>
            </a:r>
            <a:r>
              <a:rPr kumimoji="1" lang="en-US" altLang="ja-JP" dirty="0"/>
              <a:t> </a:t>
            </a:r>
            <a:r>
              <a:rPr kumimoji="1" lang="ja-JP" altLang="en-US" dirty="0"/>
              <a:t>から </a:t>
            </a:r>
            <a:r>
              <a:rPr kumimoji="1" lang="en-US" altLang="ja-JP" dirty="0" err="1"/>
              <a:t>B10</a:t>
            </a:r>
            <a:r>
              <a:rPr kumimoji="1" lang="en-US" altLang="ja-JP" dirty="0"/>
              <a:t> </a:t>
            </a:r>
            <a:r>
              <a:rPr kumimoji="1" lang="ja-JP" altLang="en-US" dirty="0"/>
              <a:t>にコピーする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E31926-EDFD-4836-B908-5A38CF22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26B0946-DB10-4341-B634-D26069691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116" y="942904"/>
            <a:ext cx="4470005" cy="200017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41E3D42-F5E1-4209-AED5-D77D02234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143" y="3564772"/>
            <a:ext cx="2231843" cy="329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44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69A469-D5A4-4AE3-9FFF-483E265C7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135322"/>
            <a:ext cx="3280808" cy="551894"/>
          </a:xfrm>
        </p:spPr>
        <p:txBody>
          <a:bodyPr/>
          <a:lstStyle/>
          <a:p>
            <a:pPr marL="0" indent="0">
              <a:buNone/>
            </a:pP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1" lang="en-US" altLang="ja-JP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+ 3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E31926-EDFD-4836-B908-5A38CF22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41E3D42-F5E1-4209-AED5-D77D02234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07" y="1352514"/>
            <a:ext cx="3211137" cy="4745347"/>
          </a:xfrm>
          <a:prstGeom prst="rect">
            <a:avLst/>
          </a:prstGeom>
        </p:spPr>
      </p:pic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7E493E38-D6EA-4949-9D31-A0D1C9190A20}"/>
              </a:ext>
            </a:extLst>
          </p:cNvPr>
          <p:cNvSpPr txBox="1">
            <a:spLocks/>
          </p:cNvSpPr>
          <p:nvPr/>
        </p:nvSpPr>
        <p:spPr>
          <a:xfrm>
            <a:off x="3886691" y="2727165"/>
            <a:ext cx="3280808" cy="551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x =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0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のとき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3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4BE9F056-6876-4B5D-BF6C-907CFB0567B8}"/>
              </a:ext>
            </a:extLst>
          </p:cNvPr>
          <p:cNvSpPr txBox="1">
            <a:spLocks/>
          </p:cNvSpPr>
          <p:nvPr/>
        </p:nvSpPr>
        <p:spPr>
          <a:xfrm>
            <a:off x="3886691" y="3409817"/>
            <a:ext cx="4278999" cy="97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x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が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増えると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,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5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増える</a:t>
            </a:r>
          </a:p>
        </p:txBody>
      </p:sp>
    </p:spTree>
    <p:extLst>
      <p:ext uri="{BB962C8B-B14F-4D97-AF65-F5344CB8AC3E}">
        <p14:creationId xmlns:p14="http://schemas.microsoft.com/office/powerpoint/2010/main" val="1902530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14E1983-0840-42BE-9CAC-FAFA76AE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B7B1569-E23A-4129-B3D2-5F648DDD6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22" y="1413668"/>
            <a:ext cx="8701340" cy="443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2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9-3 </a:t>
            </a:r>
            <a:r>
              <a:rPr lang="ja-JP" altLang="en-US" dirty="0"/>
              <a:t>２変数の一次式を </a:t>
            </a:r>
            <a:r>
              <a:rPr lang="en-US" altLang="ja-JP" dirty="0"/>
              <a:t>Excel </a:t>
            </a:r>
            <a:r>
              <a:rPr lang="ja-JP" altLang="en-US" dirty="0"/>
              <a:t>で見てみる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（コンピューターサイエンス）</a:t>
            </a:r>
            <a:endParaRPr lang="en-US" altLang="ja-JP" dirty="0"/>
          </a:p>
          <a:p>
            <a:r>
              <a:rPr lang="en-US" altLang="ja-JP" dirty="0"/>
              <a:t>URL: https://</a:t>
            </a:r>
            <a:r>
              <a:rPr lang="en-US" altLang="ja-JP" dirty="0" err="1"/>
              <a:t>www.kkaneko.jp</a:t>
            </a:r>
            <a:r>
              <a:rPr lang="en-US" altLang="ja-JP" dirty="0"/>
              <a:t>/cc/cs/</a:t>
            </a:r>
            <a:r>
              <a:rPr lang="en-US" altLang="ja-JP" dirty="0" err="1"/>
              <a:t>index.html</a:t>
            </a:r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68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一次式の例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F6C25EB-74D9-45E5-BACD-C149C4C0CEF6}"/>
              </a:ext>
            </a:extLst>
          </p:cNvPr>
          <p:cNvSpPr txBox="1"/>
          <p:nvPr/>
        </p:nvSpPr>
        <p:spPr>
          <a:xfrm>
            <a:off x="1061543" y="5379661"/>
            <a:ext cx="7571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なぜ，数式が大切なのか？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コミュニケーションの手段．誤解なく伝えるため．</a:t>
            </a:r>
          </a:p>
        </p:txBody>
      </p:sp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077D9269-65BC-4015-B769-FAA03F4D3035}"/>
              </a:ext>
            </a:extLst>
          </p:cNvPr>
          <p:cNvSpPr txBox="1">
            <a:spLocks/>
          </p:cNvSpPr>
          <p:nvPr/>
        </p:nvSpPr>
        <p:spPr>
          <a:xfrm>
            <a:off x="1921800" y="2125680"/>
            <a:ext cx="6325848" cy="2606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変数 </a:t>
            </a:r>
            <a:r>
              <a:rPr kumimoji="1" lang="en-US" altLang="ja-JP" sz="27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x, y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について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en-US" altLang="ja-JP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3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 </a:t>
            </a:r>
            <a:r>
              <a:rPr kumimoji="1" lang="en-US" altLang="ja-JP" sz="33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3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+ </a:t>
            </a:r>
            <a:r>
              <a:rPr kumimoji="1" lang="en-US" altLang="ja-JP" sz="3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b </a:t>
            </a:r>
            <a:r>
              <a:rPr kumimoji="1" lang="en-US" altLang="ja-JP" sz="33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y </a:t>
            </a:r>
            <a:r>
              <a:rPr kumimoji="1" lang="en-US" altLang="ja-JP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+ </a:t>
            </a:r>
            <a:r>
              <a:rPr kumimoji="1" lang="en-US" altLang="ja-JP" sz="3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70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3500" dirty="0"/>
              <a:t>アウトライン</a:t>
            </a:r>
            <a:endParaRPr kumimoji="1" lang="ja-JP" altLang="en-US" sz="35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FAA73DDA-B5D2-470D-962D-B13652CEA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2276856"/>
            <a:ext cx="8461375" cy="3903282"/>
          </a:xfrm>
        </p:spPr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一次式（線形式）</a:t>
            </a:r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線形計画法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複数の「量」を決めたいとき，ある規則のもとで，</a:t>
            </a:r>
            <a:r>
              <a:rPr lang="ja-JP" altLang="en-US" b="1" u="sng" dirty="0">
                <a:solidFill>
                  <a:srgbClr val="FF0000"/>
                </a:solidFill>
              </a:rPr>
              <a:t>最適</a:t>
            </a:r>
            <a:r>
              <a:rPr lang="ja-JP" altLang="en-US" dirty="0"/>
              <a:t>な量を決める一手法</a:t>
            </a:r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03655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生産計画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資源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原料，労力，設備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</a:rPr>
              <a:t>例）たまご、牛乳</a:t>
            </a:r>
            <a:endParaRPr lang="en-US" altLang="ja-JP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ja-JP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/>
              <a:t>成果物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製品，サービス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</a:rPr>
              <a:t>例）プリン，ケーキ</a:t>
            </a:r>
            <a:endParaRPr lang="en-US" altLang="ja-JP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732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資源</a:t>
            </a:r>
            <a:r>
              <a:rPr lang="ja-JP" altLang="en-US"/>
              <a:t>と成果物の</a:t>
            </a:r>
            <a:r>
              <a:rPr lang="ja-JP" altLang="en-US" dirty="0"/>
              <a:t>関係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14039" y="1186429"/>
            <a:ext cx="8276820" cy="40555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資源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たまご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成果物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プリン、ケーキ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たまご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個必要　　→　プリン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たまご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個必要　　→　ケーキ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枚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Picture 2" descr="http://4.bp.blogspot.com/-O3BfRklRuvY/UgSMMQLBDQI/AAAAAAAAW-Q/ierOPDBWb7U/s800/sweets_panca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717" y="2636768"/>
            <a:ext cx="1604948" cy="102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2.bp.blogspot.com/-aRx-jJQHsqQ/UgSMWvuXqYI/AAAAAAAAXCM/whshJPMqjxY/s800/sweets_pur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690" y="2642446"/>
            <a:ext cx="1458639" cy="104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377656" y="5241948"/>
            <a:ext cx="8276820" cy="12683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プリンの個数を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ケーキの個数を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とすると：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たまご　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</a:t>
            </a:r>
            <a:r>
              <a:rPr kumimoji="1" lang="en-US" altLang="ja-JP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30940" y="5415333"/>
            <a:ext cx="122341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一次式</a:t>
            </a:r>
          </a:p>
        </p:txBody>
      </p:sp>
    </p:spTree>
    <p:extLst>
      <p:ext uri="{BB962C8B-B14F-4D97-AF65-F5344CB8AC3E}">
        <p14:creationId xmlns:p14="http://schemas.microsoft.com/office/powerpoint/2010/main" val="1696716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24591" y="1086616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 次の値を書く．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数字は半角で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．</a:t>
            </a: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37375" y="6424613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462101" y="1821435"/>
            <a:ext cx="63431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プリン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　→　たまご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個必要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ケーキ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枚　→　たまご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個必要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C0A6B01-C3E0-4A16-A703-DAFBDDE6FBAF}"/>
              </a:ext>
            </a:extLst>
          </p:cNvPr>
          <p:cNvSpPr/>
          <p:nvPr/>
        </p:nvSpPr>
        <p:spPr>
          <a:xfrm>
            <a:off x="1462100" y="3033307"/>
            <a:ext cx="6993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B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列はあとで使いたいのであけておく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FA16E5-3793-44B0-BCA8-4C1EFC4BA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46" y="4071673"/>
            <a:ext cx="5899456" cy="155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07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30941" y="1054866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 次を書き加える．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数字は半角で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．</a:t>
            </a: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892925" y="6389737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196A53D-BB26-4276-85B3-433E2151D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5" y="1720575"/>
            <a:ext cx="9203546" cy="222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67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94D4E0E-2F0C-47D1-89EF-07888D771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1" y="2489924"/>
            <a:ext cx="8977490" cy="2210503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05541" y="1112016"/>
            <a:ext cx="8987659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③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たまご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をどれだけ使うか．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+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」を求めるための、次の式を書く．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セル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F2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に式「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=$C$2 * F$1 + $D$2 * $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E2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18824" y="3168743"/>
            <a:ext cx="805585" cy="3296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11975" y="6373813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0E50528-FAE1-4825-A757-35CBFF1BAB9D}"/>
              </a:ext>
            </a:extLst>
          </p:cNvPr>
          <p:cNvSpPr/>
          <p:nvPr/>
        </p:nvSpPr>
        <p:spPr>
          <a:xfrm>
            <a:off x="4418824" y="5039855"/>
            <a:ext cx="338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になるので確認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243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F7643D0-4945-40AE-B506-02E33FDC8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38" y="2302213"/>
            <a:ext cx="8616711" cy="2121564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47650" y="853248"/>
            <a:ext cx="8033638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④ セル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F2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の式を，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F3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F7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（セル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5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個分）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」する．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右クリックメニューが便利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49260" y="4303455"/>
            <a:ext cx="249299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のように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なっている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ことを確認．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470421" y="2904725"/>
            <a:ext cx="656383" cy="13987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50075" y="6399213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119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ACBC05D-F97A-4D2D-8E4A-11A34D48D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10" y="2426948"/>
            <a:ext cx="8986415" cy="2145052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11150" y="828675"/>
            <a:ext cx="8033638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⑤ セル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F2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の式を，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G2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K7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」する．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右クリックメニューが便利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261924" y="3014823"/>
            <a:ext cx="3882076" cy="155717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72300" y="6391109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288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8427832-7C7D-49F1-9D37-F205A567C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1" y="1356402"/>
            <a:ext cx="9094524" cy="2758398"/>
          </a:xfrm>
          <a:prstGeom prst="rect">
            <a:avLst/>
          </a:prstGeom>
        </p:spPr>
      </p:pic>
      <p:cxnSp>
        <p:nvCxnSpPr>
          <p:cNvPr id="8" name="直線矢印コネクタ 7"/>
          <p:cNvCxnSpPr>
            <a:cxnSpLocks/>
          </p:cNvCxnSpPr>
          <p:nvPr/>
        </p:nvCxnSpPr>
        <p:spPr>
          <a:xfrm>
            <a:off x="2878209" y="2090631"/>
            <a:ext cx="6079721" cy="0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7701403" y="112556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プリン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矢印コネクタ 9"/>
          <p:cNvCxnSpPr>
            <a:cxnSpLocks/>
          </p:cNvCxnSpPr>
          <p:nvPr/>
        </p:nvCxnSpPr>
        <p:spPr>
          <a:xfrm>
            <a:off x="2735333" y="2286838"/>
            <a:ext cx="0" cy="2125674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086358" y="443438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ケーキ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747920" y="4114800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2x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y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848475" y="6434591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EBE17EB-5653-4EF4-A1C5-EE75665195E3}"/>
              </a:ext>
            </a:extLst>
          </p:cNvPr>
          <p:cNvSpPr txBox="1"/>
          <p:nvPr/>
        </p:nvSpPr>
        <p:spPr>
          <a:xfrm>
            <a:off x="793539" y="37426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たまごの量</a:t>
            </a:r>
          </a:p>
        </p:txBody>
      </p:sp>
    </p:spTree>
    <p:extLst>
      <p:ext uri="{BB962C8B-B14F-4D97-AF65-F5344CB8AC3E}">
        <p14:creationId xmlns:p14="http://schemas.microsoft.com/office/powerpoint/2010/main" val="880343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43B2EDC-0F3F-4721-830A-E13AA7A4C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95" y="2055924"/>
            <a:ext cx="8844095" cy="2094836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11150" y="828675"/>
            <a:ext cx="8033638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⑥ セル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の値を，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4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に変えてみる．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数字は半角で．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変化を見る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030701" y="2650451"/>
            <a:ext cx="830652" cy="277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72300" y="6391109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87087E2-8C08-4162-B2E1-D305C2D78209}"/>
              </a:ext>
            </a:extLst>
          </p:cNvPr>
          <p:cNvSpPr/>
          <p:nvPr/>
        </p:nvSpPr>
        <p:spPr>
          <a:xfrm>
            <a:off x="4356243" y="2650452"/>
            <a:ext cx="4525766" cy="15003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64AD1E9-44D8-4E25-BD90-8407A460F461}"/>
              </a:ext>
            </a:extLst>
          </p:cNvPr>
          <p:cNvSpPr txBox="1"/>
          <p:nvPr/>
        </p:nvSpPr>
        <p:spPr>
          <a:xfrm>
            <a:off x="5864304" y="424606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自動計算</a:t>
            </a:r>
          </a:p>
        </p:txBody>
      </p:sp>
    </p:spTree>
    <p:extLst>
      <p:ext uri="{BB962C8B-B14F-4D97-AF65-F5344CB8AC3E}">
        <p14:creationId xmlns:p14="http://schemas.microsoft.com/office/powerpoint/2010/main" val="2557919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382A37F-2F1A-4208-BA32-4B5539ED0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3" y="2059986"/>
            <a:ext cx="8977793" cy="2186081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11150" y="828675"/>
            <a:ext cx="8033638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⑥ セル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の値を，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戻しておく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．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数字は半角で．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030701" y="2650451"/>
            <a:ext cx="830652" cy="277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72300" y="6391109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87087E2-8C08-4162-B2E1-D305C2D78209}"/>
              </a:ext>
            </a:extLst>
          </p:cNvPr>
          <p:cNvSpPr/>
          <p:nvPr/>
        </p:nvSpPr>
        <p:spPr>
          <a:xfrm>
            <a:off x="4412750" y="2688103"/>
            <a:ext cx="4616949" cy="15003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FF8D919-DA4D-435D-B3FE-505F99EF1F03}"/>
              </a:ext>
            </a:extLst>
          </p:cNvPr>
          <p:cNvSpPr txBox="1"/>
          <p:nvPr/>
        </p:nvSpPr>
        <p:spPr>
          <a:xfrm>
            <a:off x="5864304" y="424606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自動計算</a:t>
            </a:r>
          </a:p>
        </p:txBody>
      </p:sp>
    </p:spTree>
    <p:extLst>
      <p:ext uri="{BB962C8B-B14F-4D97-AF65-F5344CB8AC3E}">
        <p14:creationId xmlns:p14="http://schemas.microsoft.com/office/powerpoint/2010/main" val="843212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5FAC21-AF5E-4A1C-B233-6117D6CC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Office 365 </a:t>
            </a:r>
            <a:r>
              <a:rPr kumimoji="1" lang="ja-JP" altLang="en-US" dirty="0"/>
              <a:t>の種類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337555-1E8E-444B-B688-644A8DCEF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50" y="5834356"/>
            <a:ext cx="7756197" cy="881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/>
              <a:t>２種類</a:t>
            </a:r>
            <a:r>
              <a:rPr lang="ja-JP" altLang="en-US" sz="2400" dirty="0"/>
              <a:t>ある．この授業では，</a:t>
            </a:r>
            <a:r>
              <a:rPr lang="ja-JP" altLang="en-US" sz="2400" b="1" dirty="0"/>
              <a:t>どちらを使用しても問題ない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491342-97C7-45F8-86E9-94A9AEC5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34BFAB4-C3BD-444E-A606-1E4CC84CF36A}"/>
              </a:ext>
            </a:extLst>
          </p:cNvPr>
          <p:cNvSpPr txBox="1">
            <a:spLocks/>
          </p:cNvSpPr>
          <p:nvPr/>
        </p:nvSpPr>
        <p:spPr>
          <a:xfrm>
            <a:off x="438882" y="1125969"/>
            <a:ext cx="7756197" cy="4652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Office 365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オンライン版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WEB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ブラウザ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で使う．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https://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portal.office.com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各自の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ID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と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パスワード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でサインインが必要．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Office 365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アプリ版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前もってインストールが必要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．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インストールでは，大量の通信が行われる．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（時間がかかる．通信費用にも注意）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5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0" y="1664494"/>
            <a:ext cx="7391400" cy="560702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いまの エクセルファイル に</a:t>
            </a:r>
            <a:r>
              <a:rPr lang="ja-JP" altLang="en-US" dirty="0">
                <a:solidFill>
                  <a:srgbClr val="FF0000"/>
                </a:solidFill>
              </a:rPr>
              <a:t>書き加える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308610" y="2576665"/>
            <a:ext cx="8276820" cy="604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牛乳</a:t>
            </a: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" name="Picture 2" descr="http://4.bp.blogspot.com/-O3BfRklRuvY/UgSMMQLBDQI/AAAAAAAAW-Q/ierOPDBWb7U/s800/sweets_panca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151" y="2699405"/>
            <a:ext cx="1604948" cy="102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2.bp.blogspot.com/-aRx-jJQHsqQ/UgSMWvuXqYI/AAAAAAAAXCM/whshJPMqjxY/s800/sweets_pur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27" y="2689951"/>
            <a:ext cx="1458639" cy="104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308610" y="993934"/>
            <a:ext cx="7886700" cy="5033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 Light" panose="020F0302020204030204"/>
              <a:ea typeface="游ゴシック Light" panose="020B0300000000000000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902115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15901" y="750462"/>
            <a:ext cx="8324849" cy="97673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⑦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必要な牛乳の量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を求めたい．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まず，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Excel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で次の値を書き加える</a:t>
            </a:r>
            <a:r>
              <a:rPr kumimoji="1" lang="ja-JP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．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（セル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A3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C3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D3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37375" y="6456363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EF7D933D-06F2-48ED-B372-6582B3629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C4ACCE5-27AE-4FDC-A473-114E7C9DA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0" y="2414624"/>
            <a:ext cx="8857816" cy="2177923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04484A1-266D-4F3D-946F-2C49F4C448E8}"/>
              </a:ext>
            </a:extLst>
          </p:cNvPr>
          <p:cNvSpPr/>
          <p:nvPr/>
        </p:nvSpPr>
        <p:spPr>
          <a:xfrm>
            <a:off x="477748" y="3282593"/>
            <a:ext cx="3154167" cy="2825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73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9475478-4F60-410F-8E35-C317F12AC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28" y="2725164"/>
            <a:ext cx="4383572" cy="2138000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160" y="904074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⑧　</a:t>
            </a:r>
            <a:r>
              <a:rPr lang="ja-JP" altLang="en-US" u="sng" dirty="0"/>
              <a:t>セル  </a:t>
            </a:r>
            <a:r>
              <a:rPr lang="en-US" altLang="ja-JP" b="1" u="sng" dirty="0" err="1"/>
              <a:t>E1</a:t>
            </a:r>
            <a:r>
              <a:rPr lang="en-US" altLang="ja-JP" u="sng" dirty="0"/>
              <a:t> </a:t>
            </a:r>
            <a:r>
              <a:rPr lang="ja-JP" altLang="en-US" u="sng" dirty="0"/>
              <a:t>から</a:t>
            </a:r>
            <a:r>
              <a:rPr lang="ja-JP" altLang="en-US" b="1" u="sng" dirty="0"/>
              <a:t> </a:t>
            </a:r>
            <a:r>
              <a:rPr lang="en-US" altLang="ja-JP" b="1" u="sng" dirty="0" err="1"/>
              <a:t>K7</a:t>
            </a:r>
            <a:r>
              <a:rPr lang="en-US" altLang="ja-JP" i="1" u="sng" dirty="0"/>
              <a:t> </a:t>
            </a:r>
            <a:r>
              <a:rPr lang="ja-JP" altLang="en-US" i="1" u="sng" dirty="0"/>
              <a:t>を</a:t>
            </a:r>
            <a:r>
              <a:rPr lang="ja-JP" altLang="en-US" b="1" i="1" u="sng" dirty="0"/>
              <a:t>範囲選択</a:t>
            </a:r>
            <a:r>
              <a:rPr lang="ja-JP" altLang="en-US" i="1" dirty="0"/>
              <a:t>し，右クリックメニューで「</a:t>
            </a:r>
            <a:r>
              <a:rPr lang="ja-JP" altLang="en-US" b="1" i="1" dirty="0"/>
              <a:t>コピー</a:t>
            </a:r>
            <a:r>
              <a:rPr lang="ja-JP" altLang="en-US" i="1" dirty="0"/>
              <a:t>」を選び，</a:t>
            </a:r>
            <a:r>
              <a:rPr lang="en-US" altLang="ja-JP" b="1" u="sng" dirty="0" err="1"/>
              <a:t>E8</a:t>
            </a:r>
            <a:r>
              <a:rPr lang="en-US" altLang="ja-JP" u="sng" dirty="0"/>
              <a:t> </a:t>
            </a:r>
            <a:r>
              <a:rPr lang="ja-JP" altLang="en-US" u="sng" dirty="0"/>
              <a:t>から </a:t>
            </a:r>
            <a:r>
              <a:rPr lang="en-US" altLang="ja-JP" b="1" u="sng" dirty="0" err="1"/>
              <a:t>K14</a:t>
            </a:r>
            <a:r>
              <a:rPr lang="en-US" altLang="ja-JP" u="sng" dirty="0"/>
              <a:t> </a:t>
            </a:r>
            <a:r>
              <a:rPr lang="ja-JP" altLang="en-US" u="sng" dirty="0"/>
              <a:t>に</a:t>
            </a:r>
            <a:r>
              <a:rPr lang="ja-JP" altLang="en-US" b="1" u="sng" dirty="0"/>
              <a:t>張り付ける</a:t>
            </a:r>
            <a:endParaRPr lang="en-US" altLang="ja-JP" u="sng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右矢印 4"/>
          <p:cNvSpPr/>
          <p:nvPr/>
        </p:nvSpPr>
        <p:spPr>
          <a:xfrm>
            <a:off x="4686445" y="3461900"/>
            <a:ext cx="371475" cy="928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76603" y="4344405"/>
            <a:ext cx="904076" cy="22534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CB7E26B-00F4-4C26-96FD-550EACC8F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457" y="2618277"/>
            <a:ext cx="4070559" cy="246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69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402" y="464868"/>
            <a:ext cx="8901196" cy="3788156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None/>
              <a:defRPr/>
            </a:pPr>
            <a:r>
              <a:rPr lang="ja-JP" altLang="en-US" dirty="0"/>
              <a:t>⑨　</a:t>
            </a:r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</a:rPr>
              <a:t>牛乳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をどれだけ使うか．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</a:endParaRPr>
          </a:p>
          <a:p>
            <a:pPr marL="0" lvl="0" indent="0">
              <a:lnSpc>
                <a:spcPct val="90000"/>
              </a:lnSpc>
              <a:buNone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「</a:t>
            </a:r>
            <a:r>
              <a:rPr lang="en-US" altLang="ja-JP" dirty="0">
                <a:solidFill>
                  <a:prstClr val="black"/>
                </a:solidFill>
                <a:latin typeface="メイリオ" panose="020B0604030504040204" pitchFamily="50" charset="-128"/>
              </a:rPr>
              <a:t> </a:t>
            </a:r>
            <a:r>
              <a:rPr lang="en-US" altLang="ja-JP" dirty="0">
                <a:solidFill>
                  <a:srgbClr val="C00000"/>
                </a:solidFill>
                <a:latin typeface="メイリオ" panose="020B0604030504040204" pitchFamily="50" charset="-128"/>
              </a:rPr>
              <a:t>100</a:t>
            </a:r>
            <a:r>
              <a:rPr lang="en-US" altLang="ja-JP" dirty="0">
                <a:solidFill>
                  <a:prstClr val="black"/>
                </a:solidFill>
                <a:latin typeface="メイリオ" panose="020B0604030504040204" pitchFamily="50" charset="-128"/>
              </a:rPr>
              <a:t> </a:t>
            </a:r>
            <a:r>
              <a:rPr lang="en-US" altLang="ja-JP" b="1" i="1" dirty="0">
                <a:solidFill>
                  <a:srgbClr val="FF0000"/>
                </a:solidFill>
                <a:latin typeface="メイリオ" panose="020B0604030504040204" pitchFamily="50" charset="-128"/>
              </a:rPr>
              <a:t>x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</a:rPr>
              <a:t> </a:t>
            </a:r>
            <a:r>
              <a:rPr lang="en-US" altLang="ja-JP" dirty="0">
                <a:solidFill>
                  <a:prstClr val="black"/>
                </a:solidFill>
                <a:latin typeface="メイリオ" panose="020B0604030504040204" pitchFamily="50" charset="-128"/>
              </a:rPr>
              <a:t>+ </a:t>
            </a:r>
            <a:r>
              <a:rPr lang="en-US" altLang="ja-JP" dirty="0">
                <a:solidFill>
                  <a:srgbClr val="C00000"/>
                </a:solidFill>
                <a:latin typeface="メイリオ" panose="020B0604030504040204" pitchFamily="50" charset="-128"/>
              </a:rPr>
              <a:t>200</a:t>
            </a:r>
            <a:r>
              <a:rPr lang="en-US" altLang="ja-JP" dirty="0">
                <a:solidFill>
                  <a:prstClr val="black"/>
                </a:solidFill>
                <a:latin typeface="メイリオ" panose="020B0604030504040204" pitchFamily="50" charset="-128"/>
              </a:rPr>
              <a:t> </a:t>
            </a:r>
            <a:r>
              <a:rPr lang="en-US" altLang="ja-JP" b="1" i="1" dirty="0">
                <a:solidFill>
                  <a:srgbClr val="FF0000"/>
                </a:solidFill>
                <a:latin typeface="メイリオ" panose="020B0604030504040204" pitchFamily="50" charset="-128"/>
              </a:rPr>
              <a:t>y</a:t>
            </a:r>
            <a:r>
              <a:rPr lang="en-US" altLang="ja-JP" dirty="0">
                <a:solidFill>
                  <a:prstClr val="black"/>
                </a:solidFill>
                <a:latin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」を求めるための、次の式を書く．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</a:endParaRPr>
          </a:p>
          <a:p>
            <a:pPr marL="0" lvl="0" indent="0">
              <a:lnSpc>
                <a:spcPct val="90000"/>
              </a:lnSpc>
              <a:buNone/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　　セル </a:t>
            </a:r>
            <a:r>
              <a:rPr lang="en-US" altLang="ja-JP" b="1" dirty="0" err="1">
                <a:solidFill>
                  <a:prstClr val="black"/>
                </a:solidFill>
                <a:latin typeface="メイリオ" panose="020B0604030504040204" pitchFamily="50" charset="-128"/>
              </a:rPr>
              <a:t>F9</a:t>
            </a:r>
            <a:r>
              <a:rPr lang="en-US" altLang="ja-JP" dirty="0">
                <a:solidFill>
                  <a:prstClr val="black"/>
                </a:solidFill>
                <a:latin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に式「</a:t>
            </a:r>
            <a:r>
              <a:rPr lang="en-US" altLang="ja-JP" b="1" dirty="0"/>
              <a:t> =$</a:t>
            </a:r>
            <a:r>
              <a:rPr lang="en-US" altLang="ja-JP" b="1" dirty="0" err="1"/>
              <a:t>C$3</a:t>
            </a:r>
            <a:r>
              <a:rPr lang="en-US" altLang="ja-JP" b="1" dirty="0"/>
              <a:t> * </a:t>
            </a:r>
            <a:r>
              <a:rPr lang="en-US" altLang="ja-JP" b="1" dirty="0" err="1"/>
              <a:t>F$8</a:t>
            </a:r>
            <a:r>
              <a:rPr lang="en-US" altLang="ja-JP" b="1" dirty="0"/>
              <a:t> + $</a:t>
            </a:r>
            <a:r>
              <a:rPr lang="en-US" altLang="ja-JP" b="1" dirty="0" err="1"/>
              <a:t>D$3</a:t>
            </a:r>
            <a:r>
              <a:rPr lang="en-US" altLang="ja-JP" b="1" dirty="0"/>
              <a:t> * $</a:t>
            </a:r>
            <a:r>
              <a:rPr lang="en-US" altLang="ja-JP" b="1" dirty="0" err="1"/>
              <a:t>E9</a:t>
            </a:r>
            <a:r>
              <a:rPr lang="en-US" altLang="ja-JP" b="1" dirty="0"/>
              <a:t> 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」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439E268-D3DC-4DAC-928B-563098250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38" y="2211000"/>
            <a:ext cx="8178724" cy="3726853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A7973F7-2460-40B8-BE4D-4A81DC89D2A8}"/>
              </a:ext>
            </a:extLst>
          </p:cNvPr>
          <p:cNvSpPr/>
          <p:nvPr/>
        </p:nvSpPr>
        <p:spPr>
          <a:xfrm>
            <a:off x="4527425" y="6094741"/>
            <a:ext cx="338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になるので確認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5CFDADD-B396-4765-BC2A-0AB4E196FADB}"/>
              </a:ext>
            </a:extLst>
          </p:cNvPr>
          <p:cNvSpPr/>
          <p:nvPr/>
        </p:nvSpPr>
        <p:spPr>
          <a:xfrm>
            <a:off x="4316083" y="4499246"/>
            <a:ext cx="805585" cy="3296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05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72AF0A8-57CF-4998-84FA-8EAD9C06D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15" y="1379064"/>
            <a:ext cx="7109636" cy="3101252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79638" y="239455"/>
            <a:ext cx="8033638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④ セル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F9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の式を，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F10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F14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（セル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5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個分）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」する．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右クリックメニューが便利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49260" y="4303455"/>
            <a:ext cx="249299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200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400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600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800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のように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なっている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ことを確認．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989172" y="3209259"/>
            <a:ext cx="656383" cy="127105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50075" y="6399213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095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6EB122E-EF60-4053-A0C1-6E2D3C2F5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40" y="1883537"/>
            <a:ext cx="8621720" cy="3819749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11150" y="828675"/>
            <a:ext cx="8033638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⑤ セル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F9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の式を，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G9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K14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」する．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右クリックメニューが便利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050794" y="4146108"/>
            <a:ext cx="3718199" cy="14892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72300" y="6391109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0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0676D0A-587A-41AD-B519-E861FF4C3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3" y="1308008"/>
            <a:ext cx="8959520" cy="2909534"/>
          </a:xfrm>
          <a:prstGeom prst="rect">
            <a:avLst/>
          </a:prstGeom>
        </p:spPr>
      </p:pic>
      <p:cxnSp>
        <p:nvCxnSpPr>
          <p:cNvPr id="8" name="直線矢印コネクタ 7"/>
          <p:cNvCxnSpPr>
            <a:cxnSpLocks/>
          </p:cNvCxnSpPr>
          <p:nvPr/>
        </p:nvCxnSpPr>
        <p:spPr>
          <a:xfrm>
            <a:off x="2539162" y="1772132"/>
            <a:ext cx="6079721" cy="0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7701403" y="112556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プリン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矢印コネクタ 9"/>
          <p:cNvCxnSpPr>
            <a:cxnSpLocks/>
          </p:cNvCxnSpPr>
          <p:nvPr/>
        </p:nvCxnSpPr>
        <p:spPr>
          <a:xfrm>
            <a:off x="1641135" y="1839912"/>
            <a:ext cx="0" cy="2377630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087137" y="428778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ケーキ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182841" y="4156532"/>
            <a:ext cx="1834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 x + 200 y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848475" y="6434591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38B09DB-8E16-42A9-A147-32E34E613307}"/>
              </a:ext>
            </a:extLst>
          </p:cNvPr>
          <p:cNvSpPr txBox="1"/>
          <p:nvPr/>
        </p:nvSpPr>
        <p:spPr>
          <a:xfrm>
            <a:off x="1347537" y="6225530"/>
            <a:ext cx="51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次で使うので，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Excel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を閉じないこと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BDB5FF-E6A2-4B2A-BABC-5E3DDE63709C}"/>
              </a:ext>
            </a:extLst>
          </p:cNvPr>
          <p:cNvSpPr txBox="1"/>
          <p:nvPr/>
        </p:nvSpPr>
        <p:spPr>
          <a:xfrm>
            <a:off x="793539" y="37426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牛乳の量</a:t>
            </a:r>
          </a:p>
        </p:txBody>
      </p:sp>
    </p:spTree>
    <p:extLst>
      <p:ext uri="{BB962C8B-B14F-4D97-AF65-F5344CB8AC3E}">
        <p14:creationId xmlns:p14="http://schemas.microsoft.com/office/powerpoint/2010/main" val="16057440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9-4 </a:t>
            </a:r>
            <a:r>
              <a:rPr lang="ja-JP" altLang="en-US" dirty="0"/>
              <a:t>一次不等式の制約を </a:t>
            </a:r>
            <a:r>
              <a:rPr lang="en-US" altLang="ja-JP" dirty="0"/>
              <a:t>Excel </a:t>
            </a:r>
            <a:r>
              <a:rPr lang="ja-JP" altLang="en-US" dirty="0"/>
              <a:t>で見てみる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（コンピューターサイエンス）</a:t>
            </a:r>
            <a:endParaRPr lang="en-US" altLang="ja-JP" dirty="0"/>
          </a:p>
          <a:p>
            <a:r>
              <a:rPr lang="en-US" altLang="ja-JP" dirty="0"/>
              <a:t>URL: https://</a:t>
            </a:r>
            <a:r>
              <a:rPr lang="en-US" altLang="ja-JP" dirty="0" err="1"/>
              <a:t>www.kkaneko.jp</a:t>
            </a:r>
            <a:r>
              <a:rPr lang="en-US" altLang="ja-JP" dirty="0"/>
              <a:t>/cc/cs/</a:t>
            </a:r>
            <a:r>
              <a:rPr lang="en-US" altLang="ja-JP" dirty="0" err="1"/>
              <a:t>index.html</a:t>
            </a:r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07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21610" y="993934"/>
            <a:ext cx="8276820" cy="604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たまご</a:t>
            </a: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</a:t>
            </a:r>
            <a:r>
              <a:rPr kumimoji="1" lang="en-US" altLang="ja-JP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" name="Picture 2" descr="http://4.bp.blogspot.com/-O3BfRklRuvY/UgSMMQLBDQI/AAAAAAAAW-Q/ierOPDBWb7U/s800/sweets_panca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51" y="1116674"/>
            <a:ext cx="1604948" cy="102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2.bp.blogspot.com/-aRx-jJQHsqQ/UgSMWvuXqYI/AAAAAAAAXCM/whshJPMqjxY/s800/sweets_pur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27" y="1107220"/>
            <a:ext cx="1458639" cy="104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308610" y="993934"/>
            <a:ext cx="7886700" cy="5033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 Light" panose="020F0302020204030204"/>
              <a:ea typeface="游ゴシック Light" panose="020B0300000000000000" pitchFamily="50" charset="-128"/>
              <a:cs typeface="+mj-cs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3865" y="2990160"/>
            <a:ext cx="8276820" cy="604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たまごが 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しかありません（制約）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96266E2-EF7D-491C-834F-7011BF039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01" y="3728717"/>
            <a:ext cx="1852945" cy="173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172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21610" y="993934"/>
            <a:ext cx="8276820" cy="604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たまご</a:t>
            </a: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</a:t>
            </a:r>
            <a:r>
              <a:rPr kumimoji="1" lang="en-US" altLang="ja-JP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" name="Picture 2" descr="http://4.bp.blogspot.com/-O3BfRklRuvY/UgSMMQLBDQI/AAAAAAAAW-Q/ierOPDBWb7U/s800/sweets_panca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51" y="1116674"/>
            <a:ext cx="1604948" cy="102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2.bp.blogspot.com/-aRx-jJQHsqQ/UgSMWvuXqYI/AAAAAAAAXCM/whshJPMqjxY/s800/sweets_pur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27" y="1107220"/>
            <a:ext cx="1458639" cy="104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308610" y="993934"/>
            <a:ext cx="7886700" cy="5033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 Light" panose="020F0302020204030204"/>
              <a:ea typeface="游ゴシック Light" panose="020B0300000000000000" pitchFamily="50" charset="-128"/>
              <a:cs typeface="+mj-cs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3865" y="2990160"/>
            <a:ext cx="8276820" cy="604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たまごが 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しかありません（制約）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F0B730A-4135-4ADF-877B-EA61AE598EC4}"/>
              </a:ext>
            </a:extLst>
          </p:cNvPr>
          <p:cNvSpPr txBox="1"/>
          <p:nvPr/>
        </p:nvSpPr>
        <p:spPr>
          <a:xfrm>
            <a:off x="2146625" y="5099953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変数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x, y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について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r>
              <a:rPr kumimoji="0" lang="ja-JP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</a:t>
            </a:r>
            <a:r>
              <a:rPr kumimoji="0" lang="ja-JP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106066DE-7931-4E9E-9D83-29251E043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01" y="3728717"/>
            <a:ext cx="1852945" cy="173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87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DD96CC-E3A8-4888-A875-ACE5EEF81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Office 365 </a:t>
            </a:r>
            <a:r>
              <a:rPr lang="ja-JP" altLang="en-US" dirty="0"/>
              <a:t>オンライン版で </a:t>
            </a:r>
            <a:r>
              <a:rPr lang="en-US" altLang="ja-JP" dirty="0"/>
              <a:t>Excel</a:t>
            </a:r>
            <a:r>
              <a:rPr lang="ja-JP" altLang="en-US" dirty="0"/>
              <a:t> を起動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4FC3AC-C179-4876-9C80-E41605AF6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846253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要点</a:t>
            </a:r>
            <a:r>
              <a:rPr lang="en-US" altLang="ja-JP" sz="2400" dirty="0"/>
              <a:t>】 </a:t>
            </a:r>
            <a:r>
              <a:rPr lang="en-US" altLang="ja-JP" sz="2400" b="1" dirty="0"/>
              <a:t>Web </a:t>
            </a:r>
            <a:r>
              <a:rPr lang="ja-JP" altLang="en-US" sz="2400" b="1" dirty="0"/>
              <a:t>ブラウザ</a:t>
            </a:r>
            <a:r>
              <a:rPr lang="ja-JP" altLang="en-US" sz="2400" dirty="0"/>
              <a:t>で，次のページを開き，各自の </a:t>
            </a:r>
            <a:r>
              <a:rPr lang="en-US" altLang="ja-JP" sz="2400" b="1" dirty="0"/>
              <a:t>ID 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パスワード</a:t>
            </a:r>
            <a:r>
              <a:rPr lang="ja-JP" altLang="en-US" sz="2400" dirty="0"/>
              <a:t>でサインイン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en-US" altLang="ja-JP" sz="2400" b="1" dirty="0"/>
              <a:t>https://</a:t>
            </a:r>
            <a:r>
              <a:rPr lang="en-US" altLang="ja-JP" sz="2400" b="1" dirty="0" err="1"/>
              <a:t>portal.office.com</a:t>
            </a:r>
            <a:endParaRPr lang="en-US" altLang="ja-JP" sz="2400" b="1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8B31DD-6AFA-45F2-ADA0-3F7D2D531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B2248A8-0573-4B70-9DBC-BA56AA3D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523" y="2519159"/>
            <a:ext cx="6262999" cy="374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514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ABB02301-87BE-4E8A-9CF8-151DE4EA5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05" y="2936551"/>
            <a:ext cx="4954043" cy="2072969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5716" y="614697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 前のパート「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9-3.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２変数の一次式を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Excel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で見る」の手順で，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Excel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を準備する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 セル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F2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K7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範囲選択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し、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条件付き書式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363056" y="3116329"/>
            <a:ext cx="2706392" cy="9368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55722" y="6350169"/>
            <a:ext cx="26084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次ページに続く</a:t>
            </a:r>
          </a:p>
        </p:txBody>
      </p:sp>
      <p:sp>
        <p:nvSpPr>
          <p:cNvPr id="4" name="右矢印 3"/>
          <p:cNvSpPr/>
          <p:nvPr/>
        </p:nvSpPr>
        <p:spPr>
          <a:xfrm>
            <a:off x="5164128" y="3953499"/>
            <a:ext cx="343760" cy="726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スライド番号プレースホルダー 3">
            <a:extLst>
              <a:ext uri="{FF2B5EF4-FFF2-40B4-BE49-F238E27FC236}">
                <a16:creationId xmlns:a16="http://schemas.microsoft.com/office/drawing/2014/main" id="{0F9D0D2E-A015-4CEE-AAE5-D55AE9F5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1E008425-7CE5-4DFA-BF8C-6891D43DC759}"/>
              </a:ext>
            </a:extLst>
          </p:cNvPr>
          <p:cNvGrpSpPr/>
          <p:nvPr/>
        </p:nvGrpSpPr>
        <p:grpSpPr>
          <a:xfrm>
            <a:off x="5548255" y="2554026"/>
            <a:ext cx="3586670" cy="4338188"/>
            <a:chOff x="5548255" y="2554026"/>
            <a:chExt cx="3586670" cy="4338188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38A4D751-C261-4039-A5FE-8C7379D10F23}"/>
                </a:ext>
              </a:extLst>
            </p:cNvPr>
            <p:cNvSpPr txBox="1"/>
            <p:nvPr/>
          </p:nvSpPr>
          <p:spPr>
            <a:xfrm>
              <a:off x="6613745" y="449375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オンライン版</a:t>
              </a: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8255" y="5104507"/>
              <a:ext cx="3415982" cy="1418375"/>
            </a:xfrm>
            <a:prstGeom prst="rect">
              <a:avLst/>
            </a:prstGeom>
          </p:spPr>
        </p:pic>
        <p:sp>
          <p:nvSpPr>
            <p:cNvPr id="10" name="正方形/長方形 9"/>
            <p:cNvSpPr/>
            <p:nvPr/>
          </p:nvSpPr>
          <p:spPr>
            <a:xfrm>
              <a:off x="7157702" y="5457853"/>
              <a:ext cx="557765" cy="60311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79CBF88E-F982-4B31-84BC-BCA7326FFAF9}"/>
                </a:ext>
              </a:extLst>
            </p:cNvPr>
            <p:cNvGrpSpPr/>
            <p:nvPr/>
          </p:nvGrpSpPr>
          <p:grpSpPr>
            <a:xfrm>
              <a:off x="6186059" y="2554026"/>
              <a:ext cx="1807235" cy="1399473"/>
              <a:chOff x="6186059" y="2554026"/>
              <a:chExt cx="2445130" cy="2032742"/>
            </a:xfrm>
          </p:grpSpPr>
          <p:pic>
            <p:nvPicPr>
              <p:cNvPr id="2" name="図 1">
                <a:extLst>
                  <a:ext uri="{FF2B5EF4-FFF2-40B4-BE49-F238E27FC236}">
                    <a16:creationId xmlns:a16="http://schemas.microsoft.com/office/drawing/2014/main" id="{125006B7-00A3-4871-B661-DC55B03DF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6059" y="2554026"/>
                <a:ext cx="2445130" cy="2032742"/>
              </a:xfrm>
              <a:prstGeom prst="rect">
                <a:avLst/>
              </a:prstGeom>
            </p:spPr>
          </p:pic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7CF2826F-BD6D-4683-9674-C0B2CF9DCAD8}"/>
                  </a:ext>
                </a:extLst>
              </p:cNvPr>
              <p:cNvSpPr/>
              <p:nvPr/>
            </p:nvSpPr>
            <p:spPr>
              <a:xfrm>
                <a:off x="7442263" y="2688078"/>
                <a:ext cx="365805" cy="295072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312B1601-3904-419E-B9DB-9728255CC5D3}"/>
                  </a:ext>
                </a:extLst>
              </p:cNvPr>
              <p:cNvSpPr/>
              <p:nvPr/>
            </p:nvSpPr>
            <p:spPr>
              <a:xfrm>
                <a:off x="7442263" y="3728936"/>
                <a:ext cx="1188481" cy="240914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4682D209-63FD-48AC-A6C3-70865F2B2869}"/>
                </a:ext>
              </a:extLst>
            </p:cNvPr>
            <p:cNvSpPr txBox="1"/>
            <p:nvPr/>
          </p:nvSpPr>
          <p:spPr>
            <a:xfrm>
              <a:off x="6812112" y="652288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アプリ版</a:t>
              </a:r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14C76110-4105-487B-9EBC-F919AEA23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13184" y="4105281"/>
              <a:ext cx="3351053" cy="422717"/>
            </a:xfrm>
            <a:prstGeom prst="rect">
              <a:avLst/>
            </a:prstGeom>
          </p:spPr>
        </p:pic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60CB2471-B94C-4DE9-B39B-436F36FFB10B}"/>
                </a:ext>
              </a:extLst>
            </p:cNvPr>
            <p:cNvSpPr/>
            <p:nvPr/>
          </p:nvSpPr>
          <p:spPr>
            <a:xfrm>
              <a:off x="8445357" y="4293597"/>
              <a:ext cx="486851" cy="20015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EBCB52C6-6C48-4DFE-BAD8-5D9B63B11906}"/>
                </a:ext>
              </a:extLst>
            </p:cNvPr>
            <p:cNvSpPr txBox="1"/>
            <p:nvPr/>
          </p:nvSpPr>
          <p:spPr>
            <a:xfrm>
              <a:off x="8026929" y="3439255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どちらか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の表示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92771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B6A747F-85ED-4BB3-B56A-E7433EAA4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229" y="3578864"/>
            <a:ext cx="1647910" cy="248297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D9926EBD-8715-4254-95D6-30BC3FFE7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3884" y="4466405"/>
            <a:ext cx="4794496" cy="1066855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550" y="1533525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8741" y="238891"/>
            <a:ext cx="9161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③「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セルの強調表示ルール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」→「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指定の値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より大きい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と操作．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を指定し、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OK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をクリック</a:t>
            </a:r>
          </a:p>
        </p:txBody>
      </p:sp>
      <p:sp>
        <p:nvSpPr>
          <p:cNvPr id="15" name="スライド番号プレースホルダー 3">
            <a:extLst>
              <a:ext uri="{FF2B5EF4-FFF2-40B4-BE49-F238E27FC236}">
                <a16:creationId xmlns:a16="http://schemas.microsoft.com/office/drawing/2014/main" id="{E750D7ED-E9CD-4BEC-8AD8-919D0AD0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4880" y="1459516"/>
            <a:ext cx="3732506" cy="207261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671882" y="2182607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573489" y="2173210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932382" y="4956669"/>
            <a:ext cx="1213336" cy="2878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182321" y="5181398"/>
            <a:ext cx="770831" cy="3051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13806" y="374971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指定の値より大きい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13806" y="5680968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」は半角で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A5A2AA1-F73D-48D2-B2BF-6A4F3D20BC38}"/>
              </a:ext>
            </a:extLst>
          </p:cNvPr>
          <p:cNvSpPr txBox="1"/>
          <p:nvPr/>
        </p:nvSpPr>
        <p:spPr>
          <a:xfrm>
            <a:off x="5650482" y="64886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アプリ版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E146B86-4CC0-437F-BD34-3FE17362AC20}"/>
              </a:ext>
            </a:extLst>
          </p:cNvPr>
          <p:cNvSpPr txBox="1"/>
          <p:nvPr/>
        </p:nvSpPr>
        <p:spPr>
          <a:xfrm>
            <a:off x="1391342" y="649440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オンライン版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CCA8038-90D5-4E8E-94F9-3E67B151F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832" y="1180098"/>
            <a:ext cx="3400600" cy="1832069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9959170-D6D9-41FB-920D-D3FD04BAB9A1}"/>
              </a:ext>
            </a:extLst>
          </p:cNvPr>
          <p:cNvSpPr txBox="1"/>
          <p:nvPr/>
        </p:nvSpPr>
        <p:spPr>
          <a:xfrm>
            <a:off x="725965" y="6007904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」は半角で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85EA153-B9A0-4D1A-9079-A1F8F7C350B7}"/>
              </a:ext>
            </a:extLst>
          </p:cNvPr>
          <p:cNvSpPr txBox="1"/>
          <p:nvPr/>
        </p:nvSpPr>
        <p:spPr>
          <a:xfrm>
            <a:off x="591804" y="305543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指定の値より大きい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AAC9417-A085-4B0E-A5E8-6E7284A2E81B}"/>
              </a:ext>
            </a:extLst>
          </p:cNvPr>
          <p:cNvSpPr/>
          <p:nvPr/>
        </p:nvSpPr>
        <p:spPr>
          <a:xfrm>
            <a:off x="1567134" y="5724850"/>
            <a:ext cx="659969" cy="3027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FC99FF7-6314-4CB9-963C-CD40110941D3}"/>
              </a:ext>
            </a:extLst>
          </p:cNvPr>
          <p:cNvSpPr/>
          <p:nvPr/>
        </p:nvSpPr>
        <p:spPr>
          <a:xfrm flipV="1">
            <a:off x="1237593" y="4870634"/>
            <a:ext cx="860967" cy="1720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2D582F6-5F0C-4B9E-8C21-CC5A8A16AE54}"/>
              </a:ext>
            </a:extLst>
          </p:cNvPr>
          <p:cNvSpPr/>
          <p:nvPr/>
        </p:nvSpPr>
        <p:spPr>
          <a:xfrm>
            <a:off x="368833" y="1438622"/>
            <a:ext cx="1758792" cy="256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BB0890C-D856-4470-AFE3-8053D4EBE555}"/>
              </a:ext>
            </a:extLst>
          </p:cNvPr>
          <p:cNvSpPr/>
          <p:nvPr/>
        </p:nvSpPr>
        <p:spPr>
          <a:xfrm>
            <a:off x="2176172" y="1438622"/>
            <a:ext cx="1663520" cy="256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0262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87BBD60-0801-48C2-AF96-1F1C70F29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75" y="1206477"/>
            <a:ext cx="8331537" cy="311380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いまできたこと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50473" y="5432146"/>
            <a:ext cx="39934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ピンク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の部分は材料不足</a:t>
            </a:r>
            <a:endParaRPr kumimoji="1" lang="en-US" altLang="ja-JP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（制約違反）</a:t>
            </a:r>
          </a:p>
        </p:txBody>
      </p:sp>
      <p:cxnSp>
        <p:nvCxnSpPr>
          <p:cNvPr id="16" name="直線矢印コネクタ 15"/>
          <p:cNvCxnSpPr>
            <a:cxnSpLocks/>
          </p:cNvCxnSpPr>
          <p:nvPr/>
        </p:nvCxnSpPr>
        <p:spPr>
          <a:xfrm>
            <a:off x="2260315" y="2007393"/>
            <a:ext cx="6682156" cy="3572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7564989" y="895530"/>
            <a:ext cx="9925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プリン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1917683" y="2007393"/>
            <a:ext cx="14288" cy="2843213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920171" y="4723561"/>
            <a:ext cx="9925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ケーキ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59E07F0-58D6-46B7-8227-16FC2E915E39}"/>
              </a:ext>
            </a:extLst>
          </p:cNvPr>
          <p:cNvSpPr txBox="1"/>
          <p:nvPr/>
        </p:nvSpPr>
        <p:spPr>
          <a:xfrm>
            <a:off x="1157340" y="725802"/>
            <a:ext cx="15311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たまごの量</a:t>
            </a:r>
          </a:p>
        </p:txBody>
      </p:sp>
    </p:spTree>
    <p:extLst>
      <p:ext uri="{BB962C8B-B14F-4D97-AF65-F5344CB8AC3E}">
        <p14:creationId xmlns:p14="http://schemas.microsoft.com/office/powerpoint/2010/main" val="28934766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21610" y="993934"/>
            <a:ext cx="8276820" cy="604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牛乳</a:t>
            </a: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" name="Picture 2" descr="http://4.bp.blogspot.com/-O3BfRklRuvY/UgSMMQLBDQI/AAAAAAAAW-Q/ierOPDBWb7U/s800/sweets_panca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51" y="1116674"/>
            <a:ext cx="1604948" cy="102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2.bp.blogspot.com/-aRx-jJQHsqQ/UgSMWvuXqYI/AAAAAAAAXCM/whshJPMqjxY/s800/sweets_pur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27" y="1107220"/>
            <a:ext cx="1458639" cy="104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308610" y="993934"/>
            <a:ext cx="7886700" cy="5033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 Light" panose="020F0302020204030204"/>
              <a:ea typeface="游ゴシック Light" panose="020B0300000000000000" pitchFamily="50" charset="-128"/>
              <a:cs typeface="+mj-cs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3865" y="2990160"/>
            <a:ext cx="8276820" cy="604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牛乳が 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しかありません（制約）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26" name="Picture 2" descr="https://2.bp.blogspot.com/-6pRhgBs5tOE/VhHgLlEaaAI/AAAAAAAAy3w/DT9A2ryFsX0/s800/milk_b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3437398"/>
            <a:ext cx="1279412" cy="148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220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21610" y="993934"/>
            <a:ext cx="8276820" cy="604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牛乳</a:t>
            </a: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" name="Picture 2" descr="http://4.bp.blogspot.com/-O3BfRklRuvY/UgSMMQLBDQI/AAAAAAAAW-Q/ierOPDBWb7U/s800/sweets_panca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51" y="1116674"/>
            <a:ext cx="1604948" cy="102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2.bp.blogspot.com/-aRx-jJQHsqQ/UgSMWvuXqYI/AAAAAAAAXCM/whshJPMqjxY/s800/sweets_pur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27" y="1107220"/>
            <a:ext cx="1458639" cy="104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308610" y="993934"/>
            <a:ext cx="7886700" cy="5033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 Light" panose="020F0302020204030204"/>
              <a:ea typeface="游ゴシック Light" panose="020B0300000000000000" pitchFamily="50" charset="-128"/>
              <a:cs typeface="+mj-cs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3865" y="2990160"/>
            <a:ext cx="8276820" cy="604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牛乳が 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しかありません（制約）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26" name="Picture 2" descr="https://2.bp.blogspot.com/-6pRhgBs5tOE/VhHgLlEaaAI/AAAAAAAAy3w/DT9A2ryFsX0/s800/milk_b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3437398"/>
            <a:ext cx="1279412" cy="148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E290A8C-B51D-4F62-AE93-A85CB750A2D7}"/>
              </a:ext>
            </a:extLst>
          </p:cNvPr>
          <p:cNvSpPr txBox="1"/>
          <p:nvPr/>
        </p:nvSpPr>
        <p:spPr>
          <a:xfrm>
            <a:off x="2146625" y="5099953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変数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x, y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について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 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r>
              <a:rPr kumimoji="0" lang="ja-JP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</a:t>
            </a:r>
            <a:r>
              <a:rPr kumimoji="0" lang="ja-JP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3898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>
            <a:extLst>
              <a:ext uri="{FF2B5EF4-FFF2-40B4-BE49-F238E27FC236}">
                <a16:creationId xmlns:a16="http://schemas.microsoft.com/office/drawing/2014/main" id="{0C26BFF6-ED3D-4948-8733-5A66CB3F9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49" y="2702046"/>
            <a:ext cx="4889546" cy="2161040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5716" y="614697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④ セル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F9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K14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範囲選択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し、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条件付き書式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368193" y="3953499"/>
            <a:ext cx="2686012" cy="9095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55722" y="6350169"/>
            <a:ext cx="26084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次ページに続く</a:t>
            </a:r>
          </a:p>
        </p:txBody>
      </p:sp>
      <p:sp>
        <p:nvSpPr>
          <p:cNvPr id="4" name="右矢印 3"/>
          <p:cNvSpPr/>
          <p:nvPr/>
        </p:nvSpPr>
        <p:spPr>
          <a:xfrm>
            <a:off x="5164128" y="3953499"/>
            <a:ext cx="343760" cy="726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スライド番号プレースホルダー 3">
            <a:extLst>
              <a:ext uri="{FF2B5EF4-FFF2-40B4-BE49-F238E27FC236}">
                <a16:creationId xmlns:a16="http://schemas.microsoft.com/office/drawing/2014/main" id="{0F9D0D2E-A015-4CEE-AAE5-D55AE9F5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1E008425-7CE5-4DFA-BF8C-6891D43DC759}"/>
              </a:ext>
            </a:extLst>
          </p:cNvPr>
          <p:cNvGrpSpPr/>
          <p:nvPr/>
        </p:nvGrpSpPr>
        <p:grpSpPr>
          <a:xfrm>
            <a:off x="5548255" y="2554026"/>
            <a:ext cx="3586670" cy="4338188"/>
            <a:chOff x="5548255" y="2554026"/>
            <a:chExt cx="3586670" cy="4338188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38A4D751-C261-4039-A5FE-8C7379D10F23}"/>
                </a:ext>
              </a:extLst>
            </p:cNvPr>
            <p:cNvSpPr txBox="1"/>
            <p:nvPr/>
          </p:nvSpPr>
          <p:spPr>
            <a:xfrm>
              <a:off x="6613745" y="449375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オンライン版</a:t>
              </a: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8255" y="5104507"/>
              <a:ext cx="3415982" cy="1418375"/>
            </a:xfrm>
            <a:prstGeom prst="rect">
              <a:avLst/>
            </a:prstGeom>
          </p:spPr>
        </p:pic>
        <p:sp>
          <p:nvSpPr>
            <p:cNvPr id="10" name="正方形/長方形 9"/>
            <p:cNvSpPr/>
            <p:nvPr/>
          </p:nvSpPr>
          <p:spPr>
            <a:xfrm>
              <a:off x="7157702" y="5457853"/>
              <a:ext cx="557765" cy="60311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79CBF88E-F982-4B31-84BC-BCA7326FFAF9}"/>
                </a:ext>
              </a:extLst>
            </p:cNvPr>
            <p:cNvGrpSpPr/>
            <p:nvPr/>
          </p:nvGrpSpPr>
          <p:grpSpPr>
            <a:xfrm>
              <a:off x="6186059" y="2554026"/>
              <a:ext cx="1807235" cy="1399473"/>
              <a:chOff x="6186059" y="2554026"/>
              <a:chExt cx="2445130" cy="2032742"/>
            </a:xfrm>
          </p:grpSpPr>
          <p:pic>
            <p:nvPicPr>
              <p:cNvPr id="2" name="図 1">
                <a:extLst>
                  <a:ext uri="{FF2B5EF4-FFF2-40B4-BE49-F238E27FC236}">
                    <a16:creationId xmlns:a16="http://schemas.microsoft.com/office/drawing/2014/main" id="{125006B7-00A3-4871-B661-DC55B03DF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6059" y="2554026"/>
                <a:ext cx="2445130" cy="2032742"/>
              </a:xfrm>
              <a:prstGeom prst="rect">
                <a:avLst/>
              </a:prstGeom>
            </p:spPr>
          </p:pic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7CF2826F-BD6D-4683-9674-C0B2CF9DCAD8}"/>
                  </a:ext>
                </a:extLst>
              </p:cNvPr>
              <p:cNvSpPr/>
              <p:nvPr/>
            </p:nvSpPr>
            <p:spPr>
              <a:xfrm>
                <a:off x="7442263" y="2688078"/>
                <a:ext cx="365805" cy="295072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312B1601-3904-419E-B9DB-9728255CC5D3}"/>
                  </a:ext>
                </a:extLst>
              </p:cNvPr>
              <p:cNvSpPr/>
              <p:nvPr/>
            </p:nvSpPr>
            <p:spPr>
              <a:xfrm>
                <a:off x="7442263" y="3728936"/>
                <a:ext cx="1188481" cy="240914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4682D209-63FD-48AC-A6C3-70865F2B2869}"/>
                </a:ext>
              </a:extLst>
            </p:cNvPr>
            <p:cNvSpPr txBox="1"/>
            <p:nvPr/>
          </p:nvSpPr>
          <p:spPr>
            <a:xfrm>
              <a:off x="6812112" y="652288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アプリ版</a:t>
              </a:r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14C76110-4105-487B-9EBC-F919AEA23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13184" y="4105281"/>
              <a:ext cx="3351053" cy="422717"/>
            </a:xfrm>
            <a:prstGeom prst="rect">
              <a:avLst/>
            </a:prstGeom>
          </p:spPr>
        </p:pic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60CB2471-B94C-4DE9-B39B-436F36FFB10B}"/>
                </a:ext>
              </a:extLst>
            </p:cNvPr>
            <p:cNvSpPr/>
            <p:nvPr/>
          </p:nvSpPr>
          <p:spPr>
            <a:xfrm>
              <a:off x="8445357" y="4293597"/>
              <a:ext cx="486851" cy="20015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EBCB52C6-6C48-4DFE-BAD8-5D9B63B11906}"/>
                </a:ext>
              </a:extLst>
            </p:cNvPr>
            <p:cNvSpPr txBox="1"/>
            <p:nvPr/>
          </p:nvSpPr>
          <p:spPr>
            <a:xfrm>
              <a:off x="8026929" y="3439255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どちらか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の表示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52203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50163FF1-A667-4D24-B6A7-36FAB7F83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382" y="4413808"/>
            <a:ext cx="4810372" cy="1104957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731DA08D-25AE-4E8E-82D8-21BDBD550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403" y="3560376"/>
            <a:ext cx="1451050" cy="2476627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550" y="1533525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8741" y="238891"/>
            <a:ext cx="9161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⑤「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セルの強調表示ルール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」→「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指定の値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より大きい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と操作．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」を指定し、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OK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をクリック</a:t>
            </a:r>
          </a:p>
        </p:txBody>
      </p:sp>
      <p:sp>
        <p:nvSpPr>
          <p:cNvPr id="15" name="スライド番号プレースホルダー 3">
            <a:extLst>
              <a:ext uri="{FF2B5EF4-FFF2-40B4-BE49-F238E27FC236}">
                <a16:creationId xmlns:a16="http://schemas.microsoft.com/office/drawing/2014/main" id="{E750D7ED-E9CD-4BEC-8AD8-919D0AD0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4880" y="1459516"/>
            <a:ext cx="3732506" cy="207261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671882" y="2182607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573489" y="2173210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932382" y="4956669"/>
            <a:ext cx="1213336" cy="2878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182321" y="5181398"/>
            <a:ext cx="770831" cy="3051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13806" y="374971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指定の値より大きい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13806" y="5680968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」は半角で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A5A2AA1-F73D-48D2-B2BF-6A4F3D20BC38}"/>
              </a:ext>
            </a:extLst>
          </p:cNvPr>
          <p:cNvSpPr txBox="1"/>
          <p:nvPr/>
        </p:nvSpPr>
        <p:spPr>
          <a:xfrm>
            <a:off x="5650482" y="64886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アプリ版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E146B86-4CC0-437F-BD34-3FE17362AC20}"/>
              </a:ext>
            </a:extLst>
          </p:cNvPr>
          <p:cNvSpPr txBox="1"/>
          <p:nvPr/>
        </p:nvSpPr>
        <p:spPr>
          <a:xfrm>
            <a:off x="1391342" y="649440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オンライン版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CCA8038-90D5-4E8E-94F9-3E67B151F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832" y="1180098"/>
            <a:ext cx="3400600" cy="1832069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9959170-D6D9-41FB-920D-D3FD04BAB9A1}"/>
              </a:ext>
            </a:extLst>
          </p:cNvPr>
          <p:cNvSpPr txBox="1"/>
          <p:nvPr/>
        </p:nvSpPr>
        <p:spPr>
          <a:xfrm>
            <a:off x="725965" y="6007904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」は半角で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85EA153-B9A0-4D1A-9079-A1F8F7C350B7}"/>
              </a:ext>
            </a:extLst>
          </p:cNvPr>
          <p:cNvSpPr txBox="1"/>
          <p:nvPr/>
        </p:nvSpPr>
        <p:spPr>
          <a:xfrm>
            <a:off x="591804" y="305543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指定の値より大きい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AAC9417-A085-4B0E-A5E8-6E7284A2E81B}"/>
              </a:ext>
            </a:extLst>
          </p:cNvPr>
          <p:cNvSpPr/>
          <p:nvPr/>
        </p:nvSpPr>
        <p:spPr>
          <a:xfrm>
            <a:off x="1676904" y="5759104"/>
            <a:ext cx="659969" cy="3027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FC99FF7-6314-4CB9-963C-CD40110941D3}"/>
              </a:ext>
            </a:extLst>
          </p:cNvPr>
          <p:cNvSpPr/>
          <p:nvPr/>
        </p:nvSpPr>
        <p:spPr>
          <a:xfrm flipV="1">
            <a:off x="1266658" y="4827763"/>
            <a:ext cx="860967" cy="1720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2D582F6-5F0C-4B9E-8C21-CC5A8A16AE54}"/>
              </a:ext>
            </a:extLst>
          </p:cNvPr>
          <p:cNvSpPr/>
          <p:nvPr/>
        </p:nvSpPr>
        <p:spPr>
          <a:xfrm>
            <a:off x="368833" y="1438622"/>
            <a:ext cx="1758792" cy="256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BB0890C-D856-4470-AFE3-8053D4EBE555}"/>
              </a:ext>
            </a:extLst>
          </p:cNvPr>
          <p:cNvSpPr/>
          <p:nvPr/>
        </p:nvSpPr>
        <p:spPr>
          <a:xfrm>
            <a:off x="2176172" y="1438622"/>
            <a:ext cx="1663520" cy="256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7679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E5A26E8-DC63-4370-A0AA-AED2D7E7D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1" y="1622083"/>
            <a:ext cx="8562956" cy="28432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いまできたこと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24846" y="4946079"/>
            <a:ext cx="39934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ピンク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の部分は材料不足</a:t>
            </a:r>
            <a:endParaRPr kumimoji="1" lang="en-US" altLang="ja-JP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（制約違反）</a:t>
            </a:r>
          </a:p>
        </p:txBody>
      </p:sp>
      <p:cxnSp>
        <p:nvCxnSpPr>
          <p:cNvPr id="16" name="直線矢印コネクタ 15"/>
          <p:cNvCxnSpPr>
            <a:cxnSpLocks/>
          </p:cNvCxnSpPr>
          <p:nvPr/>
        </p:nvCxnSpPr>
        <p:spPr>
          <a:xfrm>
            <a:off x="1631865" y="2079683"/>
            <a:ext cx="7310606" cy="0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8016613" y="1310447"/>
            <a:ext cx="9925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プリン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1406302" y="2102866"/>
            <a:ext cx="14288" cy="2843213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408790" y="4819034"/>
            <a:ext cx="9925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ケーキ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E5588E2-CBA5-489E-B2FA-DE282790AE42}"/>
              </a:ext>
            </a:extLst>
          </p:cNvPr>
          <p:cNvSpPr txBox="1"/>
          <p:nvPr/>
        </p:nvSpPr>
        <p:spPr>
          <a:xfrm>
            <a:off x="1157340" y="725802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牛乳の量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BCE038-4A09-4B04-80B4-A3EE85B7027D}"/>
              </a:ext>
            </a:extLst>
          </p:cNvPr>
          <p:cNvSpPr txBox="1"/>
          <p:nvPr/>
        </p:nvSpPr>
        <p:spPr>
          <a:xfrm>
            <a:off x="1347537" y="6225530"/>
            <a:ext cx="51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次で使うので，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Excel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を閉じないこと</a:t>
            </a:r>
          </a:p>
        </p:txBody>
      </p:sp>
    </p:spTree>
    <p:extLst>
      <p:ext uri="{BB962C8B-B14F-4D97-AF65-F5344CB8AC3E}">
        <p14:creationId xmlns:p14="http://schemas.microsoft.com/office/powerpoint/2010/main" val="24771894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9-5 </a:t>
            </a:r>
            <a:r>
              <a:rPr lang="ja-JP" altLang="en-US" dirty="0"/>
              <a:t>線形計画法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（コンピューターサイエンス）</a:t>
            </a:r>
            <a:endParaRPr lang="en-US" altLang="ja-JP" dirty="0"/>
          </a:p>
          <a:p>
            <a:r>
              <a:rPr lang="en-US" altLang="ja-JP" dirty="0"/>
              <a:t>URL: https://</a:t>
            </a:r>
            <a:r>
              <a:rPr lang="en-US" altLang="ja-JP" dirty="0" err="1"/>
              <a:t>www.kkaneko.jp</a:t>
            </a:r>
            <a:r>
              <a:rPr lang="en-US" altLang="ja-JP" dirty="0"/>
              <a:t>/cc/cs/</a:t>
            </a:r>
            <a:r>
              <a:rPr lang="en-US" altLang="ja-JP" dirty="0" err="1"/>
              <a:t>index.html</a:t>
            </a:r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49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線形計画法とは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コンテンツ プレースホルダー 2">
            <a:extLst>
              <a:ext uri="{FF2B5EF4-FFF2-40B4-BE49-F238E27FC236}">
                <a16:creationId xmlns:a16="http://schemas.microsoft.com/office/drawing/2014/main" id="{35DE6AE4-B648-4F7B-A0E5-7D9593CE1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29" y="2487168"/>
            <a:ext cx="8753475" cy="4336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線形計画法</a:t>
            </a:r>
            <a:r>
              <a:rPr lang="ja-JP" altLang="en-US" dirty="0"/>
              <a:t>とは，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b="1" dirty="0">
                <a:solidFill>
                  <a:srgbClr val="C00000"/>
                </a:solidFill>
              </a:rPr>
              <a:t>一次不等式</a:t>
            </a:r>
            <a:r>
              <a:rPr lang="ja-JP" altLang="en-US" dirty="0"/>
              <a:t>（複数可）などの</a:t>
            </a:r>
            <a:r>
              <a:rPr lang="ja-JP" altLang="en-US" b="1" u="sng" dirty="0">
                <a:solidFill>
                  <a:srgbClr val="FF0000"/>
                </a:solidFill>
              </a:rPr>
              <a:t>制約</a:t>
            </a:r>
            <a:r>
              <a:rPr lang="ja-JP" altLang="en-US" dirty="0"/>
              <a:t>のもとで，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b="1" dirty="0">
                <a:solidFill>
                  <a:srgbClr val="C00000"/>
                </a:solidFill>
              </a:rPr>
              <a:t>一次式</a:t>
            </a:r>
            <a:r>
              <a:rPr lang="ja-JP" altLang="en-US" dirty="0"/>
              <a:t>の値が</a:t>
            </a:r>
            <a:r>
              <a:rPr lang="ja-JP" altLang="en-US" b="1" u="sng" dirty="0">
                <a:solidFill>
                  <a:srgbClr val="FF0000"/>
                </a:solidFill>
              </a:rPr>
              <a:t>最大</a:t>
            </a:r>
            <a:r>
              <a:rPr lang="ja-JP" altLang="en-US" dirty="0"/>
              <a:t>になるように，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b="1" dirty="0">
                <a:solidFill>
                  <a:srgbClr val="C00000"/>
                </a:solidFill>
              </a:rPr>
              <a:t>変数</a:t>
            </a:r>
            <a:r>
              <a:rPr lang="ja-JP" altLang="en-US" dirty="0"/>
              <a:t>の値を</a:t>
            </a:r>
            <a:r>
              <a:rPr lang="ja-JP" altLang="en-US" b="1" u="sng" dirty="0">
                <a:solidFill>
                  <a:srgbClr val="FF0000"/>
                </a:solidFill>
              </a:rPr>
              <a:t>調整</a:t>
            </a:r>
            <a:r>
              <a:rPr lang="ja-JP" altLang="en-US" dirty="0"/>
              <a:t>すること．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20" name="スライド番号プレースホルダー 3">
            <a:extLst>
              <a:ext uri="{FF2B5EF4-FFF2-40B4-BE49-F238E27FC236}">
                <a16:creationId xmlns:a16="http://schemas.microsoft.com/office/drawing/2014/main" id="{2A2AEF2A-B01C-4B34-9CF1-0AB7438D3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090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1B4840-DC68-47E7-B4B8-EDF75BEE3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Office 365 </a:t>
            </a:r>
            <a:r>
              <a:rPr kumimoji="1" lang="ja-JP" altLang="en-US" dirty="0"/>
              <a:t>オンライン版で </a:t>
            </a:r>
            <a:r>
              <a:rPr kumimoji="1" lang="en-US" altLang="ja-JP" dirty="0"/>
              <a:t>Excel</a:t>
            </a:r>
            <a:r>
              <a:rPr lang="ja-JP" altLang="en-US" dirty="0"/>
              <a:t> を起動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13BF4A-AB4A-421A-9529-D7E6028AE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b="1" dirty="0"/>
              <a:t>Web </a:t>
            </a:r>
            <a:r>
              <a:rPr kumimoji="1" lang="ja-JP" altLang="en-US" sz="2400" b="1" dirty="0"/>
              <a:t>ブラウザ</a:t>
            </a:r>
            <a:r>
              <a:rPr kumimoji="1" lang="ja-JP" altLang="en-US" sz="2400" dirty="0"/>
              <a:t>で，次のページを開く</a:t>
            </a:r>
            <a:r>
              <a:rPr kumimoji="1" lang="en-US" altLang="ja-JP" sz="2400" dirty="0"/>
              <a:t>	</a:t>
            </a:r>
            <a:r>
              <a:rPr lang="en-US" altLang="ja-JP" sz="2400" b="1" dirty="0"/>
              <a:t>https://</a:t>
            </a:r>
            <a:r>
              <a:rPr lang="en-US" altLang="ja-JP" sz="2400" b="1" dirty="0" err="1"/>
              <a:t>portal.office.com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② </a:t>
            </a:r>
            <a:r>
              <a:rPr kumimoji="1" lang="ja-JP" altLang="en-US" sz="2400" b="1" dirty="0"/>
              <a:t>電子メールアドレス</a:t>
            </a:r>
            <a:r>
              <a:rPr kumimoji="1" lang="ja-JP" altLang="en-US" sz="2400" dirty="0"/>
              <a:t>を入れる．「</a:t>
            </a:r>
            <a:r>
              <a:rPr kumimoji="1" lang="ja-JP" altLang="en-US" sz="2400" b="1" dirty="0"/>
              <a:t>次へ</a:t>
            </a:r>
            <a:r>
              <a:rPr kumimoji="1" lang="ja-JP" altLang="en-US" sz="2400" dirty="0"/>
              <a:t>」をクリック．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	</a:t>
            </a:r>
            <a:r>
              <a:rPr lang="ja-JP" altLang="ja-JP" sz="2400" b="1" dirty="0"/>
              <a:t>（例）</a:t>
            </a:r>
            <a:r>
              <a:rPr lang="en-US" altLang="ja-JP" sz="2400" b="1" dirty="0" err="1"/>
              <a:t>p1234567@fukuyama-u.ac.jp</a:t>
            </a:r>
            <a:endParaRPr lang="ja-JP" altLang="ja-JP" sz="2400" b="1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740331-A607-4316-8D67-442DD829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CE5CF9D-9086-4DFB-A8E7-6EB0F21AA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60" y="3208078"/>
            <a:ext cx="3965779" cy="280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789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線形計画法の用途の例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1CECC53-8479-4831-9328-2EEF25854C14}"/>
              </a:ext>
            </a:extLst>
          </p:cNvPr>
          <p:cNvSpPr txBox="1">
            <a:spLocks/>
          </p:cNvSpPr>
          <p:nvPr/>
        </p:nvSpPr>
        <p:spPr>
          <a:xfrm>
            <a:off x="662634" y="2349120"/>
            <a:ext cx="8015318" cy="795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限られた材料で，なるべく多くの製品を作る．　</a:t>
            </a:r>
          </a:p>
        </p:txBody>
      </p:sp>
      <p:pic>
        <p:nvPicPr>
          <p:cNvPr id="16" name="Picture 6" descr="野菜カレーのイラスト">
            <a:extLst>
              <a:ext uri="{FF2B5EF4-FFF2-40B4-BE49-F238E27FC236}">
                <a16:creationId xmlns:a16="http://schemas.microsoft.com/office/drawing/2014/main" id="{E1448FBF-2637-4F94-9C92-0CE030DD6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916" y="3023997"/>
            <a:ext cx="1688060" cy="16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53D6F3CD-F72D-43BE-B2FA-7739D199EC4F}"/>
              </a:ext>
            </a:extLst>
          </p:cNvPr>
          <p:cNvCxnSpPr/>
          <p:nvPr/>
        </p:nvCxnSpPr>
        <p:spPr>
          <a:xfrm flipV="1">
            <a:off x="2049745" y="4731694"/>
            <a:ext cx="816428" cy="10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8381ED62-81A3-4EA1-A3D5-EA091911E9C7}"/>
              </a:ext>
            </a:extLst>
          </p:cNvPr>
          <p:cNvCxnSpPr/>
          <p:nvPr/>
        </p:nvCxnSpPr>
        <p:spPr>
          <a:xfrm flipV="1">
            <a:off x="5255618" y="4644209"/>
            <a:ext cx="816428" cy="10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8" descr="http://4.bp.blogspot.com/-Q9BLZnx-xwY/VHPgHxTobHI/AAAAAAAApOw/in4jRN3jZz4/s800/kyusyoku_koujou_ryouri.png">
            <a:extLst>
              <a:ext uri="{FF2B5EF4-FFF2-40B4-BE49-F238E27FC236}">
                <a16:creationId xmlns:a16="http://schemas.microsoft.com/office/drawing/2014/main" id="{0C22E755-43EE-49E0-B02F-BACDCCC82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186" y="4976452"/>
            <a:ext cx="1652588" cy="162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3.bp.blogspot.com/-x2DitymfGAo/UnyHS2DYEZI/AAAAAAAAahQ/HDhiTG4b4n8/s800/cooking_mama.png">
            <a:extLst>
              <a:ext uri="{FF2B5EF4-FFF2-40B4-BE49-F238E27FC236}">
                <a16:creationId xmlns:a16="http://schemas.microsoft.com/office/drawing/2014/main" id="{EBD673F1-7C6A-4810-A66E-BD33DB007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52" y="2934699"/>
            <a:ext cx="2004964" cy="204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http://4.bp.blogspot.com/-9Hc1u_NsbUA/Vwe_DFR2e-I/AAAAAAAA5nQ/5zfiW8H07EIt9ABlhf8Zit40ARh6FVOhg/s800/food_chuukadon.png">
            <a:extLst>
              <a:ext uri="{FF2B5EF4-FFF2-40B4-BE49-F238E27FC236}">
                <a16:creationId xmlns:a16="http://schemas.microsoft.com/office/drawing/2014/main" id="{757FF98B-35FF-42D3-A120-0AF78C38A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090" y="4145575"/>
            <a:ext cx="1713158" cy="152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http://1.bp.blogspot.com/-2RB1ViqcEJE/VkxNefyXVZI/AAAAAAAA0wM/T3TdQdWlE5M/s800/food_rurohan.png">
            <a:extLst>
              <a:ext uri="{FF2B5EF4-FFF2-40B4-BE49-F238E27FC236}">
                <a16:creationId xmlns:a16="http://schemas.microsoft.com/office/drawing/2014/main" id="{E6C9C713-7203-404A-8F0D-149502869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448" y="5326948"/>
            <a:ext cx="1394528" cy="139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http://1.bp.blogspot.com/-_5T6t1dp5UI/UnXnStb-gYI/AAAAAAAAaME/gJWDCCYhyhU/s800/kaden_reizouko_open.png">
            <a:extLst>
              <a:ext uri="{FF2B5EF4-FFF2-40B4-BE49-F238E27FC236}">
                <a16:creationId xmlns:a16="http://schemas.microsoft.com/office/drawing/2014/main" id="{7BD3ED22-2F62-4830-AEF0-5E718866D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7" y="3128110"/>
            <a:ext cx="2035480" cy="184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1.bp.blogspot.com/-cjHol-V3tEA/UV1JKWwVOHI/AAAAAAAAPUc/kpkipj47LI4/s1600/kome_tawara.png">
            <a:extLst>
              <a:ext uri="{FF2B5EF4-FFF2-40B4-BE49-F238E27FC236}">
                <a16:creationId xmlns:a16="http://schemas.microsoft.com/office/drawing/2014/main" id="{E192939C-53F2-4E71-AFEC-C6A919550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32" y="5080189"/>
            <a:ext cx="1788735" cy="15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スライド番号プレースホルダー 3">
            <a:extLst>
              <a:ext uri="{FF2B5EF4-FFF2-40B4-BE49-F238E27FC236}">
                <a16:creationId xmlns:a16="http://schemas.microsoft.com/office/drawing/2014/main" id="{2CA136EE-4EC0-4D5D-B0ED-C169D6EE8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1368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線形計画法の有用性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41CECC53-8479-4831-9328-2EEF25854C14}"/>
              </a:ext>
            </a:extLst>
          </p:cNvPr>
          <p:cNvSpPr txBox="1">
            <a:spLocks/>
          </p:cNvSpPr>
          <p:nvPr/>
        </p:nvSpPr>
        <p:spPr>
          <a:xfrm>
            <a:off x="662634" y="2349120"/>
            <a:ext cx="8015318" cy="795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限られた材料で，なるべく多くの製品を作る．　</a:t>
            </a: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AF3B73BC-6547-4B96-B744-86EC7B34C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7047" y="3476755"/>
            <a:ext cx="4985882" cy="23965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/>
              <a:t>次の問題などを解決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</a:rPr>
              <a:t>◆　資源が余る</a:t>
            </a: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1" lang="en-US" altLang="ja-JP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chemeClr val="tx1"/>
                </a:solidFill>
              </a:rPr>
              <a:t>◆　安い生産物をたくさん作ってしまう　</a:t>
            </a:r>
          </a:p>
        </p:txBody>
      </p:sp>
      <p:pic>
        <p:nvPicPr>
          <p:cNvPr id="26" name="Picture 18" descr="http://4.bp.blogspot.com/-ZqmDNr5axa0/VvKY8Lr47TI/AAAAAAAA5EU/rUPgiBbxZdIZCfhXWlbtDSD_WGVDKgw6w/s800/food_syokuhin_haikibutsu.png">
            <a:extLst>
              <a:ext uri="{FF2B5EF4-FFF2-40B4-BE49-F238E27FC236}">
                <a16:creationId xmlns:a16="http://schemas.microsoft.com/office/drawing/2014/main" id="{D82FF007-01B5-4368-B30C-F4675873A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25" y="3241266"/>
            <a:ext cx="2223748" cy="254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スライド番号プレースホルダー 3">
            <a:extLst>
              <a:ext uri="{FF2B5EF4-FFF2-40B4-BE49-F238E27FC236}">
                <a16:creationId xmlns:a16="http://schemas.microsoft.com/office/drawing/2014/main" id="{8014559A-2FC8-41D8-868E-3A30EE87B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51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最大化の例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49808" y="1261707"/>
            <a:ext cx="8594192" cy="493751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プリン　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１個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１５０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ケーキ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１個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２００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プリンの個数を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ケーキの個数を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：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売り上げ「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150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+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200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ja-JP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最大化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73365" y="4380286"/>
            <a:ext cx="2608406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一次式の最大化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9EBC0865-EEFD-41C3-91F5-BE653B53F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0311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資源と生産物の関係の例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33590" y="813599"/>
            <a:ext cx="8090978" cy="244284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プリンの原料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たまご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牛乳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100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ケーキの原料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    たまご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牛乳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200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58172" y="3340787"/>
            <a:ext cx="8276820" cy="311310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プリンの個数を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ケーキの個数を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：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たまご　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=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+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牛乳     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=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100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+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200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66179" y="5723994"/>
            <a:ext cx="2262158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一次式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が２つ</a:t>
            </a: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0220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制約の例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53065" y="1135279"/>
            <a:ext cx="8276820" cy="45874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プリンの個数を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ケーキの個数を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：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たまご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	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以下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牛乳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	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1000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以下　という制約は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53065" y="412062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0" lang="ja-JP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91475" y="5959190"/>
            <a:ext cx="364715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一次式で書かれた制約</a:t>
            </a:r>
          </a:p>
        </p:txBody>
      </p:sp>
    </p:spTree>
    <p:extLst>
      <p:ext uri="{BB962C8B-B14F-4D97-AF65-F5344CB8AC3E}">
        <p14:creationId xmlns:p14="http://schemas.microsoft.com/office/powerpoint/2010/main" val="949491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ここまでのまとめ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コンテンツ プレースホルダー 2">
            <a:extLst>
              <a:ext uri="{FF2B5EF4-FFF2-40B4-BE49-F238E27FC236}">
                <a16:creationId xmlns:a16="http://schemas.microsoft.com/office/drawing/2014/main" id="{35DE6AE4-B648-4F7B-A0E5-7D9593CE1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711" y="2221992"/>
            <a:ext cx="8753475" cy="4336256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一次不等式</a:t>
            </a:r>
            <a:r>
              <a:rPr lang="ja-JP" altLang="en-US" dirty="0"/>
              <a:t>の</a:t>
            </a:r>
            <a:r>
              <a:rPr lang="ja-JP" altLang="en-US" b="1" u="sng" dirty="0">
                <a:solidFill>
                  <a:srgbClr val="FF0000"/>
                </a:solidFill>
              </a:rPr>
              <a:t>制約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一次式</a:t>
            </a:r>
            <a:r>
              <a:rPr lang="ja-JP" altLang="en-US" dirty="0"/>
              <a:t>の値が</a:t>
            </a:r>
            <a:r>
              <a:rPr lang="ja-JP" altLang="en-US" b="1" u="sng" dirty="0">
                <a:solidFill>
                  <a:srgbClr val="FF0000"/>
                </a:solidFill>
              </a:rPr>
              <a:t>最大</a:t>
            </a:r>
            <a:r>
              <a:rPr lang="ja-JP" altLang="en-US" dirty="0"/>
              <a:t>になるように，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変数</a:t>
            </a:r>
            <a:r>
              <a:rPr lang="ja-JP" altLang="en-US" dirty="0"/>
              <a:t>の値を</a:t>
            </a:r>
            <a:r>
              <a:rPr lang="ja-JP" altLang="en-US" b="1" u="sng" dirty="0">
                <a:solidFill>
                  <a:srgbClr val="FF0000"/>
                </a:solidFill>
              </a:rPr>
              <a:t>調整</a:t>
            </a:r>
            <a:r>
              <a:rPr lang="ja-JP" altLang="en-US" dirty="0"/>
              <a:t>すること．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F8619B4-8164-496B-BBDE-5673EA8CF138}"/>
              </a:ext>
            </a:extLst>
          </p:cNvPr>
          <p:cNvSpPr/>
          <p:nvPr/>
        </p:nvSpPr>
        <p:spPr>
          <a:xfrm>
            <a:off x="1850923" y="277063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0" lang="ja-JP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A842EE-9AF1-44CF-B5CD-98D19B2A0F03}"/>
              </a:ext>
            </a:extLst>
          </p:cNvPr>
          <p:cNvSpPr txBox="1"/>
          <p:nvPr/>
        </p:nvSpPr>
        <p:spPr>
          <a:xfrm>
            <a:off x="1797829" y="439012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150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+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200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1BC434D-6442-441A-A096-6AD454D9637B}"/>
              </a:ext>
            </a:extLst>
          </p:cNvPr>
          <p:cNvSpPr txBox="1"/>
          <p:nvPr/>
        </p:nvSpPr>
        <p:spPr>
          <a:xfrm>
            <a:off x="1797829" y="561000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変数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x,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 </a:t>
            </a:r>
            <a:r>
              <a:rPr kumimoji="0" lang="ja-JP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の値を調整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スライド番号プレースホルダー 3">
            <a:extLst>
              <a:ext uri="{FF2B5EF4-FFF2-40B4-BE49-F238E27FC236}">
                <a16:creationId xmlns:a16="http://schemas.microsoft.com/office/drawing/2014/main" id="{2052DB13-18CF-4477-B620-86950AC9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7620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線形計画法の用途の例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700" dirty="0"/>
              <a:t>原料油を混合して，石油製品を作る</a:t>
            </a:r>
            <a:endParaRPr lang="en-US" altLang="ja-JP" sz="2700" dirty="0"/>
          </a:p>
          <a:p>
            <a:r>
              <a:rPr lang="ja-JP" altLang="en-US" sz="2700" dirty="0"/>
              <a:t>工場で，「通常モード」と「残業モード」を混ぜて，商品を作りだめする</a:t>
            </a:r>
            <a:endParaRPr lang="en-US" altLang="ja-JP" sz="2700" dirty="0"/>
          </a:p>
          <a:p>
            <a:r>
              <a:rPr lang="ja-JP" altLang="en-US" sz="2700" dirty="0"/>
              <a:t>飼料を混合して，きちんとした栄養がとれる餌を作る</a:t>
            </a:r>
            <a:endParaRPr lang="en-US" altLang="ja-JP" sz="2700" dirty="0"/>
          </a:p>
          <a:p>
            <a:r>
              <a:rPr lang="ja-JP" altLang="en-US" sz="2700" dirty="0"/>
              <a:t>複数種類のタンクがあるときの，石油製品生産計画を立てる</a:t>
            </a:r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22F02C7A-BB4C-4EFA-B962-63690E773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3502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線形計画法の「線形」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1261" y="1857892"/>
            <a:ext cx="8395469" cy="2618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ja-JP" altLang="en-US" dirty="0">
                <a:solidFill>
                  <a:srgbClr val="C00000"/>
                </a:solidFill>
              </a:rPr>
              <a:t>制約式</a:t>
            </a:r>
            <a:r>
              <a:rPr lang="ja-JP" altLang="en-US" dirty="0">
                <a:solidFill>
                  <a:srgbClr val="C00000"/>
                </a:solidFill>
              </a:rPr>
              <a:t>を</a:t>
            </a:r>
            <a:r>
              <a:rPr kumimoji="1" lang="ja-JP" altLang="en-US" b="1" dirty="0">
                <a:solidFill>
                  <a:srgbClr val="C00000"/>
                </a:solidFill>
              </a:rPr>
              <a:t>一次不等式</a:t>
            </a:r>
            <a:r>
              <a:rPr kumimoji="1" lang="ja-JP" altLang="en-US" dirty="0"/>
              <a:t>で書く」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→　一次不等式の境界は，</a:t>
            </a:r>
            <a:r>
              <a:rPr lang="ja-JP" altLang="en-US" b="1" dirty="0"/>
              <a:t>直線（まっすぐ）</a:t>
            </a:r>
            <a:r>
              <a:rPr lang="ja-JP" altLang="en-US" dirty="0"/>
              <a:t>である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　　　　　　　　　　　　線形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1349829" y="5472793"/>
            <a:ext cx="2383972" cy="10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1464128" y="4580165"/>
            <a:ext cx="5444" cy="1006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099457" y="4699908"/>
            <a:ext cx="2383971" cy="924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231853" y="558709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836464" y="534207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x</a:t>
            </a:r>
            <a:endParaRPr kumimoji="1" lang="ja-JP" alt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24542" y="443714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y</a:t>
            </a:r>
            <a:endParaRPr kumimoji="1" lang="ja-JP" alt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13" name="スライド番号プレースホルダー 3">
            <a:extLst>
              <a:ext uri="{FF2B5EF4-FFF2-40B4-BE49-F238E27FC236}">
                <a16:creationId xmlns:a16="http://schemas.microsoft.com/office/drawing/2014/main" id="{FC8043EE-F0C6-49EC-AB0D-49476EE1D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5185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9-6 </a:t>
            </a:r>
            <a:r>
              <a:rPr lang="ja-JP" altLang="en-US" dirty="0"/>
              <a:t>線形計画法を </a:t>
            </a:r>
            <a:r>
              <a:rPr lang="en-US" altLang="ja-JP" dirty="0"/>
              <a:t>Excel </a:t>
            </a:r>
            <a:r>
              <a:rPr lang="ja-JP" altLang="en-US" dirty="0"/>
              <a:t>で見てみる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（コンピューターサイエンス）</a:t>
            </a:r>
            <a:endParaRPr lang="en-US" altLang="ja-JP" dirty="0"/>
          </a:p>
          <a:p>
            <a:r>
              <a:rPr lang="en-US" altLang="ja-JP" dirty="0"/>
              <a:t>URL: https://</a:t>
            </a:r>
            <a:r>
              <a:rPr lang="en-US" altLang="ja-JP" dirty="0" err="1"/>
              <a:t>www.kkaneko.jp</a:t>
            </a:r>
            <a:r>
              <a:rPr lang="en-US" altLang="ja-JP" dirty="0"/>
              <a:t>/cc/cs/</a:t>
            </a:r>
            <a:r>
              <a:rPr lang="en-US" altLang="ja-JP" dirty="0" err="1"/>
              <a:t>index.html</a:t>
            </a:r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142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2788" y="194848"/>
            <a:ext cx="8144355" cy="152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① 前のパート「</a:t>
            </a:r>
            <a:r>
              <a:rPr lang="en-US" altLang="ja-JP" dirty="0">
                <a:solidFill>
                  <a:prstClr val="black"/>
                </a:solidFill>
                <a:latin typeface="メイリオ" panose="020B0604030504040204" pitchFamily="50" charset="-128"/>
              </a:rPr>
              <a:t>9-4. 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一次不等式の制約を </a:t>
            </a:r>
            <a:r>
              <a:rPr lang="en-US" altLang="ja-JP" dirty="0">
                <a:solidFill>
                  <a:prstClr val="black"/>
                </a:solidFill>
                <a:latin typeface="メイリオ" panose="020B0604030504040204" pitchFamily="50" charset="-128"/>
              </a:rPr>
              <a:t>Excel 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で見てみる」の手順で，</a:t>
            </a:r>
            <a:r>
              <a:rPr lang="en-US" altLang="ja-JP" dirty="0">
                <a:solidFill>
                  <a:prstClr val="black"/>
                </a:solidFill>
                <a:latin typeface="メイリオ" panose="020B0604030504040204" pitchFamily="50" charset="-128"/>
              </a:rPr>
              <a:t>Excel 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を準備する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　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次を書き加える．</a:t>
            </a:r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</a:rPr>
              <a:t>数字は半角で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．</a:t>
            </a:r>
            <a:endParaRPr kumimoji="1" lang="ja-JP" altLang="en-US" b="1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6C1A9B8-D55C-4DA8-AFBE-BCE848989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33" y="2438349"/>
            <a:ext cx="6551667" cy="3101851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C53C106-5784-477E-B869-12DC96AC5866}"/>
              </a:ext>
            </a:extLst>
          </p:cNvPr>
          <p:cNvSpPr/>
          <p:nvPr/>
        </p:nvSpPr>
        <p:spPr>
          <a:xfrm flipH="1">
            <a:off x="2438400" y="4494126"/>
            <a:ext cx="3746500" cy="6811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669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1B4840-DC68-47E7-B4B8-EDF75BEE3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Office 365 </a:t>
            </a:r>
            <a:r>
              <a:rPr kumimoji="1" lang="ja-JP" altLang="en-US" dirty="0"/>
              <a:t>オンライン版で </a:t>
            </a:r>
            <a:r>
              <a:rPr kumimoji="1" lang="en-US" altLang="ja-JP" dirty="0"/>
              <a:t>Excel</a:t>
            </a:r>
            <a:r>
              <a:rPr lang="ja-JP" altLang="en-US" dirty="0"/>
              <a:t> を起動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13BF4A-AB4A-421A-9529-D7E6028AE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58655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 dirty="0"/>
              <a:t>③</a:t>
            </a:r>
            <a:r>
              <a:rPr kumimoji="1" lang="ja-JP" altLang="en-US" sz="2400" dirty="0"/>
              <a:t> </a:t>
            </a:r>
            <a:r>
              <a:rPr lang="ja-JP" altLang="en-US" sz="2400" b="1" dirty="0"/>
              <a:t>パスワード</a:t>
            </a:r>
            <a:r>
              <a:rPr lang="ja-JP" altLang="en-US" sz="2400" dirty="0"/>
              <a:t>を入れ，「</a:t>
            </a:r>
            <a:r>
              <a:rPr lang="ja-JP" altLang="en-US" sz="2400" b="1" dirty="0"/>
              <a:t>サインイン</a:t>
            </a:r>
            <a:r>
              <a:rPr lang="ja-JP" altLang="en-US" sz="2400" dirty="0"/>
              <a:t>」を</a:t>
            </a:r>
            <a:r>
              <a:rPr lang="ja-JP" altLang="en-US" sz="2400" b="1" dirty="0"/>
              <a:t>クリック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en-US" altLang="ja-JP" sz="2400" dirty="0"/>
              <a:t>	</a:t>
            </a:r>
            <a:r>
              <a:rPr kumimoji="1" lang="ja-JP" altLang="en-US" sz="2400" dirty="0"/>
              <a:t>パスワードは，各自が設定したもの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④ </a:t>
            </a:r>
            <a:r>
              <a:rPr kumimoji="1" lang="en-US" altLang="ja-JP" sz="2400" dirty="0"/>
              <a:t>Excel </a:t>
            </a:r>
            <a:r>
              <a:rPr kumimoji="1" lang="ja-JP" altLang="en-US" sz="2400" dirty="0"/>
              <a:t>を使いたいときは，</a:t>
            </a:r>
            <a:r>
              <a:rPr kumimoji="1" lang="ja-JP" altLang="en-US" sz="2400" b="1" dirty="0"/>
              <a:t>メニュー</a:t>
            </a:r>
            <a:r>
              <a:rPr kumimoji="1" lang="ja-JP" altLang="en-US" sz="2400" dirty="0"/>
              <a:t>で </a:t>
            </a:r>
            <a:r>
              <a:rPr kumimoji="1" lang="en-US" altLang="ja-JP" sz="2400" dirty="0"/>
              <a:t>Excel </a:t>
            </a:r>
            <a:r>
              <a:rPr kumimoji="1" lang="ja-JP" altLang="en-US" sz="2400" dirty="0"/>
              <a:t>を選ぶ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740331-A607-4316-8D67-442DD829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A62958D-ABC7-4910-9E52-8E9BFA9B5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28" y="2052421"/>
            <a:ext cx="3778444" cy="181619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E94BA56-D481-444B-8B01-29B58F881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447" y="4805579"/>
            <a:ext cx="1360534" cy="20299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632DE7B-7C34-4E34-888B-AD86AFFB6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699" y="4805579"/>
            <a:ext cx="586382" cy="19956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80559AE-FDDB-4B16-AFEA-6D947F6201F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94" y="4917439"/>
            <a:ext cx="2932430" cy="1572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9715C38-7110-4374-9429-1C1191E6374B}"/>
              </a:ext>
            </a:extLst>
          </p:cNvPr>
          <p:cNvSpPr/>
          <p:nvPr/>
        </p:nvSpPr>
        <p:spPr>
          <a:xfrm>
            <a:off x="6670444" y="5612062"/>
            <a:ext cx="2578100" cy="38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さまざまなメニュー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4220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727506C2-879F-4F44-AA94-2A6572117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57" y="723809"/>
            <a:ext cx="7178546" cy="588336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2788" y="194848"/>
            <a:ext cx="8144355" cy="152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③　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次を書き加える．</a:t>
            </a:r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</a:rPr>
              <a:t>数字は半角で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</a:rPr>
              <a:t>．</a:t>
            </a:r>
            <a:endParaRPr kumimoji="1" lang="ja-JP" altLang="en-US" b="1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B6A32C8-7C92-443F-BFB8-648BF9883EDC}"/>
              </a:ext>
            </a:extLst>
          </p:cNvPr>
          <p:cNvSpPr/>
          <p:nvPr/>
        </p:nvSpPr>
        <p:spPr>
          <a:xfrm>
            <a:off x="4334964" y="4711700"/>
            <a:ext cx="3786686" cy="3111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BB3AEB7-A9A1-4B63-9D2A-C887D3EFFF92}"/>
              </a:ext>
            </a:extLst>
          </p:cNvPr>
          <p:cNvSpPr/>
          <p:nvPr/>
        </p:nvSpPr>
        <p:spPr>
          <a:xfrm flipH="1">
            <a:off x="3835399" y="5022850"/>
            <a:ext cx="372161" cy="16403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522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60F3A6D-73E3-485E-8924-C2F336BC2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461" y="1978316"/>
            <a:ext cx="5523046" cy="4485984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0" y="305566"/>
            <a:ext cx="8987659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④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収益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150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+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200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」を求めるための、次の式を書く．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セル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F16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に式「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=$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C$4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*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F$15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$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D$4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* $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E16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169207" y="5247141"/>
            <a:ext cx="688543" cy="3296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11975" y="6373813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0E50528-FAE1-4825-A757-35CBFF1BAB9D}"/>
              </a:ext>
            </a:extLst>
          </p:cNvPr>
          <p:cNvSpPr/>
          <p:nvPr/>
        </p:nvSpPr>
        <p:spPr>
          <a:xfrm>
            <a:off x="4572000" y="5850593"/>
            <a:ext cx="338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になるので確認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4365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27704FE-F614-4AEA-80A3-0C83B2633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25" y="2184309"/>
            <a:ext cx="5440475" cy="4415688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47650" y="853248"/>
            <a:ext cx="8033638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⑤ セル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F16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の式を，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F17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F21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（セル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5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個分）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」する．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右クリックメニューが便利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74760" y="4269860"/>
            <a:ext cx="249299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200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400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600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800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のように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なっている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ことを確認．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800371" y="5201266"/>
            <a:ext cx="812779" cy="153608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50075" y="6399213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745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9290FD3-A5DB-4477-A25A-A2B70E8C8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12" y="2254218"/>
            <a:ext cx="8091006" cy="3587782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11150" y="828675"/>
            <a:ext cx="8033638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⑥ セル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F16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の式を，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G16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K21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コピー＆貼り付け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」する．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右クリックメニューが便利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90224" y="2792176"/>
            <a:ext cx="5679126" cy="30498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972300" y="6391109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9E4981-9B35-4C3E-A038-2E029418EA30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3211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6914162-A527-4DA4-96DB-0772EA67B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78" y="1210987"/>
            <a:ext cx="8799436" cy="3862663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2804" y="296754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収益</a:t>
            </a:r>
            <a:r>
              <a:rPr lang="en-US" altLang="ja-JP" sz="2700" b="1" dirty="0"/>
              <a:t>	</a:t>
            </a:r>
            <a:r>
              <a:rPr lang="ja-JP" altLang="en-US" sz="2700" b="1" dirty="0"/>
              <a:t>　　　　　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11999" y="758387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プリン（１個１５０円）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7878" y="5365065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ケーキ（１個２００円）</a:t>
            </a: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2450585" y="1861403"/>
            <a:ext cx="6237803" cy="14288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>
            <a:cxnSpLocks/>
          </p:cNvCxnSpPr>
          <p:nvPr/>
        </p:nvCxnSpPr>
        <p:spPr>
          <a:xfrm>
            <a:off x="1831459" y="1931058"/>
            <a:ext cx="0" cy="3142592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7207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81812" y="5133655"/>
            <a:ext cx="4199355" cy="122269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最大の収益は　</a:t>
            </a:r>
            <a:r>
              <a:rPr kumimoji="1" lang="en-US" altLang="ja-JP" b="1" dirty="0"/>
              <a:t>11</a:t>
            </a:r>
            <a:r>
              <a:rPr lang="en-US" altLang="ja-JP" b="1" dirty="0"/>
              <a:t>00</a:t>
            </a:r>
          </a:p>
          <a:p>
            <a:pPr marL="0" indent="0">
              <a:buNone/>
            </a:pPr>
            <a:r>
              <a:rPr lang="ja-JP" altLang="en-US" dirty="0"/>
              <a:t>だと分かる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F8A6364-45A1-4468-A60A-32DD4C0F3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5" y="152078"/>
            <a:ext cx="5397747" cy="670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254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線形</a:t>
            </a:r>
            <a:r>
              <a:rPr kumimoji="1" lang="ja-JP" altLang="en-US" dirty="0"/>
              <a:t>計画法の例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6700" y="1044576"/>
            <a:ext cx="8753475" cy="51879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sz="2400" dirty="0"/>
              <a:t>・資源　　</a:t>
            </a:r>
            <a:r>
              <a:rPr lang="ja-JP" altLang="en-US" sz="2400" b="1" dirty="0"/>
              <a:t>たまご</a:t>
            </a:r>
            <a:r>
              <a:rPr lang="ja-JP" altLang="en-US" sz="2400" dirty="0"/>
              <a:t>、</a:t>
            </a:r>
            <a:r>
              <a:rPr lang="ja-JP" altLang="en-US" sz="2400" b="1" dirty="0"/>
              <a:t>牛乳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・生産物</a:t>
            </a:r>
            <a:r>
              <a:rPr lang="en-US" altLang="ja-JP" sz="2400" dirty="0"/>
              <a:t>	</a:t>
            </a:r>
            <a:r>
              <a:rPr lang="ja-JP" altLang="en-US" sz="2400" b="1" dirty="0"/>
              <a:t>プリン</a:t>
            </a:r>
            <a:r>
              <a:rPr lang="en-US" altLang="ja-JP" sz="2400" dirty="0"/>
              <a:t>(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dirty="0"/>
              <a:t>)</a:t>
            </a:r>
            <a:r>
              <a:rPr lang="ja-JP" altLang="en-US" sz="2400" dirty="0" err="1"/>
              <a:t>、</a:t>
            </a:r>
            <a:r>
              <a:rPr lang="ja-JP" altLang="en-US" sz="2400" b="1" dirty="0"/>
              <a:t>ケーキ</a:t>
            </a:r>
            <a:r>
              <a:rPr lang="en-US" altLang="ja-JP" sz="2400" dirty="0"/>
              <a:t>(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en-US" altLang="ja-JP" sz="2400" dirty="0"/>
              <a:t>)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・資源と生産物の関係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たまご　</a:t>
            </a:r>
            <a:r>
              <a:rPr lang="en-US" altLang="ja-JP" sz="2400" b="1" dirty="0"/>
              <a:t>= </a:t>
            </a:r>
            <a:r>
              <a:rPr lang="en-US" altLang="ja-JP" sz="2400" b="1" dirty="0">
                <a:solidFill>
                  <a:srgbClr val="C00000"/>
                </a:solidFill>
              </a:rPr>
              <a:t>2</a:t>
            </a:r>
            <a:r>
              <a:rPr lang="en-US" altLang="ja-JP" sz="2400" b="1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b="1" dirty="0"/>
              <a:t> + 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en-US" altLang="ja-JP" sz="2400" b="1" dirty="0"/>
              <a:t>      </a:t>
            </a:r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牛乳       </a:t>
            </a:r>
            <a:r>
              <a:rPr lang="en-US" altLang="ja-JP" sz="2400" b="1" dirty="0"/>
              <a:t>= </a:t>
            </a:r>
            <a:r>
              <a:rPr lang="en-US" altLang="ja-JP" sz="2400" b="1" dirty="0">
                <a:solidFill>
                  <a:srgbClr val="C00000"/>
                </a:solidFill>
              </a:rPr>
              <a:t>100</a:t>
            </a:r>
            <a:r>
              <a:rPr lang="en-US" altLang="ja-JP" sz="2400" b="1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b="1" dirty="0"/>
              <a:t> + </a:t>
            </a:r>
            <a:r>
              <a:rPr lang="en-US" altLang="ja-JP" sz="2400" b="1" dirty="0">
                <a:solidFill>
                  <a:srgbClr val="C00000"/>
                </a:solidFill>
              </a:rPr>
              <a:t>200 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en-US" altLang="ja-JP" sz="2400" b="1" dirty="0"/>
              <a:t>     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・資源に関する制約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たまご　最大 </a:t>
            </a:r>
            <a:r>
              <a:rPr lang="en-US" altLang="ja-JP" sz="2400" b="1" dirty="0">
                <a:solidFill>
                  <a:srgbClr val="C00000"/>
                </a:solidFill>
              </a:rPr>
              <a:t>10</a:t>
            </a:r>
            <a:r>
              <a:rPr lang="en-US" altLang="ja-JP" sz="2400" b="1" dirty="0"/>
              <a:t> 	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2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x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y 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≦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10</a:t>
            </a:r>
            <a:r>
              <a:rPr lang="en-US" altLang="ja-JP" sz="2400" b="1" dirty="0"/>
              <a:t>    </a:t>
            </a:r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牛乳　</a:t>
            </a:r>
            <a:r>
              <a:rPr lang="en-US" altLang="ja-JP" sz="2400" b="1" dirty="0"/>
              <a:t>	</a:t>
            </a:r>
            <a:r>
              <a:rPr lang="ja-JP" altLang="en-US" sz="2400" b="1" dirty="0"/>
              <a:t>   最大 </a:t>
            </a:r>
            <a:r>
              <a:rPr lang="en-US" altLang="ja-JP" sz="2400" b="1" dirty="0">
                <a:solidFill>
                  <a:srgbClr val="C00000"/>
                </a:solidFill>
              </a:rPr>
              <a:t>1000	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100</a:t>
            </a:r>
            <a:r>
              <a:rPr kumimoji="0" lang="en-US" altLang="ja-JP" sz="2400" b="1" i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x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+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200</a:t>
            </a:r>
            <a:r>
              <a:rPr kumimoji="0" lang="en-US" altLang="ja-JP" sz="2400" i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y 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≦</a:t>
            </a:r>
            <a:r>
              <a:rPr kumimoji="0" lang="ja-JP" altLang="en-US" sz="2400" b="1" i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1000</a:t>
            </a:r>
            <a:r>
              <a:rPr lang="en-US" altLang="ja-JP" sz="2400" b="1" dirty="0"/>
              <a:t>     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・目的</a:t>
            </a:r>
            <a:r>
              <a:rPr lang="en-US" altLang="ja-JP" sz="2400" dirty="0"/>
              <a:t>	</a:t>
            </a:r>
            <a:r>
              <a:rPr lang="en-US" altLang="ja-JP" sz="2400" b="1" dirty="0">
                <a:solidFill>
                  <a:srgbClr val="C00000"/>
                </a:solidFill>
              </a:rPr>
              <a:t>150</a:t>
            </a:r>
            <a:r>
              <a:rPr lang="en-US" altLang="ja-JP" sz="2400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dirty="0"/>
              <a:t> + </a:t>
            </a:r>
            <a:r>
              <a:rPr lang="en-US" altLang="ja-JP" sz="2400" b="1" dirty="0">
                <a:solidFill>
                  <a:srgbClr val="C00000"/>
                </a:solidFill>
              </a:rPr>
              <a:t>200</a:t>
            </a:r>
            <a:r>
              <a:rPr lang="en-US" altLang="ja-JP" sz="2400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en-US" altLang="ja-JP" sz="2400" dirty="0"/>
              <a:t> </a:t>
            </a:r>
            <a:r>
              <a:rPr lang="ja-JP" altLang="en-US" sz="2400" dirty="0"/>
              <a:t>をなるべく多くすること</a:t>
            </a:r>
            <a:br>
              <a:rPr lang="en-US" altLang="ja-JP" sz="2400" dirty="0"/>
            </a:b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			</a:t>
            </a:r>
            <a:r>
              <a:rPr lang="en-US" altLang="ja-JP" sz="2600" b="1" u="sng" dirty="0">
                <a:solidFill>
                  <a:srgbClr val="FF0000"/>
                </a:solidFill>
              </a:rPr>
              <a:t>x = 2, y = 4 </a:t>
            </a:r>
            <a:r>
              <a:rPr lang="ja-JP" altLang="en-US" sz="2600" b="1" u="sng" dirty="0">
                <a:solidFill>
                  <a:srgbClr val="FF0000"/>
                </a:solidFill>
              </a:rPr>
              <a:t>のとき，収益 </a:t>
            </a:r>
            <a:r>
              <a:rPr lang="en-US" altLang="ja-JP" sz="2600" b="1" u="sng" dirty="0">
                <a:solidFill>
                  <a:srgbClr val="FF0000"/>
                </a:solidFill>
              </a:rPr>
              <a:t>1100</a:t>
            </a:r>
            <a:endParaRPr lang="en-US" altLang="ja-JP" sz="24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33874" y="5493101"/>
            <a:ext cx="122341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一次式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41008" y="3130720"/>
            <a:ext cx="122341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一次式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8C20DB-29F9-4F5E-885C-D679BB1A8F95}"/>
              </a:ext>
            </a:extLst>
          </p:cNvPr>
          <p:cNvSpPr txBox="1"/>
          <p:nvPr/>
        </p:nvSpPr>
        <p:spPr>
          <a:xfrm>
            <a:off x="7719059" y="4286010"/>
            <a:ext cx="122341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一次式</a:t>
            </a:r>
          </a:p>
        </p:txBody>
      </p:sp>
    </p:spTree>
    <p:extLst>
      <p:ext uri="{BB962C8B-B14F-4D97-AF65-F5344CB8AC3E}">
        <p14:creationId xmlns:p14="http://schemas.microsoft.com/office/powerpoint/2010/main" val="40212844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9-7 </a:t>
            </a:r>
            <a:r>
              <a:rPr lang="ja-JP" altLang="en-US" dirty="0"/>
              <a:t>演習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（コンピューターサイエンス）</a:t>
            </a:r>
            <a:endParaRPr lang="en-US" altLang="ja-JP" dirty="0"/>
          </a:p>
          <a:p>
            <a:r>
              <a:rPr lang="en-US" altLang="ja-JP" dirty="0"/>
              <a:t>URL: https://</a:t>
            </a:r>
            <a:r>
              <a:rPr lang="en-US" altLang="ja-JP" dirty="0" err="1"/>
              <a:t>www.kkaneko.jp</a:t>
            </a:r>
            <a:r>
              <a:rPr lang="en-US" altLang="ja-JP" dirty="0"/>
              <a:t>/cc/cs/</a:t>
            </a:r>
            <a:r>
              <a:rPr lang="en-US" altLang="ja-JP" dirty="0" err="1"/>
              <a:t>index.html</a:t>
            </a:r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681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最大化の例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49808" y="1261707"/>
            <a:ext cx="8594192" cy="493751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ブラックコーヒー　１個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１３０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ミルクコーヒー　　１個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１２０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ブラックコーヒーの個数を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ミルクコーヒーの個数を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：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売り上げ「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130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+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120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ja-JP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最大化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73365" y="4380286"/>
            <a:ext cx="2608406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一次式の最大化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9EBC0865-EEFD-41C3-91F5-BE653B53F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2797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資源と生産物の関係の例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33590" y="813599"/>
            <a:ext cx="8090978" cy="244284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ブラックコーヒーの原料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キリマンジャロ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0.15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コロンビア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0.05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ミルクコーヒーの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原料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    キリマンジャロ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0.05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コロンビア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0.1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58172" y="3340787"/>
            <a:ext cx="8276820" cy="311310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ブラックコーヒーの個数を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ミルクコーヒーの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個数を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：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キリマンジャロ　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=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0.15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+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0.05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コロンビア　     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=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0.05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+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0.1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66179" y="5723994"/>
            <a:ext cx="2262158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一次式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が２つ</a:t>
            </a: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72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3DD5A-A8AB-4426-8BD1-F76327D6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Office 365 </a:t>
            </a:r>
            <a:r>
              <a:rPr lang="ja-JP" altLang="en-US" dirty="0"/>
              <a:t>オンライン版で </a:t>
            </a:r>
            <a:r>
              <a:rPr lang="en-US" altLang="ja-JP" dirty="0"/>
              <a:t>Excel</a:t>
            </a:r>
            <a:r>
              <a:rPr lang="ja-JP" altLang="en-US" dirty="0"/>
              <a:t> を起動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FA2452-9D8A-4FF2-8982-6E06A8B84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34039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⑤ </a:t>
            </a:r>
            <a:r>
              <a:rPr kumimoji="1" lang="en-US" altLang="ja-JP" sz="2400" b="1" dirty="0"/>
              <a:t>Excel </a:t>
            </a:r>
            <a:r>
              <a:rPr kumimoji="1" lang="ja-JP" altLang="en-US" sz="2400" b="1" dirty="0"/>
              <a:t>のブックの種類</a:t>
            </a:r>
            <a:r>
              <a:rPr kumimoji="1" lang="ja-JP" altLang="en-US" sz="2400" dirty="0"/>
              <a:t>を選ぶ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latin typeface="+mn-ea"/>
                <a:ea typeface="+mn-ea"/>
              </a:rPr>
              <a:t>	</a:t>
            </a:r>
            <a:r>
              <a:rPr lang="ja-JP" altLang="en-US" sz="2400" dirty="0">
                <a:latin typeface="+mn-ea"/>
                <a:ea typeface="+mn-ea"/>
              </a:rPr>
              <a:t>この授業では「新しい空白のブック」を使う</a:t>
            </a: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⑥ </a:t>
            </a:r>
            <a:r>
              <a:rPr lang="en-US" altLang="ja-JP" sz="2400" dirty="0"/>
              <a:t>Excel </a:t>
            </a:r>
            <a:r>
              <a:rPr lang="ja-JP" altLang="en-US" sz="2400" dirty="0"/>
              <a:t>の画面が開く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58A53A-A1CF-49F7-A69B-2690066E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0ADF1C6-0762-42FF-85E5-DA9B75957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123" y="1528736"/>
            <a:ext cx="6478367" cy="144941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92D87E1-6A40-44D9-B7A8-7653F30985C8}"/>
              </a:ext>
            </a:extLst>
          </p:cNvPr>
          <p:cNvSpPr/>
          <p:nvPr/>
        </p:nvSpPr>
        <p:spPr>
          <a:xfrm>
            <a:off x="1460500" y="2253442"/>
            <a:ext cx="2381250" cy="5532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F61E2DF-9A23-413C-B2CD-D39E65B05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123" y="4794796"/>
            <a:ext cx="3154577" cy="18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826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制約の例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53065" y="1135279"/>
            <a:ext cx="8276820" cy="45874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ブラックコーヒーの個数を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ミルクコーヒーの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個数を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：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キリマンジャロ　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	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50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トン以下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コロンビア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	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40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トン以下　という制約は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  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53065" y="412062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0.15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0.05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0" lang="ja-JP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50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0.05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40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91475" y="5959190"/>
            <a:ext cx="364715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一次式で書かれた制約</a:t>
            </a:r>
          </a:p>
        </p:txBody>
      </p:sp>
    </p:spTree>
    <p:extLst>
      <p:ext uri="{BB962C8B-B14F-4D97-AF65-F5344CB8AC3E}">
        <p14:creationId xmlns:p14="http://schemas.microsoft.com/office/powerpoint/2010/main" val="36719370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ここまでのまとめ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コンテンツ プレースホルダー 2">
            <a:extLst>
              <a:ext uri="{FF2B5EF4-FFF2-40B4-BE49-F238E27FC236}">
                <a16:creationId xmlns:a16="http://schemas.microsoft.com/office/drawing/2014/main" id="{35DE6AE4-B648-4F7B-A0E5-7D9593CE1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711" y="2221992"/>
            <a:ext cx="8753475" cy="4336256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一次不等式</a:t>
            </a:r>
            <a:r>
              <a:rPr lang="ja-JP" altLang="en-US" dirty="0"/>
              <a:t>の</a:t>
            </a:r>
            <a:r>
              <a:rPr lang="ja-JP" altLang="en-US" b="1" u="sng" dirty="0">
                <a:solidFill>
                  <a:srgbClr val="FF0000"/>
                </a:solidFill>
              </a:rPr>
              <a:t>制約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一次式</a:t>
            </a:r>
            <a:r>
              <a:rPr lang="ja-JP" altLang="en-US" dirty="0"/>
              <a:t>の値が</a:t>
            </a:r>
            <a:r>
              <a:rPr lang="ja-JP" altLang="en-US" b="1" u="sng" dirty="0">
                <a:solidFill>
                  <a:srgbClr val="FF0000"/>
                </a:solidFill>
              </a:rPr>
              <a:t>最大</a:t>
            </a:r>
            <a:r>
              <a:rPr lang="ja-JP" altLang="en-US" dirty="0"/>
              <a:t>になるように，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変数</a:t>
            </a:r>
            <a:r>
              <a:rPr lang="ja-JP" altLang="en-US" dirty="0"/>
              <a:t>の値を</a:t>
            </a:r>
            <a:r>
              <a:rPr lang="ja-JP" altLang="en-US" b="1" u="sng" dirty="0">
                <a:solidFill>
                  <a:srgbClr val="FF0000"/>
                </a:solidFill>
              </a:rPr>
              <a:t>調整</a:t>
            </a:r>
            <a:r>
              <a:rPr lang="ja-JP" altLang="en-US" dirty="0"/>
              <a:t>すること．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F8619B4-8164-496B-BBDE-5673EA8CF138}"/>
              </a:ext>
            </a:extLst>
          </p:cNvPr>
          <p:cNvSpPr/>
          <p:nvPr/>
        </p:nvSpPr>
        <p:spPr>
          <a:xfrm>
            <a:off x="1850923" y="277063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0.15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0.05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0" lang="ja-JP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50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0.05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≦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40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A842EE-9AF1-44CF-B5CD-98D19B2A0F03}"/>
              </a:ext>
            </a:extLst>
          </p:cNvPr>
          <p:cNvSpPr txBox="1"/>
          <p:nvPr/>
        </p:nvSpPr>
        <p:spPr>
          <a:xfrm>
            <a:off x="1797829" y="439012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130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+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120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1BC434D-6442-441A-A096-6AD454D9637B}"/>
              </a:ext>
            </a:extLst>
          </p:cNvPr>
          <p:cNvSpPr txBox="1"/>
          <p:nvPr/>
        </p:nvSpPr>
        <p:spPr>
          <a:xfrm>
            <a:off x="1797829" y="561000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変数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x,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 </a:t>
            </a:r>
            <a:r>
              <a:rPr kumimoji="0" lang="ja-JP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の値を調整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スライド番号プレースホルダー 3">
            <a:extLst>
              <a:ext uri="{FF2B5EF4-FFF2-40B4-BE49-F238E27FC236}">
                <a16:creationId xmlns:a16="http://schemas.microsoft.com/office/drawing/2014/main" id="{2052DB13-18CF-4477-B620-86950AC9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038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402" y="679112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</a:t>
            </a:r>
            <a:r>
              <a:rPr kumimoji="1" lang="ja-JP" altLang="en-US" dirty="0"/>
              <a:t>　資源の</a:t>
            </a:r>
            <a:r>
              <a:rPr kumimoji="1" lang="ja-JP" altLang="en-US" b="1" dirty="0"/>
              <a:t>最大値</a:t>
            </a:r>
            <a:endParaRPr kumimoji="1" lang="en-US" altLang="ja-JP" b="1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b="1" dirty="0">
                <a:solidFill>
                  <a:schemeClr val="tx1"/>
                </a:solidFill>
              </a:rPr>
              <a:t>キリマンジャロ</a:t>
            </a:r>
            <a:r>
              <a:rPr lang="ja-JP" altLang="en-US" dirty="0">
                <a:solidFill>
                  <a:schemeClr val="tx1"/>
                </a:solidFill>
              </a:rPr>
              <a:t>　最大 </a:t>
            </a:r>
            <a:r>
              <a:rPr lang="en-US" altLang="ja-JP" b="1" u="sng" dirty="0">
                <a:solidFill>
                  <a:schemeClr val="tx1"/>
                </a:solidFill>
              </a:rPr>
              <a:t>50</a:t>
            </a:r>
            <a:r>
              <a:rPr lang="ja-JP" altLang="en-US" dirty="0">
                <a:solidFill>
                  <a:schemeClr val="tx1"/>
                </a:solidFill>
              </a:rPr>
              <a:t>トンしか使えない</a:t>
            </a: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en-US" altLang="ja-JP" dirty="0">
                <a:solidFill>
                  <a:schemeClr val="tx1"/>
                </a:solidFill>
              </a:rPr>
              <a:t>	</a:t>
            </a:r>
            <a:r>
              <a:rPr lang="ja-JP" altLang="en-US" b="1" dirty="0">
                <a:solidFill>
                  <a:schemeClr val="tx1"/>
                </a:solidFill>
              </a:rPr>
              <a:t>コロンビア</a:t>
            </a:r>
            <a:r>
              <a:rPr lang="ja-JP" altLang="en-US" dirty="0">
                <a:solidFill>
                  <a:schemeClr val="tx1"/>
                </a:solidFill>
              </a:rPr>
              <a:t>　　　最大 </a:t>
            </a:r>
            <a:r>
              <a:rPr lang="en-US" altLang="ja-JP" b="1" u="sng" dirty="0">
                <a:solidFill>
                  <a:schemeClr val="tx1"/>
                </a:solidFill>
              </a:rPr>
              <a:t>40</a:t>
            </a:r>
            <a:r>
              <a:rPr lang="ja-JP" altLang="en-US" dirty="0">
                <a:solidFill>
                  <a:schemeClr val="tx1"/>
                </a:solidFill>
              </a:rPr>
              <a:t>トンしか使えない</a:t>
            </a: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Excel </a:t>
            </a:r>
            <a:r>
              <a:rPr lang="ja-JP" altLang="en-US" dirty="0"/>
              <a:t>に次のように入れる．数字は半角で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34" y="3942273"/>
            <a:ext cx="5660708" cy="27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5715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275" y="726306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②　</a:t>
            </a:r>
            <a:r>
              <a:rPr lang="ja-JP" altLang="en-US" dirty="0"/>
              <a:t>資源と生産物の</a:t>
            </a:r>
            <a:r>
              <a:rPr lang="ja-JP" altLang="en-US" b="1" dirty="0"/>
              <a:t>関係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Excel </a:t>
            </a:r>
            <a:r>
              <a:rPr lang="ja-JP" altLang="en-US" dirty="0"/>
              <a:t>に次のように入れる．数字は半角で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5" y="4196415"/>
            <a:ext cx="9023110" cy="2085227"/>
          </a:xfrm>
          <a:prstGeom prst="rect">
            <a:avLst/>
          </a:prstGeom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50545" y="1450873"/>
            <a:ext cx="8276820" cy="24839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ブラックコーヒーの個数を </a:t>
            </a: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ミルクコーヒーの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個数を </a:t>
            </a: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とすると：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キリマンジャロ　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0.15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0.05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コロンビア　      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0.05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+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 </a:t>
            </a: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7290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402" y="716328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③　収益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ja-JP" altLang="en-US" b="1" dirty="0">
                <a:solidFill>
                  <a:schemeClr val="tx1"/>
                </a:solidFill>
              </a:rPr>
              <a:t>ブラックコーヒー</a:t>
            </a: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en-US" altLang="ja-JP" b="1" dirty="0">
                <a:solidFill>
                  <a:srgbClr val="C00000"/>
                </a:solidFill>
              </a:rPr>
              <a:t>130</a:t>
            </a:r>
            <a:r>
              <a:rPr lang="en-US" altLang="ja-JP" dirty="0">
                <a:solidFill>
                  <a:schemeClr val="tx1"/>
                </a:solidFill>
              </a:rPr>
              <a:t> </a:t>
            </a:r>
            <a:r>
              <a:rPr lang="ja-JP" altLang="en-US" dirty="0">
                <a:solidFill>
                  <a:schemeClr val="tx1"/>
                </a:solidFill>
              </a:rPr>
              <a:t>円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>
                <a:solidFill>
                  <a:schemeClr val="tx1"/>
                </a:solidFill>
              </a:rPr>
              <a:t>　</a:t>
            </a:r>
            <a:r>
              <a:rPr lang="ja-JP" altLang="en-US" b="1">
                <a:solidFill>
                  <a:schemeClr val="tx1"/>
                </a:solidFill>
              </a:rPr>
              <a:t>ミルクコーヒー</a:t>
            </a:r>
            <a:r>
              <a:rPr lang="ja-JP" altLang="en-US" dirty="0">
                <a:solidFill>
                  <a:schemeClr val="tx1"/>
                </a:solidFill>
              </a:rPr>
              <a:t>　    </a:t>
            </a:r>
            <a:r>
              <a:rPr lang="en-US" altLang="ja-JP" b="1" dirty="0">
                <a:solidFill>
                  <a:srgbClr val="C00000"/>
                </a:solidFill>
              </a:rPr>
              <a:t>120</a:t>
            </a:r>
            <a:r>
              <a:rPr lang="ja-JP" altLang="en-US" dirty="0">
                <a:solidFill>
                  <a:schemeClr val="tx1"/>
                </a:solidFill>
              </a:rPr>
              <a:t> 円</a:t>
            </a: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Excel </a:t>
            </a:r>
            <a:r>
              <a:rPr lang="ja-JP" altLang="en-US" dirty="0"/>
              <a:t>に次のように入れる．数字は半角で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0" y="3610982"/>
            <a:ext cx="8976800" cy="237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545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④　</a:t>
            </a:r>
            <a:r>
              <a:rPr kumimoji="1" lang="ja-JP" altLang="en-US" dirty="0"/>
              <a:t>次のように</a:t>
            </a:r>
            <a:r>
              <a:rPr kumimoji="1" lang="ja-JP" altLang="en-US" b="1" dirty="0"/>
              <a:t>書き加える．数字は半角で．</a:t>
            </a:r>
            <a:r>
              <a:rPr lang="en-US" altLang="ja-JP" b="1" u="sng" dirty="0"/>
              <a:t>E </a:t>
            </a:r>
            <a:r>
              <a:rPr kumimoji="1" lang="ja-JP" altLang="en-US" b="1" u="sng" dirty="0"/>
              <a:t>列から </a:t>
            </a:r>
            <a:r>
              <a:rPr lang="en-US" altLang="ja-JP" b="1" u="sng" dirty="0"/>
              <a:t>K</a:t>
            </a:r>
            <a:r>
              <a:rPr kumimoji="1" lang="en-US" altLang="ja-JP" b="1" u="sng" dirty="0"/>
              <a:t> </a:t>
            </a:r>
            <a:r>
              <a:rPr kumimoji="1" lang="ja-JP" altLang="en-US" b="1" u="sng" dirty="0"/>
              <a:t>列に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7" y="2213133"/>
            <a:ext cx="9071614" cy="335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518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7" y="2213133"/>
            <a:ext cx="9071614" cy="3353277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570230" y="2503314"/>
            <a:ext cx="6272906" cy="5836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97176" y="1919643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ブラックコーヒー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215171" y="3076927"/>
            <a:ext cx="1015063" cy="23365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6233" y="547692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ミルクコーヒー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06263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443" y="1194380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⑤　資源の</a:t>
            </a:r>
            <a:r>
              <a:rPr lang="ja-JP" altLang="en-US" b="1" dirty="0"/>
              <a:t>キリマンジャロ</a:t>
            </a:r>
            <a:r>
              <a:rPr lang="ja-JP" altLang="en-US" dirty="0"/>
              <a:t>をどれだけ使うか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2400" dirty="0"/>
              <a:t>　　</a:t>
            </a:r>
            <a:r>
              <a:rPr lang="ja-JP" altLang="en-US" sz="2700" dirty="0"/>
              <a:t>セル </a:t>
            </a:r>
            <a:r>
              <a:rPr lang="en-US" altLang="ja-JP" sz="2700" b="1" dirty="0" err="1"/>
              <a:t>F2</a:t>
            </a:r>
            <a:r>
              <a:rPr lang="en-US" altLang="ja-JP" sz="2700" dirty="0"/>
              <a:t> </a:t>
            </a:r>
            <a:r>
              <a:rPr lang="ja-JP" altLang="en-US" sz="2700" dirty="0"/>
              <a:t>に式「</a:t>
            </a:r>
            <a:r>
              <a:rPr lang="en-US" altLang="ja-JP" sz="2700" b="1" dirty="0"/>
              <a:t>=$</a:t>
            </a:r>
            <a:r>
              <a:rPr lang="en-US" altLang="ja-JP" sz="2700" b="1" dirty="0" err="1"/>
              <a:t>C$2</a:t>
            </a:r>
            <a:r>
              <a:rPr lang="en-US" altLang="ja-JP" sz="2700" b="1" dirty="0"/>
              <a:t>*</a:t>
            </a:r>
            <a:r>
              <a:rPr lang="en-US" altLang="ja-JP" sz="2700" b="1" dirty="0" err="1"/>
              <a:t>F$1</a:t>
            </a:r>
            <a:r>
              <a:rPr lang="en-US" altLang="ja-JP" sz="2700" b="1" dirty="0"/>
              <a:t> + $</a:t>
            </a:r>
            <a:r>
              <a:rPr lang="en-US" altLang="ja-JP" sz="2700" b="1" dirty="0" err="1"/>
              <a:t>D$2</a:t>
            </a:r>
            <a:r>
              <a:rPr lang="en-US" altLang="ja-JP" sz="2700" b="1" dirty="0"/>
              <a:t>*$</a:t>
            </a:r>
            <a:r>
              <a:rPr lang="en-US" altLang="ja-JP" sz="2700" b="1" dirty="0" err="1"/>
              <a:t>E2</a:t>
            </a:r>
            <a:r>
              <a:rPr lang="ja-JP" altLang="en-US" sz="2700" dirty="0"/>
              <a:t>」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61" y="2967745"/>
            <a:ext cx="8955336" cy="323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760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174" y="2696779"/>
            <a:ext cx="6806565" cy="365957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402" y="856680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⑥　資源の</a:t>
            </a:r>
            <a:r>
              <a:rPr lang="ja-JP" altLang="en-US" b="1" dirty="0"/>
              <a:t>キリマンジャロ</a:t>
            </a:r>
            <a:r>
              <a:rPr lang="ja-JP" altLang="en-US" dirty="0"/>
              <a:t>をどれだけ使うか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セル </a:t>
            </a:r>
            <a:r>
              <a:rPr lang="en-US" altLang="ja-JP" b="1" dirty="0" err="1"/>
              <a:t>F2</a:t>
            </a:r>
            <a:r>
              <a:rPr lang="en-US" altLang="ja-JP" dirty="0"/>
              <a:t> </a:t>
            </a:r>
            <a:r>
              <a:rPr lang="ja-JP" altLang="en-US" dirty="0"/>
              <a:t>の式を，</a:t>
            </a:r>
            <a:r>
              <a:rPr lang="en-US" altLang="ja-JP" b="1" dirty="0" err="1"/>
              <a:t>F3</a:t>
            </a:r>
            <a:r>
              <a:rPr lang="en-US" altLang="ja-JP" b="1" dirty="0"/>
              <a:t> </a:t>
            </a:r>
            <a:r>
              <a:rPr lang="ja-JP" altLang="en-US" b="1" dirty="0"/>
              <a:t>から </a:t>
            </a:r>
            <a:r>
              <a:rPr lang="en-US" altLang="ja-JP" b="1" dirty="0" err="1"/>
              <a:t>F7</a:t>
            </a:r>
            <a:r>
              <a:rPr lang="en-US" altLang="ja-JP" b="1" dirty="0"/>
              <a:t> </a:t>
            </a:r>
            <a:r>
              <a:rPr lang="ja-JP" altLang="en-US" b="1" dirty="0"/>
              <a:t>（セル</a:t>
            </a:r>
            <a:r>
              <a:rPr lang="en-US" altLang="ja-JP" b="1" dirty="0"/>
              <a:t>5</a:t>
            </a:r>
            <a:r>
              <a:rPr lang="ja-JP" altLang="en-US" b="1" dirty="0"/>
              <a:t>個分）</a:t>
            </a:r>
            <a:r>
              <a:rPr lang="ja-JP" altLang="en-US" dirty="0"/>
              <a:t>に「</a:t>
            </a:r>
            <a:r>
              <a:rPr lang="ja-JP" altLang="en-US" b="1" dirty="0"/>
              <a:t>コピー＆貼り付け</a:t>
            </a:r>
            <a:r>
              <a:rPr lang="ja-JP" altLang="en-US" dirty="0"/>
              <a:t>」する．</a:t>
            </a:r>
            <a:r>
              <a:rPr lang="en-US" altLang="ja-JP" dirty="0"/>
              <a:t>     </a:t>
            </a:r>
            <a:r>
              <a:rPr lang="ja-JP" altLang="en-US" dirty="0"/>
              <a:t>右クリックメニューが便利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4914716" y="3530866"/>
            <a:ext cx="1432712" cy="27285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48394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8322" y="822721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⑦　資源の</a:t>
            </a:r>
            <a:r>
              <a:rPr lang="ja-JP" altLang="en-US" b="1" dirty="0"/>
              <a:t>キリマンジャロ</a:t>
            </a:r>
            <a:r>
              <a:rPr lang="ja-JP" altLang="en-US" dirty="0"/>
              <a:t>をどれだけ使うか（続き）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セル </a:t>
            </a:r>
            <a:r>
              <a:rPr lang="en-US" altLang="ja-JP" b="1" dirty="0" err="1"/>
              <a:t>F2</a:t>
            </a:r>
            <a:r>
              <a:rPr lang="en-US" altLang="ja-JP" dirty="0"/>
              <a:t> </a:t>
            </a:r>
            <a:r>
              <a:rPr lang="ja-JP" altLang="en-US" dirty="0"/>
              <a:t>の式を，</a:t>
            </a:r>
            <a:r>
              <a:rPr lang="en-US" altLang="ja-JP" b="1" dirty="0" err="1"/>
              <a:t>G2</a:t>
            </a:r>
            <a:r>
              <a:rPr lang="en-US" altLang="ja-JP" b="1" dirty="0"/>
              <a:t> </a:t>
            </a:r>
            <a:r>
              <a:rPr lang="ja-JP" altLang="en-US" b="1" dirty="0"/>
              <a:t>から </a:t>
            </a:r>
            <a:r>
              <a:rPr lang="en-US" altLang="ja-JP" b="1" dirty="0" err="1"/>
              <a:t>K7</a:t>
            </a:r>
            <a:r>
              <a:rPr lang="en-US" altLang="ja-JP" b="1" dirty="0"/>
              <a:t> </a:t>
            </a:r>
            <a:r>
              <a:rPr lang="ja-JP" altLang="en-US" dirty="0"/>
              <a:t>に「</a:t>
            </a:r>
            <a:r>
              <a:rPr lang="ja-JP" altLang="en-US" b="1" dirty="0"/>
              <a:t>コピー＆貼り付け</a:t>
            </a:r>
            <a:r>
              <a:rPr lang="ja-JP" altLang="en-US" dirty="0"/>
              <a:t>」する．</a:t>
            </a:r>
            <a:r>
              <a:rPr lang="en-US" altLang="ja-JP" dirty="0"/>
              <a:t>   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ja-JP" altLang="en-US" dirty="0"/>
              <a:t>右クリックメニューが便利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68" y="2901633"/>
            <a:ext cx="8863510" cy="345471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296449" y="3767849"/>
            <a:ext cx="5624666" cy="23770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615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9-1 </a:t>
            </a:r>
            <a:r>
              <a:rPr lang="ja-JP" altLang="en-US" dirty="0"/>
              <a:t>一次式（線形式）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（コンピューターサイエンス）</a:t>
            </a:r>
            <a:endParaRPr lang="en-US" altLang="ja-JP" dirty="0"/>
          </a:p>
          <a:p>
            <a:r>
              <a:rPr lang="en-US" altLang="ja-JP" dirty="0"/>
              <a:t>URL: https://</a:t>
            </a:r>
            <a:r>
              <a:rPr lang="en-US" altLang="ja-JP" dirty="0" err="1"/>
              <a:t>www.kkaneko.jp</a:t>
            </a:r>
            <a:r>
              <a:rPr lang="en-US" altLang="ja-JP" dirty="0"/>
              <a:t>/cc/cs/</a:t>
            </a:r>
            <a:r>
              <a:rPr lang="en-US" altLang="ja-JP" dirty="0" err="1"/>
              <a:t>index.html</a:t>
            </a:r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2163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6" y="2123168"/>
            <a:ext cx="8863510" cy="3454718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2805" y="1031977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確認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sz="2700" b="1" dirty="0"/>
              <a:t>	</a:t>
            </a:r>
            <a:r>
              <a:rPr lang="ja-JP" altLang="en-US" sz="2700" b="1" dirty="0"/>
              <a:t>　　　　　キリマンジャロの使用量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66864" y="2018106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ブラックコーヒー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3629" y="5481361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ミルクコーヒー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70230" y="2503314"/>
            <a:ext cx="6272906" cy="5836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215171" y="3076927"/>
            <a:ext cx="1015063" cy="23365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4161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6" y="3213674"/>
            <a:ext cx="4445260" cy="1731645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160" y="904074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⑧　</a:t>
            </a:r>
            <a:r>
              <a:rPr lang="ja-JP" altLang="en-US" u="sng" dirty="0"/>
              <a:t>セル  </a:t>
            </a:r>
            <a:r>
              <a:rPr lang="en-US" altLang="ja-JP" b="1" u="sng" dirty="0" err="1"/>
              <a:t>E1</a:t>
            </a:r>
            <a:r>
              <a:rPr lang="en-US" altLang="ja-JP" u="sng" dirty="0"/>
              <a:t> </a:t>
            </a:r>
            <a:r>
              <a:rPr lang="ja-JP" altLang="en-US" u="sng" dirty="0"/>
              <a:t>から</a:t>
            </a:r>
            <a:r>
              <a:rPr lang="ja-JP" altLang="en-US" b="1" u="sng" dirty="0"/>
              <a:t> </a:t>
            </a:r>
            <a:r>
              <a:rPr lang="en-US" altLang="ja-JP" b="1" u="sng" dirty="0" err="1"/>
              <a:t>K7</a:t>
            </a:r>
            <a:r>
              <a:rPr lang="en-US" altLang="ja-JP" i="1" u="sng" dirty="0"/>
              <a:t> </a:t>
            </a:r>
            <a:r>
              <a:rPr lang="ja-JP" altLang="en-US" i="1" u="sng" dirty="0"/>
              <a:t>を</a:t>
            </a:r>
            <a:r>
              <a:rPr lang="ja-JP" altLang="en-US" b="1" i="1" u="sng" dirty="0"/>
              <a:t>範囲選択</a:t>
            </a:r>
            <a:r>
              <a:rPr lang="ja-JP" altLang="en-US" i="1" dirty="0"/>
              <a:t>し，右クリックメニューで「</a:t>
            </a:r>
            <a:r>
              <a:rPr lang="ja-JP" altLang="en-US" b="1" i="1" dirty="0"/>
              <a:t>コピー</a:t>
            </a:r>
            <a:r>
              <a:rPr lang="ja-JP" altLang="en-US" i="1" dirty="0"/>
              <a:t>」を選び，</a:t>
            </a:r>
            <a:r>
              <a:rPr lang="en-US" altLang="ja-JP" b="1" u="sng" dirty="0" err="1"/>
              <a:t>E8</a:t>
            </a:r>
            <a:r>
              <a:rPr lang="en-US" altLang="ja-JP" u="sng" dirty="0"/>
              <a:t> </a:t>
            </a:r>
            <a:r>
              <a:rPr lang="ja-JP" altLang="en-US" u="sng" dirty="0"/>
              <a:t>から </a:t>
            </a:r>
            <a:r>
              <a:rPr lang="en-US" altLang="ja-JP" b="1" u="sng" dirty="0" err="1"/>
              <a:t>K14</a:t>
            </a:r>
            <a:r>
              <a:rPr lang="en-US" altLang="ja-JP" u="sng" dirty="0"/>
              <a:t> </a:t>
            </a:r>
            <a:r>
              <a:rPr lang="ja-JP" altLang="en-US" u="sng" dirty="0"/>
              <a:t>に</a:t>
            </a:r>
            <a:r>
              <a:rPr lang="ja-JP" altLang="en-US" b="1" u="sng" dirty="0"/>
              <a:t>張り付ける</a:t>
            </a:r>
            <a:endParaRPr lang="en-US" altLang="ja-JP" u="sng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右矢印 4"/>
          <p:cNvSpPr/>
          <p:nvPr/>
        </p:nvSpPr>
        <p:spPr>
          <a:xfrm>
            <a:off x="4635243" y="4105410"/>
            <a:ext cx="371475" cy="928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72943" y="4457081"/>
            <a:ext cx="904076" cy="22534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009" y="3179741"/>
            <a:ext cx="4104851" cy="276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9893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402" y="846319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⑨　</a:t>
            </a:r>
            <a:r>
              <a:rPr lang="ja-JP" altLang="en-US" b="1" dirty="0"/>
              <a:t>コロンビア</a:t>
            </a:r>
            <a:r>
              <a:rPr lang="ja-JP" altLang="en-US" dirty="0"/>
              <a:t>をどれだけ使うか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2400" dirty="0"/>
              <a:t>　　</a:t>
            </a:r>
            <a:r>
              <a:rPr lang="ja-JP" altLang="en-US" sz="2700" dirty="0"/>
              <a:t>セル </a:t>
            </a:r>
            <a:r>
              <a:rPr lang="en-US" altLang="ja-JP" sz="2700" b="1" dirty="0" err="1"/>
              <a:t>F9</a:t>
            </a:r>
            <a:r>
              <a:rPr lang="en-US" altLang="ja-JP" sz="2700" dirty="0"/>
              <a:t> </a:t>
            </a:r>
            <a:r>
              <a:rPr lang="ja-JP" altLang="en-US" sz="2700" dirty="0"/>
              <a:t>に式「</a:t>
            </a:r>
            <a:r>
              <a:rPr lang="en-US" altLang="ja-JP" sz="2700" b="1" dirty="0"/>
              <a:t>=$</a:t>
            </a:r>
            <a:r>
              <a:rPr lang="en-US" altLang="ja-JP" sz="2700" b="1" dirty="0" err="1"/>
              <a:t>C$3</a:t>
            </a:r>
            <a:r>
              <a:rPr lang="en-US" altLang="ja-JP" sz="2700" b="1" dirty="0"/>
              <a:t>*</a:t>
            </a:r>
            <a:r>
              <a:rPr lang="en-US" altLang="ja-JP" sz="2700" b="1" dirty="0" err="1"/>
              <a:t>F$8</a:t>
            </a:r>
            <a:r>
              <a:rPr lang="en-US" altLang="ja-JP" sz="2700" b="1" dirty="0"/>
              <a:t> + $</a:t>
            </a:r>
            <a:r>
              <a:rPr lang="en-US" altLang="ja-JP" sz="2700" b="1" dirty="0" err="1"/>
              <a:t>D$3</a:t>
            </a:r>
            <a:r>
              <a:rPr lang="en-US" altLang="ja-JP" sz="2700" b="1" dirty="0"/>
              <a:t>*$</a:t>
            </a:r>
            <a:r>
              <a:rPr lang="en-US" altLang="ja-JP" sz="2700" b="1" dirty="0" err="1"/>
              <a:t>E9</a:t>
            </a:r>
            <a:r>
              <a:rPr lang="ja-JP" altLang="en-US" sz="2700" dirty="0"/>
              <a:t>」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310" y="2673831"/>
            <a:ext cx="6618316" cy="385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5159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03" y="2812656"/>
            <a:ext cx="2101487" cy="366314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7934" y="675236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⑩　</a:t>
            </a:r>
            <a:r>
              <a:rPr lang="ja-JP" altLang="en-US" b="1" dirty="0"/>
              <a:t>コロンビア</a:t>
            </a:r>
            <a:r>
              <a:rPr lang="ja-JP" altLang="en-US" dirty="0"/>
              <a:t>をどれだけ使うか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セル </a:t>
            </a:r>
            <a:r>
              <a:rPr lang="en-US" altLang="ja-JP" b="1" dirty="0" err="1"/>
              <a:t>F9</a:t>
            </a:r>
            <a:r>
              <a:rPr lang="en-US" altLang="ja-JP" dirty="0"/>
              <a:t> </a:t>
            </a:r>
            <a:r>
              <a:rPr lang="ja-JP" altLang="en-US" dirty="0"/>
              <a:t>の式を，</a:t>
            </a:r>
            <a:r>
              <a:rPr lang="en-US" altLang="ja-JP" b="1" dirty="0" err="1"/>
              <a:t>F10</a:t>
            </a:r>
            <a:r>
              <a:rPr lang="en-US" altLang="ja-JP" b="1" dirty="0"/>
              <a:t> </a:t>
            </a:r>
            <a:r>
              <a:rPr lang="ja-JP" altLang="en-US" b="1" dirty="0"/>
              <a:t>から </a:t>
            </a:r>
            <a:r>
              <a:rPr lang="en-US" altLang="ja-JP" b="1" dirty="0" err="1"/>
              <a:t>F14</a:t>
            </a:r>
            <a:r>
              <a:rPr lang="en-US" altLang="ja-JP" b="1" dirty="0"/>
              <a:t> </a:t>
            </a:r>
            <a:r>
              <a:rPr lang="ja-JP" altLang="en-US" b="1" dirty="0"/>
              <a:t>（セル</a:t>
            </a:r>
            <a:r>
              <a:rPr lang="en-US" altLang="ja-JP" b="1" dirty="0"/>
              <a:t>5</a:t>
            </a:r>
            <a:r>
              <a:rPr lang="ja-JP" altLang="en-US" b="1" dirty="0"/>
              <a:t>個分）</a:t>
            </a:r>
            <a:r>
              <a:rPr lang="ja-JP" altLang="en-US" dirty="0"/>
              <a:t>に「</a:t>
            </a:r>
            <a:r>
              <a:rPr lang="ja-JP" altLang="en-US" b="1" dirty="0"/>
              <a:t>コピー＆貼り付け</a:t>
            </a:r>
            <a:r>
              <a:rPr lang="ja-JP" altLang="en-US" dirty="0"/>
              <a:t>」する．</a:t>
            </a:r>
            <a:r>
              <a:rPr lang="en-US" altLang="ja-JP" dirty="0"/>
              <a:t>     </a:t>
            </a:r>
          </a:p>
          <a:p>
            <a:pPr marL="0" indent="0">
              <a:buNone/>
            </a:pPr>
            <a:r>
              <a:rPr lang="ja-JP" altLang="en-US" dirty="0"/>
              <a:t>右クリックメニューが便利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4112946" y="4905631"/>
            <a:ext cx="820205" cy="149747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7271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402" y="360743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⑪　</a:t>
            </a:r>
            <a:r>
              <a:rPr lang="ja-JP" altLang="en-US" b="1" dirty="0"/>
              <a:t>コロンビア</a:t>
            </a:r>
            <a:r>
              <a:rPr lang="ja-JP" altLang="en-US" dirty="0"/>
              <a:t>をどれだけ使うか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セル </a:t>
            </a:r>
            <a:r>
              <a:rPr lang="en-US" altLang="ja-JP" b="1" dirty="0" err="1"/>
              <a:t>F9</a:t>
            </a:r>
            <a:r>
              <a:rPr lang="en-US" altLang="ja-JP" dirty="0"/>
              <a:t> </a:t>
            </a:r>
            <a:r>
              <a:rPr lang="ja-JP" altLang="en-US" dirty="0"/>
              <a:t>の式を，</a:t>
            </a:r>
            <a:r>
              <a:rPr lang="en-US" altLang="ja-JP" b="1" dirty="0" err="1"/>
              <a:t>G9</a:t>
            </a:r>
            <a:r>
              <a:rPr lang="en-US" altLang="ja-JP" b="1" dirty="0"/>
              <a:t> </a:t>
            </a:r>
            <a:r>
              <a:rPr lang="ja-JP" altLang="en-US" b="1" dirty="0"/>
              <a:t>から </a:t>
            </a:r>
            <a:r>
              <a:rPr lang="en-US" altLang="ja-JP" b="1" dirty="0" err="1"/>
              <a:t>K14</a:t>
            </a:r>
            <a:r>
              <a:rPr lang="en-US" altLang="ja-JP" b="1" dirty="0"/>
              <a:t> </a:t>
            </a:r>
            <a:r>
              <a:rPr lang="ja-JP" altLang="en-US" dirty="0"/>
              <a:t>に「</a:t>
            </a:r>
            <a:r>
              <a:rPr lang="ja-JP" altLang="en-US" b="1" dirty="0"/>
              <a:t>コピー＆貼り付け</a:t>
            </a:r>
            <a:r>
              <a:rPr lang="ja-JP" altLang="en-US" dirty="0"/>
              <a:t>」する．</a:t>
            </a:r>
            <a:r>
              <a:rPr lang="en-US" altLang="ja-JP" dirty="0"/>
              <a:t>     </a:t>
            </a:r>
          </a:p>
          <a:p>
            <a:pPr marL="0" indent="0">
              <a:buNone/>
            </a:pPr>
            <a:r>
              <a:rPr lang="ja-JP" altLang="en-US" dirty="0"/>
              <a:t>右クリックメニューが便利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076" y="2702656"/>
            <a:ext cx="5100638" cy="365369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381012" y="4781488"/>
            <a:ext cx="3552689" cy="149747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5299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47" y="1799557"/>
            <a:ext cx="5722013" cy="4098800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2805" y="932095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確認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sz="2700" b="1" dirty="0"/>
              <a:t>	</a:t>
            </a:r>
            <a:r>
              <a:rPr lang="ja-JP" altLang="en-US" sz="2700" b="1" dirty="0"/>
              <a:t>　　　　　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75287" y="1465953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ブラックコーヒー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11172" y="4501390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ミルク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コーヒー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078753" y="2009513"/>
            <a:ext cx="4454208" cy="3550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332018" y="4186103"/>
            <a:ext cx="560785" cy="16573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738353" y="4566271"/>
            <a:ext cx="153118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コロンビア</a:t>
            </a:r>
            <a:endParaRPr kumimoji="0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の使用量</a:t>
            </a:r>
            <a:endParaRPr kumimoji="0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332754" y="2315213"/>
            <a:ext cx="560785" cy="16573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63" y="2739931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ミルク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コーヒー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009809" y="3848957"/>
            <a:ext cx="4454208" cy="3550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738354" y="2644602"/>
            <a:ext cx="206979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キリマンジャロ</a:t>
            </a:r>
            <a:endParaRPr kumimoji="0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の使用量</a:t>
            </a:r>
            <a:endParaRPr kumimoji="0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62318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7" y="2272394"/>
            <a:ext cx="4542243" cy="191809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6829" y="713693"/>
            <a:ext cx="8144355" cy="152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⑫　</a:t>
            </a:r>
            <a:r>
              <a:rPr lang="ja-JP" altLang="en-US" u="sng" dirty="0"/>
              <a:t>セル  </a:t>
            </a:r>
            <a:r>
              <a:rPr lang="en-US" altLang="ja-JP" b="1" u="sng" dirty="0" err="1"/>
              <a:t>E1</a:t>
            </a:r>
            <a:r>
              <a:rPr lang="en-US" altLang="ja-JP" u="sng" dirty="0"/>
              <a:t> </a:t>
            </a:r>
            <a:r>
              <a:rPr lang="ja-JP" altLang="en-US" u="sng" dirty="0"/>
              <a:t>から</a:t>
            </a:r>
            <a:r>
              <a:rPr lang="ja-JP" altLang="en-US" b="1" u="sng" dirty="0"/>
              <a:t> </a:t>
            </a:r>
            <a:r>
              <a:rPr lang="en-US" altLang="ja-JP" b="1" u="sng" dirty="0" err="1"/>
              <a:t>K7</a:t>
            </a:r>
            <a:r>
              <a:rPr lang="en-US" altLang="ja-JP" i="1" u="sng" dirty="0"/>
              <a:t> </a:t>
            </a:r>
            <a:r>
              <a:rPr lang="ja-JP" altLang="en-US" i="1" u="sng" dirty="0"/>
              <a:t>を</a:t>
            </a:r>
            <a:r>
              <a:rPr lang="ja-JP" altLang="en-US" b="1" i="1" u="sng" dirty="0"/>
              <a:t>範囲選択</a:t>
            </a:r>
            <a:r>
              <a:rPr lang="ja-JP" altLang="en-US" i="1" dirty="0"/>
              <a:t>し，右クリックメニューで「</a:t>
            </a:r>
            <a:r>
              <a:rPr lang="ja-JP" altLang="en-US" b="1" i="1" dirty="0"/>
              <a:t>コピー</a:t>
            </a:r>
            <a:r>
              <a:rPr lang="ja-JP" altLang="en-US" i="1" dirty="0"/>
              <a:t>」を選び，</a:t>
            </a:r>
            <a:r>
              <a:rPr lang="en-US" altLang="ja-JP" b="1" u="sng" dirty="0" err="1"/>
              <a:t>E15</a:t>
            </a:r>
            <a:r>
              <a:rPr lang="en-US" altLang="ja-JP" u="sng" dirty="0"/>
              <a:t> </a:t>
            </a:r>
            <a:r>
              <a:rPr lang="ja-JP" altLang="en-US" u="sng" dirty="0"/>
              <a:t>から </a:t>
            </a:r>
            <a:r>
              <a:rPr lang="en-US" altLang="ja-JP" b="1" u="sng" dirty="0" err="1"/>
              <a:t>K21</a:t>
            </a:r>
            <a:r>
              <a:rPr lang="en-US" altLang="ja-JP" u="sng" dirty="0"/>
              <a:t> </a:t>
            </a:r>
            <a:r>
              <a:rPr lang="ja-JP" altLang="en-US" u="sng" dirty="0"/>
              <a:t>に</a:t>
            </a:r>
            <a:r>
              <a:rPr lang="ja-JP" altLang="en-US" b="1" u="sng" dirty="0"/>
              <a:t>張り付ける</a:t>
            </a:r>
            <a:endParaRPr lang="en-US" altLang="ja-JP" u="sng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右矢印 4"/>
          <p:cNvSpPr/>
          <p:nvPr/>
        </p:nvSpPr>
        <p:spPr>
          <a:xfrm>
            <a:off x="4695611" y="3408250"/>
            <a:ext cx="371475" cy="928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927141" y="3625814"/>
            <a:ext cx="904076" cy="22534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685" y="2118337"/>
            <a:ext cx="3802844" cy="402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2699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402" y="781425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⑬　収益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</a:t>
            </a:r>
            <a:r>
              <a:rPr lang="ja-JP" altLang="en-US" sz="2700" dirty="0"/>
              <a:t>セル </a:t>
            </a:r>
            <a:r>
              <a:rPr lang="en-US" altLang="ja-JP" sz="2700" b="1" dirty="0" err="1"/>
              <a:t>G16</a:t>
            </a:r>
            <a:r>
              <a:rPr lang="en-US" altLang="ja-JP" sz="2700" dirty="0"/>
              <a:t> </a:t>
            </a:r>
            <a:r>
              <a:rPr lang="ja-JP" altLang="en-US" sz="2700" dirty="0"/>
              <a:t>に式「</a:t>
            </a:r>
            <a:r>
              <a:rPr lang="en-US" altLang="ja-JP" sz="2700" b="1" dirty="0"/>
              <a:t>=$</a:t>
            </a:r>
            <a:r>
              <a:rPr lang="en-US" altLang="ja-JP" sz="2700" b="1" dirty="0" err="1"/>
              <a:t>C$4</a:t>
            </a:r>
            <a:r>
              <a:rPr lang="en-US" altLang="ja-JP" sz="2700" b="1" dirty="0"/>
              <a:t>*</a:t>
            </a:r>
            <a:r>
              <a:rPr lang="en-US" altLang="ja-JP" sz="2700" b="1" dirty="0" err="1"/>
              <a:t>F$15</a:t>
            </a:r>
            <a:r>
              <a:rPr lang="en-US" altLang="ja-JP" sz="2700" b="1" dirty="0"/>
              <a:t> + $</a:t>
            </a:r>
            <a:r>
              <a:rPr lang="en-US" altLang="ja-JP" sz="2700" b="1" dirty="0" err="1"/>
              <a:t>D$4</a:t>
            </a:r>
            <a:r>
              <a:rPr lang="en-US" altLang="ja-JP" sz="2700" b="1" dirty="0"/>
              <a:t>*$</a:t>
            </a:r>
            <a:r>
              <a:rPr lang="en-US" altLang="ja-JP" sz="2700" b="1" dirty="0" err="1"/>
              <a:t>E16</a:t>
            </a:r>
            <a:r>
              <a:rPr lang="ja-JP" altLang="en-US" sz="2700" dirty="0"/>
              <a:t>」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365" y="2049603"/>
            <a:ext cx="4661389" cy="46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2762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814" y="2288469"/>
            <a:ext cx="1708071" cy="440473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402" y="728331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⑭　収益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セル </a:t>
            </a:r>
            <a:r>
              <a:rPr lang="en-US" altLang="ja-JP" b="1" dirty="0" err="1"/>
              <a:t>F16</a:t>
            </a:r>
            <a:r>
              <a:rPr lang="en-US" altLang="ja-JP" dirty="0"/>
              <a:t> </a:t>
            </a:r>
            <a:r>
              <a:rPr lang="ja-JP" altLang="en-US" dirty="0"/>
              <a:t>の式を，</a:t>
            </a:r>
            <a:r>
              <a:rPr lang="en-US" altLang="ja-JP" b="1" dirty="0" err="1"/>
              <a:t>F17</a:t>
            </a:r>
            <a:r>
              <a:rPr lang="en-US" altLang="ja-JP" b="1" dirty="0"/>
              <a:t> </a:t>
            </a:r>
            <a:r>
              <a:rPr lang="ja-JP" altLang="en-US" b="1" dirty="0"/>
              <a:t>から </a:t>
            </a:r>
            <a:r>
              <a:rPr lang="en-US" altLang="ja-JP" b="1" dirty="0" err="1"/>
              <a:t>F21</a:t>
            </a:r>
            <a:r>
              <a:rPr lang="en-US" altLang="ja-JP" b="1" dirty="0"/>
              <a:t> </a:t>
            </a:r>
            <a:r>
              <a:rPr lang="ja-JP" altLang="en-US" b="1" dirty="0"/>
              <a:t>（セル</a:t>
            </a:r>
            <a:r>
              <a:rPr lang="en-US" altLang="ja-JP" b="1" dirty="0"/>
              <a:t>5</a:t>
            </a:r>
            <a:r>
              <a:rPr lang="ja-JP" altLang="en-US" b="1" dirty="0"/>
              <a:t>個分）</a:t>
            </a:r>
            <a:r>
              <a:rPr lang="ja-JP" altLang="en-US" dirty="0"/>
              <a:t>に「</a:t>
            </a:r>
            <a:r>
              <a:rPr lang="ja-JP" altLang="en-US" b="1" dirty="0"/>
              <a:t>コピー＆貼り付け</a:t>
            </a:r>
            <a:r>
              <a:rPr lang="ja-JP" altLang="en-US" dirty="0"/>
              <a:t>」する．</a:t>
            </a:r>
            <a:r>
              <a:rPr lang="en-US" altLang="ja-JP" dirty="0"/>
              <a:t>     </a:t>
            </a:r>
            <a:r>
              <a:rPr lang="ja-JP" altLang="en-US" dirty="0"/>
              <a:t>右クリックメニューが便利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3501850" y="5342695"/>
            <a:ext cx="854036" cy="135051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69858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275" y="698834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⑮　収益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セル </a:t>
            </a:r>
            <a:r>
              <a:rPr lang="en-US" altLang="ja-JP" b="1" dirty="0" err="1"/>
              <a:t>F16</a:t>
            </a:r>
            <a:r>
              <a:rPr lang="en-US" altLang="ja-JP" dirty="0"/>
              <a:t> </a:t>
            </a:r>
            <a:r>
              <a:rPr lang="ja-JP" altLang="en-US" dirty="0"/>
              <a:t>の式を，</a:t>
            </a:r>
            <a:r>
              <a:rPr lang="en-US" altLang="ja-JP" b="1" dirty="0" err="1"/>
              <a:t>G16</a:t>
            </a:r>
            <a:r>
              <a:rPr lang="en-US" altLang="ja-JP" b="1" dirty="0"/>
              <a:t> </a:t>
            </a:r>
            <a:r>
              <a:rPr lang="ja-JP" altLang="en-US" b="1" dirty="0"/>
              <a:t>から </a:t>
            </a:r>
            <a:r>
              <a:rPr lang="en-US" altLang="ja-JP" b="1" dirty="0" err="1"/>
              <a:t>K21</a:t>
            </a:r>
            <a:r>
              <a:rPr lang="en-US" altLang="ja-JP" b="1" dirty="0"/>
              <a:t> </a:t>
            </a:r>
            <a:r>
              <a:rPr lang="ja-JP" altLang="en-US" dirty="0"/>
              <a:t>に「</a:t>
            </a:r>
            <a:r>
              <a:rPr lang="ja-JP" altLang="en-US" b="1" dirty="0"/>
              <a:t>コピー＆貼り付け</a:t>
            </a:r>
            <a:r>
              <a:rPr lang="ja-JP" altLang="en-US" dirty="0"/>
              <a:t>」する．</a:t>
            </a:r>
            <a:r>
              <a:rPr lang="en-US" altLang="ja-JP" dirty="0"/>
              <a:t>     </a:t>
            </a:r>
            <a:r>
              <a:rPr lang="ja-JP" altLang="en-US" dirty="0"/>
              <a:t>右クリックメニューが便利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153" y="2333971"/>
            <a:ext cx="4285628" cy="441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15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一次式の例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" name="コンテンツ プレースホルダー 2">
            <a:extLst>
              <a:ext uri="{FF2B5EF4-FFF2-40B4-BE49-F238E27FC236}">
                <a16:creationId xmlns:a16="http://schemas.microsoft.com/office/drawing/2014/main" id="{35DE6AE4-B648-4F7B-A0E5-7D9593CE1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29" y="2487168"/>
            <a:ext cx="8753475" cy="4336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変数 </a:t>
            </a:r>
            <a:r>
              <a:rPr lang="en-US" altLang="ja-JP" b="1" i="1" dirty="0">
                <a:solidFill>
                  <a:srgbClr val="FF0000"/>
                </a:solidFill>
              </a:rPr>
              <a:t>x</a:t>
            </a:r>
            <a:r>
              <a:rPr lang="en-US" altLang="ja-JP" dirty="0"/>
              <a:t> </a:t>
            </a:r>
            <a:r>
              <a:rPr lang="ja-JP" altLang="en-US" dirty="0"/>
              <a:t>について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sz="3600" dirty="0"/>
              <a:t> </a:t>
            </a:r>
            <a:r>
              <a:rPr lang="en-US" altLang="ja-JP" sz="3600" i="1" dirty="0"/>
              <a:t>a </a:t>
            </a:r>
            <a:r>
              <a:rPr lang="en-US" altLang="ja-JP" sz="3600" b="1" i="1" dirty="0">
                <a:solidFill>
                  <a:srgbClr val="FF0000"/>
                </a:solidFill>
              </a:rPr>
              <a:t>x</a:t>
            </a:r>
            <a:r>
              <a:rPr lang="en-US" altLang="ja-JP" sz="3600" i="1" dirty="0"/>
              <a:t> </a:t>
            </a:r>
            <a:r>
              <a:rPr lang="en-US" altLang="ja-JP" sz="3600" dirty="0"/>
              <a:t>+ </a:t>
            </a:r>
            <a:r>
              <a:rPr lang="en-US" altLang="ja-JP" sz="3600" i="1" dirty="0"/>
              <a:t>b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3FBF37F5-06CB-4869-A520-3951A22EB1AE}"/>
              </a:ext>
            </a:extLst>
          </p:cNvPr>
          <p:cNvCxnSpPr/>
          <p:nvPr/>
        </p:nvCxnSpPr>
        <p:spPr>
          <a:xfrm flipV="1">
            <a:off x="4064680" y="4322370"/>
            <a:ext cx="2962073" cy="72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2B894EB6-695C-4AA2-80AE-42EB42171815}"/>
              </a:ext>
            </a:extLst>
          </p:cNvPr>
          <p:cNvCxnSpPr/>
          <p:nvPr/>
        </p:nvCxnSpPr>
        <p:spPr>
          <a:xfrm flipH="1" flipV="1">
            <a:off x="4162970" y="2782968"/>
            <a:ext cx="16010" cy="16609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F6C25EB-74D9-45E5-BACD-C149C4C0CEF6}"/>
              </a:ext>
            </a:extLst>
          </p:cNvPr>
          <p:cNvSpPr txBox="1"/>
          <p:nvPr/>
        </p:nvSpPr>
        <p:spPr>
          <a:xfrm>
            <a:off x="3930695" y="436261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2F83FBCE-C2E8-48D9-9384-0FE3C5D44B45}"/>
              </a:ext>
            </a:extLst>
          </p:cNvPr>
          <p:cNvSpPr txBox="1"/>
          <p:nvPr/>
        </p:nvSpPr>
        <p:spPr>
          <a:xfrm flipH="1">
            <a:off x="6897604" y="4339011"/>
            <a:ext cx="780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0E37923E-5C66-4833-9F08-8A5829BD3B95}"/>
              </a:ext>
            </a:extLst>
          </p:cNvPr>
          <p:cNvSpPr txBox="1"/>
          <p:nvPr/>
        </p:nvSpPr>
        <p:spPr>
          <a:xfrm>
            <a:off x="3340126" y="2629275"/>
            <a:ext cx="94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ax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endParaRPr kumimoji="1" lang="ja-JP" alt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FC08D0C4-18C0-4769-A825-970583EE274B}"/>
              </a:ext>
            </a:extLst>
          </p:cNvPr>
          <p:cNvCxnSpPr/>
          <p:nvPr/>
        </p:nvCxnSpPr>
        <p:spPr>
          <a:xfrm>
            <a:off x="3952715" y="3256265"/>
            <a:ext cx="2461448" cy="1331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B8482AC-8AF0-4CA4-AC42-41038DD0508F}"/>
              </a:ext>
            </a:extLst>
          </p:cNvPr>
          <p:cNvSpPr txBox="1"/>
          <p:nvPr/>
        </p:nvSpPr>
        <p:spPr>
          <a:xfrm>
            <a:off x="3910263" y="3364161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E308932F-93F2-4A3D-BD6B-D6F8C73E8258}"/>
              </a:ext>
            </a:extLst>
          </p:cNvPr>
          <p:cNvSpPr txBox="1"/>
          <p:nvPr/>
        </p:nvSpPr>
        <p:spPr>
          <a:xfrm>
            <a:off x="4781644" y="2709745"/>
            <a:ext cx="1771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&lt; 0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のとき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右下に傾く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28649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9" y="2253918"/>
            <a:ext cx="8965958" cy="3114611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2805" y="1031977"/>
            <a:ext cx="8901196" cy="378815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収益</a:t>
            </a:r>
            <a:r>
              <a:rPr lang="en-US" altLang="ja-JP" sz="2700" b="1" dirty="0"/>
              <a:t>	</a:t>
            </a:r>
            <a:r>
              <a:rPr lang="ja-JP" altLang="en-US" sz="2700" b="1" dirty="0"/>
              <a:t>　　　　　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32599" y="196000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ブラックコーヒー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7878" y="536506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ミルクコーヒー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2463285" y="2727622"/>
            <a:ext cx="6237803" cy="14288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H="1">
            <a:off x="1661869" y="2806148"/>
            <a:ext cx="17190" cy="2445267"/>
          </a:xfrm>
          <a:prstGeom prst="straightConnector1">
            <a:avLst/>
          </a:prstGeom>
          <a:ln w="1079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73219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87471" y="154434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⑯ セル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F2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K7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範囲選択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し、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条件付き書式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をクリック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39982" y="6302235"/>
            <a:ext cx="26084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次ページに続く</a:t>
            </a:r>
          </a:p>
        </p:txBody>
      </p:sp>
      <p:sp>
        <p:nvSpPr>
          <p:cNvPr id="4" name="右矢印 3"/>
          <p:cNvSpPr/>
          <p:nvPr/>
        </p:nvSpPr>
        <p:spPr>
          <a:xfrm>
            <a:off x="4934270" y="2253711"/>
            <a:ext cx="343760" cy="726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59B2BB8-87B9-4E0A-BAFB-A98D0F87157B}"/>
              </a:ext>
            </a:extLst>
          </p:cNvPr>
          <p:cNvGrpSpPr/>
          <p:nvPr/>
        </p:nvGrpSpPr>
        <p:grpSpPr>
          <a:xfrm>
            <a:off x="135275" y="1457755"/>
            <a:ext cx="4540487" cy="1786460"/>
            <a:chOff x="1373930" y="904859"/>
            <a:chExt cx="5636419" cy="2357438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3930" y="904859"/>
              <a:ext cx="5636419" cy="2357438"/>
            </a:xfrm>
            <a:prstGeom prst="rect">
              <a:avLst/>
            </a:prstGeom>
          </p:spPr>
        </p:pic>
        <p:sp>
          <p:nvSpPr>
            <p:cNvPr id="12" name="正方形/長方形 11"/>
            <p:cNvSpPr/>
            <p:nvPr/>
          </p:nvSpPr>
          <p:spPr>
            <a:xfrm>
              <a:off x="2356386" y="1514153"/>
              <a:ext cx="4492900" cy="158315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2245D126-41C9-4B11-B9E6-390510F8A750}"/>
              </a:ext>
            </a:extLst>
          </p:cNvPr>
          <p:cNvGrpSpPr/>
          <p:nvPr/>
        </p:nvGrpSpPr>
        <p:grpSpPr>
          <a:xfrm>
            <a:off x="5422055" y="1408458"/>
            <a:ext cx="3586670" cy="4338188"/>
            <a:chOff x="5548255" y="2554026"/>
            <a:chExt cx="3586670" cy="4338188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D65A44F1-37BB-4004-B743-FC905D1AFB52}"/>
                </a:ext>
              </a:extLst>
            </p:cNvPr>
            <p:cNvSpPr txBox="1"/>
            <p:nvPr/>
          </p:nvSpPr>
          <p:spPr>
            <a:xfrm>
              <a:off x="6613745" y="449375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オンライン版</a:t>
              </a:r>
            </a:p>
          </p:txBody>
        </p: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93A614A9-7988-4906-93EF-7012FC434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8255" y="5104507"/>
              <a:ext cx="3415982" cy="1418375"/>
            </a:xfrm>
            <a:prstGeom prst="rect">
              <a:avLst/>
            </a:prstGeom>
          </p:spPr>
        </p:pic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7B8E9B2C-7A51-4B0A-98E8-0CB1D3C7B6AD}"/>
                </a:ext>
              </a:extLst>
            </p:cNvPr>
            <p:cNvSpPr/>
            <p:nvPr/>
          </p:nvSpPr>
          <p:spPr>
            <a:xfrm>
              <a:off x="7157702" y="5457853"/>
              <a:ext cx="557765" cy="60311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3CA347C3-8F16-4677-BA30-03C6E36A7BE4}"/>
                </a:ext>
              </a:extLst>
            </p:cNvPr>
            <p:cNvGrpSpPr/>
            <p:nvPr/>
          </p:nvGrpSpPr>
          <p:grpSpPr>
            <a:xfrm>
              <a:off x="6186059" y="2554026"/>
              <a:ext cx="1807235" cy="1399473"/>
              <a:chOff x="6186059" y="2554026"/>
              <a:chExt cx="2445130" cy="2032742"/>
            </a:xfrm>
          </p:grpSpPr>
          <p:pic>
            <p:nvPicPr>
              <p:cNvPr id="33" name="図 32">
                <a:extLst>
                  <a:ext uri="{FF2B5EF4-FFF2-40B4-BE49-F238E27FC236}">
                    <a16:creationId xmlns:a16="http://schemas.microsoft.com/office/drawing/2014/main" id="{15FE217E-EED8-467E-B50E-64BD8CF4DB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6059" y="2554026"/>
                <a:ext cx="2445130" cy="2032742"/>
              </a:xfrm>
              <a:prstGeom prst="rect">
                <a:avLst/>
              </a:prstGeom>
            </p:spPr>
          </p:pic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0323C059-5AC6-4F51-B3B8-DD8FF7155D90}"/>
                  </a:ext>
                </a:extLst>
              </p:cNvPr>
              <p:cNvSpPr/>
              <p:nvPr/>
            </p:nvSpPr>
            <p:spPr>
              <a:xfrm>
                <a:off x="7442263" y="2688078"/>
                <a:ext cx="365805" cy="295072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3BBC5BB0-7299-4C4E-8E08-BE0E561B38DF}"/>
                  </a:ext>
                </a:extLst>
              </p:cNvPr>
              <p:cNvSpPr/>
              <p:nvPr/>
            </p:nvSpPr>
            <p:spPr>
              <a:xfrm>
                <a:off x="7442263" y="3728936"/>
                <a:ext cx="1188481" cy="240914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FCBA78BF-002C-4217-840B-6A39EB047B1A}"/>
                </a:ext>
              </a:extLst>
            </p:cNvPr>
            <p:cNvSpPr txBox="1"/>
            <p:nvPr/>
          </p:nvSpPr>
          <p:spPr>
            <a:xfrm>
              <a:off x="6812112" y="652288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アプリ版</a:t>
              </a:r>
            </a:p>
          </p:txBody>
        </p: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5023FDF8-E53D-4CE7-AB6C-FD80876DE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13184" y="4105281"/>
              <a:ext cx="3351053" cy="422717"/>
            </a:xfrm>
            <a:prstGeom prst="rect">
              <a:avLst/>
            </a:prstGeom>
          </p:spPr>
        </p:pic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3130B228-3E9F-4A56-8E60-3BA7CB34141F}"/>
                </a:ext>
              </a:extLst>
            </p:cNvPr>
            <p:cNvSpPr/>
            <p:nvPr/>
          </p:nvSpPr>
          <p:spPr>
            <a:xfrm>
              <a:off x="8445357" y="4293597"/>
              <a:ext cx="486851" cy="20015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88D86669-4729-4D0A-92A2-9A0FABA29297}"/>
                </a:ext>
              </a:extLst>
            </p:cNvPr>
            <p:cNvSpPr txBox="1"/>
            <p:nvPr/>
          </p:nvSpPr>
          <p:spPr>
            <a:xfrm>
              <a:off x="8026929" y="3439255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どちらか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の表示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796366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17F7A43B-B065-4220-B27F-BA54A2D36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865" y="4363351"/>
            <a:ext cx="4867525" cy="112400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4B8F2E6-60BA-43B8-AF30-23F6AF7AE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218" y="3518036"/>
            <a:ext cx="1288758" cy="2148834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550" y="1533525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8741" y="238891"/>
            <a:ext cx="9161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⑰「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セルの強調表示ルール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」→「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指定の値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より大きい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と操作．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=$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B$2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」を指定し、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OK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をクリック</a:t>
            </a:r>
          </a:p>
        </p:txBody>
      </p:sp>
      <p:sp>
        <p:nvSpPr>
          <p:cNvPr id="15" name="スライド番号プレースホルダー 3">
            <a:extLst>
              <a:ext uri="{FF2B5EF4-FFF2-40B4-BE49-F238E27FC236}">
                <a16:creationId xmlns:a16="http://schemas.microsoft.com/office/drawing/2014/main" id="{E750D7ED-E9CD-4BEC-8AD8-919D0AD0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017" y="1445418"/>
            <a:ext cx="3732506" cy="207261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677019" y="2168509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578626" y="2159112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18943" y="3735613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指定の値より大きい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18943" y="5666870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=$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B$2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」は半角で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A5A2AA1-F73D-48D2-B2BF-6A4F3D20BC38}"/>
              </a:ext>
            </a:extLst>
          </p:cNvPr>
          <p:cNvSpPr txBox="1"/>
          <p:nvPr/>
        </p:nvSpPr>
        <p:spPr>
          <a:xfrm>
            <a:off x="5655619" y="647457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アプリ版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E146B86-4CC0-437F-BD34-3FE17362AC20}"/>
              </a:ext>
            </a:extLst>
          </p:cNvPr>
          <p:cNvSpPr txBox="1"/>
          <p:nvPr/>
        </p:nvSpPr>
        <p:spPr>
          <a:xfrm>
            <a:off x="1436218" y="624977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オンライン版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CCA8038-90D5-4E8E-94F9-3E67B151F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2" y="1200224"/>
            <a:ext cx="3400600" cy="1832069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9959170-D6D9-41FB-920D-D3FD04BAB9A1}"/>
              </a:ext>
            </a:extLst>
          </p:cNvPr>
          <p:cNvSpPr txBox="1"/>
          <p:nvPr/>
        </p:nvSpPr>
        <p:spPr>
          <a:xfrm>
            <a:off x="770841" y="5639603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=$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B$2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」は半角で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85EA153-B9A0-4D1A-9079-A1F8F7C350B7}"/>
              </a:ext>
            </a:extLst>
          </p:cNvPr>
          <p:cNvSpPr txBox="1"/>
          <p:nvPr/>
        </p:nvSpPr>
        <p:spPr>
          <a:xfrm>
            <a:off x="565864" y="307556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指定の値より大きい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AAC9417-A085-4B0E-A5E8-6E7284A2E81B}"/>
              </a:ext>
            </a:extLst>
          </p:cNvPr>
          <p:cNvSpPr/>
          <p:nvPr/>
        </p:nvSpPr>
        <p:spPr>
          <a:xfrm>
            <a:off x="1750612" y="5374724"/>
            <a:ext cx="659969" cy="3027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FC99FF7-6314-4CB9-963C-CD40110941D3}"/>
              </a:ext>
            </a:extLst>
          </p:cNvPr>
          <p:cNvSpPr/>
          <p:nvPr/>
        </p:nvSpPr>
        <p:spPr>
          <a:xfrm flipV="1">
            <a:off x="1341088" y="4653303"/>
            <a:ext cx="860967" cy="1720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2D582F6-5F0C-4B9E-8C21-CC5A8A16AE54}"/>
              </a:ext>
            </a:extLst>
          </p:cNvPr>
          <p:cNvSpPr/>
          <p:nvPr/>
        </p:nvSpPr>
        <p:spPr>
          <a:xfrm>
            <a:off x="342893" y="1458748"/>
            <a:ext cx="1758792" cy="256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BB0890C-D856-4470-AFE3-8053D4EBE555}"/>
              </a:ext>
            </a:extLst>
          </p:cNvPr>
          <p:cNvSpPr/>
          <p:nvPr/>
        </p:nvSpPr>
        <p:spPr>
          <a:xfrm>
            <a:off x="2150232" y="1458748"/>
            <a:ext cx="1663520" cy="256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566A75B-5F57-40AC-BB56-64686D3FD750}"/>
              </a:ext>
            </a:extLst>
          </p:cNvPr>
          <p:cNvSpPr/>
          <p:nvPr/>
        </p:nvSpPr>
        <p:spPr>
          <a:xfrm>
            <a:off x="4117789" y="4825047"/>
            <a:ext cx="1305594" cy="3396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0C0A6BE-E7B9-404F-BACE-36D148DA7C2D}"/>
              </a:ext>
            </a:extLst>
          </p:cNvPr>
          <p:cNvSpPr/>
          <p:nvPr/>
        </p:nvSpPr>
        <p:spPr>
          <a:xfrm>
            <a:off x="7388251" y="5105103"/>
            <a:ext cx="829443" cy="3328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60965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87471" y="154434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⑯ セル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F9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K14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範囲選択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し、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条件付き書式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をクリック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39982" y="6302235"/>
            <a:ext cx="26084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次ページに続く</a:t>
            </a:r>
          </a:p>
        </p:txBody>
      </p:sp>
      <p:sp>
        <p:nvSpPr>
          <p:cNvPr id="4" name="右矢印 3"/>
          <p:cNvSpPr/>
          <p:nvPr/>
        </p:nvSpPr>
        <p:spPr>
          <a:xfrm>
            <a:off x="4934270" y="2253711"/>
            <a:ext cx="343760" cy="726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65A44F1-37BB-4004-B743-FC905D1AFB52}"/>
              </a:ext>
            </a:extLst>
          </p:cNvPr>
          <p:cNvSpPr txBox="1"/>
          <p:nvPr/>
        </p:nvSpPr>
        <p:spPr>
          <a:xfrm>
            <a:off x="6487545" y="334818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オンライン版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93A614A9-7988-4906-93EF-7012FC434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055" y="3958939"/>
            <a:ext cx="3415982" cy="1418375"/>
          </a:xfrm>
          <a:prstGeom prst="rect">
            <a:avLst/>
          </a:prstGeom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B8E9B2C-7A51-4B0A-98E8-0CB1D3C7B6AD}"/>
              </a:ext>
            </a:extLst>
          </p:cNvPr>
          <p:cNvSpPr/>
          <p:nvPr/>
        </p:nvSpPr>
        <p:spPr>
          <a:xfrm>
            <a:off x="7031502" y="4312285"/>
            <a:ext cx="557765" cy="6031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3CA347C3-8F16-4677-BA30-03C6E36A7BE4}"/>
              </a:ext>
            </a:extLst>
          </p:cNvPr>
          <p:cNvGrpSpPr/>
          <p:nvPr/>
        </p:nvGrpSpPr>
        <p:grpSpPr>
          <a:xfrm>
            <a:off x="6059859" y="1408458"/>
            <a:ext cx="1807235" cy="1399473"/>
            <a:chOff x="6186059" y="2554026"/>
            <a:chExt cx="2445130" cy="2032742"/>
          </a:xfrm>
        </p:grpSpPr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15FE217E-EED8-467E-B50E-64BD8CF4D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6059" y="2554026"/>
              <a:ext cx="2445130" cy="2032742"/>
            </a:xfrm>
            <a:prstGeom prst="rect">
              <a:avLst/>
            </a:prstGeom>
          </p:spPr>
        </p:pic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0323C059-5AC6-4F51-B3B8-DD8FF7155D90}"/>
                </a:ext>
              </a:extLst>
            </p:cNvPr>
            <p:cNvSpPr/>
            <p:nvPr/>
          </p:nvSpPr>
          <p:spPr>
            <a:xfrm>
              <a:off x="7442263" y="2688078"/>
              <a:ext cx="365805" cy="29507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3BBC5BB0-7299-4C4E-8E08-BE0E561B38DF}"/>
                </a:ext>
              </a:extLst>
            </p:cNvPr>
            <p:cNvSpPr/>
            <p:nvPr/>
          </p:nvSpPr>
          <p:spPr>
            <a:xfrm>
              <a:off x="7442263" y="3728936"/>
              <a:ext cx="1188481" cy="24091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CBA78BF-002C-4217-840B-6A39EB047B1A}"/>
              </a:ext>
            </a:extLst>
          </p:cNvPr>
          <p:cNvSpPr txBox="1"/>
          <p:nvPr/>
        </p:nvSpPr>
        <p:spPr>
          <a:xfrm>
            <a:off x="6685912" y="537731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アプリ版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5023FDF8-E53D-4CE7-AB6C-FD80876DE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984" y="2959713"/>
            <a:ext cx="3351053" cy="422717"/>
          </a:xfrm>
          <a:prstGeom prst="rect">
            <a:avLst/>
          </a:prstGeom>
        </p:spPr>
      </p:pic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130B228-3E9F-4A56-8E60-3BA7CB34141F}"/>
              </a:ext>
            </a:extLst>
          </p:cNvPr>
          <p:cNvSpPr/>
          <p:nvPr/>
        </p:nvSpPr>
        <p:spPr>
          <a:xfrm>
            <a:off x="8319157" y="3148029"/>
            <a:ext cx="486851" cy="2001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D86669-4729-4D0A-92A2-9A0FABA29297}"/>
              </a:ext>
            </a:extLst>
          </p:cNvPr>
          <p:cNvSpPr txBox="1"/>
          <p:nvPr/>
        </p:nvSpPr>
        <p:spPr>
          <a:xfrm>
            <a:off x="7900729" y="229368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どちらか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の表示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CC809AF-AE86-4F4A-811A-E8B3447A8F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971" y="1270866"/>
            <a:ext cx="4549100" cy="3339234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4EBD6FA-AE87-49E2-B416-2B2E01EA212B}"/>
              </a:ext>
            </a:extLst>
          </p:cNvPr>
          <p:cNvSpPr/>
          <p:nvPr/>
        </p:nvSpPr>
        <p:spPr>
          <a:xfrm flipH="1" flipV="1">
            <a:off x="1009651" y="3308126"/>
            <a:ext cx="3924619" cy="12448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03564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78447047-ECDF-4B5B-BD2A-9D9490595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980" y="3455422"/>
            <a:ext cx="1333410" cy="222326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8A7EDFE-465B-4287-A1A8-9DB56AAAE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988" y="4484519"/>
            <a:ext cx="4721468" cy="1120833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550" y="1533525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8741" y="238891"/>
            <a:ext cx="9161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⑰「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セルの強調表示ルール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」→「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指定の値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より大きい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と操作．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=$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B$3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」を指定し、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OK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をクリック</a:t>
            </a:r>
          </a:p>
        </p:txBody>
      </p:sp>
      <p:sp>
        <p:nvSpPr>
          <p:cNvPr id="15" name="スライド番号プレースホルダー 3">
            <a:extLst>
              <a:ext uri="{FF2B5EF4-FFF2-40B4-BE49-F238E27FC236}">
                <a16:creationId xmlns:a16="http://schemas.microsoft.com/office/drawing/2014/main" id="{E750D7ED-E9CD-4BEC-8AD8-919D0AD0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017" y="1445418"/>
            <a:ext cx="3732506" cy="207261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677019" y="2168509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578626" y="2159112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18943" y="3735613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指定の値より大きい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18943" y="5666870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=$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B$3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」は半角で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A5A2AA1-F73D-48D2-B2BF-6A4F3D20BC38}"/>
              </a:ext>
            </a:extLst>
          </p:cNvPr>
          <p:cNvSpPr txBox="1"/>
          <p:nvPr/>
        </p:nvSpPr>
        <p:spPr>
          <a:xfrm>
            <a:off x="5655619" y="647457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アプリ版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E146B86-4CC0-437F-BD34-3FE17362AC20}"/>
              </a:ext>
            </a:extLst>
          </p:cNvPr>
          <p:cNvSpPr txBox="1"/>
          <p:nvPr/>
        </p:nvSpPr>
        <p:spPr>
          <a:xfrm>
            <a:off x="1436218" y="624977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オンライン版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CCA8038-90D5-4E8E-94F9-3E67B151F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2" y="1200224"/>
            <a:ext cx="3400600" cy="1832069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9959170-D6D9-41FB-920D-D3FD04BAB9A1}"/>
              </a:ext>
            </a:extLst>
          </p:cNvPr>
          <p:cNvSpPr txBox="1"/>
          <p:nvPr/>
        </p:nvSpPr>
        <p:spPr>
          <a:xfrm>
            <a:off x="770841" y="5639603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=$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B$3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」は半角で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85EA153-B9A0-4D1A-9079-A1F8F7C350B7}"/>
              </a:ext>
            </a:extLst>
          </p:cNvPr>
          <p:cNvSpPr txBox="1"/>
          <p:nvPr/>
        </p:nvSpPr>
        <p:spPr>
          <a:xfrm>
            <a:off x="565864" y="307556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指定の値より大きい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AAC9417-A085-4B0E-A5E8-6E7284A2E81B}"/>
              </a:ext>
            </a:extLst>
          </p:cNvPr>
          <p:cNvSpPr/>
          <p:nvPr/>
        </p:nvSpPr>
        <p:spPr>
          <a:xfrm>
            <a:off x="1713206" y="5384704"/>
            <a:ext cx="659969" cy="3027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FC99FF7-6314-4CB9-963C-CD40110941D3}"/>
              </a:ext>
            </a:extLst>
          </p:cNvPr>
          <p:cNvSpPr/>
          <p:nvPr/>
        </p:nvSpPr>
        <p:spPr>
          <a:xfrm flipV="1">
            <a:off x="1380612" y="4637056"/>
            <a:ext cx="860967" cy="1720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2D582F6-5F0C-4B9E-8C21-CC5A8A16AE54}"/>
              </a:ext>
            </a:extLst>
          </p:cNvPr>
          <p:cNvSpPr/>
          <p:nvPr/>
        </p:nvSpPr>
        <p:spPr>
          <a:xfrm>
            <a:off x="342893" y="1458748"/>
            <a:ext cx="1758792" cy="256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BB0890C-D856-4470-AFE3-8053D4EBE555}"/>
              </a:ext>
            </a:extLst>
          </p:cNvPr>
          <p:cNvSpPr/>
          <p:nvPr/>
        </p:nvSpPr>
        <p:spPr>
          <a:xfrm>
            <a:off x="2150232" y="1458748"/>
            <a:ext cx="1663520" cy="2563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C023812-D126-424C-BE54-BD303314EC96}"/>
              </a:ext>
            </a:extLst>
          </p:cNvPr>
          <p:cNvSpPr/>
          <p:nvPr/>
        </p:nvSpPr>
        <p:spPr>
          <a:xfrm>
            <a:off x="4093988" y="4966160"/>
            <a:ext cx="1427316" cy="3668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9B37DB9-A5A4-4A85-8A47-B20757A3ECD0}"/>
              </a:ext>
            </a:extLst>
          </p:cNvPr>
          <p:cNvSpPr/>
          <p:nvPr/>
        </p:nvSpPr>
        <p:spPr>
          <a:xfrm>
            <a:off x="7234369" y="5225884"/>
            <a:ext cx="906772" cy="3889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54313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06" y="1020533"/>
            <a:ext cx="7102824" cy="568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5805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45" y="2203847"/>
            <a:ext cx="8995085" cy="3420666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最大の収益は　</a:t>
            </a:r>
            <a:r>
              <a:rPr lang="en-US" altLang="ja-JP" b="1" dirty="0"/>
              <a:t>62000</a:t>
            </a:r>
            <a:r>
              <a:rPr lang="en-US" altLang="ja-JP" dirty="0"/>
              <a:t> </a:t>
            </a:r>
            <a:r>
              <a:rPr lang="ja-JP" altLang="en-US" dirty="0"/>
              <a:t>だと分かる</a:t>
            </a:r>
            <a:endParaRPr kumimoji="1" lang="ja-JP" altLang="en-US" dirty="0"/>
          </a:p>
        </p:txBody>
      </p:sp>
      <p:sp>
        <p:nvSpPr>
          <p:cNvPr id="5" name="フリーフォーム 4"/>
          <p:cNvSpPr/>
          <p:nvPr/>
        </p:nvSpPr>
        <p:spPr>
          <a:xfrm>
            <a:off x="1175148" y="2479222"/>
            <a:ext cx="7848280" cy="2547257"/>
          </a:xfrm>
          <a:custGeom>
            <a:avLst/>
            <a:gdLst>
              <a:gd name="connsiteX0" fmla="*/ 159657 w 10101943"/>
              <a:gd name="connsiteY0" fmla="*/ 290285 h 3396342"/>
              <a:gd name="connsiteX1" fmla="*/ 130629 w 10101943"/>
              <a:gd name="connsiteY1" fmla="*/ 362857 h 3396342"/>
              <a:gd name="connsiteX2" fmla="*/ 101600 w 10101943"/>
              <a:gd name="connsiteY2" fmla="*/ 449942 h 3396342"/>
              <a:gd name="connsiteX3" fmla="*/ 58057 w 10101943"/>
              <a:gd name="connsiteY3" fmla="*/ 551542 h 3396342"/>
              <a:gd name="connsiteX4" fmla="*/ 43543 w 10101943"/>
              <a:gd name="connsiteY4" fmla="*/ 1669142 h 3396342"/>
              <a:gd name="connsiteX5" fmla="*/ 58057 w 10101943"/>
              <a:gd name="connsiteY5" fmla="*/ 2148114 h 3396342"/>
              <a:gd name="connsiteX6" fmla="*/ 87086 w 10101943"/>
              <a:gd name="connsiteY6" fmla="*/ 2249714 h 3396342"/>
              <a:gd name="connsiteX7" fmla="*/ 116115 w 10101943"/>
              <a:gd name="connsiteY7" fmla="*/ 2380342 h 3396342"/>
              <a:gd name="connsiteX8" fmla="*/ 130629 w 10101943"/>
              <a:gd name="connsiteY8" fmla="*/ 2423885 h 3396342"/>
              <a:gd name="connsiteX9" fmla="*/ 72572 w 10101943"/>
              <a:gd name="connsiteY9" fmla="*/ 2554514 h 3396342"/>
              <a:gd name="connsiteX10" fmla="*/ 29029 w 10101943"/>
              <a:gd name="connsiteY10" fmla="*/ 2569028 h 3396342"/>
              <a:gd name="connsiteX11" fmla="*/ 0 w 10101943"/>
              <a:gd name="connsiteY11" fmla="*/ 2670628 h 3396342"/>
              <a:gd name="connsiteX12" fmla="*/ 14515 w 10101943"/>
              <a:gd name="connsiteY12" fmla="*/ 2830285 h 3396342"/>
              <a:gd name="connsiteX13" fmla="*/ 43543 w 10101943"/>
              <a:gd name="connsiteY13" fmla="*/ 2917371 h 3396342"/>
              <a:gd name="connsiteX14" fmla="*/ 58057 w 10101943"/>
              <a:gd name="connsiteY14" fmla="*/ 2960914 h 3396342"/>
              <a:gd name="connsiteX15" fmla="*/ 87086 w 10101943"/>
              <a:gd name="connsiteY15" fmla="*/ 3048000 h 3396342"/>
              <a:gd name="connsiteX16" fmla="*/ 159657 w 10101943"/>
              <a:gd name="connsiteY16" fmla="*/ 3178628 h 3396342"/>
              <a:gd name="connsiteX17" fmla="*/ 246743 w 10101943"/>
              <a:gd name="connsiteY17" fmla="*/ 3251200 h 3396342"/>
              <a:gd name="connsiteX18" fmla="*/ 333829 w 10101943"/>
              <a:gd name="connsiteY18" fmla="*/ 3323771 h 3396342"/>
              <a:gd name="connsiteX19" fmla="*/ 493486 w 10101943"/>
              <a:gd name="connsiteY19" fmla="*/ 3367314 h 3396342"/>
              <a:gd name="connsiteX20" fmla="*/ 653143 w 10101943"/>
              <a:gd name="connsiteY20" fmla="*/ 3396342 h 3396342"/>
              <a:gd name="connsiteX21" fmla="*/ 1117600 w 10101943"/>
              <a:gd name="connsiteY21" fmla="*/ 3381828 h 3396342"/>
              <a:gd name="connsiteX22" fmla="*/ 1320800 w 10101943"/>
              <a:gd name="connsiteY22" fmla="*/ 3338285 h 3396342"/>
              <a:gd name="connsiteX23" fmla="*/ 1494972 w 10101943"/>
              <a:gd name="connsiteY23" fmla="*/ 3294742 h 3396342"/>
              <a:gd name="connsiteX24" fmla="*/ 1553029 w 10101943"/>
              <a:gd name="connsiteY24" fmla="*/ 3280228 h 3396342"/>
              <a:gd name="connsiteX25" fmla="*/ 1611086 w 10101943"/>
              <a:gd name="connsiteY25" fmla="*/ 3265714 h 3396342"/>
              <a:gd name="connsiteX26" fmla="*/ 1683657 w 10101943"/>
              <a:gd name="connsiteY26" fmla="*/ 3193142 h 3396342"/>
              <a:gd name="connsiteX27" fmla="*/ 1727200 w 10101943"/>
              <a:gd name="connsiteY27" fmla="*/ 3164114 h 3396342"/>
              <a:gd name="connsiteX28" fmla="*/ 1799772 w 10101943"/>
              <a:gd name="connsiteY28" fmla="*/ 3091542 h 3396342"/>
              <a:gd name="connsiteX29" fmla="*/ 1872343 w 10101943"/>
              <a:gd name="connsiteY29" fmla="*/ 3018971 h 3396342"/>
              <a:gd name="connsiteX30" fmla="*/ 1973943 w 10101943"/>
              <a:gd name="connsiteY30" fmla="*/ 2888342 h 3396342"/>
              <a:gd name="connsiteX31" fmla="*/ 2017486 w 10101943"/>
              <a:gd name="connsiteY31" fmla="*/ 2873828 h 3396342"/>
              <a:gd name="connsiteX32" fmla="*/ 2148115 w 10101943"/>
              <a:gd name="connsiteY32" fmla="*/ 2801257 h 3396342"/>
              <a:gd name="connsiteX33" fmla="*/ 2191657 w 10101943"/>
              <a:gd name="connsiteY33" fmla="*/ 2772228 h 3396342"/>
              <a:gd name="connsiteX34" fmla="*/ 2336800 w 10101943"/>
              <a:gd name="connsiteY34" fmla="*/ 2728685 h 3396342"/>
              <a:gd name="connsiteX35" fmla="*/ 2380343 w 10101943"/>
              <a:gd name="connsiteY35" fmla="*/ 2714171 h 3396342"/>
              <a:gd name="connsiteX36" fmla="*/ 2510972 w 10101943"/>
              <a:gd name="connsiteY36" fmla="*/ 2699657 h 3396342"/>
              <a:gd name="connsiteX37" fmla="*/ 2859315 w 10101943"/>
              <a:gd name="connsiteY37" fmla="*/ 2714171 h 3396342"/>
              <a:gd name="connsiteX38" fmla="*/ 2917372 w 10101943"/>
              <a:gd name="connsiteY38" fmla="*/ 2728685 h 3396342"/>
              <a:gd name="connsiteX39" fmla="*/ 3251200 w 10101943"/>
              <a:gd name="connsiteY39" fmla="*/ 2743200 h 3396342"/>
              <a:gd name="connsiteX40" fmla="*/ 3759200 w 10101943"/>
              <a:gd name="connsiteY40" fmla="*/ 2772228 h 3396342"/>
              <a:gd name="connsiteX41" fmla="*/ 4252686 w 10101943"/>
              <a:gd name="connsiteY41" fmla="*/ 2757714 h 3396342"/>
              <a:gd name="connsiteX42" fmla="*/ 4441372 w 10101943"/>
              <a:gd name="connsiteY42" fmla="*/ 2714171 h 3396342"/>
              <a:gd name="connsiteX43" fmla="*/ 4499429 w 10101943"/>
              <a:gd name="connsiteY43" fmla="*/ 2699657 h 3396342"/>
              <a:gd name="connsiteX44" fmla="*/ 4542972 w 10101943"/>
              <a:gd name="connsiteY44" fmla="*/ 2685142 h 3396342"/>
              <a:gd name="connsiteX45" fmla="*/ 4659086 w 10101943"/>
              <a:gd name="connsiteY45" fmla="*/ 2670628 h 3396342"/>
              <a:gd name="connsiteX46" fmla="*/ 4746172 w 10101943"/>
              <a:gd name="connsiteY46" fmla="*/ 2627085 h 3396342"/>
              <a:gd name="connsiteX47" fmla="*/ 4818743 w 10101943"/>
              <a:gd name="connsiteY47" fmla="*/ 2540000 h 3396342"/>
              <a:gd name="connsiteX48" fmla="*/ 4905829 w 10101943"/>
              <a:gd name="connsiteY48" fmla="*/ 2481942 h 3396342"/>
              <a:gd name="connsiteX49" fmla="*/ 5007429 w 10101943"/>
              <a:gd name="connsiteY49" fmla="*/ 2409371 h 3396342"/>
              <a:gd name="connsiteX50" fmla="*/ 5050972 w 10101943"/>
              <a:gd name="connsiteY50" fmla="*/ 2394857 h 3396342"/>
              <a:gd name="connsiteX51" fmla="*/ 5080000 w 10101943"/>
              <a:gd name="connsiteY51" fmla="*/ 2351314 h 3396342"/>
              <a:gd name="connsiteX52" fmla="*/ 5123543 w 10101943"/>
              <a:gd name="connsiteY52" fmla="*/ 2336800 h 3396342"/>
              <a:gd name="connsiteX53" fmla="*/ 5210629 w 10101943"/>
              <a:gd name="connsiteY53" fmla="*/ 2278742 h 3396342"/>
              <a:gd name="connsiteX54" fmla="*/ 5370286 w 10101943"/>
              <a:gd name="connsiteY54" fmla="*/ 2191657 h 3396342"/>
              <a:gd name="connsiteX55" fmla="*/ 5428343 w 10101943"/>
              <a:gd name="connsiteY55" fmla="*/ 2177142 h 3396342"/>
              <a:gd name="connsiteX56" fmla="*/ 5515429 w 10101943"/>
              <a:gd name="connsiteY56" fmla="*/ 2148114 h 3396342"/>
              <a:gd name="connsiteX57" fmla="*/ 5617029 w 10101943"/>
              <a:gd name="connsiteY57" fmla="*/ 2133600 h 3396342"/>
              <a:gd name="connsiteX58" fmla="*/ 5689600 w 10101943"/>
              <a:gd name="connsiteY58" fmla="*/ 2119085 h 3396342"/>
              <a:gd name="connsiteX59" fmla="*/ 5965372 w 10101943"/>
              <a:gd name="connsiteY59" fmla="*/ 2104571 h 3396342"/>
              <a:gd name="connsiteX60" fmla="*/ 7170057 w 10101943"/>
              <a:gd name="connsiteY60" fmla="*/ 2090057 h 3396342"/>
              <a:gd name="connsiteX61" fmla="*/ 8084457 w 10101943"/>
              <a:gd name="connsiteY61" fmla="*/ 2090057 h 3396342"/>
              <a:gd name="connsiteX62" fmla="*/ 8171543 w 10101943"/>
              <a:gd name="connsiteY62" fmla="*/ 2061028 h 3396342"/>
              <a:gd name="connsiteX63" fmla="*/ 8273143 w 10101943"/>
              <a:gd name="connsiteY63" fmla="*/ 1988457 h 3396342"/>
              <a:gd name="connsiteX64" fmla="*/ 8360229 w 10101943"/>
              <a:gd name="connsiteY64" fmla="*/ 1915885 h 3396342"/>
              <a:gd name="connsiteX65" fmla="*/ 8490857 w 10101943"/>
              <a:gd name="connsiteY65" fmla="*/ 1756228 h 3396342"/>
              <a:gd name="connsiteX66" fmla="*/ 8723086 w 10101943"/>
              <a:gd name="connsiteY66" fmla="*/ 1611085 h 3396342"/>
              <a:gd name="connsiteX67" fmla="*/ 8781143 w 10101943"/>
              <a:gd name="connsiteY67" fmla="*/ 1582057 h 3396342"/>
              <a:gd name="connsiteX68" fmla="*/ 8824686 w 10101943"/>
              <a:gd name="connsiteY68" fmla="*/ 1553028 h 3396342"/>
              <a:gd name="connsiteX69" fmla="*/ 8969829 w 10101943"/>
              <a:gd name="connsiteY69" fmla="*/ 1524000 h 3396342"/>
              <a:gd name="connsiteX70" fmla="*/ 9158515 w 10101943"/>
              <a:gd name="connsiteY70" fmla="*/ 1480457 h 3396342"/>
              <a:gd name="connsiteX71" fmla="*/ 9260115 w 10101943"/>
              <a:gd name="connsiteY71" fmla="*/ 1465942 h 3396342"/>
              <a:gd name="connsiteX72" fmla="*/ 9506857 w 10101943"/>
              <a:gd name="connsiteY72" fmla="*/ 1436914 h 3396342"/>
              <a:gd name="connsiteX73" fmla="*/ 9564915 w 10101943"/>
              <a:gd name="connsiteY73" fmla="*/ 1422400 h 3396342"/>
              <a:gd name="connsiteX74" fmla="*/ 9884229 w 10101943"/>
              <a:gd name="connsiteY74" fmla="*/ 1407885 h 3396342"/>
              <a:gd name="connsiteX75" fmla="*/ 9927772 w 10101943"/>
              <a:gd name="connsiteY75" fmla="*/ 1248228 h 3396342"/>
              <a:gd name="connsiteX76" fmla="*/ 9942286 w 10101943"/>
              <a:gd name="connsiteY76" fmla="*/ 1204685 h 3396342"/>
              <a:gd name="connsiteX77" fmla="*/ 9956800 w 10101943"/>
              <a:gd name="connsiteY77" fmla="*/ 1161142 h 3396342"/>
              <a:gd name="connsiteX78" fmla="*/ 9971315 w 10101943"/>
              <a:gd name="connsiteY78" fmla="*/ 1088571 h 3396342"/>
              <a:gd name="connsiteX79" fmla="*/ 10000343 w 10101943"/>
              <a:gd name="connsiteY79" fmla="*/ 1016000 h 3396342"/>
              <a:gd name="connsiteX80" fmla="*/ 10014857 w 10101943"/>
              <a:gd name="connsiteY80" fmla="*/ 972457 h 3396342"/>
              <a:gd name="connsiteX81" fmla="*/ 10029372 w 10101943"/>
              <a:gd name="connsiteY81" fmla="*/ 914400 h 3396342"/>
              <a:gd name="connsiteX82" fmla="*/ 10058400 w 10101943"/>
              <a:gd name="connsiteY82" fmla="*/ 856342 h 3396342"/>
              <a:gd name="connsiteX83" fmla="*/ 10072915 w 10101943"/>
              <a:gd name="connsiteY83" fmla="*/ 798285 h 3396342"/>
              <a:gd name="connsiteX84" fmla="*/ 10101943 w 10101943"/>
              <a:gd name="connsiteY84" fmla="*/ 711200 h 3396342"/>
              <a:gd name="connsiteX85" fmla="*/ 10072915 w 10101943"/>
              <a:gd name="connsiteY85" fmla="*/ 435428 h 3396342"/>
              <a:gd name="connsiteX86" fmla="*/ 10043886 w 10101943"/>
              <a:gd name="connsiteY86" fmla="*/ 275771 h 3396342"/>
              <a:gd name="connsiteX87" fmla="*/ 10014857 w 10101943"/>
              <a:gd name="connsiteY87" fmla="*/ 232228 h 3396342"/>
              <a:gd name="connsiteX88" fmla="*/ 9971315 w 10101943"/>
              <a:gd name="connsiteY88" fmla="*/ 217714 h 3396342"/>
              <a:gd name="connsiteX89" fmla="*/ 9884229 w 10101943"/>
              <a:gd name="connsiteY89" fmla="*/ 159657 h 3396342"/>
              <a:gd name="connsiteX90" fmla="*/ 9840686 w 10101943"/>
              <a:gd name="connsiteY90" fmla="*/ 130628 h 3396342"/>
              <a:gd name="connsiteX91" fmla="*/ 8810172 w 10101943"/>
              <a:gd name="connsiteY91" fmla="*/ 101600 h 3396342"/>
              <a:gd name="connsiteX92" fmla="*/ 8548915 w 10101943"/>
              <a:gd name="connsiteY92" fmla="*/ 87085 h 3396342"/>
              <a:gd name="connsiteX93" fmla="*/ 8418286 w 10101943"/>
              <a:gd name="connsiteY93" fmla="*/ 72571 h 3396342"/>
              <a:gd name="connsiteX94" fmla="*/ 8171543 w 10101943"/>
              <a:gd name="connsiteY94" fmla="*/ 58057 h 3396342"/>
              <a:gd name="connsiteX95" fmla="*/ 7997372 w 10101943"/>
              <a:gd name="connsiteY95" fmla="*/ 43542 h 3396342"/>
              <a:gd name="connsiteX96" fmla="*/ 7605486 w 10101943"/>
              <a:gd name="connsiteY96" fmla="*/ 29028 h 3396342"/>
              <a:gd name="connsiteX97" fmla="*/ 6894286 w 10101943"/>
              <a:gd name="connsiteY97" fmla="*/ 29028 h 3396342"/>
              <a:gd name="connsiteX98" fmla="*/ 6168572 w 10101943"/>
              <a:gd name="connsiteY98" fmla="*/ 43542 h 3396342"/>
              <a:gd name="connsiteX99" fmla="*/ 5994400 w 10101943"/>
              <a:gd name="connsiteY99" fmla="*/ 72571 h 3396342"/>
              <a:gd name="connsiteX100" fmla="*/ 5950857 w 10101943"/>
              <a:gd name="connsiteY100" fmla="*/ 87085 h 3396342"/>
              <a:gd name="connsiteX101" fmla="*/ 5834743 w 10101943"/>
              <a:gd name="connsiteY101" fmla="*/ 101600 h 3396342"/>
              <a:gd name="connsiteX102" fmla="*/ 5660572 w 10101943"/>
              <a:gd name="connsiteY102" fmla="*/ 130628 h 3396342"/>
              <a:gd name="connsiteX103" fmla="*/ 5094515 w 10101943"/>
              <a:gd name="connsiteY103" fmla="*/ 116114 h 3396342"/>
              <a:gd name="connsiteX104" fmla="*/ 4020457 w 10101943"/>
              <a:gd name="connsiteY104" fmla="*/ 101600 h 3396342"/>
              <a:gd name="connsiteX105" fmla="*/ 3889829 w 10101943"/>
              <a:gd name="connsiteY105" fmla="*/ 87085 h 3396342"/>
              <a:gd name="connsiteX106" fmla="*/ 3570515 w 10101943"/>
              <a:gd name="connsiteY106" fmla="*/ 58057 h 3396342"/>
              <a:gd name="connsiteX107" fmla="*/ 3367315 w 10101943"/>
              <a:gd name="connsiteY107" fmla="*/ 29028 h 3396342"/>
              <a:gd name="connsiteX108" fmla="*/ 3294743 w 10101943"/>
              <a:gd name="connsiteY108" fmla="*/ 14514 h 3396342"/>
              <a:gd name="connsiteX109" fmla="*/ 3004457 w 10101943"/>
              <a:gd name="connsiteY109" fmla="*/ 0 h 3396342"/>
              <a:gd name="connsiteX110" fmla="*/ 1436915 w 10101943"/>
              <a:gd name="connsiteY110" fmla="*/ 29028 h 3396342"/>
              <a:gd name="connsiteX111" fmla="*/ 711200 w 10101943"/>
              <a:gd name="connsiteY111" fmla="*/ 58057 h 3396342"/>
              <a:gd name="connsiteX112" fmla="*/ 566057 w 10101943"/>
              <a:gd name="connsiteY112" fmla="*/ 72571 h 3396342"/>
              <a:gd name="connsiteX113" fmla="*/ 522515 w 10101943"/>
              <a:gd name="connsiteY113" fmla="*/ 87085 h 3396342"/>
              <a:gd name="connsiteX114" fmla="*/ 435429 w 10101943"/>
              <a:gd name="connsiteY114" fmla="*/ 101600 h 3396342"/>
              <a:gd name="connsiteX115" fmla="*/ 304800 w 10101943"/>
              <a:gd name="connsiteY115" fmla="*/ 130628 h 3396342"/>
              <a:gd name="connsiteX116" fmla="*/ 217715 w 10101943"/>
              <a:gd name="connsiteY116" fmla="*/ 159657 h 3396342"/>
              <a:gd name="connsiteX117" fmla="*/ 174172 w 10101943"/>
              <a:gd name="connsiteY117" fmla="*/ 188685 h 3396342"/>
              <a:gd name="connsiteX118" fmla="*/ 159657 w 10101943"/>
              <a:gd name="connsiteY118" fmla="*/ 232228 h 3396342"/>
              <a:gd name="connsiteX119" fmla="*/ 72572 w 10101943"/>
              <a:gd name="connsiteY119" fmla="*/ 348342 h 3396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0101943" h="3396342">
                <a:moveTo>
                  <a:pt x="159657" y="290285"/>
                </a:moveTo>
                <a:cubicBezTo>
                  <a:pt x="149981" y="314476"/>
                  <a:pt x="139533" y="338372"/>
                  <a:pt x="130629" y="362857"/>
                </a:cubicBezTo>
                <a:cubicBezTo>
                  <a:pt x="120172" y="391613"/>
                  <a:pt x="115284" y="422574"/>
                  <a:pt x="101600" y="449942"/>
                </a:cubicBezTo>
                <a:cubicBezTo>
                  <a:pt x="65730" y="521684"/>
                  <a:pt x="79415" y="487474"/>
                  <a:pt x="58057" y="551542"/>
                </a:cubicBezTo>
                <a:cubicBezTo>
                  <a:pt x="53219" y="924075"/>
                  <a:pt x="43543" y="1296577"/>
                  <a:pt x="43543" y="1669142"/>
                </a:cubicBezTo>
                <a:cubicBezTo>
                  <a:pt x="43543" y="1828873"/>
                  <a:pt x="49435" y="1988616"/>
                  <a:pt x="58057" y="2148114"/>
                </a:cubicBezTo>
                <a:cubicBezTo>
                  <a:pt x="59569" y="2176089"/>
                  <a:pt x="79083" y="2221702"/>
                  <a:pt x="87086" y="2249714"/>
                </a:cubicBezTo>
                <a:cubicBezTo>
                  <a:pt x="116883" y="2354007"/>
                  <a:pt x="86186" y="2260629"/>
                  <a:pt x="116115" y="2380342"/>
                </a:cubicBezTo>
                <a:cubicBezTo>
                  <a:pt x="119826" y="2395185"/>
                  <a:pt x="125791" y="2409371"/>
                  <a:pt x="130629" y="2423885"/>
                </a:cubicBezTo>
                <a:cubicBezTo>
                  <a:pt x="121760" y="2450492"/>
                  <a:pt x="103935" y="2529423"/>
                  <a:pt x="72572" y="2554514"/>
                </a:cubicBezTo>
                <a:cubicBezTo>
                  <a:pt x="60625" y="2564071"/>
                  <a:pt x="43543" y="2564190"/>
                  <a:pt x="29029" y="2569028"/>
                </a:cubicBezTo>
                <a:cubicBezTo>
                  <a:pt x="22186" y="2589559"/>
                  <a:pt x="0" y="2652407"/>
                  <a:pt x="0" y="2670628"/>
                </a:cubicBezTo>
                <a:cubicBezTo>
                  <a:pt x="0" y="2724066"/>
                  <a:pt x="5228" y="2777660"/>
                  <a:pt x="14515" y="2830285"/>
                </a:cubicBezTo>
                <a:cubicBezTo>
                  <a:pt x="19833" y="2860418"/>
                  <a:pt x="33867" y="2888342"/>
                  <a:pt x="43543" y="2917371"/>
                </a:cubicBezTo>
                <a:lnTo>
                  <a:pt x="58057" y="2960914"/>
                </a:lnTo>
                <a:lnTo>
                  <a:pt x="87086" y="3048000"/>
                </a:lnTo>
                <a:cubicBezTo>
                  <a:pt x="105337" y="3102754"/>
                  <a:pt x="109750" y="3128721"/>
                  <a:pt x="159657" y="3178628"/>
                </a:cubicBezTo>
                <a:cubicBezTo>
                  <a:pt x="286858" y="3305829"/>
                  <a:pt x="125508" y="3150171"/>
                  <a:pt x="246743" y="3251200"/>
                </a:cubicBezTo>
                <a:cubicBezTo>
                  <a:pt x="285804" y="3283751"/>
                  <a:pt x="287499" y="3303180"/>
                  <a:pt x="333829" y="3323771"/>
                </a:cubicBezTo>
                <a:cubicBezTo>
                  <a:pt x="413898" y="3359358"/>
                  <a:pt x="415436" y="3347802"/>
                  <a:pt x="493486" y="3367314"/>
                </a:cubicBezTo>
                <a:cubicBezTo>
                  <a:pt x="627730" y="3400874"/>
                  <a:pt x="384947" y="3362818"/>
                  <a:pt x="653143" y="3396342"/>
                </a:cubicBezTo>
                <a:cubicBezTo>
                  <a:pt x="807962" y="3391504"/>
                  <a:pt x="962920" y="3389969"/>
                  <a:pt x="1117600" y="3381828"/>
                </a:cubicBezTo>
                <a:cubicBezTo>
                  <a:pt x="1170990" y="3379018"/>
                  <a:pt x="1275166" y="3349694"/>
                  <a:pt x="1320800" y="3338285"/>
                </a:cubicBezTo>
                <a:lnTo>
                  <a:pt x="1494972" y="3294742"/>
                </a:lnTo>
                <a:lnTo>
                  <a:pt x="1553029" y="3280228"/>
                </a:lnTo>
                <a:lnTo>
                  <a:pt x="1611086" y="3265714"/>
                </a:lnTo>
                <a:cubicBezTo>
                  <a:pt x="1727205" y="3188300"/>
                  <a:pt x="1586891" y="3289908"/>
                  <a:pt x="1683657" y="3193142"/>
                </a:cubicBezTo>
                <a:cubicBezTo>
                  <a:pt x="1695992" y="3180807"/>
                  <a:pt x="1712686" y="3173790"/>
                  <a:pt x="1727200" y="3164114"/>
                </a:cubicBezTo>
                <a:cubicBezTo>
                  <a:pt x="1804611" y="3047999"/>
                  <a:pt x="1703009" y="3188305"/>
                  <a:pt x="1799772" y="3091542"/>
                </a:cubicBezTo>
                <a:cubicBezTo>
                  <a:pt x="1896534" y="2994780"/>
                  <a:pt x="1756227" y="3096383"/>
                  <a:pt x="1872343" y="3018971"/>
                </a:cubicBezTo>
                <a:cubicBezTo>
                  <a:pt x="1895411" y="2984369"/>
                  <a:pt x="1933015" y="2915627"/>
                  <a:pt x="1973943" y="2888342"/>
                </a:cubicBezTo>
                <a:cubicBezTo>
                  <a:pt x="1986673" y="2879855"/>
                  <a:pt x="2004112" y="2881258"/>
                  <a:pt x="2017486" y="2873828"/>
                </a:cubicBezTo>
                <a:cubicBezTo>
                  <a:pt x="2167210" y="2790649"/>
                  <a:pt x="2049588" y="2834099"/>
                  <a:pt x="2148115" y="2801257"/>
                </a:cubicBezTo>
                <a:cubicBezTo>
                  <a:pt x="2162629" y="2791581"/>
                  <a:pt x="2175717" y="2779313"/>
                  <a:pt x="2191657" y="2772228"/>
                </a:cubicBezTo>
                <a:cubicBezTo>
                  <a:pt x="2253729" y="2744640"/>
                  <a:pt x="2277702" y="2745570"/>
                  <a:pt x="2336800" y="2728685"/>
                </a:cubicBezTo>
                <a:cubicBezTo>
                  <a:pt x="2351511" y="2724482"/>
                  <a:pt x="2365252" y="2716686"/>
                  <a:pt x="2380343" y="2714171"/>
                </a:cubicBezTo>
                <a:cubicBezTo>
                  <a:pt x="2423558" y="2706969"/>
                  <a:pt x="2467429" y="2704495"/>
                  <a:pt x="2510972" y="2699657"/>
                </a:cubicBezTo>
                <a:cubicBezTo>
                  <a:pt x="2627086" y="2704495"/>
                  <a:pt x="2743395" y="2705891"/>
                  <a:pt x="2859315" y="2714171"/>
                </a:cubicBezTo>
                <a:cubicBezTo>
                  <a:pt x="2879212" y="2715592"/>
                  <a:pt x="2897479" y="2727211"/>
                  <a:pt x="2917372" y="2728685"/>
                </a:cubicBezTo>
                <a:cubicBezTo>
                  <a:pt x="3028449" y="2736913"/>
                  <a:pt x="3139945" y="2737902"/>
                  <a:pt x="3251200" y="2743200"/>
                </a:cubicBezTo>
                <a:lnTo>
                  <a:pt x="3759200" y="2772228"/>
                </a:lnTo>
                <a:lnTo>
                  <a:pt x="4252686" y="2757714"/>
                </a:lnTo>
                <a:cubicBezTo>
                  <a:pt x="4378270" y="2751588"/>
                  <a:pt x="4327472" y="2742645"/>
                  <a:pt x="4441372" y="2714171"/>
                </a:cubicBezTo>
                <a:cubicBezTo>
                  <a:pt x="4460724" y="2709333"/>
                  <a:pt x="4480249" y="2705137"/>
                  <a:pt x="4499429" y="2699657"/>
                </a:cubicBezTo>
                <a:cubicBezTo>
                  <a:pt x="4514140" y="2695454"/>
                  <a:pt x="4527919" y="2687879"/>
                  <a:pt x="4542972" y="2685142"/>
                </a:cubicBezTo>
                <a:cubicBezTo>
                  <a:pt x="4581349" y="2678164"/>
                  <a:pt x="4620381" y="2675466"/>
                  <a:pt x="4659086" y="2670628"/>
                </a:cubicBezTo>
                <a:cubicBezTo>
                  <a:pt x="4694501" y="2658823"/>
                  <a:pt x="4718035" y="2655222"/>
                  <a:pt x="4746172" y="2627085"/>
                </a:cubicBezTo>
                <a:cubicBezTo>
                  <a:pt x="4830034" y="2543222"/>
                  <a:pt x="4711740" y="2623224"/>
                  <a:pt x="4818743" y="2540000"/>
                </a:cubicBezTo>
                <a:cubicBezTo>
                  <a:pt x="4846282" y="2518581"/>
                  <a:pt x="4877918" y="2502875"/>
                  <a:pt x="4905829" y="2481942"/>
                </a:cubicBezTo>
                <a:cubicBezTo>
                  <a:pt x="4918973" y="2472084"/>
                  <a:pt x="4986210" y="2419981"/>
                  <a:pt x="5007429" y="2409371"/>
                </a:cubicBezTo>
                <a:cubicBezTo>
                  <a:pt x="5021113" y="2402529"/>
                  <a:pt x="5036458" y="2399695"/>
                  <a:pt x="5050972" y="2394857"/>
                </a:cubicBezTo>
                <a:cubicBezTo>
                  <a:pt x="5060648" y="2380343"/>
                  <a:pt x="5066379" y="2362211"/>
                  <a:pt x="5080000" y="2351314"/>
                </a:cubicBezTo>
                <a:cubicBezTo>
                  <a:pt x="5091947" y="2341757"/>
                  <a:pt x="5110169" y="2344230"/>
                  <a:pt x="5123543" y="2336800"/>
                </a:cubicBezTo>
                <a:cubicBezTo>
                  <a:pt x="5154041" y="2319857"/>
                  <a:pt x="5181600" y="2298095"/>
                  <a:pt x="5210629" y="2278742"/>
                </a:cubicBezTo>
                <a:cubicBezTo>
                  <a:pt x="5258318" y="2246950"/>
                  <a:pt x="5317605" y="2204828"/>
                  <a:pt x="5370286" y="2191657"/>
                </a:cubicBezTo>
                <a:cubicBezTo>
                  <a:pt x="5389638" y="2186819"/>
                  <a:pt x="5409236" y="2182874"/>
                  <a:pt x="5428343" y="2177142"/>
                </a:cubicBezTo>
                <a:cubicBezTo>
                  <a:pt x="5457651" y="2168349"/>
                  <a:pt x="5485138" y="2152441"/>
                  <a:pt x="5515429" y="2148114"/>
                </a:cubicBezTo>
                <a:cubicBezTo>
                  <a:pt x="5549296" y="2143276"/>
                  <a:pt x="5583284" y="2139224"/>
                  <a:pt x="5617029" y="2133600"/>
                </a:cubicBezTo>
                <a:cubicBezTo>
                  <a:pt x="5641363" y="2129544"/>
                  <a:pt x="5665016" y="2121134"/>
                  <a:pt x="5689600" y="2119085"/>
                </a:cubicBezTo>
                <a:cubicBezTo>
                  <a:pt x="5781333" y="2111440"/>
                  <a:pt x="5873338" y="2106376"/>
                  <a:pt x="5965372" y="2104571"/>
                </a:cubicBezTo>
                <a:lnTo>
                  <a:pt x="7170057" y="2090057"/>
                </a:lnTo>
                <a:cubicBezTo>
                  <a:pt x="7480787" y="2098688"/>
                  <a:pt x="7775368" y="2118156"/>
                  <a:pt x="8084457" y="2090057"/>
                </a:cubicBezTo>
                <a:cubicBezTo>
                  <a:pt x="8114930" y="2087287"/>
                  <a:pt x="8146083" y="2078001"/>
                  <a:pt x="8171543" y="2061028"/>
                </a:cubicBezTo>
                <a:cubicBezTo>
                  <a:pt x="8274142" y="1992630"/>
                  <a:pt x="8147148" y="2078454"/>
                  <a:pt x="8273143" y="1988457"/>
                </a:cubicBezTo>
                <a:cubicBezTo>
                  <a:pt x="8318672" y="1955936"/>
                  <a:pt x="8322110" y="1962474"/>
                  <a:pt x="8360229" y="1915885"/>
                </a:cubicBezTo>
                <a:cubicBezTo>
                  <a:pt x="8404486" y="1861793"/>
                  <a:pt x="8436501" y="1800702"/>
                  <a:pt x="8490857" y="1756228"/>
                </a:cubicBezTo>
                <a:cubicBezTo>
                  <a:pt x="8609287" y="1659330"/>
                  <a:pt x="8592592" y="1676332"/>
                  <a:pt x="8723086" y="1611085"/>
                </a:cubicBezTo>
                <a:cubicBezTo>
                  <a:pt x="8742438" y="1601409"/>
                  <a:pt x="8763140" y="1594059"/>
                  <a:pt x="8781143" y="1582057"/>
                </a:cubicBezTo>
                <a:cubicBezTo>
                  <a:pt x="8795657" y="1572381"/>
                  <a:pt x="8808013" y="1558158"/>
                  <a:pt x="8824686" y="1553028"/>
                </a:cubicBezTo>
                <a:cubicBezTo>
                  <a:pt x="8871843" y="1538518"/>
                  <a:pt x="8921963" y="1535967"/>
                  <a:pt x="8969829" y="1524000"/>
                </a:cubicBezTo>
                <a:cubicBezTo>
                  <a:pt x="9033879" y="1507987"/>
                  <a:pt x="9091773" y="1492971"/>
                  <a:pt x="9158515" y="1480457"/>
                </a:cubicBezTo>
                <a:cubicBezTo>
                  <a:pt x="9192140" y="1474152"/>
                  <a:pt x="9226248" y="1470780"/>
                  <a:pt x="9260115" y="1465942"/>
                </a:cubicBezTo>
                <a:cubicBezTo>
                  <a:pt x="9376867" y="1427025"/>
                  <a:pt x="9249388" y="1465521"/>
                  <a:pt x="9506857" y="1436914"/>
                </a:cubicBezTo>
                <a:cubicBezTo>
                  <a:pt x="9526683" y="1434711"/>
                  <a:pt x="9545026" y="1423930"/>
                  <a:pt x="9564915" y="1422400"/>
                </a:cubicBezTo>
                <a:cubicBezTo>
                  <a:pt x="9671149" y="1414228"/>
                  <a:pt x="9777791" y="1412723"/>
                  <a:pt x="9884229" y="1407885"/>
                </a:cubicBezTo>
                <a:cubicBezTo>
                  <a:pt x="9904744" y="1305307"/>
                  <a:pt x="9890941" y="1358721"/>
                  <a:pt x="9927772" y="1248228"/>
                </a:cubicBezTo>
                <a:lnTo>
                  <a:pt x="9942286" y="1204685"/>
                </a:lnTo>
                <a:cubicBezTo>
                  <a:pt x="9947124" y="1190171"/>
                  <a:pt x="9953799" y="1176144"/>
                  <a:pt x="9956800" y="1161142"/>
                </a:cubicBezTo>
                <a:cubicBezTo>
                  <a:pt x="9961638" y="1136952"/>
                  <a:pt x="9964226" y="1112200"/>
                  <a:pt x="9971315" y="1088571"/>
                </a:cubicBezTo>
                <a:cubicBezTo>
                  <a:pt x="9978802" y="1063616"/>
                  <a:pt x="9991195" y="1040395"/>
                  <a:pt x="10000343" y="1016000"/>
                </a:cubicBezTo>
                <a:cubicBezTo>
                  <a:pt x="10005715" y="1001675"/>
                  <a:pt x="10010654" y="987168"/>
                  <a:pt x="10014857" y="972457"/>
                </a:cubicBezTo>
                <a:cubicBezTo>
                  <a:pt x="10020337" y="953277"/>
                  <a:pt x="10022368" y="933078"/>
                  <a:pt x="10029372" y="914400"/>
                </a:cubicBezTo>
                <a:cubicBezTo>
                  <a:pt x="10036969" y="894141"/>
                  <a:pt x="10050803" y="876601"/>
                  <a:pt x="10058400" y="856342"/>
                </a:cubicBezTo>
                <a:cubicBezTo>
                  <a:pt x="10065404" y="837664"/>
                  <a:pt x="10067183" y="817392"/>
                  <a:pt x="10072915" y="798285"/>
                </a:cubicBezTo>
                <a:cubicBezTo>
                  <a:pt x="10081707" y="768977"/>
                  <a:pt x="10101943" y="711200"/>
                  <a:pt x="10101943" y="711200"/>
                </a:cubicBezTo>
                <a:cubicBezTo>
                  <a:pt x="10076285" y="377636"/>
                  <a:pt x="10101945" y="638637"/>
                  <a:pt x="10072915" y="435428"/>
                </a:cubicBezTo>
                <a:cubicBezTo>
                  <a:pt x="10066912" y="393407"/>
                  <a:pt x="10066651" y="321302"/>
                  <a:pt x="10043886" y="275771"/>
                </a:cubicBezTo>
                <a:cubicBezTo>
                  <a:pt x="10036085" y="260169"/>
                  <a:pt x="10028479" y="243125"/>
                  <a:pt x="10014857" y="232228"/>
                </a:cubicBezTo>
                <a:cubicBezTo>
                  <a:pt x="10002910" y="222671"/>
                  <a:pt x="9985829" y="222552"/>
                  <a:pt x="9971315" y="217714"/>
                </a:cubicBezTo>
                <a:lnTo>
                  <a:pt x="9884229" y="159657"/>
                </a:lnTo>
                <a:cubicBezTo>
                  <a:pt x="9869715" y="149981"/>
                  <a:pt x="9857235" y="136144"/>
                  <a:pt x="9840686" y="130628"/>
                </a:cubicBezTo>
                <a:cubicBezTo>
                  <a:pt x="9485001" y="12069"/>
                  <a:pt x="9812441" y="116339"/>
                  <a:pt x="8810172" y="101600"/>
                </a:cubicBezTo>
                <a:lnTo>
                  <a:pt x="8548915" y="87085"/>
                </a:lnTo>
                <a:cubicBezTo>
                  <a:pt x="8505224" y="83849"/>
                  <a:pt x="8461968" y="75931"/>
                  <a:pt x="8418286" y="72571"/>
                </a:cubicBezTo>
                <a:cubicBezTo>
                  <a:pt x="8336139" y="66252"/>
                  <a:pt x="8253738" y="63726"/>
                  <a:pt x="8171543" y="58057"/>
                </a:cubicBezTo>
                <a:cubicBezTo>
                  <a:pt x="8113423" y="54049"/>
                  <a:pt x="8055554" y="46526"/>
                  <a:pt x="7997372" y="43542"/>
                </a:cubicBezTo>
                <a:cubicBezTo>
                  <a:pt x="7866825" y="36847"/>
                  <a:pt x="7736115" y="33866"/>
                  <a:pt x="7605486" y="29028"/>
                </a:cubicBezTo>
                <a:cubicBezTo>
                  <a:pt x="7245503" y="-970"/>
                  <a:pt x="7512162" y="14824"/>
                  <a:pt x="6894286" y="29028"/>
                </a:cubicBezTo>
                <a:lnTo>
                  <a:pt x="6168572" y="43542"/>
                </a:lnTo>
                <a:cubicBezTo>
                  <a:pt x="6111232" y="51734"/>
                  <a:pt x="6050991" y="58424"/>
                  <a:pt x="5994400" y="72571"/>
                </a:cubicBezTo>
                <a:cubicBezTo>
                  <a:pt x="5979557" y="76282"/>
                  <a:pt x="5965910" y="84348"/>
                  <a:pt x="5950857" y="87085"/>
                </a:cubicBezTo>
                <a:cubicBezTo>
                  <a:pt x="5912480" y="94063"/>
                  <a:pt x="5873407" y="96445"/>
                  <a:pt x="5834743" y="101600"/>
                </a:cubicBezTo>
                <a:cubicBezTo>
                  <a:pt x="5726717" y="116004"/>
                  <a:pt x="5753713" y="112000"/>
                  <a:pt x="5660572" y="130628"/>
                </a:cubicBezTo>
                <a:lnTo>
                  <a:pt x="5094515" y="116114"/>
                </a:lnTo>
                <a:lnTo>
                  <a:pt x="4020457" y="101600"/>
                </a:lnTo>
                <a:cubicBezTo>
                  <a:pt x="3976659" y="100545"/>
                  <a:pt x="3933436" y="91305"/>
                  <a:pt x="3889829" y="87085"/>
                </a:cubicBezTo>
                <a:cubicBezTo>
                  <a:pt x="3783449" y="76790"/>
                  <a:pt x="3675938" y="75628"/>
                  <a:pt x="3570515" y="58057"/>
                </a:cubicBezTo>
                <a:cubicBezTo>
                  <a:pt x="3198488" y="-3950"/>
                  <a:pt x="3839301" y="101640"/>
                  <a:pt x="3367315" y="29028"/>
                </a:cubicBezTo>
                <a:cubicBezTo>
                  <a:pt x="3342932" y="25277"/>
                  <a:pt x="3319334" y="16481"/>
                  <a:pt x="3294743" y="14514"/>
                </a:cubicBezTo>
                <a:cubicBezTo>
                  <a:pt x="3198169" y="6788"/>
                  <a:pt x="3101219" y="4838"/>
                  <a:pt x="3004457" y="0"/>
                </a:cubicBezTo>
                <a:lnTo>
                  <a:pt x="1436915" y="29028"/>
                </a:lnTo>
                <a:cubicBezTo>
                  <a:pt x="1248008" y="33999"/>
                  <a:pt x="907830" y="49507"/>
                  <a:pt x="711200" y="58057"/>
                </a:cubicBezTo>
                <a:cubicBezTo>
                  <a:pt x="662819" y="62895"/>
                  <a:pt x="614114" y="65178"/>
                  <a:pt x="566057" y="72571"/>
                </a:cubicBezTo>
                <a:cubicBezTo>
                  <a:pt x="550936" y="74897"/>
                  <a:pt x="537450" y="83766"/>
                  <a:pt x="522515" y="87085"/>
                </a:cubicBezTo>
                <a:cubicBezTo>
                  <a:pt x="493787" y="93469"/>
                  <a:pt x="464383" y="96336"/>
                  <a:pt x="435429" y="101600"/>
                </a:cubicBezTo>
                <a:cubicBezTo>
                  <a:pt x="400370" y="107974"/>
                  <a:pt x="340641" y="119876"/>
                  <a:pt x="304800" y="130628"/>
                </a:cubicBezTo>
                <a:cubicBezTo>
                  <a:pt x="275492" y="139421"/>
                  <a:pt x="243175" y="142684"/>
                  <a:pt x="217715" y="159657"/>
                </a:cubicBezTo>
                <a:lnTo>
                  <a:pt x="174172" y="188685"/>
                </a:lnTo>
                <a:cubicBezTo>
                  <a:pt x="169334" y="203199"/>
                  <a:pt x="167087" y="218854"/>
                  <a:pt x="159657" y="232228"/>
                </a:cubicBezTo>
                <a:cubicBezTo>
                  <a:pt x="118626" y="306083"/>
                  <a:pt x="116614" y="304300"/>
                  <a:pt x="72572" y="348342"/>
                </a:cubicBezTo>
              </a:path>
            </a:pathLst>
          </a:custGeom>
          <a:solidFill>
            <a:srgbClr val="FF0000">
              <a:alpha val="8000"/>
            </a:srgb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フリーフォーム 5"/>
          <p:cNvSpPr/>
          <p:nvPr/>
        </p:nvSpPr>
        <p:spPr>
          <a:xfrm>
            <a:off x="1295230" y="2550320"/>
            <a:ext cx="5040086" cy="2964656"/>
          </a:xfrm>
          <a:custGeom>
            <a:avLst/>
            <a:gdLst>
              <a:gd name="connsiteX0" fmla="*/ 159657 w 6720114"/>
              <a:gd name="connsiteY0" fmla="*/ 159658 h 4165600"/>
              <a:gd name="connsiteX1" fmla="*/ 130628 w 6720114"/>
              <a:gd name="connsiteY1" fmla="*/ 435429 h 4165600"/>
              <a:gd name="connsiteX2" fmla="*/ 101600 w 6720114"/>
              <a:gd name="connsiteY2" fmla="*/ 478972 h 4165600"/>
              <a:gd name="connsiteX3" fmla="*/ 58057 w 6720114"/>
              <a:gd name="connsiteY3" fmla="*/ 609600 h 4165600"/>
              <a:gd name="connsiteX4" fmla="*/ 43543 w 6720114"/>
              <a:gd name="connsiteY4" fmla="*/ 653143 h 4165600"/>
              <a:gd name="connsiteX5" fmla="*/ 14514 w 6720114"/>
              <a:gd name="connsiteY5" fmla="*/ 1045029 h 4165600"/>
              <a:gd name="connsiteX6" fmla="*/ 0 w 6720114"/>
              <a:gd name="connsiteY6" fmla="*/ 1132115 h 4165600"/>
              <a:gd name="connsiteX7" fmla="*/ 14514 w 6720114"/>
              <a:gd name="connsiteY7" fmla="*/ 1378858 h 4165600"/>
              <a:gd name="connsiteX8" fmla="*/ 43543 w 6720114"/>
              <a:gd name="connsiteY8" fmla="*/ 1640115 h 4165600"/>
              <a:gd name="connsiteX9" fmla="*/ 58057 w 6720114"/>
              <a:gd name="connsiteY9" fmla="*/ 2510972 h 4165600"/>
              <a:gd name="connsiteX10" fmla="*/ 72571 w 6720114"/>
              <a:gd name="connsiteY10" fmla="*/ 2612572 h 4165600"/>
              <a:gd name="connsiteX11" fmla="*/ 87085 w 6720114"/>
              <a:gd name="connsiteY11" fmla="*/ 2757715 h 4165600"/>
              <a:gd name="connsiteX12" fmla="*/ 101600 w 6720114"/>
              <a:gd name="connsiteY12" fmla="*/ 3033486 h 4165600"/>
              <a:gd name="connsiteX13" fmla="*/ 130628 w 6720114"/>
              <a:gd name="connsiteY13" fmla="*/ 3309258 h 4165600"/>
              <a:gd name="connsiteX14" fmla="*/ 159657 w 6720114"/>
              <a:gd name="connsiteY14" fmla="*/ 3556000 h 4165600"/>
              <a:gd name="connsiteX15" fmla="*/ 174171 w 6720114"/>
              <a:gd name="connsiteY15" fmla="*/ 3643086 h 4165600"/>
              <a:gd name="connsiteX16" fmla="*/ 188685 w 6720114"/>
              <a:gd name="connsiteY16" fmla="*/ 3686629 h 4165600"/>
              <a:gd name="connsiteX17" fmla="*/ 203200 w 6720114"/>
              <a:gd name="connsiteY17" fmla="*/ 3744686 h 4165600"/>
              <a:gd name="connsiteX18" fmla="*/ 232228 w 6720114"/>
              <a:gd name="connsiteY18" fmla="*/ 3875315 h 4165600"/>
              <a:gd name="connsiteX19" fmla="*/ 246743 w 6720114"/>
              <a:gd name="connsiteY19" fmla="*/ 3918858 h 4165600"/>
              <a:gd name="connsiteX20" fmla="*/ 290285 w 6720114"/>
              <a:gd name="connsiteY20" fmla="*/ 3947886 h 4165600"/>
              <a:gd name="connsiteX21" fmla="*/ 319314 w 6720114"/>
              <a:gd name="connsiteY21" fmla="*/ 3991429 h 4165600"/>
              <a:gd name="connsiteX22" fmla="*/ 362857 w 6720114"/>
              <a:gd name="connsiteY22" fmla="*/ 4005943 h 4165600"/>
              <a:gd name="connsiteX23" fmla="*/ 493485 w 6720114"/>
              <a:gd name="connsiteY23" fmla="*/ 4064000 h 4165600"/>
              <a:gd name="connsiteX24" fmla="*/ 580571 w 6720114"/>
              <a:gd name="connsiteY24" fmla="*/ 4093029 h 4165600"/>
              <a:gd name="connsiteX25" fmla="*/ 624114 w 6720114"/>
              <a:gd name="connsiteY25" fmla="*/ 4107543 h 4165600"/>
              <a:gd name="connsiteX26" fmla="*/ 856343 w 6720114"/>
              <a:gd name="connsiteY26" fmla="*/ 4136572 h 4165600"/>
              <a:gd name="connsiteX27" fmla="*/ 957943 w 6720114"/>
              <a:gd name="connsiteY27" fmla="*/ 4151086 h 4165600"/>
              <a:gd name="connsiteX28" fmla="*/ 1161143 w 6720114"/>
              <a:gd name="connsiteY28" fmla="*/ 4165600 h 4165600"/>
              <a:gd name="connsiteX29" fmla="*/ 1799771 w 6720114"/>
              <a:gd name="connsiteY29" fmla="*/ 4151086 h 4165600"/>
              <a:gd name="connsiteX30" fmla="*/ 1886857 w 6720114"/>
              <a:gd name="connsiteY30" fmla="*/ 4136572 h 4165600"/>
              <a:gd name="connsiteX31" fmla="*/ 2206171 w 6720114"/>
              <a:gd name="connsiteY31" fmla="*/ 4122058 h 4165600"/>
              <a:gd name="connsiteX32" fmla="*/ 2293257 w 6720114"/>
              <a:gd name="connsiteY32" fmla="*/ 4107543 h 4165600"/>
              <a:gd name="connsiteX33" fmla="*/ 2438400 w 6720114"/>
              <a:gd name="connsiteY33" fmla="*/ 4093029 h 4165600"/>
              <a:gd name="connsiteX34" fmla="*/ 2554514 w 6720114"/>
              <a:gd name="connsiteY34" fmla="*/ 4034972 h 4165600"/>
              <a:gd name="connsiteX35" fmla="*/ 2598057 w 6720114"/>
              <a:gd name="connsiteY35" fmla="*/ 4020458 h 4165600"/>
              <a:gd name="connsiteX36" fmla="*/ 2743200 w 6720114"/>
              <a:gd name="connsiteY36" fmla="*/ 3947886 h 4165600"/>
              <a:gd name="connsiteX37" fmla="*/ 2844800 w 6720114"/>
              <a:gd name="connsiteY37" fmla="*/ 3889829 h 4165600"/>
              <a:gd name="connsiteX38" fmla="*/ 2888343 w 6720114"/>
              <a:gd name="connsiteY38" fmla="*/ 3860800 h 4165600"/>
              <a:gd name="connsiteX39" fmla="*/ 2989943 w 6720114"/>
              <a:gd name="connsiteY39" fmla="*/ 3802743 h 4165600"/>
              <a:gd name="connsiteX40" fmla="*/ 3120571 w 6720114"/>
              <a:gd name="connsiteY40" fmla="*/ 3686629 h 4165600"/>
              <a:gd name="connsiteX41" fmla="*/ 3236685 w 6720114"/>
              <a:gd name="connsiteY41" fmla="*/ 3585029 h 4165600"/>
              <a:gd name="connsiteX42" fmla="*/ 3323771 w 6720114"/>
              <a:gd name="connsiteY42" fmla="*/ 3526972 h 4165600"/>
              <a:gd name="connsiteX43" fmla="*/ 3497943 w 6720114"/>
              <a:gd name="connsiteY43" fmla="*/ 3497943 h 4165600"/>
              <a:gd name="connsiteX44" fmla="*/ 3991428 w 6720114"/>
              <a:gd name="connsiteY44" fmla="*/ 3483429 h 4165600"/>
              <a:gd name="connsiteX45" fmla="*/ 4122057 w 6720114"/>
              <a:gd name="connsiteY45" fmla="*/ 3468915 h 4165600"/>
              <a:gd name="connsiteX46" fmla="*/ 4586514 w 6720114"/>
              <a:gd name="connsiteY46" fmla="*/ 3439886 h 4165600"/>
              <a:gd name="connsiteX47" fmla="*/ 4688114 w 6720114"/>
              <a:gd name="connsiteY47" fmla="*/ 3410858 h 4165600"/>
              <a:gd name="connsiteX48" fmla="*/ 4717143 w 6720114"/>
              <a:gd name="connsiteY48" fmla="*/ 3367315 h 4165600"/>
              <a:gd name="connsiteX49" fmla="*/ 4775200 w 6720114"/>
              <a:gd name="connsiteY49" fmla="*/ 3294743 h 4165600"/>
              <a:gd name="connsiteX50" fmla="*/ 4862285 w 6720114"/>
              <a:gd name="connsiteY50" fmla="*/ 3193143 h 4165600"/>
              <a:gd name="connsiteX51" fmla="*/ 4891314 w 6720114"/>
              <a:gd name="connsiteY51" fmla="*/ 3120572 h 4165600"/>
              <a:gd name="connsiteX52" fmla="*/ 4920343 w 6720114"/>
              <a:gd name="connsiteY52" fmla="*/ 2641600 h 4165600"/>
              <a:gd name="connsiteX53" fmla="*/ 4949371 w 6720114"/>
              <a:gd name="connsiteY53" fmla="*/ 2496458 h 4165600"/>
              <a:gd name="connsiteX54" fmla="*/ 4963885 w 6720114"/>
              <a:gd name="connsiteY54" fmla="*/ 2438400 h 4165600"/>
              <a:gd name="connsiteX55" fmla="*/ 4992914 w 6720114"/>
              <a:gd name="connsiteY55" fmla="*/ 2394858 h 4165600"/>
              <a:gd name="connsiteX56" fmla="*/ 5036457 w 6720114"/>
              <a:gd name="connsiteY56" fmla="*/ 2249715 h 4165600"/>
              <a:gd name="connsiteX57" fmla="*/ 5050971 w 6720114"/>
              <a:gd name="connsiteY57" fmla="*/ 2206172 h 4165600"/>
              <a:gd name="connsiteX58" fmla="*/ 5065485 w 6720114"/>
              <a:gd name="connsiteY58" fmla="*/ 2162629 h 4165600"/>
              <a:gd name="connsiteX59" fmla="*/ 5109028 w 6720114"/>
              <a:gd name="connsiteY59" fmla="*/ 2046515 h 4165600"/>
              <a:gd name="connsiteX60" fmla="*/ 5123543 w 6720114"/>
              <a:gd name="connsiteY60" fmla="*/ 2002972 h 4165600"/>
              <a:gd name="connsiteX61" fmla="*/ 5181600 w 6720114"/>
              <a:gd name="connsiteY61" fmla="*/ 1944915 h 4165600"/>
              <a:gd name="connsiteX62" fmla="*/ 5196114 w 6720114"/>
              <a:gd name="connsiteY62" fmla="*/ 1901372 h 4165600"/>
              <a:gd name="connsiteX63" fmla="*/ 5196114 w 6720114"/>
              <a:gd name="connsiteY63" fmla="*/ 1727200 h 4165600"/>
              <a:gd name="connsiteX64" fmla="*/ 5268685 w 6720114"/>
              <a:gd name="connsiteY64" fmla="*/ 1712686 h 4165600"/>
              <a:gd name="connsiteX65" fmla="*/ 5341257 w 6720114"/>
              <a:gd name="connsiteY65" fmla="*/ 1683658 h 4165600"/>
              <a:gd name="connsiteX66" fmla="*/ 5500914 w 6720114"/>
              <a:gd name="connsiteY66" fmla="*/ 1654629 h 4165600"/>
              <a:gd name="connsiteX67" fmla="*/ 6255657 w 6720114"/>
              <a:gd name="connsiteY67" fmla="*/ 1625600 h 4165600"/>
              <a:gd name="connsiteX68" fmla="*/ 6444343 w 6720114"/>
              <a:gd name="connsiteY68" fmla="*/ 1596572 h 4165600"/>
              <a:gd name="connsiteX69" fmla="*/ 6487885 w 6720114"/>
              <a:gd name="connsiteY69" fmla="*/ 1567543 h 4165600"/>
              <a:gd name="connsiteX70" fmla="*/ 6545943 w 6720114"/>
              <a:gd name="connsiteY70" fmla="*/ 1480458 h 4165600"/>
              <a:gd name="connsiteX71" fmla="*/ 6560457 w 6720114"/>
              <a:gd name="connsiteY71" fmla="*/ 1436915 h 4165600"/>
              <a:gd name="connsiteX72" fmla="*/ 6604000 w 6720114"/>
              <a:gd name="connsiteY72" fmla="*/ 1393372 h 4165600"/>
              <a:gd name="connsiteX73" fmla="*/ 6633028 w 6720114"/>
              <a:gd name="connsiteY73" fmla="*/ 1291772 h 4165600"/>
              <a:gd name="connsiteX74" fmla="*/ 6662057 w 6720114"/>
              <a:gd name="connsiteY74" fmla="*/ 1204686 h 4165600"/>
              <a:gd name="connsiteX75" fmla="*/ 6676571 w 6720114"/>
              <a:gd name="connsiteY75" fmla="*/ 1161143 h 4165600"/>
              <a:gd name="connsiteX76" fmla="*/ 6720114 w 6720114"/>
              <a:gd name="connsiteY76" fmla="*/ 899886 h 4165600"/>
              <a:gd name="connsiteX77" fmla="*/ 6705600 w 6720114"/>
              <a:gd name="connsiteY77" fmla="*/ 551543 h 4165600"/>
              <a:gd name="connsiteX78" fmla="*/ 6676571 w 6720114"/>
              <a:gd name="connsiteY78" fmla="*/ 362858 h 4165600"/>
              <a:gd name="connsiteX79" fmla="*/ 6647543 w 6720114"/>
              <a:gd name="connsiteY79" fmla="*/ 319315 h 4165600"/>
              <a:gd name="connsiteX80" fmla="*/ 6633028 w 6720114"/>
              <a:gd name="connsiteY80" fmla="*/ 275772 h 4165600"/>
              <a:gd name="connsiteX81" fmla="*/ 6589485 w 6720114"/>
              <a:gd name="connsiteY81" fmla="*/ 232229 h 4165600"/>
              <a:gd name="connsiteX82" fmla="*/ 6531428 w 6720114"/>
              <a:gd name="connsiteY82" fmla="*/ 145143 h 4165600"/>
              <a:gd name="connsiteX83" fmla="*/ 6502400 w 6720114"/>
              <a:gd name="connsiteY83" fmla="*/ 101600 h 4165600"/>
              <a:gd name="connsiteX84" fmla="*/ 6458857 w 6720114"/>
              <a:gd name="connsiteY84" fmla="*/ 87086 h 4165600"/>
              <a:gd name="connsiteX85" fmla="*/ 6415314 w 6720114"/>
              <a:gd name="connsiteY85" fmla="*/ 58058 h 4165600"/>
              <a:gd name="connsiteX86" fmla="*/ 6139543 w 6720114"/>
              <a:gd name="connsiteY86" fmla="*/ 29029 h 4165600"/>
              <a:gd name="connsiteX87" fmla="*/ 5994400 w 6720114"/>
              <a:gd name="connsiteY87" fmla="*/ 14515 h 4165600"/>
              <a:gd name="connsiteX88" fmla="*/ 5791200 w 6720114"/>
              <a:gd name="connsiteY88" fmla="*/ 0 h 4165600"/>
              <a:gd name="connsiteX89" fmla="*/ 5602514 w 6720114"/>
              <a:gd name="connsiteY89" fmla="*/ 14515 h 4165600"/>
              <a:gd name="connsiteX90" fmla="*/ 5529943 w 6720114"/>
              <a:gd name="connsiteY90" fmla="*/ 29029 h 4165600"/>
              <a:gd name="connsiteX91" fmla="*/ 5428343 w 6720114"/>
              <a:gd name="connsiteY91" fmla="*/ 43543 h 4165600"/>
              <a:gd name="connsiteX92" fmla="*/ 5355771 w 6720114"/>
              <a:gd name="connsiteY92" fmla="*/ 58058 h 4165600"/>
              <a:gd name="connsiteX93" fmla="*/ 5297714 w 6720114"/>
              <a:gd name="connsiteY93" fmla="*/ 72572 h 4165600"/>
              <a:gd name="connsiteX94" fmla="*/ 4949371 w 6720114"/>
              <a:gd name="connsiteY94" fmla="*/ 101600 h 4165600"/>
              <a:gd name="connsiteX95" fmla="*/ 3454400 w 6720114"/>
              <a:gd name="connsiteY95" fmla="*/ 72572 h 4165600"/>
              <a:gd name="connsiteX96" fmla="*/ 3338285 w 6720114"/>
              <a:gd name="connsiteY96" fmla="*/ 58058 h 4165600"/>
              <a:gd name="connsiteX97" fmla="*/ 2743200 w 6720114"/>
              <a:gd name="connsiteY97" fmla="*/ 43543 h 4165600"/>
              <a:gd name="connsiteX98" fmla="*/ 2191657 w 6720114"/>
              <a:gd name="connsiteY98" fmla="*/ 14515 h 4165600"/>
              <a:gd name="connsiteX99" fmla="*/ 711200 w 6720114"/>
              <a:gd name="connsiteY99" fmla="*/ 29029 h 4165600"/>
              <a:gd name="connsiteX100" fmla="*/ 522514 w 6720114"/>
              <a:gd name="connsiteY100" fmla="*/ 43543 h 4165600"/>
              <a:gd name="connsiteX101" fmla="*/ 304800 w 6720114"/>
              <a:gd name="connsiteY101" fmla="*/ 58058 h 4165600"/>
              <a:gd name="connsiteX102" fmla="*/ 217714 w 6720114"/>
              <a:gd name="connsiteY102" fmla="*/ 101600 h 4165600"/>
              <a:gd name="connsiteX103" fmla="*/ 174171 w 6720114"/>
              <a:gd name="connsiteY103" fmla="*/ 130629 h 4165600"/>
              <a:gd name="connsiteX104" fmla="*/ 159657 w 6720114"/>
              <a:gd name="connsiteY104" fmla="*/ 159658 h 41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6720114" h="4165600">
                <a:moveTo>
                  <a:pt x="159657" y="159658"/>
                </a:moveTo>
                <a:cubicBezTo>
                  <a:pt x="159241" y="165901"/>
                  <a:pt x="158554" y="370269"/>
                  <a:pt x="130628" y="435429"/>
                </a:cubicBezTo>
                <a:cubicBezTo>
                  <a:pt x="123756" y="451462"/>
                  <a:pt x="108685" y="463032"/>
                  <a:pt x="101600" y="478972"/>
                </a:cubicBezTo>
                <a:cubicBezTo>
                  <a:pt x="101599" y="478974"/>
                  <a:pt x="65315" y="587827"/>
                  <a:pt x="58057" y="609600"/>
                </a:cubicBezTo>
                <a:lnTo>
                  <a:pt x="43543" y="653143"/>
                </a:lnTo>
                <a:cubicBezTo>
                  <a:pt x="36115" y="771986"/>
                  <a:pt x="28870" y="922998"/>
                  <a:pt x="14514" y="1045029"/>
                </a:cubicBezTo>
                <a:cubicBezTo>
                  <a:pt x="11076" y="1074256"/>
                  <a:pt x="4838" y="1103086"/>
                  <a:pt x="0" y="1132115"/>
                </a:cubicBezTo>
                <a:cubicBezTo>
                  <a:pt x="4838" y="1214363"/>
                  <a:pt x="8428" y="1296693"/>
                  <a:pt x="14514" y="1378858"/>
                </a:cubicBezTo>
                <a:cubicBezTo>
                  <a:pt x="21204" y="1469176"/>
                  <a:pt x="32387" y="1550873"/>
                  <a:pt x="43543" y="1640115"/>
                </a:cubicBezTo>
                <a:cubicBezTo>
                  <a:pt x="48381" y="1930401"/>
                  <a:pt x="49395" y="2220775"/>
                  <a:pt x="58057" y="2510972"/>
                </a:cubicBezTo>
                <a:cubicBezTo>
                  <a:pt x="59078" y="2545167"/>
                  <a:pt x="68574" y="2578596"/>
                  <a:pt x="72571" y="2612572"/>
                </a:cubicBezTo>
                <a:cubicBezTo>
                  <a:pt x="78252" y="2660861"/>
                  <a:pt x="83740" y="2709208"/>
                  <a:pt x="87085" y="2757715"/>
                </a:cubicBezTo>
                <a:cubicBezTo>
                  <a:pt x="93418" y="2849548"/>
                  <a:pt x="96348" y="2941585"/>
                  <a:pt x="101600" y="3033486"/>
                </a:cubicBezTo>
                <a:cubicBezTo>
                  <a:pt x="115469" y="3276186"/>
                  <a:pt x="91903" y="3193081"/>
                  <a:pt x="130628" y="3309258"/>
                </a:cubicBezTo>
                <a:cubicBezTo>
                  <a:pt x="144203" y="3445005"/>
                  <a:pt x="141323" y="3436828"/>
                  <a:pt x="159657" y="3556000"/>
                </a:cubicBezTo>
                <a:cubicBezTo>
                  <a:pt x="164132" y="3585087"/>
                  <a:pt x="167787" y="3614358"/>
                  <a:pt x="174171" y="3643086"/>
                </a:cubicBezTo>
                <a:cubicBezTo>
                  <a:pt x="177490" y="3658021"/>
                  <a:pt x="184482" y="3671918"/>
                  <a:pt x="188685" y="3686629"/>
                </a:cubicBezTo>
                <a:cubicBezTo>
                  <a:pt x="194165" y="3705809"/>
                  <a:pt x="198873" y="3725213"/>
                  <a:pt x="203200" y="3744686"/>
                </a:cubicBezTo>
                <a:cubicBezTo>
                  <a:pt x="218165" y="3812027"/>
                  <a:pt x="214529" y="3813371"/>
                  <a:pt x="232228" y="3875315"/>
                </a:cubicBezTo>
                <a:cubicBezTo>
                  <a:pt x="236431" y="3890026"/>
                  <a:pt x="237185" y="3906911"/>
                  <a:pt x="246743" y="3918858"/>
                </a:cubicBezTo>
                <a:cubicBezTo>
                  <a:pt x="257640" y="3932479"/>
                  <a:pt x="275771" y="3938210"/>
                  <a:pt x="290285" y="3947886"/>
                </a:cubicBezTo>
                <a:cubicBezTo>
                  <a:pt x="299961" y="3962400"/>
                  <a:pt x="305692" y="3980532"/>
                  <a:pt x="319314" y="3991429"/>
                </a:cubicBezTo>
                <a:cubicBezTo>
                  <a:pt x="331261" y="4000986"/>
                  <a:pt x="349173" y="3999101"/>
                  <a:pt x="362857" y="4005943"/>
                </a:cubicBezTo>
                <a:cubicBezTo>
                  <a:pt x="500868" y="4074949"/>
                  <a:pt x="268803" y="3989106"/>
                  <a:pt x="493485" y="4064000"/>
                </a:cubicBezTo>
                <a:lnTo>
                  <a:pt x="580571" y="4093029"/>
                </a:lnTo>
                <a:cubicBezTo>
                  <a:pt x="595085" y="4097867"/>
                  <a:pt x="609112" y="4104542"/>
                  <a:pt x="624114" y="4107543"/>
                </a:cubicBezTo>
                <a:cubicBezTo>
                  <a:pt x="768411" y="4136404"/>
                  <a:pt x="630254" y="4111452"/>
                  <a:pt x="856343" y="4136572"/>
                </a:cubicBezTo>
                <a:cubicBezTo>
                  <a:pt x="890344" y="4140350"/>
                  <a:pt x="923887" y="4147843"/>
                  <a:pt x="957943" y="4151086"/>
                </a:cubicBezTo>
                <a:cubicBezTo>
                  <a:pt x="1025543" y="4157524"/>
                  <a:pt x="1093410" y="4160762"/>
                  <a:pt x="1161143" y="4165600"/>
                </a:cubicBezTo>
                <a:lnTo>
                  <a:pt x="1799771" y="4151086"/>
                </a:lnTo>
                <a:cubicBezTo>
                  <a:pt x="1829177" y="4149910"/>
                  <a:pt x="1857503" y="4138669"/>
                  <a:pt x="1886857" y="4136572"/>
                </a:cubicBezTo>
                <a:cubicBezTo>
                  <a:pt x="1993134" y="4128981"/>
                  <a:pt x="2099733" y="4126896"/>
                  <a:pt x="2206171" y="4122058"/>
                </a:cubicBezTo>
                <a:cubicBezTo>
                  <a:pt x="2235200" y="4117220"/>
                  <a:pt x="2264055" y="4111193"/>
                  <a:pt x="2293257" y="4107543"/>
                </a:cubicBezTo>
                <a:cubicBezTo>
                  <a:pt x="2341504" y="4101512"/>
                  <a:pt x="2390343" y="4100422"/>
                  <a:pt x="2438400" y="4093029"/>
                </a:cubicBezTo>
                <a:cubicBezTo>
                  <a:pt x="2485678" y="4085756"/>
                  <a:pt x="2511285" y="4056587"/>
                  <a:pt x="2554514" y="4034972"/>
                </a:cubicBezTo>
                <a:cubicBezTo>
                  <a:pt x="2568198" y="4028130"/>
                  <a:pt x="2583543" y="4025296"/>
                  <a:pt x="2598057" y="4020458"/>
                </a:cubicBezTo>
                <a:cubicBezTo>
                  <a:pt x="2701741" y="3951335"/>
                  <a:pt x="2651296" y="3970862"/>
                  <a:pt x="2743200" y="3947886"/>
                </a:cubicBezTo>
                <a:cubicBezTo>
                  <a:pt x="2849296" y="3877157"/>
                  <a:pt x="2715883" y="3963497"/>
                  <a:pt x="2844800" y="3889829"/>
                </a:cubicBezTo>
                <a:cubicBezTo>
                  <a:pt x="2859946" y="3881174"/>
                  <a:pt x="2873197" y="3869455"/>
                  <a:pt x="2888343" y="3860800"/>
                </a:cubicBezTo>
                <a:cubicBezTo>
                  <a:pt x="2925144" y="3839771"/>
                  <a:pt x="2958114" y="3831035"/>
                  <a:pt x="2989943" y="3802743"/>
                </a:cubicBezTo>
                <a:cubicBezTo>
                  <a:pt x="3139073" y="3670182"/>
                  <a:pt x="3021747" y="3752512"/>
                  <a:pt x="3120571" y="3686629"/>
                </a:cubicBezTo>
                <a:cubicBezTo>
                  <a:pt x="3168952" y="3614058"/>
                  <a:pt x="3135085" y="3652763"/>
                  <a:pt x="3236685" y="3585029"/>
                </a:cubicBezTo>
                <a:lnTo>
                  <a:pt x="3323771" y="3526972"/>
                </a:lnTo>
                <a:cubicBezTo>
                  <a:pt x="3397406" y="3502428"/>
                  <a:pt x="3384957" y="3503198"/>
                  <a:pt x="3497943" y="3497943"/>
                </a:cubicBezTo>
                <a:cubicBezTo>
                  <a:pt x="3662331" y="3490297"/>
                  <a:pt x="3826933" y="3488267"/>
                  <a:pt x="3991428" y="3483429"/>
                </a:cubicBezTo>
                <a:cubicBezTo>
                  <a:pt x="4034971" y="3478591"/>
                  <a:pt x="4078411" y="3472710"/>
                  <a:pt x="4122057" y="3468915"/>
                </a:cubicBezTo>
                <a:cubicBezTo>
                  <a:pt x="4268783" y="3456156"/>
                  <a:pt x="4441735" y="3447929"/>
                  <a:pt x="4586514" y="3439886"/>
                </a:cubicBezTo>
                <a:cubicBezTo>
                  <a:pt x="4590307" y="3438938"/>
                  <a:pt x="4678650" y="3418429"/>
                  <a:pt x="4688114" y="3410858"/>
                </a:cubicBezTo>
                <a:cubicBezTo>
                  <a:pt x="4701736" y="3399961"/>
                  <a:pt x="4706677" y="3381270"/>
                  <a:pt x="4717143" y="3367315"/>
                </a:cubicBezTo>
                <a:cubicBezTo>
                  <a:pt x="4735730" y="3342532"/>
                  <a:pt x="4754800" y="3318057"/>
                  <a:pt x="4775200" y="3294743"/>
                </a:cubicBezTo>
                <a:cubicBezTo>
                  <a:pt x="4815375" y="3248828"/>
                  <a:pt x="4830554" y="3250258"/>
                  <a:pt x="4862285" y="3193143"/>
                </a:cubicBezTo>
                <a:cubicBezTo>
                  <a:pt x="4874938" y="3170368"/>
                  <a:pt x="4881638" y="3144762"/>
                  <a:pt x="4891314" y="3120572"/>
                </a:cubicBezTo>
                <a:cubicBezTo>
                  <a:pt x="4935452" y="2855735"/>
                  <a:pt x="4868605" y="3279705"/>
                  <a:pt x="4920343" y="2641600"/>
                </a:cubicBezTo>
                <a:cubicBezTo>
                  <a:pt x="4924330" y="2592423"/>
                  <a:pt x="4937405" y="2544324"/>
                  <a:pt x="4949371" y="2496458"/>
                </a:cubicBezTo>
                <a:cubicBezTo>
                  <a:pt x="4954209" y="2477105"/>
                  <a:pt x="4956027" y="2456735"/>
                  <a:pt x="4963885" y="2438400"/>
                </a:cubicBezTo>
                <a:cubicBezTo>
                  <a:pt x="4970756" y="2422367"/>
                  <a:pt x="4983238" y="2409372"/>
                  <a:pt x="4992914" y="2394858"/>
                </a:cubicBezTo>
                <a:cubicBezTo>
                  <a:pt x="5014850" y="2307111"/>
                  <a:pt x="5001118" y="2355731"/>
                  <a:pt x="5036457" y="2249715"/>
                </a:cubicBezTo>
                <a:lnTo>
                  <a:pt x="5050971" y="2206172"/>
                </a:lnTo>
                <a:cubicBezTo>
                  <a:pt x="5055809" y="2191658"/>
                  <a:pt x="5061774" y="2177472"/>
                  <a:pt x="5065485" y="2162629"/>
                </a:cubicBezTo>
                <a:cubicBezTo>
                  <a:pt x="5092245" y="2055593"/>
                  <a:pt x="5063489" y="2152771"/>
                  <a:pt x="5109028" y="2046515"/>
                </a:cubicBezTo>
                <a:cubicBezTo>
                  <a:pt x="5115055" y="2032453"/>
                  <a:pt x="5114650" y="2015422"/>
                  <a:pt x="5123543" y="2002972"/>
                </a:cubicBezTo>
                <a:cubicBezTo>
                  <a:pt x="5139451" y="1980702"/>
                  <a:pt x="5162248" y="1964267"/>
                  <a:pt x="5181600" y="1944915"/>
                </a:cubicBezTo>
                <a:cubicBezTo>
                  <a:pt x="5186438" y="1930401"/>
                  <a:pt x="5196114" y="1916671"/>
                  <a:pt x="5196114" y="1901372"/>
                </a:cubicBezTo>
                <a:cubicBezTo>
                  <a:pt x="5196114" y="1825984"/>
                  <a:pt x="5132247" y="1823002"/>
                  <a:pt x="5196114" y="1727200"/>
                </a:cubicBezTo>
                <a:cubicBezTo>
                  <a:pt x="5209798" y="1706674"/>
                  <a:pt x="5245056" y="1719775"/>
                  <a:pt x="5268685" y="1712686"/>
                </a:cubicBezTo>
                <a:cubicBezTo>
                  <a:pt x="5293640" y="1705200"/>
                  <a:pt x="5316302" y="1691145"/>
                  <a:pt x="5341257" y="1683658"/>
                </a:cubicBezTo>
                <a:cubicBezTo>
                  <a:pt x="5361525" y="1677578"/>
                  <a:pt x="5486313" y="1656251"/>
                  <a:pt x="5500914" y="1654629"/>
                </a:cubicBezTo>
                <a:cubicBezTo>
                  <a:pt x="5749584" y="1627000"/>
                  <a:pt x="6010328" y="1631734"/>
                  <a:pt x="6255657" y="1625600"/>
                </a:cubicBezTo>
                <a:cubicBezTo>
                  <a:pt x="6273592" y="1623358"/>
                  <a:pt x="6411099" y="1609039"/>
                  <a:pt x="6444343" y="1596572"/>
                </a:cubicBezTo>
                <a:cubicBezTo>
                  <a:pt x="6460676" y="1590447"/>
                  <a:pt x="6473371" y="1577219"/>
                  <a:pt x="6487885" y="1567543"/>
                </a:cubicBezTo>
                <a:cubicBezTo>
                  <a:pt x="6507238" y="1538515"/>
                  <a:pt x="6534911" y="1513556"/>
                  <a:pt x="6545943" y="1480458"/>
                </a:cubicBezTo>
                <a:cubicBezTo>
                  <a:pt x="6550781" y="1465944"/>
                  <a:pt x="6551970" y="1449645"/>
                  <a:pt x="6560457" y="1436915"/>
                </a:cubicBezTo>
                <a:cubicBezTo>
                  <a:pt x="6571843" y="1419836"/>
                  <a:pt x="6589486" y="1407886"/>
                  <a:pt x="6604000" y="1393372"/>
                </a:cubicBezTo>
                <a:cubicBezTo>
                  <a:pt x="6652787" y="1247008"/>
                  <a:pt x="6578342" y="1474059"/>
                  <a:pt x="6633028" y="1291772"/>
                </a:cubicBezTo>
                <a:cubicBezTo>
                  <a:pt x="6641821" y="1262464"/>
                  <a:pt x="6652381" y="1233715"/>
                  <a:pt x="6662057" y="1204686"/>
                </a:cubicBezTo>
                <a:lnTo>
                  <a:pt x="6676571" y="1161143"/>
                </a:lnTo>
                <a:cubicBezTo>
                  <a:pt x="6708421" y="938196"/>
                  <a:pt x="6689006" y="1024321"/>
                  <a:pt x="6720114" y="899886"/>
                </a:cubicBezTo>
                <a:cubicBezTo>
                  <a:pt x="6715276" y="783772"/>
                  <a:pt x="6712631" y="667545"/>
                  <a:pt x="6705600" y="551543"/>
                </a:cubicBezTo>
                <a:cubicBezTo>
                  <a:pt x="6704229" y="528922"/>
                  <a:pt x="6694723" y="405213"/>
                  <a:pt x="6676571" y="362858"/>
                </a:cubicBezTo>
                <a:cubicBezTo>
                  <a:pt x="6669700" y="346824"/>
                  <a:pt x="6655344" y="334917"/>
                  <a:pt x="6647543" y="319315"/>
                </a:cubicBezTo>
                <a:cubicBezTo>
                  <a:pt x="6640701" y="305631"/>
                  <a:pt x="6641515" y="288502"/>
                  <a:pt x="6633028" y="275772"/>
                </a:cubicBezTo>
                <a:cubicBezTo>
                  <a:pt x="6621642" y="258693"/>
                  <a:pt x="6602087" y="248432"/>
                  <a:pt x="6589485" y="232229"/>
                </a:cubicBezTo>
                <a:cubicBezTo>
                  <a:pt x="6568066" y="204690"/>
                  <a:pt x="6550780" y="174172"/>
                  <a:pt x="6531428" y="145143"/>
                </a:cubicBezTo>
                <a:cubicBezTo>
                  <a:pt x="6521752" y="130629"/>
                  <a:pt x="6518949" y="107116"/>
                  <a:pt x="6502400" y="101600"/>
                </a:cubicBezTo>
                <a:cubicBezTo>
                  <a:pt x="6487886" y="96762"/>
                  <a:pt x="6472541" y="93928"/>
                  <a:pt x="6458857" y="87086"/>
                </a:cubicBezTo>
                <a:cubicBezTo>
                  <a:pt x="6443255" y="79285"/>
                  <a:pt x="6431647" y="64183"/>
                  <a:pt x="6415314" y="58058"/>
                </a:cubicBezTo>
                <a:cubicBezTo>
                  <a:pt x="6356268" y="35915"/>
                  <a:pt x="6146832" y="29636"/>
                  <a:pt x="6139543" y="29029"/>
                </a:cubicBezTo>
                <a:cubicBezTo>
                  <a:pt x="6091089" y="24991"/>
                  <a:pt x="6042854" y="18553"/>
                  <a:pt x="5994400" y="14515"/>
                </a:cubicBezTo>
                <a:cubicBezTo>
                  <a:pt x="5926729" y="8876"/>
                  <a:pt x="5858933" y="4838"/>
                  <a:pt x="5791200" y="0"/>
                </a:cubicBezTo>
                <a:cubicBezTo>
                  <a:pt x="5728305" y="4838"/>
                  <a:pt x="5665209" y="7549"/>
                  <a:pt x="5602514" y="14515"/>
                </a:cubicBezTo>
                <a:cubicBezTo>
                  <a:pt x="5577996" y="17239"/>
                  <a:pt x="5554277" y="24973"/>
                  <a:pt x="5529943" y="29029"/>
                </a:cubicBezTo>
                <a:cubicBezTo>
                  <a:pt x="5496198" y="34653"/>
                  <a:pt x="5462088" y="37919"/>
                  <a:pt x="5428343" y="43543"/>
                </a:cubicBezTo>
                <a:cubicBezTo>
                  <a:pt x="5404009" y="47599"/>
                  <a:pt x="5379853" y="52706"/>
                  <a:pt x="5355771" y="58058"/>
                </a:cubicBezTo>
                <a:cubicBezTo>
                  <a:pt x="5336298" y="62385"/>
                  <a:pt x="5317391" y="69293"/>
                  <a:pt x="5297714" y="72572"/>
                </a:cubicBezTo>
                <a:cubicBezTo>
                  <a:pt x="5181868" y="91879"/>
                  <a:pt x="5066963" y="94251"/>
                  <a:pt x="4949371" y="101600"/>
                </a:cubicBezTo>
                <a:cubicBezTo>
                  <a:pt x="4451047" y="91924"/>
                  <a:pt x="3948969" y="134392"/>
                  <a:pt x="3454400" y="72572"/>
                </a:cubicBezTo>
                <a:cubicBezTo>
                  <a:pt x="3415695" y="67734"/>
                  <a:pt x="3377259" y="59649"/>
                  <a:pt x="3338285" y="58058"/>
                </a:cubicBezTo>
                <a:cubicBezTo>
                  <a:pt x="3140029" y="49966"/>
                  <a:pt x="2941530" y="49553"/>
                  <a:pt x="2743200" y="43543"/>
                </a:cubicBezTo>
                <a:cubicBezTo>
                  <a:pt x="2405890" y="33321"/>
                  <a:pt x="2454876" y="34762"/>
                  <a:pt x="2191657" y="14515"/>
                </a:cubicBezTo>
                <a:lnTo>
                  <a:pt x="711200" y="29029"/>
                </a:lnTo>
                <a:cubicBezTo>
                  <a:pt x="648128" y="30126"/>
                  <a:pt x="585435" y="39049"/>
                  <a:pt x="522514" y="43543"/>
                </a:cubicBezTo>
                <a:lnTo>
                  <a:pt x="304800" y="58058"/>
                </a:lnTo>
                <a:cubicBezTo>
                  <a:pt x="180003" y="141254"/>
                  <a:pt x="337906" y="41504"/>
                  <a:pt x="217714" y="101600"/>
                </a:cubicBezTo>
                <a:cubicBezTo>
                  <a:pt x="202112" y="109401"/>
                  <a:pt x="188685" y="120953"/>
                  <a:pt x="174171" y="130629"/>
                </a:cubicBezTo>
                <a:lnTo>
                  <a:pt x="159657" y="159658"/>
                </a:lnTo>
                <a:close/>
              </a:path>
            </a:pathLst>
          </a:custGeom>
          <a:solidFill>
            <a:srgbClr val="002060">
              <a:alpha val="12000"/>
            </a:srgb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楕円 6"/>
          <p:cNvSpPr/>
          <p:nvPr/>
        </p:nvSpPr>
        <p:spPr>
          <a:xfrm>
            <a:off x="3779895" y="3958487"/>
            <a:ext cx="1393372" cy="653144"/>
          </a:xfrm>
          <a:prstGeom prst="ellipse">
            <a:avLst/>
          </a:prstGeom>
          <a:noFill/>
          <a:ln w="1143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35213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線形</a:t>
            </a:r>
            <a:r>
              <a:rPr kumimoji="1" lang="ja-JP" altLang="en-US" dirty="0"/>
              <a:t>計画法の例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0" y="1533526"/>
            <a:ext cx="8753475" cy="43362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sz="2400" dirty="0"/>
              <a:t>・資源　　</a:t>
            </a:r>
            <a:r>
              <a:rPr lang="ja-JP" altLang="en-US" sz="2400" b="1" dirty="0"/>
              <a:t>キリマンジャロ</a:t>
            </a:r>
            <a:r>
              <a:rPr lang="ja-JP" altLang="en-US" sz="2400" dirty="0"/>
              <a:t>、</a:t>
            </a:r>
            <a:r>
              <a:rPr lang="ja-JP" altLang="en-US" sz="2400" b="1" dirty="0"/>
              <a:t>コロンビア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・生産物</a:t>
            </a:r>
            <a:r>
              <a:rPr lang="en-US" altLang="ja-JP" sz="2400" dirty="0"/>
              <a:t>	</a:t>
            </a:r>
            <a:r>
              <a:rPr lang="ja-JP" altLang="en-US" sz="2400" b="1" dirty="0"/>
              <a:t>ブラックコーヒー</a:t>
            </a:r>
            <a:r>
              <a:rPr lang="en-US" altLang="ja-JP" sz="2400" dirty="0"/>
              <a:t>(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/>
              <a:t>)</a:t>
            </a:r>
            <a:r>
              <a:rPr lang="ja-JP" altLang="en-US" sz="2400"/>
              <a:t>、</a:t>
            </a:r>
            <a:r>
              <a:rPr lang="ja-JP" altLang="en-US" sz="2400" b="1"/>
              <a:t>ミルクコーヒー</a:t>
            </a:r>
            <a:r>
              <a:rPr lang="en-US" altLang="ja-JP" sz="2400"/>
              <a:t>(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en-US" altLang="ja-JP" sz="2400" dirty="0"/>
              <a:t>)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・資源と生産物の関係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キリマンジャロ　</a:t>
            </a:r>
            <a:r>
              <a:rPr lang="en-US" altLang="ja-JP" sz="2400" b="1" dirty="0"/>
              <a:t>= </a:t>
            </a:r>
            <a:r>
              <a:rPr lang="en-US" altLang="ja-JP" sz="2400" b="1" dirty="0">
                <a:solidFill>
                  <a:srgbClr val="C00000"/>
                </a:solidFill>
              </a:rPr>
              <a:t>0.15</a:t>
            </a:r>
            <a:r>
              <a:rPr lang="en-US" altLang="ja-JP" sz="2400" b="1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b="1" dirty="0"/>
              <a:t> + </a:t>
            </a:r>
            <a:r>
              <a:rPr lang="en-US" altLang="ja-JP" sz="2400" b="1" dirty="0">
                <a:solidFill>
                  <a:srgbClr val="C00000"/>
                </a:solidFill>
              </a:rPr>
              <a:t>0.05 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en-US" altLang="ja-JP" sz="2400" b="1" dirty="0"/>
              <a:t>      </a:t>
            </a:r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コロンビア　       </a:t>
            </a:r>
            <a:r>
              <a:rPr lang="en-US" altLang="ja-JP" sz="2400" b="1" dirty="0"/>
              <a:t>= </a:t>
            </a:r>
            <a:r>
              <a:rPr lang="en-US" altLang="ja-JP" sz="2400" b="1" dirty="0">
                <a:solidFill>
                  <a:srgbClr val="C00000"/>
                </a:solidFill>
              </a:rPr>
              <a:t>0.05</a:t>
            </a:r>
            <a:r>
              <a:rPr lang="en-US" altLang="ja-JP" sz="2400" b="1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b="1" dirty="0"/>
              <a:t> + </a:t>
            </a:r>
            <a:r>
              <a:rPr lang="en-US" altLang="ja-JP" sz="2400" b="1" dirty="0">
                <a:solidFill>
                  <a:srgbClr val="C00000"/>
                </a:solidFill>
              </a:rPr>
              <a:t>0.1 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en-US" altLang="ja-JP" sz="2400" b="1" dirty="0"/>
              <a:t>     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・資源に関する制約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キリマンジャロ　最大 </a:t>
            </a:r>
            <a:r>
              <a:rPr lang="en-US" altLang="ja-JP" sz="2400" b="1" dirty="0">
                <a:solidFill>
                  <a:srgbClr val="C00000"/>
                </a:solidFill>
              </a:rPr>
              <a:t>50</a:t>
            </a:r>
            <a:r>
              <a:rPr lang="en-US" altLang="ja-JP" sz="2400" b="1" dirty="0"/>
              <a:t>     </a:t>
            </a:r>
          </a:p>
          <a:p>
            <a:pPr marL="0" indent="0">
              <a:buNone/>
            </a:pPr>
            <a:r>
              <a:rPr lang="ja-JP" altLang="en-US" sz="2400" b="1" dirty="0"/>
              <a:t>　　</a:t>
            </a:r>
            <a:r>
              <a:rPr lang="en-US" altLang="ja-JP" sz="2400" b="1" dirty="0"/>
              <a:t>		</a:t>
            </a:r>
            <a:r>
              <a:rPr lang="ja-JP" altLang="en-US" sz="2400" b="1" dirty="0"/>
              <a:t>コロンビア　       最大 </a:t>
            </a:r>
            <a:r>
              <a:rPr lang="en-US" altLang="ja-JP" sz="2400" b="1" dirty="0">
                <a:solidFill>
                  <a:srgbClr val="C00000"/>
                </a:solidFill>
              </a:rPr>
              <a:t>40</a:t>
            </a:r>
            <a:r>
              <a:rPr lang="en-US" altLang="ja-JP" sz="2400" b="1" dirty="0"/>
              <a:t>     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・目的</a:t>
            </a:r>
            <a:r>
              <a:rPr lang="en-US" altLang="ja-JP" sz="2400" dirty="0"/>
              <a:t>	</a:t>
            </a:r>
            <a:r>
              <a:rPr lang="en-US" altLang="ja-JP" sz="2400" b="1" dirty="0">
                <a:solidFill>
                  <a:srgbClr val="C00000"/>
                </a:solidFill>
              </a:rPr>
              <a:t>130</a:t>
            </a:r>
            <a:r>
              <a:rPr lang="en-US" altLang="ja-JP" sz="2400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x</a:t>
            </a:r>
            <a:r>
              <a:rPr lang="en-US" altLang="ja-JP" sz="2400" dirty="0"/>
              <a:t> + </a:t>
            </a:r>
            <a:r>
              <a:rPr lang="en-US" altLang="ja-JP" sz="2400" b="1" dirty="0">
                <a:solidFill>
                  <a:srgbClr val="C00000"/>
                </a:solidFill>
              </a:rPr>
              <a:t>120</a:t>
            </a:r>
            <a:r>
              <a:rPr lang="en-US" altLang="ja-JP" sz="2400" dirty="0"/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y</a:t>
            </a:r>
            <a:r>
              <a:rPr lang="en-US" altLang="ja-JP" sz="2400" dirty="0"/>
              <a:t> </a:t>
            </a:r>
            <a:r>
              <a:rPr lang="ja-JP" altLang="en-US" sz="2400" dirty="0"/>
              <a:t>をなるべく多くすること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76724" y="5982051"/>
            <a:ext cx="122341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一次式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75239" y="3701654"/>
            <a:ext cx="1223412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一次式</a:t>
            </a:r>
          </a:p>
        </p:txBody>
      </p:sp>
    </p:spTree>
    <p:extLst>
      <p:ext uri="{BB962C8B-B14F-4D97-AF65-F5344CB8AC3E}">
        <p14:creationId xmlns:p14="http://schemas.microsoft.com/office/powerpoint/2010/main" val="1222252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3383</Words>
  <Application>Microsoft Office PowerPoint</Application>
  <PresentationFormat>画面に合わせる (4:3)</PresentationFormat>
  <Paragraphs>655</Paragraphs>
  <Slides>97</Slides>
  <Notes>31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97</vt:i4>
      </vt:variant>
    </vt:vector>
  </HeadingPairs>
  <TitlesOfParts>
    <vt:vector size="106" baseType="lpstr">
      <vt:lpstr>メイリオ</vt:lpstr>
      <vt:lpstr>游ゴシック</vt:lpstr>
      <vt:lpstr>游ゴシック Light</vt:lpstr>
      <vt:lpstr>Arial</vt:lpstr>
      <vt:lpstr>Calibri</vt:lpstr>
      <vt:lpstr>Calibri Light</vt:lpstr>
      <vt:lpstr>Segoe UI</vt:lpstr>
      <vt:lpstr>Times New Roman</vt:lpstr>
      <vt:lpstr>Office テーマ</vt:lpstr>
      <vt:lpstr>or-10. 一次式，線形計画法 </vt:lpstr>
      <vt:lpstr>アウトライン</vt:lpstr>
      <vt:lpstr>Office 365 の種類</vt:lpstr>
      <vt:lpstr>Office 365 オンライン版で Excel を起動</vt:lpstr>
      <vt:lpstr>Office 365 オンライン版で Excel を起動</vt:lpstr>
      <vt:lpstr>Office 365 オンライン版で Excel を起動</vt:lpstr>
      <vt:lpstr>Office 365 オンライン版で Excel を起動</vt:lpstr>
      <vt:lpstr>9-1 一次式（線形式） </vt:lpstr>
      <vt:lpstr>一次式の例</vt:lpstr>
      <vt:lpstr>一次式の例</vt:lpstr>
      <vt:lpstr>9-2 一次式（線形式）を Excel で見てみる </vt:lpstr>
      <vt:lpstr>一次式の例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9-3 ２変数の一次式を Excel で見てみる </vt:lpstr>
      <vt:lpstr>一次式の例</vt:lpstr>
      <vt:lpstr>生産計画</vt:lpstr>
      <vt:lpstr>資源と成果物の関係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9-4 一次不等式の制約を Excel で見てみる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いまできたこと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いまできたこと</vt:lpstr>
      <vt:lpstr>9-5 線形計画法 </vt:lpstr>
      <vt:lpstr>線形計画法とは</vt:lpstr>
      <vt:lpstr>線形計画法の用途の例</vt:lpstr>
      <vt:lpstr>線形計画法の有用性</vt:lpstr>
      <vt:lpstr>最大化の例</vt:lpstr>
      <vt:lpstr>資源と生産物の関係の例</vt:lpstr>
      <vt:lpstr>制約の例</vt:lpstr>
      <vt:lpstr>ここまでのまとめ</vt:lpstr>
      <vt:lpstr>線形計画法の用途の例</vt:lpstr>
      <vt:lpstr>線形計画法の「線形」</vt:lpstr>
      <vt:lpstr>9-6 線形計画法を Excel で見てみる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線形計画法の例</vt:lpstr>
      <vt:lpstr>9-7 演習 </vt:lpstr>
      <vt:lpstr>最大化の例</vt:lpstr>
      <vt:lpstr>資源と生産物の関係の例</vt:lpstr>
      <vt:lpstr>制約の例</vt:lpstr>
      <vt:lpstr>ここまでのまとめ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線形計画法の例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一次式，線形計画法</dc:title>
  <dc:creator>kaneko kunihiko</dc:creator>
  <cp:lastModifiedBy>金子　邦彦</cp:lastModifiedBy>
  <cp:revision>41</cp:revision>
  <dcterms:created xsi:type="dcterms:W3CDTF">2019-11-02T00:06:04Z</dcterms:created>
  <dcterms:modified xsi:type="dcterms:W3CDTF">2022-06-28T02:16:28Z</dcterms:modified>
</cp:coreProperties>
</file>