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7"/>
  </p:notesMasterIdLst>
  <p:sldIdLst>
    <p:sldId id="947" r:id="rId3"/>
    <p:sldId id="487" r:id="rId4"/>
    <p:sldId id="593" r:id="rId5"/>
    <p:sldId id="488" r:id="rId6"/>
    <p:sldId id="490" r:id="rId7"/>
    <p:sldId id="492" r:id="rId8"/>
    <p:sldId id="494" r:id="rId9"/>
    <p:sldId id="496" r:id="rId10"/>
    <p:sldId id="498" r:id="rId11"/>
    <p:sldId id="511" r:id="rId12"/>
    <p:sldId id="512" r:id="rId13"/>
    <p:sldId id="1291" r:id="rId14"/>
    <p:sldId id="574" r:id="rId15"/>
    <p:sldId id="621" r:id="rId16"/>
    <p:sldId id="548" r:id="rId17"/>
    <p:sldId id="517" r:id="rId18"/>
    <p:sldId id="535" r:id="rId19"/>
    <p:sldId id="536" r:id="rId20"/>
    <p:sldId id="683" r:id="rId21"/>
    <p:sldId id="1295" r:id="rId22"/>
    <p:sldId id="502" r:id="rId23"/>
    <p:sldId id="557" r:id="rId24"/>
    <p:sldId id="558" r:id="rId25"/>
    <p:sldId id="559" r:id="rId26"/>
    <p:sldId id="560" r:id="rId27"/>
    <p:sldId id="561" r:id="rId28"/>
    <p:sldId id="562" r:id="rId29"/>
    <p:sldId id="563" r:id="rId30"/>
    <p:sldId id="564" r:id="rId31"/>
    <p:sldId id="565" r:id="rId32"/>
    <p:sldId id="1286" r:id="rId33"/>
    <p:sldId id="567" r:id="rId34"/>
    <p:sldId id="1296" r:id="rId35"/>
    <p:sldId id="1288" r:id="rId36"/>
    <p:sldId id="570" r:id="rId37"/>
    <p:sldId id="571" r:id="rId38"/>
    <p:sldId id="573" r:id="rId39"/>
    <p:sldId id="1289" r:id="rId40"/>
    <p:sldId id="575" r:id="rId41"/>
    <p:sldId id="576" r:id="rId42"/>
    <p:sldId id="577" r:id="rId43"/>
    <p:sldId id="578" r:id="rId44"/>
    <p:sldId id="579" r:id="rId45"/>
    <p:sldId id="580" r:id="rId4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601" autoAdjust="0"/>
    <p:restoredTop sz="94660"/>
  </p:normalViewPr>
  <p:slideViewPr>
    <p:cSldViewPr snapToGrid="0">
      <p:cViewPr varScale="1">
        <p:scale>
          <a:sx n="53" d="100"/>
          <a:sy n="53" d="100"/>
        </p:scale>
        <p:origin x="644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342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395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9289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186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87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9114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433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485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5159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190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03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542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6503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722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280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57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97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907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754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106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19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06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44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47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1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76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83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BFBE731-6ED8-4A42-8A57-3C41D7584935}" type="datetime1">
              <a:rPr kumimoji="1" lang="ja-JP" altLang="en-US" smtClean="0"/>
              <a:pPr/>
              <a:t>2022/4/12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5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or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or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or/index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or/index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8687" y="1122363"/>
            <a:ext cx="8285172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1. </a:t>
            </a:r>
            <a:r>
              <a:rPr lang="ja-JP" altLang="en-US" dirty="0"/>
              <a:t>オペレーションズリサーチの概要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endParaRPr lang="en-US" altLang="ja-JP"/>
          </a:p>
          <a:p>
            <a:r>
              <a:rPr lang="en-US" altLang="ja-JP"/>
              <a:t>URL</a:t>
            </a:r>
            <a:r>
              <a:rPr lang="en-US" altLang="ja-JP" dirty="0"/>
              <a:t>: </a:t>
            </a:r>
            <a:r>
              <a:rPr lang="en-US" altLang="ja-JP" dirty="0">
                <a:hlinkClick r:id="rId3"/>
              </a:rPr>
              <a:t>https://www.kkaneko.jp/cc/or/index.html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オペレーションズリサーチの様々な手法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線形計画法，整数線形計画法</a:t>
            </a:r>
            <a:endParaRPr lang="en-US" altLang="ja-JP" dirty="0"/>
          </a:p>
          <a:p>
            <a:r>
              <a:rPr lang="ja-JP" altLang="en-US" dirty="0"/>
              <a:t>プロジェクトスケジュール</a:t>
            </a:r>
            <a:endParaRPr lang="en-US" altLang="ja-JP" dirty="0"/>
          </a:p>
          <a:p>
            <a:r>
              <a:rPr lang="ja-JP" altLang="en-US" dirty="0"/>
              <a:t>待ち行列</a:t>
            </a:r>
            <a:endParaRPr lang="en-US" altLang="ja-JP" dirty="0"/>
          </a:p>
          <a:p>
            <a:r>
              <a:rPr lang="ja-JP" altLang="en-US" dirty="0"/>
              <a:t>ゲーム理論</a:t>
            </a:r>
            <a:endParaRPr lang="en-US" altLang="ja-JP" dirty="0"/>
          </a:p>
          <a:p>
            <a:r>
              <a:rPr lang="ja-JP" altLang="en-US" dirty="0"/>
              <a:t>在庫管理</a:t>
            </a:r>
            <a:endParaRPr lang="en-US" altLang="ja-JP" dirty="0"/>
          </a:p>
          <a:p>
            <a:r>
              <a:rPr lang="ja-JP" altLang="en-US" dirty="0"/>
              <a:t>このような手法も</a:t>
            </a:r>
            <a:endParaRPr lang="en-US" altLang="ja-JP" dirty="0"/>
          </a:p>
          <a:p>
            <a:r>
              <a:rPr lang="ja-JP" altLang="en-US" dirty="0"/>
              <a:t>ネットワーク流量、決定木、階層的分析法</a:t>
            </a:r>
            <a:endParaRPr lang="en-US" altLang="ja-JP" dirty="0"/>
          </a:p>
          <a:p>
            <a:r>
              <a:rPr lang="ja-JP" altLang="en-US" dirty="0"/>
              <a:t>動的計画法</a:t>
            </a:r>
            <a:endParaRPr lang="en-US" altLang="ja-JP" dirty="0"/>
          </a:p>
          <a:p>
            <a:r>
              <a:rPr lang="ja-JP" altLang="en-US" dirty="0"/>
              <a:t>マルコフモデル，マルコフ連鎖</a:t>
            </a:r>
            <a:endParaRPr lang="en-US" altLang="ja-JP" dirty="0"/>
          </a:p>
          <a:p>
            <a:r>
              <a:rPr lang="ja-JP" altLang="en-US" dirty="0"/>
              <a:t>非線形計画法</a:t>
            </a:r>
            <a:endParaRPr lang="en-US" altLang="ja-JP" dirty="0"/>
          </a:p>
          <a:p>
            <a:r>
              <a:rPr lang="ja-JP" altLang="en-US" dirty="0"/>
              <a:t>信頼性に関するモデル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1611EE9-2358-44DB-B0A5-2EEA5054A9E4}" type="slidenum">
              <a:rPr lang="ar-SA" altLang="ja-JP"/>
              <a:pPr/>
              <a:t>10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3919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ここまでのまとめ</a:t>
            </a:r>
          </a:p>
        </p:txBody>
      </p:sp>
      <p:sp>
        <p:nvSpPr>
          <p:cNvPr id="39941" name="Rectangle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オペレーションズリサーチ</a:t>
            </a:r>
            <a:r>
              <a:rPr lang="ja-JP" altLang="en-US" dirty="0"/>
              <a:t>は、社会のさまざまな局面で，合理的な意思決定を行うのに役立つ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「</a:t>
            </a:r>
            <a:r>
              <a:rPr lang="ja-JP" altLang="en-US" b="1" dirty="0"/>
              <a:t>確かに正しく意思決定をした</a:t>
            </a:r>
            <a:r>
              <a:rPr lang="ja-JP" altLang="en-US" dirty="0"/>
              <a:t>」ことの根拠を得る</a:t>
            </a:r>
            <a:endParaRPr lang="en-US" altLang="ja-JP" dirty="0"/>
          </a:p>
        </p:txBody>
      </p:sp>
      <p:sp>
        <p:nvSpPr>
          <p:cNvPr id="3993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fld id="{EBACF228-34CB-480D-A37A-675D1BC9E272}" type="slidenum">
              <a:rPr lang="ja-JP" altLang="en-US">
                <a:latin typeface="Arial" panose="020B0604020202020204" pitchFamily="34" charset="0"/>
              </a:rPr>
              <a:pPr/>
              <a:t>11</a:t>
            </a:fld>
            <a:endParaRPr lang="en-US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0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2185" y="1310582"/>
            <a:ext cx="8285172" cy="1528378"/>
          </a:xfrm>
        </p:spPr>
        <p:txBody>
          <a:bodyPr>
            <a:noAutofit/>
          </a:bodyPr>
          <a:lstStyle/>
          <a:p>
            <a:r>
              <a:rPr lang="en-US" altLang="ja-JP" dirty="0"/>
              <a:t>1-1. </a:t>
            </a:r>
            <a:r>
              <a:rPr lang="ja-JP" altLang="en-US" dirty="0"/>
              <a:t>乱数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771" y="2650741"/>
            <a:ext cx="6858000" cy="1655762"/>
          </a:xfrm>
        </p:spPr>
        <p:txBody>
          <a:bodyPr>
            <a:noAutofit/>
          </a:bodyPr>
          <a:lstStyle/>
          <a:p>
            <a:endParaRPr lang="en-US" altLang="ja-JP" dirty="0"/>
          </a:p>
          <a:p>
            <a:r>
              <a:rPr lang="ja-JP" altLang="en-US" dirty="0"/>
              <a:t>（オペレーションズリサーチ）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https://www.kkaneko.jp/cc/or/index.html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22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乱数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3FD5D7A0-5D8A-44F2-ABBC-E10DB4343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2487167"/>
            <a:ext cx="8461208" cy="4138314"/>
          </a:xfrm>
        </p:spPr>
        <p:txBody>
          <a:bodyPr>
            <a:normAutofit/>
          </a:bodyPr>
          <a:lstStyle/>
          <a:p>
            <a:r>
              <a:rPr lang="ja-JP" altLang="en-US" dirty="0"/>
              <a:t>コンピュータには，</a:t>
            </a:r>
            <a:r>
              <a:rPr lang="ja-JP" altLang="en-US" b="1" u="sng" dirty="0">
                <a:solidFill>
                  <a:srgbClr val="FF0000"/>
                </a:solidFill>
              </a:rPr>
              <a:t>ランダムな数</a:t>
            </a:r>
            <a:r>
              <a:rPr lang="ja-JP" altLang="en-US" dirty="0"/>
              <a:t>（</a:t>
            </a:r>
            <a:r>
              <a:rPr lang="ja-JP" altLang="en-US" b="1" dirty="0">
                <a:solidFill>
                  <a:srgbClr val="C00000"/>
                </a:solidFill>
              </a:rPr>
              <a:t>乱数</a:t>
            </a:r>
            <a:r>
              <a:rPr lang="ja-JP" altLang="en-US" dirty="0"/>
              <a:t>）を発生する機能がある</a:t>
            </a:r>
          </a:p>
        </p:txBody>
      </p:sp>
    </p:spTree>
    <p:extLst>
      <p:ext uri="{BB962C8B-B14F-4D97-AF65-F5344CB8AC3E}">
        <p14:creationId xmlns:p14="http://schemas.microsoft.com/office/powerpoint/2010/main" val="4166569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乱数の範囲の調整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3FD5D7A0-5D8A-44F2-ABBC-E10DB4343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46" y="4936334"/>
            <a:ext cx="2928804" cy="1582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元の乱数は </a:t>
            </a:r>
            <a:r>
              <a:rPr lang="en-US" altLang="ja-JP" b="1" dirty="0"/>
              <a:t>0 </a:t>
            </a:r>
            <a:r>
              <a:rPr lang="ja-JP" altLang="en-US" b="1" dirty="0"/>
              <a:t>から </a:t>
            </a:r>
            <a:r>
              <a:rPr lang="en-US" altLang="ja-JP" b="1" dirty="0"/>
              <a:t>1 </a:t>
            </a:r>
            <a:r>
              <a:rPr lang="ja-JP" altLang="en-US" dirty="0"/>
              <a:t>の範囲とする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4E20AEA-3017-4746-8550-CA3EB8F75F00}"/>
              </a:ext>
            </a:extLst>
          </p:cNvPr>
          <p:cNvSpPr/>
          <p:nvPr/>
        </p:nvSpPr>
        <p:spPr>
          <a:xfrm>
            <a:off x="1074157" y="3050075"/>
            <a:ext cx="901700" cy="723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F9D7755-86DF-4622-BA05-92511CB8D432}"/>
              </a:ext>
            </a:extLst>
          </p:cNvPr>
          <p:cNvSpPr txBox="1"/>
          <p:nvPr/>
        </p:nvSpPr>
        <p:spPr>
          <a:xfrm>
            <a:off x="686807" y="36139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D7B5FE1-EE30-404A-8780-CC9744E4D82F}"/>
              </a:ext>
            </a:extLst>
          </p:cNvPr>
          <p:cNvSpPr txBox="1"/>
          <p:nvPr/>
        </p:nvSpPr>
        <p:spPr>
          <a:xfrm>
            <a:off x="686807" y="28654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A286257-08E1-4122-A33D-72BBC95DFF35}"/>
              </a:ext>
            </a:extLst>
          </p:cNvPr>
          <p:cNvSpPr/>
          <p:nvPr/>
        </p:nvSpPr>
        <p:spPr>
          <a:xfrm>
            <a:off x="4020557" y="2346019"/>
            <a:ext cx="901700" cy="1427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1BFA549-80C6-48A6-A25D-5A12B52C65EF}"/>
              </a:ext>
            </a:extLst>
          </p:cNvPr>
          <p:cNvSpPr txBox="1"/>
          <p:nvPr/>
        </p:nvSpPr>
        <p:spPr>
          <a:xfrm>
            <a:off x="3633207" y="36139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9DC334F-38B9-48E4-BD0B-2A5248FFA1C1}"/>
              </a:ext>
            </a:extLst>
          </p:cNvPr>
          <p:cNvSpPr txBox="1"/>
          <p:nvPr/>
        </p:nvSpPr>
        <p:spPr>
          <a:xfrm>
            <a:off x="3633207" y="21005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コンテンツ プレースホルダー 11">
            <a:extLst>
              <a:ext uri="{FF2B5EF4-FFF2-40B4-BE49-F238E27FC236}">
                <a16:creationId xmlns:a16="http://schemas.microsoft.com/office/drawing/2014/main" id="{27FD2992-118F-4813-BB7B-A4967F4BFD38}"/>
              </a:ext>
            </a:extLst>
          </p:cNvPr>
          <p:cNvSpPr txBox="1">
            <a:spLocks/>
          </p:cNvSpPr>
          <p:nvPr/>
        </p:nvSpPr>
        <p:spPr>
          <a:xfrm>
            <a:off x="3228250" y="4956006"/>
            <a:ext cx="2778850" cy="1582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倍すると，範囲は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0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から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2 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77CC473-85B6-4050-8892-F255BBA0F642}"/>
              </a:ext>
            </a:extLst>
          </p:cNvPr>
          <p:cNvSpPr/>
          <p:nvPr/>
        </p:nvSpPr>
        <p:spPr>
          <a:xfrm>
            <a:off x="6885071" y="3050075"/>
            <a:ext cx="901700" cy="723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01D4C44-A392-47BB-AA50-AB3B15D24B31}"/>
              </a:ext>
            </a:extLst>
          </p:cNvPr>
          <p:cNvSpPr txBox="1"/>
          <p:nvPr/>
        </p:nvSpPr>
        <p:spPr>
          <a:xfrm>
            <a:off x="6516771" y="433784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-1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B9393D9-4F97-47EF-8960-719B2FE31108}"/>
              </a:ext>
            </a:extLst>
          </p:cNvPr>
          <p:cNvSpPr txBox="1"/>
          <p:nvPr/>
        </p:nvSpPr>
        <p:spPr>
          <a:xfrm>
            <a:off x="6552037" y="2875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コンテンツ プレースホルダー 11">
            <a:extLst>
              <a:ext uri="{FF2B5EF4-FFF2-40B4-BE49-F238E27FC236}">
                <a16:creationId xmlns:a16="http://schemas.microsoft.com/office/drawing/2014/main" id="{029C1366-8660-4D52-8962-75596ACB0BB2}"/>
              </a:ext>
            </a:extLst>
          </p:cNvPr>
          <p:cNvSpPr txBox="1">
            <a:spLocks/>
          </p:cNvSpPr>
          <p:nvPr/>
        </p:nvSpPr>
        <p:spPr>
          <a:xfrm>
            <a:off x="6092764" y="4956006"/>
            <a:ext cx="2778850" cy="1582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倍して，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引くと，範囲は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-1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から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1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218736B-FD7C-4E48-A0C3-939D59F0E6CC}"/>
              </a:ext>
            </a:extLst>
          </p:cNvPr>
          <p:cNvSpPr/>
          <p:nvPr/>
        </p:nvSpPr>
        <p:spPr>
          <a:xfrm>
            <a:off x="6885071" y="3059997"/>
            <a:ext cx="901700" cy="1427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6123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5193" y="971618"/>
            <a:ext cx="7588578" cy="85622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1" lang="en-US" altLang="ja-JP" b="1" dirty="0"/>
              <a:t>Excel </a:t>
            </a:r>
            <a:r>
              <a:rPr kumimoji="1" lang="ja-JP" altLang="en-US" dirty="0"/>
              <a:t>を起動する．起動したら「</a:t>
            </a:r>
            <a:r>
              <a:rPr kumimoji="1" lang="ja-JP" altLang="en-US" b="1" dirty="0"/>
              <a:t>空白のブック</a:t>
            </a:r>
            <a:r>
              <a:rPr kumimoji="1" lang="ja-JP" altLang="en-US" dirty="0"/>
              <a:t>」を選ぶ</a:t>
            </a:r>
            <a:endParaRPr kumimoji="1" lang="en-US" altLang="ja-JP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459" y="2488293"/>
            <a:ext cx="3823403" cy="293851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760527" y="3243133"/>
            <a:ext cx="1554634" cy="136992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893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9" y="2468042"/>
            <a:ext cx="2772220" cy="1729362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3466" y="1044059"/>
            <a:ext cx="7564855" cy="817245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ja-JP" altLang="en-US" dirty="0"/>
              <a:t>次のように操作して，新しく</a:t>
            </a:r>
            <a:r>
              <a:rPr lang="ja-JP" altLang="en-US" b="1" dirty="0"/>
              <a:t>空白のブック</a:t>
            </a:r>
            <a:r>
              <a:rPr lang="ja-JP" altLang="en-US" dirty="0"/>
              <a:t>を作る</a:t>
            </a:r>
            <a:endParaRPr lang="en-US" altLang="ja-JP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26833" y="4841006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空白のブック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610" y="4667881"/>
            <a:ext cx="26981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ファイル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」を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クリック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18" y="2395783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3" name="右矢印 12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35958" y="4667881"/>
            <a:ext cx="19800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新規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をクリック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5673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21845" y="1048118"/>
            <a:ext cx="8126830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-1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以上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未満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の乱数の式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=RAND()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* 2 - 1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」をセル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に書く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5517" y="5412582"/>
            <a:ext cx="5384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に式「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=RAND() * 2 - 1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05" y="2451405"/>
            <a:ext cx="8195190" cy="2423930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723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48277" y="425283"/>
            <a:ext cx="7318375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セル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の式を，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A2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A10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コピー＆貼り付け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」する．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  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右クリックメニューが便利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61678" y="3899185"/>
            <a:ext cx="52116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実行のたびに、違う値になる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（乱数なので、ランダムな値）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A16109C-DBCD-4E71-AD17-CB698B794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152" y="2028123"/>
            <a:ext cx="1951198" cy="475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53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sz="3500" dirty="0"/>
              <a:t>まとめ</a:t>
            </a:r>
            <a:endParaRPr kumimoji="1" lang="ja-JP" altLang="en-US" sz="35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3FD5D7A0-5D8A-44F2-ABBC-E10DB4343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2487167"/>
            <a:ext cx="8461208" cy="4138314"/>
          </a:xfrm>
        </p:spPr>
        <p:txBody>
          <a:bodyPr>
            <a:normAutofit/>
          </a:bodyPr>
          <a:lstStyle/>
          <a:p>
            <a:r>
              <a:rPr lang="ja-JP" altLang="en-US" dirty="0"/>
              <a:t>コンピュータには，</a:t>
            </a:r>
            <a:r>
              <a:rPr lang="ja-JP" altLang="en-US" b="1" u="sng" dirty="0">
                <a:solidFill>
                  <a:srgbClr val="FF0000"/>
                </a:solidFill>
              </a:rPr>
              <a:t>ランダムな数</a:t>
            </a:r>
            <a:r>
              <a:rPr lang="ja-JP" altLang="en-US" dirty="0"/>
              <a:t>（</a:t>
            </a:r>
            <a:r>
              <a:rPr lang="ja-JP" altLang="en-US" b="1" dirty="0">
                <a:solidFill>
                  <a:srgbClr val="C00000"/>
                </a:solidFill>
              </a:rPr>
              <a:t>乱数</a:t>
            </a:r>
            <a:r>
              <a:rPr lang="ja-JP" altLang="en-US" dirty="0"/>
              <a:t>）を発生する機能がある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35D4F9B-BBB1-4205-A04C-35C987E2D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649" y="3504561"/>
            <a:ext cx="1376701" cy="335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8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オペレーションリサーチとは</a:t>
            </a:r>
          </a:p>
        </p:txBody>
      </p:sp>
      <p:sp>
        <p:nvSpPr>
          <p:cNvPr id="16389" name="Rectangle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オペレーションズリサーチとは、データ等の</a:t>
            </a:r>
            <a:r>
              <a:rPr lang="ja-JP" altLang="en-US" b="1" u="sng" dirty="0">
                <a:solidFill>
                  <a:srgbClr val="FF0000"/>
                </a:solidFill>
              </a:rPr>
              <a:t>根拠</a:t>
            </a:r>
            <a:r>
              <a:rPr lang="ja-JP" altLang="en-US" dirty="0"/>
              <a:t>に基づいて</a:t>
            </a:r>
            <a:r>
              <a:rPr lang="ja-JP" altLang="en-US" b="1" u="sng" dirty="0">
                <a:solidFill>
                  <a:srgbClr val="FF0000"/>
                </a:solidFill>
              </a:rPr>
              <a:t>意思決定</a:t>
            </a:r>
            <a:r>
              <a:rPr lang="ja-JP" altLang="en-US" dirty="0"/>
              <a:t>を行える技術</a:t>
            </a:r>
          </a:p>
        </p:txBody>
      </p:sp>
      <p:sp>
        <p:nvSpPr>
          <p:cNvPr id="1638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fld id="{DC71FAE3-53D3-4B81-A112-ECD088D2E891}" type="slidenum">
              <a:rPr lang="ja-JP" altLang="en-US">
                <a:latin typeface="Arial" panose="020B0604020202020204" pitchFamily="34" charset="0"/>
              </a:rPr>
              <a:pPr/>
              <a:t>2</a:t>
            </a:fld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16396" name="Text Box 31"/>
          <p:cNvSpPr txBox="1">
            <a:spLocks noChangeArrowheads="1"/>
          </p:cNvSpPr>
          <p:nvPr/>
        </p:nvSpPr>
        <p:spPr bwMode="auto">
          <a:xfrm>
            <a:off x="96519" y="3154489"/>
            <a:ext cx="2350125" cy="476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</a:rPr>
              <a:t>意思決定</a:t>
            </a:r>
          </a:p>
        </p:txBody>
      </p:sp>
      <p:sp>
        <p:nvSpPr>
          <p:cNvPr id="16399" name="Text Box 35"/>
          <p:cNvSpPr txBox="1">
            <a:spLocks noChangeArrowheads="1"/>
          </p:cNvSpPr>
          <p:nvPr/>
        </p:nvSpPr>
        <p:spPr bwMode="auto">
          <a:xfrm>
            <a:off x="2671971" y="2207877"/>
            <a:ext cx="5486399" cy="27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◆　在庫は，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何個置いて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おくか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◆　受付には，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何人用意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するか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◆　たくさんある作業のうち，何を，いつ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行ったら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良いのか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◆　どの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道を通る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のか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209782" y="647377"/>
            <a:ext cx="8807885" cy="1251225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9195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2185" y="1310582"/>
            <a:ext cx="8285172" cy="1528378"/>
          </a:xfrm>
        </p:spPr>
        <p:txBody>
          <a:bodyPr>
            <a:noAutofit/>
          </a:bodyPr>
          <a:lstStyle/>
          <a:p>
            <a:r>
              <a:rPr lang="en-US" altLang="ja-JP" dirty="0"/>
              <a:t>1-2. </a:t>
            </a:r>
            <a:r>
              <a:rPr lang="ja-JP" altLang="en-US" dirty="0"/>
              <a:t>確率を変えながら行う</a:t>
            </a:r>
            <a:br>
              <a:rPr lang="en-US" altLang="ja-JP" dirty="0"/>
            </a:br>
            <a:r>
              <a:rPr lang="ja-JP" altLang="en-US" dirty="0"/>
              <a:t>シミュレーションの例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771" y="2650741"/>
            <a:ext cx="6858000" cy="1655762"/>
          </a:xfrm>
        </p:spPr>
        <p:txBody>
          <a:bodyPr>
            <a:noAutofit/>
          </a:bodyPr>
          <a:lstStyle/>
          <a:p>
            <a:endParaRPr lang="en-US" altLang="ja-JP" dirty="0"/>
          </a:p>
          <a:p>
            <a:r>
              <a:rPr lang="ja-JP" altLang="en-US" dirty="0"/>
              <a:t>（オペレーションズリサーチ）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https://www.kkaneko.jp/cc/or/index.html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530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シミュレーションの目的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C00000"/>
                </a:solidFill>
              </a:rPr>
              <a:t>シミュレーション</a:t>
            </a:r>
            <a:r>
              <a:rPr lang="ja-JP" altLang="en-US" dirty="0"/>
              <a:t>は，現実を模倣すること</a:t>
            </a:r>
            <a:endParaRPr lang="en-US" altLang="ja-JP" dirty="0"/>
          </a:p>
          <a:p>
            <a:r>
              <a:rPr kumimoji="1" lang="ja-JP" altLang="en-US" dirty="0"/>
              <a:t>さまざまな実験を行うことも可能</a:t>
            </a:r>
            <a:endParaRPr kumimoji="1" lang="en-US" altLang="ja-JP" dirty="0"/>
          </a:p>
          <a:p>
            <a:r>
              <a:rPr kumimoji="1" lang="ja-JP" altLang="en-US" dirty="0"/>
              <a:t>ある</a:t>
            </a:r>
            <a:r>
              <a:rPr lang="ja-JP" altLang="en-US" dirty="0">
                <a:solidFill>
                  <a:srgbClr val="C00000"/>
                </a:solidFill>
              </a:rPr>
              <a:t>行動</a:t>
            </a:r>
            <a:r>
              <a:rPr kumimoji="1" lang="ja-JP" altLang="en-US" dirty="0"/>
              <a:t>を実行する前に、前もって、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データを使って</a:t>
            </a:r>
            <a:r>
              <a:rPr kumimoji="1" lang="ja-JP" altLang="en-US" dirty="0"/>
              <a:t>いろいろなことを</a:t>
            </a:r>
            <a:r>
              <a:rPr kumimoji="1" lang="ja-JP" altLang="en-US" b="1" u="sng" dirty="0">
                <a:solidFill>
                  <a:srgbClr val="FF0000"/>
                </a:solidFill>
              </a:rPr>
              <a:t>確かめておく</a:t>
            </a:r>
            <a:r>
              <a:rPr kumimoji="1" lang="ja-JP" altLang="en-US" dirty="0"/>
              <a:t>ことなどに役立つ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095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シミュレーションにおけるイベントの例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205747"/>
            <a:ext cx="8461208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◆　イベント１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◆　イベント２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5384" y="2247513"/>
            <a:ext cx="6647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自動販売機は、１０円玉が３枚増える（＋３）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5383" y="4280891"/>
            <a:ext cx="6340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自動販売機は、１０円玉が２枚減る（－２）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939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今から行う</a:t>
            </a:r>
            <a:r>
              <a:rPr kumimoji="1" lang="ja-JP" altLang="en-US" dirty="0"/>
              <a:t>シミュレーション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◆　</a:t>
            </a:r>
            <a:r>
              <a:rPr kumimoji="1" lang="ja-JP" altLang="en-US" dirty="0"/>
              <a:t>商品は　</a:t>
            </a:r>
            <a:r>
              <a:rPr kumimoji="1" lang="ja-JP" altLang="en-US" b="1" dirty="0"/>
              <a:t>３０円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dirty="0"/>
              <a:t>◆　硬貨は　</a:t>
            </a:r>
            <a:r>
              <a:rPr lang="ja-JP" altLang="en-US" b="1" dirty="0"/>
              <a:t>１０円玉</a:t>
            </a:r>
            <a:r>
              <a:rPr lang="ja-JP" altLang="en-US" dirty="0"/>
              <a:t>、</a:t>
            </a:r>
            <a:r>
              <a:rPr lang="ja-JP" altLang="en-US" b="1" dirty="0"/>
              <a:t>５０円玉</a:t>
            </a:r>
            <a:r>
              <a:rPr lang="ja-JP" altLang="en-US" dirty="0"/>
              <a:t>だけが使える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ある人は</a:t>
            </a:r>
            <a:r>
              <a:rPr lang="ja-JP" altLang="en-US" b="1" dirty="0"/>
              <a:t>１０円玉</a:t>
            </a:r>
            <a:r>
              <a:rPr lang="en-US" altLang="ja-JP" b="1" dirty="0"/>
              <a:t>×</a:t>
            </a:r>
            <a:r>
              <a:rPr lang="ja-JP" altLang="en-US" b="1" dirty="0"/>
              <a:t>３枚</a:t>
            </a:r>
            <a:r>
              <a:rPr lang="ja-JP" altLang="en-US" dirty="0"/>
              <a:t>で買い物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400" dirty="0"/>
              <a:t>　　　</a:t>
            </a:r>
            <a:r>
              <a:rPr lang="ja-JP" altLang="en-US" sz="2400" b="1" dirty="0">
                <a:solidFill>
                  <a:srgbClr val="FF0000"/>
                </a:solidFill>
              </a:rPr>
              <a:t>自動販売機は、１０円玉が３枚増える（＋３）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ある人は５０円玉</a:t>
            </a:r>
            <a:r>
              <a:rPr kumimoji="1" lang="en-US" altLang="ja-JP" dirty="0"/>
              <a:t>×</a:t>
            </a:r>
            <a:r>
              <a:rPr kumimoji="1" lang="ja-JP" altLang="en-US" dirty="0"/>
              <a:t>１枚で買い物（</a:t>
            </a:r>
            <a:r>
              <a:rPr kumimoji="1" lang="ja-JP" altLang="en-US" b="1" dirty="0"/>
              <a:t>おつり２０円</a:t>
            </a:r>
            <a:r>
              <a:rPr kumimoji="1" lang="ja-JP" altLang="en-US" dirty="0"/>
              <a:t>を受け取る）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2400" dirty="0"/>
              <a:t>　　　</a:t>
            </a:r>
            <a:r>
              <a:rPr lang="ja-JP" altLang="en-US" sz="2400" b="1" dirty="0">
                <a:solidFill>
                  <a:srgbClr val="FF0000"/>
                </a:solidFill>
              </a:rPr>
              <a:t>自動販売機は、１０円玉が２枚減る（－２）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79668" y="5129288"/>
            <a:ext cx="8503385" cy="105013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8533" y="5507452"/>
            <a:ext cx="826380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１５人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が買い物を終えたとき、１０円玉は何枚増えるか（減るか）</a:t>
            </a:r>
          </a:p>
        </p:txBody>
      </p:sp>
    </p:spTree>
    <p:extLst>
      <p:ext uri="{BB962C8B-B14F-4D97-AF65-F5344CB8AC3E}">
        <p14:creationId xmlns:p14="http://schemas.microsoft.com/office/powerpoint/2010/main" val="27506843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038321"/>
            <a:ext cx="7588578" cy="85622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1" lang="en-US" altLang="ja-JP" b="1" dirty="0"/>
              <a:t>Excel </a:t>
            </a:r>
            <a:r>
              <a:rPr kumimoji="1" lang="ja-JP" altLang="en-US" dirty="0"/>
              <a:t>を起動する．起動したら「</a:t>
            </a:r>
            <a:r>
              <a:rPr kumimoji="1" lang="ja-JP" altLang="en-US" b="1" dirty="0"/>
              <a:t>空白のブック</a:t>
            </a:r>
            <a:r>
              <a:rPr kumimoji="1" lang="ja-JP" altLang="en-US" dirty="0"/>
              <a:t>」を選ぶ</a:t>
            </a:r>
            <a:endParaRPr kumimoji="1" lang="en-US" altLang="ja-JP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459" y="2488293"/>
            <a:ext cx="3823403" cy="293851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760527" y="3243133"/>
            <a:ext cx="1554634" cy="136992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6551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9550" y="1533525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セル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K1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値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0, 0.1, 0.2, 0.3, 0.4, 0.5, 0.6, 0.7, 0.8, 0.9, 1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を書く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9536" y="4335923"/>
            <a:ext cx="781175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10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円玉を使う人の確率を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0%, 10%, 20%, 30%, 40%, 50%, 60%,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70%, 80%, 90%, 100%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11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パターン設定している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36" y="3035223"/>
            <a:ext cx="8586788" cy="585788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0837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60351" y="1533525"/>
            <a:ext cx="8070850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セル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A2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式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=IF(RAND() &lt;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A$1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,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,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-2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」を書く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509" y="2560064"/>
            <a:ext cx="7679702" cy="2860456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81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90525" y="1038225"/>
            <a:ext cx="7394575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セル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A2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の式を，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A3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A16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コピー＆貼り付け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」する．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右クリックメニューが便利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698" y="2511686"/>
            <a:ext cx="1482902" cy="4276499"/>
          </a:xfrm>
          <a:prstGeom prst="rect">
            <a:avLst/>
          </a:prstGeom>
        </p:spPr>
      </p:pic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2831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16067" y="1025525"/>
            <a:ext cx="7619833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今度は，セル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A2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の式を，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B2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K16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コピー＆貼り付け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」する．右クリックメニューが便利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359" y="2282527"/>
            <a:ext cx="7092941" cy="3663848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806459" y="6312632"/>
            <a:ext cx="74879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 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乱数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なので，実行のたびに違った値になる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96336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09551" y="952633"/>
            <a:ext cx="7410450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セル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A17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式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=SUM(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A2:A16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」を書く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993976" y="1927984"/>
            <a:ext cx="6487995" cy="138015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55405" y="2165742"/>
            <a:ext cx="59298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１５人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が買い物を終えたとき、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１０円玉は何枚増えるか（減るか）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430" y="3655845"/>
            <a:ext cx="4730411" cy="3065631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34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15</a:t>
            </a:r>
            <a:r>
              <a:rPr lang="ja-JP" altLang="en-US" dirty="0"/>
              <a:t>回の計画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0E8DB55-E895-48B7-B177-8BA3B81DB942}" type="slidenum">
              <a:rPr lang="en-US" altLang="ja-JP" smtClean="0"/>
              <a:pPr/>
              <a:t>3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337107"/>
              </p:ext>
            </p:extLst>
          </p:nvPr>
        </p:nvGraphicFramePr>
        <p:xfrm>
          <a:off x="321845" y="964252"/>
          <a:ext cx="8123618" cy="45489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4271">
                  <a:extLst>
                    <a:ext uri="{9D8B030D-6E8A-4147-A177-3AD203B41FA5}">
                      <a16:colId xmlns:a16="http://schemas.microsoft.com/office/drawing/2014/main" val="175171309"/>
                    </a:ext>
                  </a:extLst>
                </a:gridCol>
                <a:gridCol w="3791952">
                  <a:extLst>
                    <a:ext uri="{9D8B030D-6E8A-4147-A177-3AD203B41FA5}">
                      <a16:colId xmlns:a16="http://schemas.microsoft.com/office/drawing/2014/main" val="3431702987"/>
                    </a:ext>
                  </a:extLst>
                </a:gridCol>
                <a:gridCol w="460615">
                  <a:extLst>
                    <a:ext uri="{9D8B030D-6E8A-4147-A177-3AD203B41FA5}">
                      <a16:colId xmlns:a16="http://schemas.microsoft.com/office/drawing/2014/main" val="2185468488"/>
                    </a:ext>
                  </a:extLst>
                </a:gridCol>
                <a:gridCol w="3386780">
                  <a:extLst>
                    <a:ext uri="{9D8B030D-6E8A-4147-A177-3AD203B41FA5}">
                      <a16:colId xmlns:a16="http://schemas.microsoft.com/office/drawing/2014/main" val="1631933156"/>
                    </a:ext>
                  </a:extLst>
                </a:gridCol>
              </a:tblGrid>
              <a:tr h="801984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オペレーションズリサーチの概要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資金計画と投資効率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24611090"/>
                  </a:ext>
                </a:extLst>
              </a:tr>
              <a:tr h="627903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配送計画、リードタイム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線形計画法を 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Excel 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で解く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4684252"/>
                  </a:ext>
                </a:extLst>
              </a:tr>
              <a:tr h="560526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作業リスト、</a:t>
                      </a:r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PERT</a:t>
                      </a:r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一次式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98269825"/>
                  </a:ext>
                </a:extLst>
              </a:tr>
              <a:tr h="560526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モンテカルロシミュレーション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8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中間まとめ</a:t>
                      </a:r>
                    </a:p>
                  </a:txBody>
                  <a:tcPr marL="17860" marR="17860" marT="25004" marB="17860" anchor="ctr"/>
                </a:tc>
                <a:extLst>
                  <a:ext uri="{0D108BD9-81ED-4DB2-BD59-A6C34878D82A}">
                    <a16:rowId xmlns:a16="http://schemas.microsoft.com/office/drawing/2014/main" val="2028375985"/>
                  </a:ext>
                </a:extLst>
              </a:tr>
              <a:tr h="497341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ランダムウオーク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囚人のジレンマ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46364172"/>
                  </a:ext>
                </a:extLst>
              </a:tr>
              <a:tr h="470065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待ち行列シミュレーション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経路の探索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27450689"/>
                  </a:ext>
                </a:extLst>
              </a:tr>
              <a:tr h="560526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正規分布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総合演習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4940931"/>
                  </a:ext>
                </a:extLst>
              </a:tr>
              <a:tr h="470065"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ゲーム理論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41953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226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85751" y="1118720"/>
            <a:ext cx="7448550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セル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A17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の式を，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B17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K17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コピー＆貼り付け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」する．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右クリックメニューが便利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916" y="2689948"/>
            <a:ext cx="6852551" cy="3812451"/>
          </a:xfrm>
          <a:prstGeom prst="rect">
            <a:avLst/>
          </a:prstGeom>
        </p:spPr>
      </p:pic>
      <p:sp>
        <p:nvSpPr>
          <p:cNvPr id="3" name="円/楕円 2"/>
          <p:cNvSpPr/>
          <p:nvPr/>
        </p:nvSpPr>
        <p:spPr>
          <a:xfrm>
            <a:off x="5020004" y="865501"/>
            <a:ext cx="1028700" cy="9695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60176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933" y="2607934"/>
            <a:ext cx="4786313" cy="928688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7328" y="1052200"/>
            <a:ext cx="7652337" cy="3879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セル </a:t>
            </a:r>
            <a:r>
              <a:rPr lang="en-US" altLang="ja-JP" b="1" dirty="0">
                <a:latin typeface="メイリオ" panose="020B0604030504040204" pitchFamily="50" charset="-128"/>
              </a:rPr>
              <a:t>A17 </a:t>
            </a:r>
            <a:r>
              <a:rPr lang="ja-JP" altLang="en-US" b="1" dirty="0">
                <a:latin typeface="メイリオ" panose="020B0604030504040204" pitchFamily="50" charset="-128"/>
              </a:rPr>
              <a:t>から </a:t>
            </a:r>
            <a:r>
              <a:rPr lang="en-US" altLang="ja-JP" b="1" dirty="0">
                <a:latin typeface="メイリオ" panose="020B0604030504040204" pitchFamily="50" charset="-128"/>
              </a:rPr>
              <a:t>K17 </a:t>
            </a:r>
            <a:r>
              <a:rPr lang="ja-JP" altLang="en-US" b="1" dirty="0" err="1">
                <a:latin typeface="メイリオ" panose="020B0604030504040204" pitchFamily="50" charset="-128"/>
              </a:rPr>
              <a:t>までの</a:t>
            </a:r>
            <a:r>
              <a:rPr lang="ja-JP" altLang="en-US" b="1" dirty="0">
                <a:latin typeface="メイリオ" panose="020B0604030504040204" pitchFamily="50" charset="-128"/>
              </a:rPr>
              <a:t>エリア</a:t>
            </a:r>
            <a:r>
              <a:rPr lang="en-US" altLang="ja-JP" b="1" dirty="0"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latin typeface="メイリオ" panose="020B0604030504040204" pitchFamily="50" charset="-128"/>
              </a:rPr>
              <a:t>を，マウスでドラッグして（範囲選択），折れ線グラフを選ぶ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492305" y="2872019"/>
            <a:ext cx="313730" cy="23942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3211600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マウスでドラッグ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（範囲選択）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2917340" y="2822345"/>
            <a:ext cx="454686" cy="548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298212" y="2526514"/>
            <a:ext cx="469731" cy="26839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17260" y="21962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挿入タブ</a:t>
            </a:r>
          </a:p>
        </p:txBody>
      </p:sp>
      <p:sp>
        <p:nvSpPr>
          <p:cNvPr id="19" name="右矢印 18"/>
          <p:cNvSpPr/>
          <p:nvPr/>
        </p:nvSpPr>
        <p:spPr>
          <a:xfrm rot="5627575">
            <a:off x="4840730" y="3655489"/>
            <a:ext cx="454686" cy="548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63496" y="5432473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折れ線グラフが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得られる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29" y="2755372"/>
            <a:ext cx="2633156" cy="25452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479" y="4323043"/>
            <a:ext cx="3045980" cy="173563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2060" y="3158306"/>
            <a:ext cx="1964531" cy="154305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333032" y="4710233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プルダウンメニュー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7108695" y="3511409"/>
            <a:ext cx="313730" cy="23942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117639" y="3899756"/>
            <a:ext cx="515408" cy="40144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24008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9550" y="1041400"/>
            <a:ext cx="7893050" cy="9017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dirty="0"/>
              <a:t>できた</a:t>
            </a:r>
            <a:r>
              <a:rPr kumimoji="1" lang="ja-JP" altLang="en-US" b="1" dirty="0"/>
              <a:t>折れ線グラフ</a:t>
            </a:r>
            <a:r>
              <a:rPr kumimoji="1" lang="ja-JP" altLang="en-US" dirty="0"/>
              <a:t>を使い、次のことを確認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2074069"/>
            <a:ext cx="3629025" cy="206786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29894" y="4467225"/>
            <a:ext cx="40865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１０円玉を使う人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が、全体の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４０％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のときは、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自動販売機の１０円玉が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増えもせず、減りも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しなさそうだ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！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95533" y="1943100"/>
            <a:ext cx="428835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ポイント</a:t>
            </a:r>
            <a:endParaRPr kumimoji="1" lang="en-US" altLang="ja-JP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シミュレーション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なので、数式を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考えずに済んでいる。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　　　　＜数式の例＞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 3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－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2 (1 –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) = 0 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を解くと，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 p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= 0.4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※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　数式を解くのが難しい場合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　　でも、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シミュレーション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　　より、結論を得ることができる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995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2185" y="1310582"/>
            <a:ext cx="8285172" cy="1528378"/>
          </a:xfrm>
        </p:spPr>
        <p:txBody>
          <a:bodyPr>
            <a:noAutofit/>
          </a:bodyPr>
          <a:lstStyle/>
          <a:p>
            <a:r>
              <a:rPr lang="en-US" altLang="ja-JP" dirty="0"/>
              <a:t>1-3. </a:t>
            </a:r>
            <a:r>
              <a:rPr lang="ja-JP" altLang="en-US" dirty="0"/>
              <a:t>ランダムな到着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771" y="2650741"/>
            <a:ext cx="6858000" cy="1655762"/>
          </a:xfrm>
        </p:spPr>
        <p:txBody>
          <a:bodyPr>
            <a:noAutofit/>
          </a:bodyPr>
          <a:lstStyle/>
          <a:p>
            <a:endParaRPr lang="en-US" altLang="ja-JP" dirty="0"/>
          </a:p>
          <a:p>
            <a:r>
              <a:rPr lang="ja-JP" altLang="en-US" dirty="0"/>
              <a:t>（オペレーションズリサーチ）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https://www.kkaneko.jp/cc/or/index.html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134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C00000"/>
                </a:solidFill>
              </a:rPr>
              <a:t>シミュレーション</a:t>
            </a:r>
            <a:r>
              <a:rPr lang="ja-JP" altLang="en-US" dirty="0"/>
              <a:t>は，仮説の検証に役立つ</a:t>
            </a:r>
            <a:endParaRPr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例えば，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スーパーのレジなどの待ち行列．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意外と，私の寸前に，別の人が並ぶことが</a:t>
            </a:r>
            <a:r>
              <a:rPr lang="ja-JP" altLang="en-US" dirty="0"/>
              <a:t>ある．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私の運が悪いのか？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→ </a:t>
            </a:r>
            <a:r>
              <a:rPr lang="en-US" altLang="ja-JP" dirty="0"/>
              <a:t>No</a:t>
            </a:r>
            <a:r>
              <a:rPr lang="ja-JP" altLang="en-US" dirty="0"/>
              <a:t>　このことをシミュレーションで確認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2499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ランダムな客の到着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6847" y="1526874"/>
            <a:ext cx="8753475" cy="378496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latin typeface="メイリオ" panose="020B0604030504040204" pitchFamily="50" charset="-128"/>
              </a:rPr>
              <a:t>◆　客が１時間（</a:t>
            </a:r>
            <a:r>
              <a:rPr kumimoji="1" lang="ja-JP" altLang="en-US" b="1" dirty="0">
                <a:solidFill>
                  <a:srgbClr val="C00000"/>
                </a:solidFill>
                <a:latin typeface="メイリオ" panose="020B0604030504040204" pitchFamily="50" charset="-128"/>
              </a:rPr>
              <a:t>６０分</a:t>
            </a:r>
            <a:r>
              <a:rPr kumimoji="1" lang="ja-JP" altLang="en-US" dirty="0">
                <a:latin typeface="メイリオ" panose="020B0604030504040204" pitchFamily="50" charset="-128"/>
              </a:rPr>
              <a:t>）の間に、</a:t>
            </a:r>
            <a:r>
              <a:rPr kumimoji="1" lang="ja-JP" altLang="en-US" b="1" dirty="0">
                <a:solidFill>
                  <a:srgbClr val="C00000"/>
                </a:solidFill>
                <a:latin typeface="メイリオ" panose="020B0604030504040204" pitchFamily="50" charset="-128"/>
              </a:rPr>
              <a:t>１２人</a:t>
            </a:r>
            <a:r>
              <a:rPr kumimoji="1" lang="ja-JP" altLang="en-US" dirty="0">
                <a:latin typeface="メイリオ" panose="020B0604030504040204" pitchFamily="50" charset="-128"/>
              </a:rPr>
              <a:t>来そう！　というとき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838350" y="2988595"/>
            <a:ext cx="12416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066860" y="3211607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５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分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7743" y="4325574"/>
            <a:ext cx="8362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上の図のように、５分ごとに１人ずつ来ることは、まず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あり得ません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3876700" y="2988595"/>
            <a:ext cx="12416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105210" y="3211607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５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分</a:t>
            </a: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5972200" y="2988595"/>
            <a:ext cx="124160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200710" y="3211607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５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分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212969" y="2765871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218253" y="2765727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271345" y="2773507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324437" y="2781287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05015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ランダムな客の到着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3950" y="5071423"/>
            <a:ext cx="73661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客は６０分の間に、</a:t>
            </a: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ランダム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にやってきます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21809" y="3501282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86328" y="3501282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76773" y="3501282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766695" y="3501282"/>
            <a:ext cx="547818" cy="445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6847" y="1526874"/>
            <a:ext cx="8753475" cy="3784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>
                <a:latin typeface="メイリオ" panose="020B0604030504040204" pitchFamily="50" charset="-128"/>
              </a:rPr>
              <a:t>◆　客が１時間（</a:t>
            </a:r>
            <a:r>
              <a:rPr kumimoji="1" lang="ja-JP" altLang="en-US" b="1" dirty="0">
                <a:solidFill>
                  <a:srgbClr val="C00000"/>
                </a:solidFill>
                <a:latin typeface="メイリオ" panose="020B0604030504040204" pitchFamily="50" charset="-128"/>
              </a:rPr>
              <a:t>６０分</a:t>
            </a:r>
            <a:r>
              <a:rPr kumimoji="1" lang="ja-JP" altLang="en-US" dirty="0">
                <a:latin typeface="メイリオ" panose="020B0604030504040204" pitchFamily="50" charset="-128"/>
              </a:rPr>
              <a:t>）の間に、</a:t>
            </a:r>
            <a:r>
              <a:rPr kumimoji="1" lang="ja-JP" altLang="en-US" b="1" dirty="0">
                <a:solidFill>
                  <a:srgbClr val="C00000"/>
                </a:solidFill>
                <a:latin typeface="メイリオ" panose="020B0604030504040204" pitchFamily="50" charset="-128"/>
              </a:rPr>
              <a:t>１２人</a:t>
            </a:r>
            <a:r>
              <a:rPr kumimoji="1" lang="ja-JP" altLang="en-US" dirty="0">
                <a:latin typeface="メイリオ" panose="020B0604030504040204" pitchFamily="50" charset="-128"/>
              </a:rPr>
              <a:t>来そう！　というとき</a:t>
            </a:r>
          </a:p>
        </p:txBody>
      </p:sp>
    </p:spTree>
    <p:extLst>
      <p:ext uri="{BB962C8B-B14F-4D97-AF65-F5344CB8AC3E}">
        <p14:creationId xmlns:p14="http://schemas.microsoft.com/office/powerpoint/2010/main" val="38698605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9" y="2468042"/>
            <a:ext cx="2772220" cy="1729362"/>
          </a:xfrm>
          <a:prstGeom prst="rect">
            <a:avLst/>
          </a:prstGeom>
        </p:spPr>
      </p:pic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8610" y="988697"/>
            <a:ext cx="8378190" cy="133514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次のように操作して，</a:t>
            </a:r>
            <a:endParaRPr lang="en-US" altLang="ja-JP" dirty="0">
              <a:latin typeface="メイリオ" panose="020B060403050404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新しく</a:t>
            </a:r>
            <a:r>
              <a:rPr lang="ja-JP" altLang="en-US" b="1" dirty="0">
                <a:latin typeface="メイリオ" panose="020B0604030504040204" pitchFamily="50" charset="-128"/>
              </a:rPr>
              <a:t>空白のブック</a:t>
            </a:r>
            <a:r>
              <a:rPr lang="ja-JP" altLang="en-US" dirty="0">
                <a:latin typeface="メイリオ" panose="020B0604030504040204" pitchFamily="50" charset="-128"/>
              </a:rPr>
              <a:t>を作る</a:t>
            </a:r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097" y="2167725"/>
            <a:ext cx="3030967" cy="232947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256159" y="2712401"/>
            <a:ext cx="1232421" cy="97218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26833" y="4841006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空白のブック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610" y="4667881"/>
            <a:ext cx="26981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ファイル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」を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クリック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018" y="2395783"/>
            <a:ext cx="611185" cy="32659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3040229" y="3253308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7099" y="2468041"/>
            <a:ext cx="2312936" cy="1917761"/>
          </a:xfrm>
          <a:prstGeom prst="rect">
            <a:avLst/>
          </a:prstGeom>
        </p:spPr>
      </p:pic>
      <p:sp>
        <p:nvSpPr>
          <p:cNvPr id="14" name="右矢印 13"/>
          <p:cNvSpPr/>
          <p:nvPr/>
        </p:nvSpPr>
        <p:spPr>
          <a:xfrm>
            <a:off x="5690035" y="3236682"/>
            <a:ext cx="283062" cy="590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5958" y="4667881"/>
            <a:ext cx="19800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新規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をクリック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348699" y="3074067"/>
            <a:ext cx="677611" cy="3383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94488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8997" y="1038225"/>
            <a:ext cx="7888204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以上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60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未満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の乱数の式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=TRUNC( RAND()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* 60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」をセル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に書く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0687" y="5633106"/>
            <a:ext cx="6774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に式「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=TRUNC( RAND() 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* 60 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34" y="2771437"/>
            <a:ext cx="7863991" cy="2345869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3926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57176" y="1057275"/>
            <a:ext cx="7658100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客が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１２人来る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という状況をシミュレーションしたいので，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の式を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A2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12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コピー＆貼り付け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」する．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  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右クリックメニューが便利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92231" y="4692234"/>
            <a:ext cx="52116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実行のたびに違う値になる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（乱数なので、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ランダム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な値）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60" y="3456799"/>
            <a:ext cx="1308956" cy="3197591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872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在庫の管理法を決める</a:t>
            </a:r>
          </a:p>
        </p:txBody>
      </p:sp>
      <p:sp>
        <p:nvSpPr>
          <p:cNvPr id="1945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fld id="{58E85D0C-2A18-4259-B8B7-078272595A85}" type="slidenum">
              <a:rPr lang="ja-JP" altLang="en-US">
                <a:latin typeface="Arial" panose="020B0604020202020204" pitchFamily="34" charset="0"/>
              </a:rPr>
              <a:pPr/>
              <a:t>4</a:t>
            </a:fld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86740" y="1408947"/>
            <a:ext cx="7879080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在庫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とは：　取引などに備えて，品物を倉庫に置くこと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72759" y="3037331"/>
            <a:ext cx="5109091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◆　</a:t>
            </a:r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在庫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が場所をとる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◆　</a:t>
            </a:r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在庫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が古くなる，傷む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◆　</a:t>
            </a:r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在庫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がなくて，仕事が進まない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72759" y="2149385"/>
            <a:ext cx="387798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このような問題を解きます</a:t>
            </a:r>
          </a:p>
        </p:txBody>
      </p:sp>
    </p:spTree>
    <p:extLst>
      <p:ext uri="{BB962C8B-B14F-4D97-AF65-F5344CB8AC3E}">
        <p14:creationId xmlns:p14="http://schemas.microsoft.com/office/powerpoint/2010/main" val="37242738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56653" y="965122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「値」を．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列に「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コピー＆貼り付け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」したい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653" y="4819060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①まず，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A12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ドラッグして，範囲選択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884" y="2073664"/>
            <a:ext cx="1000125" cy="2443163"/>
          </a:xfrm>
          <a:prstGeom prst="rect">
            <a:avLst/>
          </a:prstGeom>
        </p:spPr>
      </p:pic>
      <p:sp>
        <p:nvSpPr>
          <p:cNvPr id="9" name="右矢印 8"/>
          <p:cNvSpPr/>
          <p:nvPr/>
        </p:nvSpPr>
        <p:spPr>
          <a:xfrm>
            <a:off x="2221098" y="3047190"/>
            <a:ext cx="506883" cy="496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29071" y="2904651"/>
            <a:ext cx="20313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②右クリック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メニューで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「コピー」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4759463" y="3060453"/>
            <a:ext cx="506883" cy="496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60359" y="2904651"/>
            <a:ext cx="41857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③セル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B1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右クリックして，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「形式を選択して貼り付け」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右矢印 12"/>
          <p:cNvSpPr/>
          <p:nvPr/>
        </p:nvSpPr>
        <p:spPr>
          <a:xfrm rot="5400000">
            <a:off x="6171503" y="4000687"/>
            <a:ext cx="506883" cy="496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03641" y="4657476"/>
            <a:ext cx="41857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「値の貼り付け」の下に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ある「値」のアイコンを選ぶ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7708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60352" y="984908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列の値を並べ替えたい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653" y="4819060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①まず，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12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ドラッグして，範囲選択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2" y="1959009"/>
            <a:ext cx="1657350" cy="2543175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8184" y="2500135"/>
            <a:ext cx="4769242" cy="1159088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5922702" y="2683011"/>
            <a:ext cx="522931" cy="2414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727302" y="2899944"/>
            <a:ext cx="476249" cy="5143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2434309" y="2945744"/>
            <a:ext cx="464574" cy="42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3409805" y="4059032"/>
            <a:ext cx="5707721" cy="5078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　リボンで「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データ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」→「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並べ替え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3276600" y="3927354"/>
            <a:ext cx="5665871" cy="639508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72931" y="4710901"/>
            <a:ext cx="3653929" cy="939156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1792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103" y="2713158"/>
            <a:ext cx="2114550" cy="757238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31486" y="4322183"/>
            <a:ext cx="3573739" cy="72720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もし，警告表示が出たら「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並べ替え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」をクリック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78891" y="4209618"/>
            <a:ext cx="4333875" cy="839768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88" y="2081485"/>
            <a:ext cx="3396770" cy="1800602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678544" y="3373815"/>
            <a:ext cx="947924" cy="5082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右矢印 8"/>
          <p:cNvSpPr/>
          <p:nvPr/>
        </p:nvSpPr>
        <p:spPr>
          <a:xfrm flipV="1">
            <a:off x="4095461" y="2917520"/>
            <a:ext cx="464574" cy="4937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290290" y="2910864"/>
            <a:ext cx="1230671" cy="2414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5097849" y="4171614"/>
            <a:ext cx="3617525" cy="4426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③「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最優先されるキー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」を「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列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」に設定して「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OK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045255" y="4080727"/>
            <a:ext cx="3897216" cy="1262798"/>
          </a:xfrm>
          <a:prstGeom prst="roundRect">
            <a:avLst/>
          </a:prstGeom>
          <a:noFill/>
          <a:ln w="57150">
            <a:solidFill>
              <a:schemeClr val="tx1"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59535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182291"/>
            <a:ext cx="1752600" cy="46782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266950" y="1182291"/>
            <a:ext cx="687705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列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が，左のようになることを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確認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次に，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セル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C2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に次の式を入れる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   =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B2-B1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これは，到着間隔を求める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式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C2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の式を， 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C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 </a:t>
            </a:r>
            <a:r>
              <a:rPr kumimoji="0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C</a:t>
            </a:r>
            <a:r>
              <a:rPr kumimoji="0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12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「コピー＆貼り付け」する．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     右クリックメニューが便利</a:t>
            </a:r>
          </a:p>
        </p:txBody>
      </p:sp>
    </p:spTree>
    <p:extLst>
      <p:ext uri="{BB962C8B-B14F-4D97-AF65-F5344CB8AC3E}">
        <p14:creationId xmlns:p14="http://schemas.microsoft.com/office/powerpoint/2010/main" val="31083509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30903" y="1267603"/>
            <a:ext cx="687705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C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列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が，左のようになることを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確認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次のことを確認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６０分の間に　１２人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平均で５分間隔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間隔はばらばら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０，１，２分のような小さな値も，けっこう多い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7603"/>
            <a:ext cx="2124921" cy="26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54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待ち行列</a:t>
            </a:r>
          </a:p>
        </p:txBody>
      </p:sp>
      <p:sp>
        <p:nvSpPr>
          <p:cNvPr id="1945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fld id="{58E85D0C-2A18-4259-B8B7-078272595A85}" type="slidenum">
              <a:rPr lang="ja-JP" altLang="en-US">
                <a:latin typeface="Arial" panose="020B0604020202020204" pitchFamily="34" charset="0"/>
              </a:rPr>
              <a:pPr/>
              <a:t>5</a:t>
            </a:fld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70903" y="1107817"/>
            <a:ext cx="7196748" cy="83099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待ち行列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とは：　あるサービスを受けるために，待っている人などの行列</a:t>
            </a:r>
          </a:p>
        </p:txBody>
      </p:sp>
      <p:sp>
        <p:nvSpPr>
          <p:cNvPr id="6" name="円/楕円 4"/>
          <p:cNvSpPr/>
          <p:nvPr/>
        </p:nvSpPr>
        <p:spPr>
          <a:xfrm>
            <a:off x="766083" y="2361800"/>
            <a:ext cx="707572" cy="674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円/楕円 10"/>
          <p:cNvSpPr/>
          <p:nvPr/>
        </p:nvSpPr>
        <p:spPr>
          <a:xfrm>
            <a:off x="1849083" y="2361800"/>
            <a:ext cx="707572" cy="674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円/楕円 11"/>
          <p:cNvSpPr/>
          <p:nvPr/>
        </p:nvSpPr>
        <p:spPr>
          <a:xfrm>
            <a:off x="2932084" y="2361800"/>
            <a:ext cx="707572" cy="674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238626" y="2275309"/>
            <a:ext cx="1045028" cy="805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59915" y="3247369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いつも３人待ち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84113" y="3105255"/>
            <a:ext cx="80021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レジ</a:t>
            </a:r>
          </a:p>
        </p:txBody>
      </p:sp>
      <p:sp>
        <p:nvSpPr>
          <p:cNvPr id="14" name="下矢印 13"/>
          <p:cNvSpPr/>
          <p:nvPr/>
        </p:nvSpPr>
        <p:spPr>
          <a:xfrm>
            <a:off x="2305050" y="3896604"/>
            <a:ext cx="1066800" cy="60543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51033" y="3590328"/>
            <a:ext cx="326243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レジを２つ，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行列も２つに増やすと</a:t>
            </a:r>
          </a:p>
        </p:txBody>
      </p:sp>
      <p:sp>
        <p:nvSpPr>
          <p:cNvPr id="16" name="円/楕円 18"/>
          <p:cNvSpPr/>
          <p:nvPr/>
        </p:nvSpPr>
        <p:spPr>
          <a:xfrm>
            <a:off x="3097665" y="4453132"/>
            <a:ext cx="707572" cy="67491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184196" y="4363907"/>
            <a:ext cx="1045028" cy="805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08183" y="5116284"/>
            <a:ext cx="326243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平均０．６人ずつに！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29953" y="2505090"/>
            <a:ext cx="326243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待ち行列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シミュレーションの例</a:t>
            </a:r>
          </a:p>
        </p:txBody>
      </p:sp>
      <p:sp>
        <p:nvSpPr>
          <p:cNvPr id="20" name="円/楕円 23"/>
          <p:cNvSpPr/>
          <p:nvPr/>
        </p:nvSpPr>
        <p:spPr>
          <a:xfrm>
            <a:off x="3097665" y="5347117"/>
            <a:ext cx="707572" cy="67491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195081" y="5293315"/>
            <a:ext cx="1045028" cy="805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448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線形計画法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線形計画法とは：線形の制約のもとで，ある線形式の値を最大化（あるいは最小化）すること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/>
              <a:t>（例）限られた材料で，なるべく多くの製品を作る．　</a:t>
            </a:r>
          </a:p>
        </p:txBody>
      </p:sp>
      <p:sp>
        <p:nvSpPr>
          <p:cNvPr id="1945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fld id="{58E85D0C-2A18-4259-B8B7-078272595A85}" type="slidenum">
              <a:rPr lang="ja-JP" altLang="en-US">
                <a:latin typeface="Arial" panose="020B0604020202020204" pitchFamily="34" charset="0"/>
              </a:rPr>
              <a:pPr/>
              <a:t>6</a:t>
            </a:fld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57443" y="2472040"/>
            <a:ext cx="8646954" cy="1391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材料：　たまご　１００個．　ごはん　５０杯</a:t>
            </a:r>
            <a:endParaRPr lang="en-US" altLang="ja-JP" sz="24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レシピ：　ゆでたまご１個　＝　たまご１個</a:t>
            </a:r>
            <a:endParaRPr lang="en-US" altLang="ja-JP" sz="24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　　　　　たまごご飯１杯　＝　たまご１個 ＋ ごはん１杯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835552" y="6414722"/>
            <a:ext cx="41256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 flipV="1">
            <a:off x="1933524" y="4042317"/>
            <a:ext cx="16328" cy="2486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093313" y="6390522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ゆでたまご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1214" y="3913132"/>
            <a:ext cx="877163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たまご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ご飯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726695" y="5421160"/>
            <a:ext cx="4016829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397639" y="5490439"/>
            <a:ext cx="64633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５０</a:t>
            </a:r>
            <a:endParaRPr kumimoji="1" lang="ja-JP" altLang="en-US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835552" y="4269757"/>
            <a:ext cx="2600383" cy="2259265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653924" y="6448313"/>
            <a:ext cx="87716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１００</a:t>
            </a:r>
            <a:endParaRPr kumimoji="1" lang="ja-JP" alt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73700" y="4294220"/>
            <a:ext cx="87716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１００</a:t>
            </a:r>
            <a:endParaRPr kumimoji="1" lang="ja-JP" altLang="en-US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円/楕円 11"/>
          <p:cNvSpPr/>
          <p:nvPr/>
        </p:nvSpPr>
        <p:spPr>
          <a:xfrm>
            <a:off x="3043866" y="5296555"/>
            <a:ext cx="199853" cy="20477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3130952" y="5588088"/>
            <a:ext cx="0" cy="9409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2736365" y="6488668"/>
            <a:ext cx="64633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５０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29901" y="6453997"/>
            <a:ext cx="41549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０</a:t>
            </a:r>
          </a:p>
        </p:txBody>
      </p:sp>
    </p:spTree>
    <p:extLst>
      <p:ext uri="{BB962C8B-B14F-4D97-AF65-F5344CB8AC3E}">
        <p14:creationId xmlns:p14="http://schemas.microsoft.com/office/powerpoint/2010/main" val="3403469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ネットワーク計画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ネットワーク計画は，路線網，通信網，道路網のように，何かを網目のようにつないでネットワークを作るとき，なるべく良いネットワークになるように計画すること　</a:t>
            </a:r>
          </a:p>
        </p:txBody>
      </p:sp>
      <p:sp>
        <p:nvSpPr>
          <p:cNvPr id="1945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fld id="{58E85D0C-2A18-4259-B8B7-078272595A85}" type="slidenum">
              <a:rPr lang="ja-JP" altLang="en-US">
                <a:latin typeface="Arial" panose="020B0604020202020204" pitchFamily="34" charset="0"/>
              </a:rPr>
              <a:pPr/>
              <a:t>7</a:t>
            </a:fld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646436" y="2658168"/>
            <a:ext cx="8136617" cy="8424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latin typeface="Arial" panose="020B0604020202020204" pitchFamily="34" charset="0"/>
                <a:cs typeface="Calibri" panose="020F0502020204030204" pitchFamily="34" charset="0"/>
              </a:rPr>
              <a:t>Ａ店：　１００個　　　Ｘさん：　２０個欲しい</a:t>
            </a:r>
            <a:endParaRPr lang="en-US" altLang="ja-JP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latin typeface="Arial" panose="020B0604020202020204" pitchFamily="34" charset="0"/>
                <a:cs typeface="Calibri" panose="020F0502020204030204" pitchFamily="34" charset="0"/>
              </a:rPr>
              <a:t>Ｂ店：　５０個　　　　Ｙさん：　８０個欲しい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385155"/>
              </p:ext>
            </p:extLst>
          </p:nvPr>
        </p:nvGraphicFramePr>
        <p:xfrm>
          <a:off x="1377350" y="4274387"/>
          <a:ext cx="6096000" cy="1737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Ｘさん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Ｙさん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Ａ店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２０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３０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５０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Ｂ店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５０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５０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２０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８０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１００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816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ゲーム理論</a:t>
            </a:r>
            <a:endParaRPr lang="ja-JP" altLang="en-US" dirty="0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ゲーム理論</a:t>
            </a:r>
            <a:r>
              <a:rPr lang="ja-JP" altLang="en-US" dirty="0"/>
              <a:t>とは：　ゲームの参加者の行動を見極めて，できるだけ自分の得点が高くなるような駆け引き　</a:t>
            </a:r>
            <a:endParaRPr lang="en-US" altLang="ja-JP" dirty="0"/>
          </a:p>
        </p:txBody>
      </p:sp>
      <p:sp>
        <p:nvSpPr>
          <p:cNvPr id="1945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fld id="{58E85D0C-2A18-4259-B8B7-078272595A85}" type="slidenum">
              <a:rPr lang="ja-JP" altLang="en-US">
                <a:latin typeface="Arial" panose="020B0604020202020204" pitchFamily="34" charset="0"/>
              </a:rPr>
              <a:pPr/>
              <a:t>8</a:t>
            </a:fld>
            <a:endParaRPr lang="ja-JP" altLang="en-US" dirty="0">
              <a:latin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450629"/>
            <a:ext cx="7994496" cy="267765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◆　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宿題が１００ページ出た！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◆　仲間２人で５０ページずつに分けて，家に持って帰る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◆　２人ともが宿題を終えれば，賞金が出る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　ただし，互いに連絡しあうことはできない．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◆　仲間が信頼できない場合：自分もさぼってしまいたい誘惑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715338" y="5605899"/>
            <a:ext cx="5675540" cy="51477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協力，競争，駆け引き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1162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日程計画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日程計画では，やるべき作業（タスク）の順序を付け，どの作業列が，全体の遅れに影響を及ぼすのか（クリティカルパス）を見極める　</a:t>
            </a:r>
            <a:endParaRPr lang="en-US" altLang="ja-JP" dirty="0"/>
          </a:p>
        </p:txBody>
      </p:sp>
      <p:sp>
        <p:nvSpPr>
          <p:cNvPr id="1945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557213" indent="-2143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21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18859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228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25717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fld id="{58E85D0C-2A18-4259-B8B7-078272595A85}" type="slidenum">
              <a:rPr lang="ja-JP" altLang="en-US">
                <a:latin typeface="Arial" panose="020B0604020202020204" pitchFamily="34" charset="0"/>
              </a:rPr>
              <a:pPr/>
              <a:t>9</a:t>
            </a:fld>
            <a:endParaRPr lang="ja-JP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07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1965</Words>
  <Application>Microsoft Office PowerPoint</Application>
  <PresentationFormat>画面に合わせる (4:3)</PresentationFormat>
  <Paragraphs>357</Paragraphs>
  <Slides>44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44</vt:i4>
      </vt:variant>
    </vt:vector>
  </HeadingPairs>
  <TitlesOfParts>
    <vt:vector size="51" baseType="lpstr">
      <vt:lpstr>メイリオ</vt:lpstr>
      <vt:lpstr>游ゴシック</vt:lpstr>
      <vt:lpstr>Arial</vt:lpstr>
      <vt:lpstr>Calibri</vt:lpstr>
      <vt:lpstr>Segoe UI</vt:lpstr>
      <vt:lpstr>Office テーマ</vt:lpstr>
      <vt:lpstr>1_Office テーマ</vt:lpstr>
      <vt:lpstr>1. オペレーションズリサーチの概要 </vt:lpstr>
      <vt:lpstr>オペレーションリサーチとは</vt:lpstr>
      <vt:lpstr>15回の計画</vt:lpstr>
      <vt:lpstr>在庫の管理法を決める</vt:lpstr>
      <vt:lpstr>待ち行列</vt:lpstr>
      <vt:lpstr>線形計画法</vt:lpstr>
      <vt:lpstr>ネットワーク計画</vt:lpstr>
      <vt:lpstr>ゲーム理論</vt:lpstr>
      <vt:lpstr>日程計画</vt:lpstr>
      <vt:lpstr>オペレーションズリサーチの様々な手法</vt:lpstr>
      <vt:lpstr>ここまでのまとめ</vt:lpstr>
      <vt:lpstr>1-1. 乱数</vt:lpstr>
      <vt:lpstr>乱数</vt:lpstr>
      <vt:lpstr>乱数の範囲の調整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まとめ</vt:lpstr>
      <vt:lpstr>1-2. 確率を変えながら行う シミュレーションの例</vt:lpstr>
      <vt:lpstr>シミュレーションの目的</vt:lpstr>
      <vt:lpstr>シミュレーションにおけるイベントの例</vt:lpstr>
      <vt:lpstr>今から行うシミュレーション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1-3. ランダムな到着</vt:lpstr>
      <vt:lpstr>PowerPoint プレゼンテーション</vt:lpstr>
      <vt:lpstr>ランダムな客の到着</vt:lpstr>
      <vt:lpstr>ランダムな客の到着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オペレーションズリサーチ</dc:title>
  <dc:creator>kaneko kunihiko</dc:creator>
  <cp:lastModifiedBy>金子　邦彦</cp:lastModifiedBy>
  <cp:revision>48</cp:revision>
  <dcterms:created xsi:type="dcterms:W3CDTF">2019-11-02T00:06:04Z</dcterms:created>
  <dcterms:modified xsi:type="dcterms:W3CDTF">2022-04-12T04:44:14Z</dcterms:modified>
</cp:coreProperties>
</file>