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544" r:id="rId2"/>
    <p:sldId id="1289" r:id="rId3"/>
    <p:sldId id="818" r:id="rId4"/>
    <p:sldId id="820" r:id="rId5"/>
    <p:sldId id="1340" r:id="rId6"/>
    <p:sldId id="896" r:id="rId7"/>
    <p:sldId id="907" r:id="rId8"/>
    <p:sldId id="908" r:id="rId9"/>
    <p:sldId id="1334" r:id="rId10"/>
    <p:sldId id="1335" r:id="rId11"/>
    <p:sldId id="1336" r:id="rId12"/>
    <p:sldId id="1337" r:id="rId13"/>
    <p:sldId id="725" r:id="rId14"/>
    <p:sldId id="1298" r:id="rId15"/>
    <p:sldId id="1297" r:id="rId16"/>
    <p:sldId id="904" r:id="rId17"/>
    <p:sldId id="687" r:id="rId18"/>
    <p:sldId id="905" r:id="rId19"/>
    <p:sldId id="691" r:id="rId20"/>
    <p:sldId id="692" r:id="rId21"/>
    <p:sldId id="693" r:id="rId22"/>
    <p:sldId id="694" r:id="rId2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500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13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907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online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sz="4400" dirty="0"/>
              <a:t>Python Tutor</a:t>
            </a:r>
            <a:r>
              <a:rPr lang="ja-JP" altLang="en-US" sz="4400" dirty="0"/>
              <a:t> での</a:t>
            </a:r>
            <a:r>
              <a:rPr lang="en-US" altLang="ja-JP" sz="4400" dirty="0"/>
              <a:t/>
            </a:r>
            <a:br>
              <a:rPr lang="en-US" altLang="ja-JP" sz="4400" dirty="0"/>
            </a:br>
            <a:r>
              <a:rPr lang="en-US" altLang="ja-JP" sz="4400" dirty="0"/>
              <a:t>Python </a:t>
            </a:r>
            <a:r>
              <a:rPr lang="ja-JP" altLang="en-US" sz="4400" dirty="0"/>
              <a:t>プログラム実行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図 7" descr="メガネをかけた男性&#10;&#10;自動的に生成された説明">
            <a:extLst>
              <a:ext uri="{FF2B5EF4-FFF2-40B4-BE49-F238E27FC236}">
                <a16:creationId xmlns:a16="http://schemas.microsoft.com/office/drawing/2014/main" id="{0AA17DB0-784F-4097-9D8F-907E64D26A8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10" name="字幕 5">
            <a:extLst>
              <a:ext uri="{FF2B5EF4-FFF2-40B4-BE49-F238E27FC236}">
                <a16:creationId xmlns:a16="http://schemas.microsoft.com/office/drawing/2014/main" id="{DC85F5BA-9DEF-B2DE-F28B-641620A007B3}"/>
              </a:ext>
            </a:extLst>
          </p:cNvPr>
          <p:cNvSpPr txBox="1">
            <a:spLocks/>
          </p:cNvSpPr>
          <p:nvPr/>
        </p:nvSpPr>
        <p:spPr>
          <a:xfrm>
            <a:off x="631491" y="3232846"/>
            <a:ext cx="7961847" cy="13775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（人工知能，プログラミング等のオンラインサービス）</a:t>
            </a:r>
          </a:p>
          <a:p>
            <a:r>
              <a:rPr lang="en-US" altLang="ja-JP"/>
              <a:t>URL: </a:t>
            </a:r>
            <a:r>
              <a:rPr lang="en-US" altLang="ja-JP">
                <a:hlinkClick r:id="rId5"/>
              </a:rPr>
              <a:t>https://</a:t>
            </a:r>
            <a:r>
              <a:rPr lang="en-US" altLang="ja-JP" smtClean="0">
                <a:hlinkClick r:id="rId5"/>
              </a:rPr>
              <a:t>www.kkaneko.jp/pro/online/index.html</a:t>
            </a:r>
            <a:endParaRPr lang="en-US" altLang="ja-JP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1328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8609" y="983029"/>
            <a:ext cx="8207680" cy="3747722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③ 「</a:t>
            </a:r>
            <a:r>
              <a:rPr lang="en-US" altLang="ja-JP" b="1" dirty="0"/>
              <a:t>Edit this code</a:t>
            </a:r>
            <a:r>
              <a:rPr lang="ja-JP" altLang="en-US" dirty="0"/>
              <a:t>」をクリックすると，エディタの画面に戻る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032" y="2285788"/>
            <a:ext cx="2580082" cy="1905211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1739614" y="2854118"/>
            <a:ext cx="1111535" cy="40978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20" name="右矢印 19"/>
          <p:cNvSpPr/>
          <p:nvPr/>
        </p:nvSpPr>
        <p:spPr>
          <a:xfrm>
            <a:off x="4091788" y="2854118"/>
            <a:ext cx="153749" cy="436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5664" y="1712290"/>
            <a:ext cx="3028972" cy="3576664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B91EC1F7-3709-466F-9258-4EC281FB7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308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1674" y="490676"/>
            <a:ext cx="8207680" cy="3747722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④ </a:t>
            </a:r>
            <a:r>
              <a:rPr lang="en-US" altLang="ja-JP" dirty="0"/>
              <a:t>Python Tutor </a:t>
            </a:r>
            <a:r>
              <a:rPr lang="ja-JP" altLang="en-US" dirty="0"/>
              <a:t>のエディタで次のプログラムを入れる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b="1" dirty="0"/>
              <a:t> x = 100 </a:t>
            </a:r>
            <a:r>
              <a:rPr lang="ja-JP" altLang="en-US" dirty="0"/>
              <a:t>　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⑤ 「</a:t>
            </a:r>
            <a:r>
              <a:rPr lang="en-US" altLang="ja-JP" b="1" dirty="0"/>
              <a:t>Visual Execution</a:t>
            </a:r>
            <a:r>
              <a:rPr lang="ja-JP" altLang="en-US" dirty="0"/>
              <a:t>」をクリック．そして「</a:t>
            </a:r>
            <a:r>
              <a:rPr lang="en-US" altLang="ja-JP" b="1" dirty="0"/>
              <a:t>Last</a:t>
            </a:r>
            <a:r>
              <a:rPr lang="ja-JP" altLang="en-US" dirty="0"/>
              <a:t>」をクリック．結果を確認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004404" y="2757314"/>
            <a:ext cx="2069797" cy="4579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2100" dirty="0"/>
              <a:t>すべて</a:t>
            </a:r>
            <a:r>
              <a:rPr lang="ja-JP" altLang="en-US" sz="2100" b="1" u="sng" dirty="0">
                <a:solidFill>
                  <a:srgbClr val="FF0000"/>
                </a:solidFill>
              </a:rPr>
              <a:t>半角文字</a:t>
            </a:r>
            <a:endParaRPr lang="en-US" altLang="ja-JP" sz="2100" dirty="0"/>
          </a:p>
        </p:txBody>
      </p:sp>
      <p:sp>
        <p:nvSpPr>
          <p:cNvPr id="15" name="右矢印 14"/>
          <p:cNvSpPr/>
          <p:nvPr/>
        </p:nvSpPr>
        <p:spPr>
          <a:xfrm>
            <a:off x="2722600" y="5155449"/>
            <a:ext cx="153749" cy="436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5962429" y="5149995"/>
            <a:ext cx="153749" cy="436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04B7C8F0-5D1B-4C1F-9C59-51D0BA0CA6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427" y="896589"/>
            <a:ext cx="4278373" cy="1887347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049D83CF-FFD5-4649-A58D-061D9945CE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098" y="4239047"/>
            <a:ext cx="2213358" cy="2577232"/>
          </a:xfrm>
          <a:prstGeom prst="rect">
            <a:avLst/>
          </a:prstGeom>
        </p:spPr>
      </p:pic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CB6E239E-B406-46F1-86AD-A89455A401E1}"/>
              </a:ext>
            </a:extLst>
          </p:cNvPr>
          <p:cNvSpPr/>
          <p:nvPr/>
        </p:nvSpPr>
        <p:spPr>
          <a:xfrm>
            <a:off x="204220" y="6481426"/>
            <a:ext cx="1105557" cy="33485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1DA69F14-402C-4E12-B7E2-996971DF8A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30099" y="4494587"/>
            <a:ext cx="2709106" cy="1747463"/>
          </a:xfrm>
          <a:prstGeom prst="rect">
            <a:avLst/>
          </a:prstGeom>
        </p:spPr>
      </p:pic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6D6BAF04-9AB0-49C0-8359-41D295CB0A10}"/>
              </a:ext>
            </a:extLst>
          </p:cNvPr>
          <p:cNvSpPr/>
          <p:nvPr/>
        </p:nvSpPr>
        <p:spPr>
          <a:xfrm>
            <a:off x="4853216" y="5750576"/>
            <a:ext cx="716317" cy="30800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978EFA44-FB9F-4DFB-8244-3E84A844A6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88764" y="4572569"/>
            <a:ext cx="1871036" cy="1692840"/>
          </a:xfrm>
          <a:prstGeom prst="rect">
            <a:avLst/>
          </a:prstGeom>
        </p:spPr>
      </p:pic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2DCA9D7-71F8-4BAE-BF69-6E72C9F4F955}"/>
              </a:ext>
            </a:extLst>
          </p:cNvPr>
          <p:cNvSpPr/>
          <p:nvPr/>
        </p:nvSpPr>
        <p:spPr>
          <a:xfrm>
            <a:off x="7124443" y="5631337"/>
            <a:ext cx="1206756" cy="46778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8056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8609" y="983029"/>
            <a:ext cx="8207680" cy="3747722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/>
              <a:t>⑥「</a:t>
            </a:r>
            <a:r>
              <a:rPr lang="en-US" altLang="ja-JP" b="1" dirty="0"/>
              <a:t>Edit this code</a:t>
            </a:r>
            <a:r>
              <a:rPr lang="ja-JP" altLang="en-US" dirty="0"/>
              <a:t>」をクリックすると，エディタの画面に戻る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20" name="右矢印 19"/>
          <p:cNvSpPr/>
          <p:nvPr/>
        </p:nvSpPr>
        <p:spPr>
          <a:xfrm>
            <a:off x="3968750" y="2854118"/>
            <a:ext cx="276787" cy="632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BA5B3B07-758F-4E27-AEDE-3D6ED8042E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983" y="2118594"/>
            <a:ext cx="2708764" cy="1653305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1136364" y="3224108"/>
            <a:ext cx="1943386" cy="49064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B3DAF9F6-9979-4F54-B7D5-D287C55EC1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7048" y="1935492"/>
            <a:ext cx="2708764" cy="3154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144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ステップ実行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14AA8009-AECB-4E09-89E2-3EB3CAE9A6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994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F70334-AF84-48E3-9E80-7A204F5FD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dirty="0"/>
              <a:t>プログラム実行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60BD2F-4078-41B1-8DE0-50424DF59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命令（コマンド</a:t>
            </a:r>
            <a:r>
              <a:rPr lang="ja-JP" altLang="en-US" dirty="0"/>
              <a:t>）は，</a:t>
            </a:r>
            <a:r>
              <a:rPr lang="ja-JP" altLang="en-US" b="1" u="sng" dirty="0">
                <a:solidFill>
                  <a:srgbClr val="FF0000"/>
                </a:solidFill>
              </a:rPr>
              <a:t>順番に並んでいる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endParaRPr lang="en-US" altLang="ja-JP" dirty="0"/>
          </a:p>
          <a:p>
            <a:r>
              <a:rPr lang="ja-JP" altLang="en-US" dirty="0"/>
              <a:t>通常は，</a:t>
            </a:r>
            <a:r>
              <a:rPr lang="ja-JP" altLang="en-US" b="1" u="sng" dirty="0">
                <a:solidFill>
                  <a:srgbClr val="FF0000"/>
                </a:solidFill>
              </a:rPr>
              <a:t>上から順に１つずつ実行される</a:t>
            </a:r>
            <a:r>
              <a:rPr lang="ja-JP" altLang="en-US" dirty="0"/>
              <a:t>（</a:t>
            </a:r>
            <a:r>
              <a:rPr lang="ja-JP" altLang="en-US" b="1" dirty="0">
                <a:solidFill>
                  <a:srgbClr val="C00000"/>
                </a:solidFill>
              </a:rPr>
              <a:t>逐次実行</a:t>
            </a:r>
            <a:r>
              <a:rPr lang="ja-JP" altLang="en-US" dirty="0"/>
              <a:t>）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条件分岐</a:t>
            </a:r>
            <a:r>
              <a:rPr lang="ja-JP" altLang="en-US" dirty="0"/>
              <a:t>や</a:t>
            </a:r>
            <a:r>
              <a:rPr lang="ja-JP" altLang="en-US" b="1" dirty="0">
                <a:solidFill>
                  <a:srgbClr val="C00000"/>
                </a:solidFill>
              </a:rPr>
              <a:t>繰り返し（ループ）</a:t>
            </a:r>
            <a:r>
              <a:rPr lang="ja-JP" altLang="en-US" dirty="0"/>
              <a:t>では，逐次実行とは</a:t>
            </a:r>
            <a:r>
              <a:rPr lang="ja-JP" altLang="en-US" b="1" u="sng" dirty="0">
                <a:solidFill>
                  <a:srgbClr val="FF0000"/>
                </a:solidFill>
              </a:rPr>
              <a:t>違う実行の流れ</a:t>
            </a:r>
            <a:r>
              <a:rPr lang="ja-JP" altLang="en-US" dirty="0"/>
              <a:t>になる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　プログラミング言語の種類によっては，順番に並んでいないという場合もある： </a:t>
            </a:r>
            <a:r>
              <a:rPr lang="en-US" altLang="ja-JP" dirty="0"/>
              <a:t>SQL, Scheme, Prolog</a:t>
            </a:r>
            <a:r>
              <a:rPr lang="ja-JP" altLang="en-US" dirty="0"/>
              <a:t> など　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6462A2C-9CFE-47FF-946C-F8B75DE13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430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4D457C-3F63-4218-9B9B-7873B3B35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dirty="0"/>
              <a:t>ステップ実行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498FB5-15BF-487E-B934-1FC540EE3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b="1" dirty="0"/>
              <a:t>ステップ実行</a:t>
            </a:r>
            <a:r>
              <a:rPr lang="ja-JP" altLang="en-US" dirty="0"/>
              <a:t>により，</a:t>
            </a:r>
            <a:r>
              <a:rPr lang="ja-JP" altLang="en-US" b="1" dirty="0"/>
              <a:t>プログラム実行の流れ</a:t>
            </a:r>
            <a:r>
              <a:rPr lang="ja-JP" altLang="en-US" dirty="0"/>
              <a:t>を</a:t>
            </a:r>
            <a:r>
              <a:rPr lang="ja-JP" altLang="en-US" b="1" dirty="0"/>
              <a:t>ビジュアルに観察</a:t>
            </a:r>
            <a:endParaRPr lang="en-US" altLang="ja-JP" b="1" dirty="0"/>
          </a:p>
          <a:p>
            <a:endParaRPr lang="en-US" altLang="ja-JP" b="1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35F065D-EE78-4548-8721-E79AFD14B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09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P</a:t>
            </a:r>
            <a:r>
              <a:rPr kumimoji="1" lang="en-US" altLang="ja-JP" dirty="0"/>
              <a:t>ython </a:t>
            </a:r>
            <a:r>
              <a:rPr lang="en-US" altLang="ja-JP" dirty="0"/>
              <a:t>T</a:t>
            </a:r>
            <a:r>
              <a:rPr kumimoji="1" lang="en-US" altLang="ja-JP" dirty="0"/>
              <a:t>utor</a:t>
            </a:r>
            <a:r>
              <a:rPr lang="ja-JP" altLang="en-US" dirty="0"/>
              <a:t> でのステップ実行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1088623"/>
            <a:ext cx="7649338" cy="3879057"/>
          </a:xfrm>
        </p:spPr>
        <p:txBody>
          <a:bodyPr/>
          <a:lstStyle/>
          <a:p>
            <a:pPr marL="0" indent="0"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ステップ実行</a:t>
            </a:r>
            <a:r>
              <a:rPr lang="ja-JP" altLang="en-US" dirty="0"/>
              <a:t>により，</a:t>
            </a:r>
            <a:r>
              <a:rPr lang="ja-JP" altLang="en-US" b="1" dirty="0"/>
              <a:t>プログラム実行の流れ</a:t>
            </a:r>
            <a:r>
              <a:rPr lang="ja-JP" altLang="en-US" dirty="0"/>
              <a:t>を確認できる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942483" y="6419973"/>
            <a:ext cx="2057400" cy="273844"/>
          </a:xfrm>
        </p:spPr>
        <p:txBody>
          <a:bodyPr/>
          <a:lstStyle/>
          <a:p>
            <a:fld id="{55940FB6-D91C-4C45-82A6-6C3F63B50793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fld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894" y="2097186"/>
            <a:ext cx="7278726" cy="3793248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1481959" y="2497257"/>
            <a:ext cx="542334" cy="1627001"/>
          </a:xfrm>
          <a:prstGeom prst="rect">
            <a:avLst/>
          </a:prstGeom>
          <a:noFill/>
          <a:ln w="762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920706" y="4967680"/>
            <a:ext cx="3323371" cy="922754"/>
          </a:xfrm>
          <a:prstGeom prst="rect">
            <a:avLst/>
          </a:prstGeom>
          <a:noFill/>
          <a:ln w="762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5902609" y="2342688"/>
            <a:ext cx="2245011" cy="2046432"/>
          </a:xfrm>
          <a:prstGeom prst="rect">
            <a:avLst/>
          </a:prstGeom>
          <a:noFill/>
          <a:ln w="762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9998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1EBBAE3B-DA88-48E8-86FA-3B5177A558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253" y="1349423"/>
            <a:ext cx="4657712" cy="5138164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1396" y="312853"/>
            <a:ext cx="7680099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① まずは，「</a:t>
            </a:r>
            <a:r>
              <a:rPr lang="en-US" altLang="ja-JP" b="1" dirty="0"/>
              <a:t>Visualize Execution</a:t>
            </a:r>
            <a:r>
              <a:rPr lang="ja-JP" altLang="en-US" dirty="0"/>
              <a:t>」をクリックして，実行開始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1390606" y="5959382"/>
            <a:ext cx="1764719" cy="57953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298081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0138" y="1683108"/>
            <a:ext cx="4779752" cy="4915422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9549" y="607230"/>
            <a:ext cx="8934451" cy="1075878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lnSpc>
                <a:spcPct val="95000"/>
              </a:lnSpc>
              <a:buNone/>
            </a:pPr>
            <a:r>
              <a:rPr lang="ja-JP" altLang="en-US" dirty="0"/>
              <a:t>すでに，</a:t>
            </a:r>
            <a:r>
              <a:rPr lang="ja-JP" altLang="en-US" b="1" u="sng" dirty="0"/>
              <a:t>プログラムを実行中だったとき</a:t>
            </a:r>
            <a:r>
              <a:rPr lang="ja-JP" altLang="en-US" dirty="0"/>
              <a:t>は，「</a:t>
            </a:r>
            <a:r>
              <a:rPr lang="en-US" altLang="ja-JP" b="1" dirty="0"/>
              <a:t>First</a:t>
            </a:r>
            <a:r>
              <a:rPr lang="ja-JP" altLang="en-US" dirty="0"/>
              <a:t>」をクリックして，</a:t>
            </a:r>
            <a:r>
              <a:rPr lang="ja-JP" altLang="en-US" b="1" u="sng" dirty="0"/>
              <a:t>最初の行に戻す</a:t>
            </a:r>
            <a:r>
              <a:rPr lang="ja-JP" altLang="en-US" dirty="0"/>
              <a:t>ことができる</a:t>
            </a:r>
            <a:endParaRPr lang="en-US" altLang="ja-JP" sz="2400" dirty="0"/>
          </a:p>
          <a:p>
            <a:pPr marL="0" indent="0">
              <a:lnSpc>
                <a:spcPct val="120000"/>
              </a:lnSpc>
              <a:buNone/>
            </a:pPr>
            <a:endParaRPr lang="en-US" altLang="ja-JP" sz="2400" dirty="0"/>
          </a:p>
          <a:p>
            <a:pPr marL="0" indent="0">
              <a:lnSpc>
                <a:spcPct val="120000"/>
              </a:lnSpc>
              <a:buNone/>
            </a:pP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40FB6-D91C-4C45-82A6-6C3F63B50793}" type="slidenum">
              <a:rPr kumimoji="1" lang="ja-JP" altLang="en-US" smtClean="0"/>
              <a:t>18</a:t>
            </a:fld>
            <a:endParaRPr kumimoji="1"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220139" y="5757235"/>
            <a:ext cx="1450074" cy="53544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1413485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3131" y="2448232"/>
            <a:ext cx="4714317" cy="4234740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F120BF8B-10A4-4F0D-B255-65B35CA94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2088" y="846253"/>
            <a:ext cx="8949321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②「</a:t>
            </a:r>
            <a:r>
              <a:rPr lang="en-US" altLang="ja-JP" b="1" dirty="0"/>
              <a:t>Step 1 of </a:t>
            </a:r>
            <a:r>
              <a:rPr lang="en-US" altLang="ja-JP" b="1" dirty="0">
                <a:solidFill>
                  <a:srgbClr val="FF0000"/>
                </a:solidFill>
              </a:rPr>
              <a:t>3</a:t>
            </a:r>
            <a:r>
              <a:rPr lang="ja-JP" altLang="en-US" dirty="0"/>
              <a:t>」と表示されているので，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全部で，</a:t>
            </a:r>
            <a:r>
              <a:rPr lang="ja-JP" altLang="en-US" b="1" dirty="0">
                <a:solidFill>
                  <a:srgbClr val="C00000"/>
                </a:solidFill>
              </a:rPr>
              <a:t>ステップ数</a:t>
            </a:r>
            <a:r>
              <a:rPr lang="ja-JP" altLang="en-US" dirty="0"/>
              <a:t>は </a:t>
            </a:r>
            <a:r>
              <a:rPr lang="en-US" altLang="ja-JP" b="1" dirty="0">
                <a:solidFill>
                  <a:srgbClr val="FF0000"/>
                </a:solidFill>
              </a:rPr>
              <a:t>3</a:t>
            </a:r>
            <a:r>
              <a:rPr lang="en-US" altLang="ja-JP" dirty="0"/>
              <a:t> </a:t>
            </a:r>
            <a:r>
              <a:rPr lang="ja-JP" altLang="en-US" dirty="0"/>
              <a:t>あることが分かる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2800" dirty="0"/>
              <a:t>         （ステップ数と，プログラムの行数は</a:t>
            </a:r>
            <a:r>
              <a:rPr lang="ja-JP" altLang="en-US" sz="2800" b="1" dirty="0">
                <a:solidFill>
                  <a:srgbClr val="FF0000"/>
                </a:solidFill>
              </a:rPr>
              <a:t>違うもの</a:t>
            </a:r>
            <a:r>
              <a:rPr lang="ja-JP" altLang="en-US" sz="2800" dirty="0"/>
              <a:t>）</a:t>
            </a:r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7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3083954" y="6324091"/>
            <a:ext cx="1551107" cy="39738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08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9C26CC-2923-4B74-91EC-5D382DBF1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dirty="0"/>
              <a:t>Python </a:t>
            </a:r>
            <a:r>
              <a:rPr kumimoji="1" lang="ja-JP" altLang="en-US" dirty="0"/>
              <a:t>言語の特徴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B652BE-5F26-4C93-8AFD-04588E463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ja-JP" altLang="en-US" b="1" dirty="0"/>
              <a:t>入門者に学習しやすい</a:t>
            </a:r>
            <a:r>
              <a:rPr lang="ja-JP" altLang="en-US" dirty="0"/>
              <a:t>」とされる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b="1" dirty="0"/>
              <a:t>多数の拡張機能</a:t>
            </a:r>
            <a:r>
              <a:rPr lang="ja-JP" altLang="en-US" dirty="0"/>
              <a:t>（外部プログラムのインポートによる）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b="1" dirty="0"/>
              <a:t>Python </a:t>
            </a:r>
            <a:r>
              <a:rPr lang="ja-JP" altLang="en-US" b="1" dirty="0"/>
              <a:t>言語システムのソースコードは公開</a:t>
            </a:r>
            <a:r>
              <a:rPr lang="ja-JP" altLang="en-US" dirty="0"/>
              <a:t>されている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b="1" dirty="0"/>
              <a:t>オブジェクト指向</a:t>
            </a:r>
            <a:r>
              <a:rPr lang="ja-JP" altLang="en-US" dirty="0"/>
              <a:t>の機能を持つ</a:t>
            </a:r>
            <a:endParaRPr lang="en-US" altLang="ja-JP" dirty="0"/>
          </a:p>
          <a:p>
            <a:pPr marL="457200" lvl="1" indent="0">
              <a:buNone/>
            </a:pPr>
            <a:r>
              <a:rPr lang="ja-JP" altLang="en-US" sz="2800" dirty="0"/>
              <a:t>オブジェクト，クラス，メソッド，属性，クラス階層，継承</a:t>
            </a:r>
            <a:endParaRPr lang="en-US" altLang="ja-JP" sz="28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39AE8AB-6036-4C17-8B4C-807CAC07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5867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7113" y="2297833"/>
            <a:ext cx="3765464" cy="4141117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1847" y="232992"/>
            <a:ext cx="8125226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③ </a:t>
            </a:r>
            <a:r>
              <a:rPr lang="ja-JP" altLang="en-US" b="1" dirty="0"/>
              <a:t>ステップ実行</a:t>
            </a:r>
            <a:r>
              <a:rPr lang="ja-JP" altLang="en-US" dirty="0"/>
              <a:t>したいので，</a:t>
            </a:r>
            <a:r>
              <a:rPr lang="ja-JP" altLang="en-US" u="sng" dirty="0"/>
              <a:t>「</a:t>
            </a:r>
            <a:r>
              <a:rPr lang="en-US" altLang="ja-JP" b="1" u="sng" dirty="0"/>
              <a:t>Next</a:t>
            </a:r>
            <a:r>
              <a:rPr lang="ja-JP" altLang="en-US" u="sng" dirty="0"/>
              <a:t>」をクリックしながら</a:t>
            </a:r>
            <a:r>
              <a:rPr lang="ja-JP" altLang="en-US" dirty="0"/>
              <a:t>，</a:t>
            </a:r>
            <a:r>
              <a:rPr lang="ja-JP" altLang="en-US" b="1" dirty="0"/>
              <a:t>矢印の動きを確認</a:t>
            </a:r>
            <a:r>
              <a:rPr lang="ja-JP" altLang="en-US" dirty="0"/>
              <a:t>．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「</a:t>
            </a:r>
            <a:r>
              <a:rPr lang="en-US" altLang="ja-JP" b="1" dirty="0"/>
              <a:t>Next</a:t>
            </a:r>
            <a:r>
              <a:rPr lang="ja-JP" altLang="en-US" dirty="0"/>
              <a:t>」ボタンを何度か押し，それ以上進めな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くなったら終了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6058112" y="5759460"/>
            <a:ext cx="1048983" cy="47107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3533" y="3103121"/>
            <a:ext cx="2669320" cy="10618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u="sng" dirty="0">
                <a:latin typeface="Arial" panose="020B0604020202020204" pitchFamily="34" charset="0"/>
                <a:ea typeface="メイリオ" panose="020B0604030504040204" pitchFamily="50" charset="-128"/>
              </a:rPr>
              <a:t>見どころ</a:t>
            </a:r>
            <a:endParaRPr kumimoji="1" lang="en-US" altLang="ja-JP" sz="2400" u="sng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2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行目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から </a:t>
            </a:r>
            <a:r>
              <a:rPr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5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行目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へ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ジャンプ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する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ところ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右カーブ矢印 1"/>
          <p:cNvSpPr/>
          <p:nvPr/>
        </p:nvSpPr>
        <p:spPr>
          <a:xfrm>
            <a:off x="3954538" y="3249277"/>
            <a:ext cx="565150" cy="915673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06116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0132" y="1651708"/>
            <a:ext cx="5025250" cy="4857393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1396" y="295920"/>
            <a:ext cx="8461208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④  最後の行まで達したら，「</a:t>
            </a:r>
            <a:r>
              <a:rPr lang="en-US" altLang="ja-JP" b="1" dirty="0"/>
              <a:t>Edit this code</a:t>
            </a:r>
            <a:r>
              <a:rPr lang="ja-JP" altLang="en-US" dirty="0"/>
              <a:t>」をクリックして，エディタの画面に戻る</a:t>
            </a:r>
          </a:p>
        </p:txBody>
      </p:sp>
      <p:sp>
        <p:nvSpPr>
          <p:cNvPr id="5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379060" y="4176762"/>
            <a:ext cx="2251273" cy="54763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08359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6916" y="1414454"/>
            <a:ext cx="4660343" cy="4860222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842" y="262053"/>
            <a:ext cx="7868544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⑤　次のように「</a:t>
            </a:r>
            <a:r>
              <a:rPr lang="en-US" altLang="ja-JP" b="1" dirty="0"/>
              <a:t>age = 10</a:t>
            </a:r>
            <a:r>
              <a:rPr lang="ja-JP" altLang="en-US" dirty="0"/>
              <a:t>」と</a:t>
            </a:r>
            <a:r>
              <a:rPr lang="ja-JP" altLang="en-US" b="1" dirty="0"/>
              <a:t>書き換えて</a:t>
            </a:r>
            <a:r>
              <a:rPr lang="ja-JP" altLang="en-US" dirty="0"/>
              <a:t>，いままでと同じことを行う</a:t>
            </a:r>
            <a:endParaRPr lang="en-US" altLang="ja-JP" dirty="0"/>
          </a:p>
        </p:txBody>
      </p:sp>
      <p:sp>
        <p:nvSpPr>
          <p:cNvPr id="1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5972453" y="5395628"/>
            <a:ext cx="1412115" cy="65833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162567" y="2506945"/>
            <a:ext cx="2669320" cy="10618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u="sng" dirty="0">
                <a:latin typeface="Arial" panose="020B0604020202020204" pitchFamily="34" charset="0"/>
                <a:ea typeface="メイリオ" panose="020B0604030504040204" pitchFamily="50" charset="-128"/>
              </a:rPr>
              <a:t>見どころ</a:t>
            </a:r>
            <a:endParaRPr kumimoji="1" lang="en-US" altLang="ja-JP" sz="2400" u="sng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３行目で実行が止まる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3489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dirty="0"/>
              <a:t>Python Tutor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1333270"/>
            <a:ext cx="8461208" cy="5333166"/>
          </a:xfrm>
        </p:spPr>
        <p:txBody>
          <a:bodyPr/>
          <a:lstStyle/>
          <a:p>
            <a:r>
              <a:rPr lang="ja-JP" altLang="en-US" dirty="0"/>
              <a:t>プログラミング学習を行える</a:t>
            </a:r>
            <a:r>
              <a:rPr lang="ja-JP" altLang="en-US" b="1" dirty="0"/>
              <a:t>オンラインサービス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b="1" dirty="0"/>
              <a:t>http://</a:t>
            </a:r>
            <a:r>
              <a:rPr lang="en-US" altLang="ja-JP" b="1" dirty="0" err="1"/>
              <a:t>www.pythontutor.com</a:t>
            </a:r>
            <a:r>
              <a:rPr lang="en-US" altLang="ja-JP" b="1" dirty="0"/>
              <a:t>/</a:t>
            </a:r>
          </a:p>
          <a:p>
            <a:pPr marL="0" indent="0">
              <a:buNone/>
            </a:pPr>
            <a:endParaRPr kumimoji="1" lang="en-US" altLang="ja-JP" dirty="0"/>
          </a:p>
          <a:p>
            <a:r>
              <a:rPr lang="en-US" altLang="ja-JP" dirty="0"/>
              <a:t>Web </a:t>
            </a:r>
            <a:r>
              <a:rPr lang="ja-JP" altLang="en-US" dirty="0"/>
              <a:t>ブラウザを使う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たくさんの言語を扱うことができる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	</a:t>
            </a:r>
            <a:r>
              <a:rPr kumimoji="1" lang="en-US" altLang="ja-JP" b="1" dirty="0">
                <a:solidFill>
                  <a:srgbClr val="C00000"/>
                </a:solidFill>
              </a:rPr>
              <a:t>Python</a:t>
            </a:r>
            <a:r>
              <a:rPr kumimoji="1" lang="en-US" altLang="ja-JP" dirty="0"/>
              <a:t>, </a:t>
            </a:r>
            <a:r>
              <a:rPr lang="en-US" altLang="ja-JP" dirty="0"/>
              <a:t>Java,</a:t>
            </a:r>
            <a:r>
              <a:rPr lang="ja-JP" altLang="en-US" dirty="0"/>
              <a:t> </a:t>
            </a:r>
            <a:r>
              <a:rPr lang="en-US" altLang="ja-JP" dirty="0"/>
              <a:t>C,</a:t>
            </a:r>
            <a:r>
              <a:rPr lang="ja-JP" altLang="en-US" dirty="0"/>
              <a:t> </a:t>
            </a:r>
            <a:r>
              <a:rPr lang="en-US" altLang="ja-JP" dirty="0"/>
              <a:t>C++,</a:t>
            </a:r>
            <a:r>
              <a:rPr lang="ja-JP" altLang="en-US" dirty="0"/>
              <a:t> </a:t>
            </a:r>
            <a:r>
              <a:rPr lang="en-US" altLang="ja-JP" dirty="0"/>
              <a:t>JavaScript,</a:t>
            </a:r>
            <a:r>
              <a:rPr lang="ja-JP" altLang="en-US" dirty="0"/>
              <a:t> </a:t>
            </a:r>
            <a:r>
              <a:rPr lang="en-US" altLang="ja-JP" dirty="0"/>
              <a:t>Ruby</a:t>
            </a:r>
            <a:r>
              <a:rPr kumimoji="1" lang="en-US" altLang="ja-JP" dirty="0"/>
              <a:t> </a:t>
            </a:r>
            <a:r>
              <a:rPr kumimoji="1" lang="ja-JP" altLang="en-US" dirty="0"/>
              <a:t>など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575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Python Tutor </a:t>
            </a:r>
            <a:r>
              <a:rPr lang="ja-JP" altLang="en-US" dirty="0"/>
              <a:t>の起動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1395" y="971195"/>
            <a:ext cx="8678719" cy="50068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① </a:t>
            </a:r>
            <a:r>
              <a:rPr lang="ja-JP" altLang="en-US" b="1" dirty="0"/>
              <a:t>ウェブブラウザ</a:t>
            </a:r>
            <a:r>
              <a:rPr lang="ja-JP" altLang="en-US" dirty="0"/>
              <a:t>を起動する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</a:t>
            </a:r>
            <a:r>
              <a:rPr lang="en-US" altLang="ja-JP" b="1" dirty="0"/>
              <a:t>Python Tutor </a:t>
            </a:r>
            <a:r>
              <a:rPr lang="ja-JP" altLang="en-US" dirty="0"/>
              <a:t>を使いたいので，次の </a:t>
            </a:r>
            <a:r>
              <a:rPr lang="en-US" altLang="ja-JP" dirty="0"/>
              <a:t>URL </a:t>
            </a:r>
            <a:r>
              <a:rPr lang="ja-JP" altLang="en-US" dirty="0"/>
              <a:t>を開く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b="1" dirty="0"/>
              <a:t>http://</a:t>
            </a:r>
            <a:r>
              <a:rPr lang="en-US" altLang="ja-JP" b="1" dirty="0" err="1"/>
              <a:t>www.pythontutor.com</a:t>
            </a:r>
            <a:r>
              <a:rPr lang="en-US" altLang="ja-JP" b="1" dirty="0"/>
              <a:t>/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③ 「</a:t>
            </a:r>
            <a:r>
              <a:rPr lang="en-US" altLang="ja-JP" b="1" dirty="0"/>
              <a:t>Python</a:t>
            </a:r>
            <a:r>
              <a:rPr lang="ja-JP" altLang="en-US" b="1" dirty="0"/>
              <a:t> </a:t>
            </a:r>
            <a:r>
              <a:rPr lang="en-US" altLang="ja-JP" b="1" dirty="0"/>
              <a:t>Tutor</a:t>
            </a:r>
            <a:r>
              <a:rPr lang="ja-JP" altLang="en-US" dirty="0"/>
              <a:t>」をクリック　⇒ </a:t>
            </a:r>
            <a:r>
              <a:rPr lang="ja-JP" altLang="en-US" b="1" dirty="0"/>
              <a:t>編集画面</a:t>
            </a:r>
            <a:r>
              <a:rPr lang="ja-JP" altLang="en-US" dirty="0"/>
              <a:t>が開く　　</a:t>
            </a:r>
            <a:endParaRPr lang="en-US" altLang="ja-JP" dirty="0"/>
          </a:p>
        </p:txBody>
      </p:sp>
      <p:sp>
        <p:nvSpPr>
          <p:cNvPr id="10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CF9597F-3974-5338-F997-AF13E925E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041" y="4258491"/>
            <a:ext cx="4309530" cy="2462985"/>
          </a:xfrm>
          <a:prstGeom prst="rect">
            <a:avLst/>
          </a:prstGeom>
        </p:spPr>
      </p:pic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ED950E6-79B1-88B3-39D0-D6A663465B5D}"/>
              </a:ext>
            </a:extLst>
          </p:cNvPr>
          <p:cNvSpPr/>
          <p:nvPr/>
        </p:nvSpPr>
        <p:spPr>
          <a:xfrm>
            <a:off x="1285465" y="5210899"/>
            <a:ext cx="1034498" cy="33297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0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83FD7-1689-4E6D-988B-A2AE4EAC6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dirty="0"/>
              <a:t>Python Tutor </a:t>
            </a:r>
            <a:r>
              <a:rPr kumimoji="1" lang="ja-JP" altLang="en-US" dirty="0"/>
              <a:t>の編集画面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C062DD7-B1C0-4C1A-A775-15A9FF5B2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7716B6D-FC6E-4BF2-94F9-E212FDE7C6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030" y="928582"/>
            <a:ext cx="8215803" cy="5427769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1742752-6D14-49F5-9646-04E077495255}"/>
              </a:ext>
            </a:extLst>
          </p:cNvPr>
          <p:cNvSpPr/>
          <p:nvPr/>
        </p:nvSpPr>
        <p:spPr>
          <a:xfrm>
            <a:off x="680572" y="1662113"/>
            <a:ext cx="5643309" cy="290132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C565F1B-11C4-4CC6-9A59-B4B78C9EAE13}"/>
              </a:ext>
            </a:extLst>
          </p:cNvPr>
          <p:cNvSpPr/>
          <p:nvPr/>
        </p:nvSpPr>
        <p:spPr>
          <a:xfrm>
            <a:off x="491758" y="4627837"/>
            <a:ext cx="2034216" cy="46986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A0E6A1-389B-4B62-89A4-43D502BC527A}"/>
              </a:ext>
            </a:extLst>
          </p:cNvPr>
          <p:cNvSpPr/>
          <p:nvPr/>
        </p:nvSpPr>
        <p:spPr>
          <a:xfrm>
            <a:off x="1463786" y="1343940"/>
            <a:ext cx="1998551" cy="25377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1D266D6-E1B9-442E-B126-538562734117}"/>
              </a:ext>
            </a:extLst>
          </p:cNvPr>
          <p:cNvSpPr txBox="1"/>
          <p:nvPr/>
        </p:nvSpPr>
        <p:spPr>
          <a:xfrm>
            <a:off x="3502226" y="875970"/>
            <a:ext cx="3130985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endParaRPr kumimoji="1" lang="en-US" altLang="ja-JP" sz="21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Python 3.6</a:t>
            </a:r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」になっている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21B77EF-BD23-47B8-AD4B-1378D304F558}"/>
              </a:ext>
            </a:extLst>
          </p:cNvPr>
          <p:cNvSpPr txBox="1"/>
          <p:nvPr/>
        </p:nvSpPr>
        <p:spPr>
          <a:xfrm>
            <a:off x="2655843" y="4658397"/>
            <a:ext cx="2608406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実行のためのボタン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D2C9F3A-47A6-44BE-8AB4-4EBDAB3B6B4D}"/>
              </a:ext>
            </a:extLst>
          </p:cNvPr>
          <p:cNvSpPr txBox="1"/>
          <p:nvPr/>
        </p:nvSpPr>
        <p:spPr>
          <a:xfrm>
            <a:off x="491758" y="2538191"/>
            <a:ext cx="60324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エディタ</a:t>
            </a:r>
            <a:endParaRPr kumimoji="1" lang="en-US" altLang="ja-JP" sz="2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（プログラムを書き換えることができる）</a:t>
            </a:r>
          </a:p>
        </p:txBody>
      </p:sp>
    </p:spTree>
    <p:extLst>
      <p:ext uri="{BB962C8B-B14F-4D97-AF65-F5344CB8AC3E}">
        <p14:creationId xmlns:p14="http://schemas.microsoft.com/office/powerpoint/2010/main" val="1487302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図 28">
            <a:extLst>
              <a:ext uri="{FF2B5EF4-FFF2-40B4-BE49-F238E27FC236}">
                <a16:creationId xmlns:a16="http://schemas.microsoft.com/office/drawing/2014/main" id="{6B07CB9C-B97D-4761-86C3-11F279354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1933" y="4537479"/>
            <a:ext cx="2381105" cy="1453317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3DCE27DF-BE3A-412C-9249-1F6BCE31F9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7799" y="1160396"/>
            <a:ext cx="2948991" cy="1902197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C8D2107D-C303-4F32-B77A-ACA909898D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297" y="879708"/>
            <a:ext cx="2489787" cy="2899106"/>
          </a:xfrm>
          <a:prstGeom prst="rect">
            <a:avLst/>
          </a:prstGeom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Python Tutor </a:t>
            </a:r>
            <a:r>
              <a:rPr lang="ja-JP" altLang="en-US" dirty="0" err="1"/>
              <a:t>での</a:t>
            </a:r>
            <a:r>
              <a:rPr lang="ja-JP" altLang="en-US" dirty="0"/>
              <a:t>プログラム実行手順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30525" y="3440153"/>
            <a:ext cx="1105557" cy="33866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4087149" y="1614948"/>
            <a:ext cx="379640" cy="864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970241" y="1052023"/>
            <a:ext cx="1105556" cy="33866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964288" y="2574817"/>
            <a:ext cx="726361" cy="31977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右矢印 20"/>
          <p:cNvSpPr/>
          <p:nvPr/>
        </p:nvSpPr>
        <p:spPr>
          <a:xfrm>
            <a:off x="8123063" y="1614948"/>
            <a:ext cx="379640" cy="864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670949" y="5547188"/>
            <a:ext cx="1668474" cy="44360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26739" y="3844210"/>
            <a:ext cx="4767836" cy="706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5000"/>
              </a:lnSpc>
              <a:buFont typeface="Arial" panose="020B0604020202020204" pitchFamily="34" charset="0"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(1)</a:t>
            </a:r>
            <a:r>
              <a:rPr lang="ja-JP" altLang="en-US" sz="2400" dirty="0">
                <a:latin typeface="Arial" panose="020B0604020202020204" pitchFamily="34" charset="0"/>
              </a:rPr>
              <a:t>「</a:t>
            </a:r>
            <a:r>
              <a:rPr lang="en-US" altLang="ja-JP" sz="2400" b="1" dirty="0">
                <a:latin typeface="Arial" panose="020B0604020202020204" pitchFamily="34" charset="0"/>
              </a:rPr>
              <a:t>Visualize Execution</a:t>
            </a:r>
            <a:r>
              <a:rPr lang="ja-JP" altLang="en-US" sz="2400" dirty="0">
                <a:latin typeface="Arial" panose="020B0604020202020204" pitchFamily="34" charset="0"/>
              </a:rPr>
              <a:t>」をクリックして</a:t>
            </a:r>
            <a:r>
              <a:rPr lang="ja-JP" altLang="en-US" sz="2400" b="1" dirty="0">
                <a:latin typeface="Arial" panose="020B0604020202020204" pitchFamily="34" charset="0"/>
              </a:rPr>
              <a:t>実行画面</a:t>
            </a:r>
            <a:r>
              <a:rPr lang="ja-JP" altLang="en-US" sz="2400" dirty="0">
                <a:latin typeface="Arial" panose="020B0604020202020204" pitchFamily="34" charset="0"/>
              </a:rPr>
              <a:t>に切り替える</a:t>
            </a:r>
            <a:endParaRPr lang="en-US" altLang="ja-JP" sz="2400" dirty="0">
              <a:latin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en-US" altLang="ja-JP" sz="2400" dirty="0">
              <a:latin typeface="Arial" panose="020B0604020202020204" pitchFamily="34" charset="0"/>
            </a:endParaRPr>
          </a:p>
        </p:txBody>
      </p: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5060115" y="3900275"/>
            <a:ext cx="4288086" cy="7906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5000"/>
              </a:lnSpc>
              <a:buFont typeface="Arial" panose="020B0604020202020204" pitchFamily="34" charset="0"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(2)</a:t>
            </a:r>
            <a:r>
              <a:rPr lang="ja-JP" altLang="en-US" sz="2400" dirty="0">
                <a:latin typeface="Arial" panose="020B0604020202020204" pitchFamily="34" charset="0"/>
              </a:rPr>
              <a:t>「</a:t>
            </a:r>
            <a:r>
              <a:rPr lang="en-US" altLang="ja-JP" sz="2400" b="1" dirty="0">
                <a:latin typeface="Arial" panose="020B0604020202020204" pitchFamily="34" charset="0"/>
              </a:rPr>
              <a:t>Last</a:t>
            </a:r>
            <a:r>
              <a:rPr lang="ja-JP" altLang="en-US" sz="2400" dirty="0">
                <a:latin typeface="Arial" panose="020B0604020202020204" pitchFamily="34" charset="0"/>
              </a:rPr>
              <a:t>」をクリック．</a:t>
            </a:r>
            <a:endParaRPr lang="en-US" altLang="ja-JP" sz="2400" dirty="0">
              <a:latin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en-US" altLang="ja-JP" sz="2400" dirty="0">
              <a:latin typeface="Arial" panose="020B0604020202020204" pitchFamily="34" charset="0"/>
            </a:endParaRPr>
          </a:p>
        </p:txBody>
      </p: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879344" y="6296476"/>
            <a:ext cx="3535591" cy="5551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5000"/>
              </a:lnSpc>
              <a:buFont typeface="Arial" panose="020B0604020202020204" pitchFamily="34" charset="0"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(3)</a:t>
            </a:r>
            <a:r>
              <a:rPr lang="ja-JP" altLang="en-US" sz="2400" dirty="0">
                <a:latin typeface="Arial" panose="020B0604020202020204" pitchFamily="34" charset="0"/>
              </a:rPr>
              <a:t> </a:t>
            </a:r>
            <a:r>
              <a:rPr lang="ja-JP" altLang="en-US" sz="2400" b="1" u="sng" dirty="0">
                <a:latin typeface="Arial" panose="020B0604020202020204" pitchFamily="34" charset="0"/>
              </a:rPr>
              <a:t>実行結果を確認</a:t>
            </a:r>
            <a:r>
              <a:rPr lang="ja-JP" altLang="en-US" sz="2400" dirty="0">
                <a:latin typeface="Arial" panose="020B0604020202020204" pitchFamily="34" charset="0"/>
              </a:rPr>
              <a:t>する．</a:t>
            </a:r>
            <a:endParaRPr lang="en-US" altLang="ja-JP" sz="2400" dirty="0">
              <a:latin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en-US" altLang="ja-JP" sz="2400" dirty="0">
              <a:latin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en-US" altLang="ja-JP" sz="2400" dirty="0">
              <a:latin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en-US" altLang="ja-JP" sz="2400" dirty="0">
              <a:latin typeface="Arial" panose="020B0604020202020204" pitchFamily="34" charset="0"/>
            </a:endParaRPr>
          </a:p>
        </p:txBody>
      </p:sp>
      <p:sp>
        <p:nvSpPr>
          <p:cNvPr id="23" name="右矢印 22"/>
          <p:cNvSpPr/>
          <p:nvPr/>
        </p:nvSpPr>
        <p:spPr>
          <a:xfrm>
            <a:off x="4414935" y="4889607"/>
            <a:ext cx="379640" cy="864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右矢印 25"/>
          <p:cNvSpPr/>
          <p:nvPr/>
        </p:nvSpPr>
        <p:spPr>
          <a:xfrm>
            <a:off x="730619" y="4889607"/>
            <a:ext cx="379640" cy="8648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B03CA64-8A7B-4BAF-8186-CFF3A92AE959}"/>
              </a:ext>
            </a:extLst>
          </p:cNvPr>
          <p:cNvSpPr txBox="1"/>
          <p:nvPr/>
        </p:nvSpPr>
        <p:spPr>
          <a:xfrm>
            <a:off x="5472223" y="60817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9F44D06-D09A-4A57-8467-778ED6D28523}"/>
              </a:ext>
            </a:extLst>
          </p:cNvPr>
          <p:cNvSpPr txBox="1"/>
          <p:nvPr/>
        </p:nvSpPr>
        <p:spPr>
          <a:xfrm>
            <a:off x="4414935" y="6081730"/>
            <a:ext cx="40527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(4)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Edit this code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」をクリックして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編集画面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に戻る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F0C5DE02-0A8B-4B69-8705-8459B22950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36082" y="4656622"/>
            <a:ext cx="1673441" cy="1514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585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B75E73-17EC-4008-BD5F-EDC650E90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dirty="0"/>
              <a:t>Python Tutor </a:t>
            </a:r>
            <a:r>
              <a:rPr kumimoji="1" lang="ja-JP" altLang="en-US" dirty="0"/>
              <a:t>使用上の注意点</a:t>
            </a:r>
            <a:r>
              <a:rPr lang="ja-JP" altLang="en-US" dirty="0"/>
              <a:t>①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7BF3833-AD59-4C44-ABF0-F8B10806C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1741559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b="1" dirty="0"/>
              <a:t>実行画面で，次のような</a:t>
            </a:r>
            <a:r>
              <a:rPr kumimoji="1" lang="ja-JP" altLang="en-US" b="1" dirty="0">
                <a:solidFill>
                  <a:srgbClr val="FF0000"/>
                </a:solidFill>
              </a:rPr>
              <a:t>赤の表示</a:t>
            </a:r>
            <a:r>
              <a:rPr kumimoji="1" lang="ja-JP" altLang="en-US" b="1" dirty="0"/>
              <a:t>が出ることがある </a:t>
            </a:r>
            <a:r>
              <a:rPr kumimoji="1" lang="ja-JP" altLang="en-US" dirty="0"/>
              <a:t>→ </a:t>
            </a:r>
            <a:r>
              <a:rPr kumimoji="1" lang="ja-JP" altLang="en-US" b="1" dirty="0">
                <a:solidFill>
                  <a:srgbClr val="FF0000"/>
                </a:solidFill>
              </a:rPr>
              <a:t>無視</a:t>
            </a:r>
            <a:r>
              <a:rPr kumimoji="1" lang="ja-JP" altLang="en-US" dirty="0">
                <a:solidFill>
                  <a:srgbClr val="FF0000"/>
                </a:solidFill>
              </a:rPr>
              <a:t>してよい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　　過去の文法ミスに関する確認表示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邪魔なときは「</a:t>
            </a:r>
            <a:r>
              <a:rPr kumimoji="1" lang="en-US" altLang="ja-JP" dirty="0"/>
              <a:t>Close</a:t>
            </a:r>
            <a:r>
              <a:rPr kumimoji="1" lang="ja-JP" altLang="en-US" dirty="0"/>
              <a:t>」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33C99B2-FC80-4BA6-A115-D6CAD7B36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E0F2583-AC5F-44A8-A8F6-E197CA2D36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0" y="2931989"/>
            <a:ext cx="6691627" cy="3721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171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328F8E-7664-46D7-944C-A75EEF0A5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Python Tutor </a:t>
            </a:r>
            <a:r>
              <a:rPr lang="ja-JP" altLang="en-US" dirty="0"/>
              <a:t>使用上の注意点②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8E8C34-FBE7-42F1-841F-E6B4B35C3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268" y="762416"/>
            <a:ext cx="8672744" cy="595905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kumimoji="1" lang="ja-JP" altLang="en-US" dirty="0"/>
              <a:t>「</a:t>
            </a:r>
            <a:r>
              <a:rPr kumimoji="1" lang="en-US" altLang="ja-JP" b="1" dirty="0"/>
              <a:t>please wait ... executing</a:t>
            </a:r>
            <a:r>
              <a:rPr kumimoji="1" lang="ja-JP" altLang="en-US" dirty="0"/>
              <a:t>」のとき，</a:t>
            </a:r>
            <a:r>
              <a:rPr kumimoji="1" lang="ja-JP" altLang="en-US" b="1" dirty="0"/>
              <a:t>１０秒ほど待つ</a:t>
            </a:r>
            <a:r>
              <a:rPr kumimoji="1" lang="ja-JP" altLang="en-US" dirty="0"/>
              <a:t>．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→　</a:t>
            </a:r>
            <a:r>
              <a:rPr kumimoji="1" lang="ja-JP" altLang="en-US" b="1" dirty="0"/>
              <a:t>混雑しているとき</a:t>
            </a:r>
            <a:r>
              <a:rPr kumimoji="1" lang="ja-JP" altLang="en-US" dirty="0"/>
              <a:t>は，</a:t>
            </a:r>
            <a:r>
              <a:rPr lang="ja-JP" altLang="en-US" b="1" u="sng" dirty="0"/>
              <a:t> 「</a:t>
            </a:r>
            <a:r>
              <a:rPr lang="en-US" altLang="ja-JP" b="1" u="sng" dirty="0"/>
              <a:t>Server Busy</a:t>
            </a:r>
            <a:r>
              <a:rPr lang="ja-JP" altLang="en-US" b="1" u="sng" dirty="0"/>
              <a:t>・・・」 </a:t>
            </a:r>
            <a:endParaRPr lang="en-US" altLang="ja-JP" b="1" u="sng" dirty="0"/>
          </a:p>
          <a:p>
            <a:pPr marL="0" indent="0">
              <a:buNone/>
            </a:pPr>
            <a:r>
              <a:rPr lang="en-US" altLang="ja-JP" b="1" dirty="0"/>
              <a:t>    </a:t>
            </a:r>
            <a:r>
              <a:rPr lang="ja-JP" altLang="en-US" b="1" u="sng" dirty="0"/>
              <a:t>というメッセージが出る</a:t>
            </a:r>
            <a:r>
              <a:rPr lang="ja-JP" altLang="en-US" dirty="0"/>
              <a:t>ことがある．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混雑している．</a:t>
            </a:r>
            <a:r>
              <a:rPr lang="ja-JP" altLang="en-US" b="1" u="sng" dirty="0"/>
              <a:t>少し（数秒から数十秒）待つ</a:t>
            </a:r>
            <a:r>
              <a:rPr lang="ja-JP" altLang="en-US" dirty="0"/>
              <a:t>と自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動で表示が変わる（変わらない場合には，操作を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もう一度行ってみる）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DC11EB9-25EF-45CB-8BAD-5C1F3AEF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4BED6DEA-758A-46C4-85F1-1A0D0CEB2B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5254" y="1250134"/>
            <a:ext cx="3224275" cy="248254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5215409-9D0D-4022-AC4D-A709E353F770}"/>
              </a:ext>
            </a:extLst>
          </p:cNvPr>
          <p:cNvSpPr/>
          <p:nvPr/>
        </p:nvSpPr>
        <p:spPr>
          <a:xfrm>
            <a:off x="2225254" y="3318387"/>
            <a:ext cx="2899811" cy="53630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874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3368" y="4241572"/>
            <a:ext cx="2632917" cy="2022475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108" y="4101056"/>
            <a:ext cx="1937348" cy="2244044"/>
          </a:xfrm>
          <a:prstGeom prst="rect">
            <a:avLst/>
          </a:prstGeom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1674" y="490676"/>
            <a:ext cx="8207680" cy="3747722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ja-JP" altLang="en-US" dirty="0"/>
              <a:t>① </a:t>
            </a:r>
            <a:r>
              <a:rPr lang="en-US" altLang="ja-JP" dirty="0"/>
              <a:t>Python Tutor </a:t>
            </a:r>
            <a:r>
              <a:rPr lang="ja-JP" altLang="en-US" dirty="0"/>
              <a:t>のエディタで次のプログラムを入れる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b="1" dirty="0"/>
              <a:t>print(100</a:t>
            </a:r>
            <a:r>
              <a:rPr lang="ja-JP" altLang="en-US" b="1" dirty="0"/>
              <a:t> </a:t>
            </a:r>
            <a:r>
              <a:rPr lang="en-US" altLang="ja-JP" b="1" dirty="0"/>
              <a:t>* 200)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「</a:t>
            </a:r>
            <a:r>
              <a:rPr lang="en-US" altLang="ja-JP" b="1" dirty="0"/>
              <a:t>Visual Execution</a:t>
            </a:r>
            <a:r>
              <a:rPr lang="ja-JP" altLang="en-US" dirty="0"/>
              <a:t>」をクリック．そして「</a:t>
            </a:r>
            <a:r>
              <a:rPr lang="en-US" altLang="ja-JP" b="1" dirty="0"/>
              <a:t>Last</a:t>
            </a:r>
            <a:r>
              <a:rPr lang="ja-JP" altLang="en-US" dirty="0"/>
              <a:t>」をクリック．結果を確認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826883" y="2363445"/>
            <a:ext cx="2743059" cy="8679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2100" dirty="0"/>
              <a:t>すべて</a:t>
            </a:r>
            <a:r>
              <a:rPr lang="ja-JP" altLang="en-US" sz="2100" b="1" u="sng" dirty="0">
                <a:solidFill>
                  <a:srgbClr val="FF0000"/>
                </a:solidFill>
              </a:rPr>
              <a:t>半角文字</a:t>
            </a:r>
            <a:endParaRPr lang="en-US" altLang="ja-JP" sz="2100" dirty="0"/>
          </a:p>
          <a:p>
            <a:pPr>
              <a:lnSpc>
                <a:spcPct val="120000"/>
              </a:lnSpc>
            </a:pPr>
            <a:r>
              <a:rPr lang="ja-JP" altLang="en-US" sz="2100" dirty="0"/>
              <a:t>「</a:t>
            </a:r>
            <a:r>
              <a:rPr lang="en-US" altLang="ja-JP" sz="2100" dirty="0"/>
              <a:t>*</a:t>
            </a:r>
            <a:r>
              <a:rPr lang="ja-JP" altLang="en-US" sz="2100" dirty="0"/>
              <a:t>」は掛け算の記号</a:t>
            </a:r>
            <a:endParaRPr lang="en-US" altLang="ja-JP" sz="2100" dirty="0"/>
          </a:p>
        </p:txBody>
      </p:sp>
      <p:sp>
        <p:nvSpPr>
          <p:cNvPr id="7" name="正方形/長方形 6"/>
          <p:cNvSpPr/>
          <p:nvPr/>
        </p:nvSpPr>
        <p:spPr>
          <a:xfrm>
            <a:off x="510295" y="5972076"/>
            <a:ext cx="899920" cy="38427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右矢印 14"/>
          <p:cNvSpPr/>
          <p:nvPr/>
        </p:nvSpPr>
        <p:spPr>
          <a:xfrm>
            <a:off x="2722600" y="5155449"/>
            <a:ext cx="153749" cy="436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5962429" y="5149995"/>
            <a:ext cx="153749" cy="4369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6178" y="4676220"/>
            <a:ext cx="2751512" cy="1431681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4928864" y="5836251"/>
            <a:ext cx="664634" cy="27165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6633023" y="5140796"/>
            <a:ext cx="1226488" cy="60978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4251" y="1098173"/>
            <a:ext cx="3663163" cy="1319476"/>
          </a:xfrm>
          <a:prstGeom prst="rect">
            <a:avLst/>
          </a:prstGeom>
        </p:spPr>
      </p:pic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190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1216</TotalTime>
  <Words>524</Words>
  <Application>Microsoft Office PowerPoint</Application>
  <PresentationFormat>画面に合わせる (4:3)</PresentationFormat>
  <Paragraphs>132</Paragraphs>
  <Slides>22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8" baseType="lpstr">
      <vt:lpstr>メイリオ</vt:lpstr>
      <vt:lpstr>游ゴシック</vt:lpstr>
      <vt:lpstr>Arial</vt:lpstr>
      <vt:lpstr>Calibri</vt:lpstr>
      <vt:lpstr>Segoe UI</vt:lpstr>
      <vt:lpstr>Office テーマ</vt:lpstr>
      <vt:lpstr>Python Tutor での Python プログラム実行 </vt:lpstr>
      <vt:lpstr>Python 言語の特徴</vt:lpstr>
      <vt:lpstr>Python Tutor</vt:lpstr>
      <vt:lpstr>Python Tutor の起動</vt:lpstr>
      <vt:lpstr>Python Tutor の編集画面</vt:lpstr>
      <vt:lpstr>Python Tutor でのプログラム実行手順</vt:lpstr>
      <vt:lpstr>Python Tutor 使用上の注意点①</vt:lpstr>
      <vt:lpstr>Python Tutor 使用上の注意点②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ステップ実行</vt:lpstr>
      <vt:lpstr>プログラム実行</vt:lpstr>
      <vt:lpstr>ステップ実行</vt:lpstr>
      <vt:lpstr>Python Tutor でのステップ実行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Tutor での Python プログラム実行</dc:title>
  <dc:creator>kaneko kunihiko</dc:creator>
  <cp:lastModifiedBy>user</cp:lastModifiedBy>
  <cp:revision>108</cp:revision>
  <dcterms:created xsi:type="dcterms:W3CDTF">2019-11-02T00:06:04Z</dcterms:created>
  <dcterms:modified xsi:type="dcterms:W3CDTF">2023-02-03T13:30:14Z</dcterms:modified>
</cp:coreProperties>
</file>