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1037" r:id="rId2"/>
    <p:sldId id="1316" r:id="rId3"/>
    <p:sldId id="803" r:id="rId4"/>
    <p:sldId id="571" r:id="rId5"/>
    <p:sldId id="1301" r:id="rId6"/>
    <p:sldId id="1302" r:id="rId7"/>
    <p:sldId id="623" r:id="rId8"/>
    <p:sldId id="1304" r:id="rId9"/>
    <p:sldId id="625" r:id="rId10"/>
    <p:sldId id="626" r:id="rId11"/>
    <p:sldId id="1307" r:id="rId12"/>
    <p:sldId id="1308" r:id="rId13"/>
    <p:sldId id="629" r:id="rId14"/>
    <p:sldId id="630" r:id="rId15"/>
    <p:sldId id="631" r:id="rId16"/>
    <p:sldId id="632" r:id="rId17"/>
    <p:sldId id="633" r:id="rId18"/>
    <p:sldId id="634" r:id="rId19"/>
    <p:sldId id="635" r:id="rId20"/>
    <p:sldId id="636" r:id="rId21"/>
    <p:sldId id="637" r:id="rId22"/>
    <p:sldId id="638" r:id="rId23"/>
    <p:sldId id="639" r:id="rId2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3" d="100"/>
          <a:sy n="63" d="100"/>
        </p:scale>
        <p:origin x="500" y="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DDE3401-45A8-4A78-8781-DD74C717B5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tools/online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odecombat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odecombat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8215" y="1122363"/>
            <a:ext cx="8325628" cy="2387600"/>
          </a:xfrm>
        </p:spPr>
        <p:txBody>
          <a:bodyPr>
            <a:noAutofit/>
          </a:bodyPr>
          <a:lstStyle/>
          <a:p>
            <a:r>
              <a:rPr lang="ja-JP" altLang="en-US" dirty="0"/>
              <a:t>コードコンバット </a:t>
            </a:r>
            <a:r>
              <a:rPr lang="en-US" altLang="ja-JP" dirty="0"/>
              <a:t>(Code Combat) </a:t>
            </a:r>
            <a:r>
              <a:rPr lang="ja-JP" altLang="en-US" dirty="0"/>
              <a:t>を用いた </a:t>
            </a:r>
            <a:r>
              <a:rPr lang="en-US" altLang="ja-JP" dirty="0"/>
              <a:t>Python </a:t>
            </a:r>
            <a:r>
              <a:rPr lang="ja-JP" altLang="en-US" dirty="0"/>
              <a:t>演習</a:t>
            </a:r>
            <a:r>
              <a:rPr lang="en-US" altLang="ja-JP" dirty="0"/>
              <a:t/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854702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0" name="字幕 5">
            <a:extLst>
              <a:ext uri="{FF2B5EF4-FFF2-40B4-BE49-F238E27FC236}">
                <a16:creationId xmlns:a16="http://schemas.microsoft.com/office/drawing/2014/main" id="{65C7D353-78AE-4CC2-A269-9D216D532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491" y="3232846"/>
            <a:ext cx="7961847" cy="1377536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（人工知能，プログラミング等のオンラインサービス）</a:t>
            </a:r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5"/>
              </a:rPr>
              <a:t>https://www.kkaneko.jp/tools/online/index.html</a:t>
            </a:r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⑥ 「</a:t>
            </a:r>
            <a:r>
              <a:rPr lang="en-US" altLang="ja-JP" dirty="0"/>
              <a:t>Python</a:t>
            </a:r>
            <a:r>
              <a:rPr lang="ja-JP" altLang="en-US" dirty="0"/>
              <a:t>（デフォルト）」を選び、「次へ」をクリック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38" y="1274168"/>
            <a:ext cx="6320396" cy="520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⑦ゲームスタート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49" y="1142471"/>
            <a:ext cx="6474000" cy="533400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21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⑧ 「装備する」をクリック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11" y="901397"/>
            <a:ext cx="6774155" cy="55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⑨ 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13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79" y="845553"/>
            <a:ext cx="6884221" cy="567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34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⑩ 「レベルスタート」をクリック  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0" y="901355"/>
            <a:ext cx="6693517" cy="551486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141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b="1" dirty="0"/>
              <a:t>ヒント</a:t>
            </a:r>
            <a:r>
              <a:rPr lang="ja-JP" altLang="en-US" dirty="0"/>
              <a:t>を見たいときは、「ヒント」をクリック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15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9" y="1815114"/>
            <a:ext cx="8919005" cy="36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97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678581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b="1" dirty="0"/>
              <a:t>メソッドの説明を見たい</a:t>
            </a:r>
            <a:r>
              <a:rPr lang="ja-JP" altLang="en-US" dirty="0"/>
              <a:t>ときは、「メソッド」の下のリストの中から、説明を見たいメソッドをクリック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16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" y="2036812"/>
            <a:ext cx="9004765" cy="35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1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71444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⑪ 編集画面で、試しに、「</a:t>
            </a:r>
            <a:r>
              <a:rPr lang="en-US" altLang="ja-JP" dirty="0" err="1"/>
              <a:t>hero.moveDown</a:t>
            </a:r>
            <a:r>
              <a:rPr lang="en-US" altLang="ja-JP" dirty="0"/>
              <a:t>()</a:t>
            </a:r>
            <a:r>
              <a:rPr lang="ja-JP" altLang="en-US" dirty="0"/>
              <a:t>」と入れて、「</a:t>
            </a:r>
            <a:r>
              <a:rPr lang="ja-JP" altLang="en-US" b="1" dirty="0"/>
              <a:t>実行</a:t>
            </a:r>
            <a:r>
              <a:rPr lang="ja-JP" altLang="en-US" dirty="0"/>
              <a:t>」をクリックしてみる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986"/>
            <a:ext cx="2876265" cy="48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72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960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⑫ 「実行」で，キャラクタが動くので確認する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023185"/>
            <a:ext cx="8461208" cy="5333166"/>
          </a:xfrm>
        </p:spPr>
        <p:txBody>
          <a:bodyPr>
            <a:noAutofit/>
          </a:bodyPr>
          <a:lstStyle/>
          <a:p>
            <a:r>
              <a:rPr lang="en-US" altLang="ja-JP" dirty="0" err="1"/>
              <a:t>hero.moveRight</a:t>
            </a:r>
            <a:r>
              <a:rPr lang="en-US" altLang="ja-JP" dirty="0"/>
              <a:t>() </a:t>
            </a:r>
            <a:r>
              <a:rPr lang="ja-JP" altLang="en-US" dirty="0"/>
              <a:t>で右に動き、</a:t>
            </a:r>
            <a:r>
              <a:rPr lang="en-US" altLang="ja-JP" dirty="0" err="1"/>
              <a:t>hero.moveDown</a:t>
            </a:r>
            <a:r>
              <a:rPr lang="en-US" altLang="ja-JP" dirty="0"/>
              <a:t>() </a:t>
            </a:r>
            <a:r>
              <a:rPr lang="ja-JP" altLang="en-US" dirty="0"/>
              <a:t>で下に動く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18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6" y="2154136"/>
            <a:ext cx="8495685" cy="339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31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429410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迷ったら，「ミッション（目標）」や「ヒント」を確認する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100635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プログラミングの練習だけでなく，ゲーム要素（パズル）もある．楽しんで解く．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19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" y="2316691"/>
            <a:ext cx="9004765" cy="37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7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49E41A-25D5-4A32-BA84-9DFD6FDD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06EAB5-98C2-4D60-8487-C7D00ACC0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r>
              <a:rPr lang="ja-JP" altLang="en-US" b="1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 err="1"/>
              <a:t>hero.moveDown</a:t>
            </a:r>
            <a:r>
              <a:rPr lang="en-US" altLang="ja-JP" b="1" dirty="0"/>
              <a:t>()</a:t>
            </a:r>
          </a:p>
          <a:p>
            <a:pPr marL="457200" lvl="1" indent="0">
              <a:buNone/>
            </a:pPr>
            <a:r>
              <a:rPr lang="en-US" altLang="ja-JP" dirty="0"/>
              <a:t>hero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dirty="0" err="1"/>
              <a:t>moveDown</a:t>
            </a:r>
            <a:r>
              <a:rPr lang="en-US" altLang="ja-JP" dirty="0"/>
              <a:t>()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文字列</a:t>
            </a:r>
            <a:r>
              <a:rPr lang="ja-JP" altLang="en-US" dirty="0"/>
              <a:t>は「</a:t>
            </a:r>
            <a:r>
              <a:rPr lang="en-US" altLang="ja-JP" dirty="0"/>
              <a:t>”</a:t>
            </a:r>
            <a:r>
              <a:rPr lang="ja-JP" altLang="en-US" dirty="0"/>
              <a:t>」または「</a:t>
            </a:r>
            <a:r>
              <a:rPr lang="en-US" altLang="ja-JP" dirty="0"/>
              <a:t>’</a:t>
            </a:r>
            <a:r>
              <a:rPr lang="ja-JP" altLang="en-US" dirty="0"/>
              <a:t>」で</a:t>
            </a:r>
            <a:r>
              <a:rPr lang="ja-JP" altLang="en-US" b="1" dirty="0"/>
              <a:t>囲む</a:t>
            </a:r>
            <a:endParaRPr lang="en-US" altLang="ja-JP" b="1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r>
              <a:rPr lang="ja-JP" altLang="en-US" dirty="0"/>
              <a:t>呼び出しでは，</a:t>
            </a:r>
            <a:r>
              <a:rPr lang="ja-JP" altLang="en-US" b="1" dirty="0">
                <a:solidFill>
                  <a:srgbClr val="C00000"/>
                </a:solidFill>
              </a:rPr>
              <a:t>引数</a:t>
            </a:r>
            <a:r>
              <a:rPr lang="ja-JP" altLang="en-US" dirty="0"/>
              <a:t>を指定することがある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("fence", 36, 26)</a:t>
            </a:r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(enemy1)</a:t>
            </a:r>
          </a:p>
          <a:p>
            <a:r>
              <a:rPr lang="ja-JP" altLang="en-US" b="1" dirty="0">
                <a:solidFill>
                  <a:srgbClr val="C00000"/>
                </a:solidFill>
              </a:rPr>
              <a:t>変数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代入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/>
              <a:t>x = "Door"</a:t>
            </a:r>
          </a:p>
          <a:p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r>
              <a:rPr lang="ja-JP" altLang="en-US" dirty="0"/>
              <a:t>の結果を，</a:t>
            </a:r>
            <a:r>
              <a:rPr lang="ja-JP" altLang="en-US" b="1" dirty="0">
                <a:solidFill>
                  <a:srgbClr val="C00000"/>
                </a:solidFill>
              </a:rPr>
              <a:t>変数</a:t>
            </a:r>
            <a:r>
              <a:rPr lang="ja-JP" altLang="en-US" dirty="0"/>
              <a:t>に</a:t>
            </a:r>
            <a:r>
              <a:rPr lang="ja-JP" altLang="en-US" b="1" dirty="0">
                <a:solidFill>
                  <a:srgbClr val="C00000"/>
                </a:solidFill>
              </a:rPr>
              <a:t>代入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sz="2000" b="1" dirty="0"/>
              <a:t>enermy1 = </a:t>
            </a:r>
            <a:r>
              <a:rPr lang="en-US" altLang="ja-JP" sz="2000" b="1" dirty="0" err="1"/>
              <a:t>hero.findNearestEnemy</a:t>
            </a:r>
            <a:r>
              <a:rPr lang="en-US" altLang="ja-JP" sz="2000" b="1" dirty="0"/>
              <a:t>()</a:t>
            </a:r>
          </a:p>
          <a:p>
            <a:r>
              <a:rPr lang="ja-JP" altLang="en-US" b="1" dirty="0">
                <a:solidFill>
                  <a:srgbClr val="C00000"/>
                </a:solidFill>
              </a:rPr>
              <a:t>繰り返し（ループ）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/>
              <a:t>while True:</a:t>
            </a:r>
          </a:p>
          <a:p>
            <a:pPr marL="457200" lvl="1" indent="0">
              <a:buNone/>
            </a:pPr>
            <a:r>
              <a:rPr lang="en-US" altLang="ja-JP" b="1" dirty="0"/>
              <a:t>    </a:t>
            </a:r>
            <a:r>
              <a:rPr lang="en-US" altLang="ja-JP" b="1" dirty="0" err="1"/>
              <a:t>hero.moveRight</a:t>
            </a:r>
            <a:r>
              <a:rPr lang="en-US" altLang="ja-JP" b="1" dirty="0"/>
              <a:t>()</a:t>
            </a:r>
          </a:p>
          <a:p>
            <a:pPr marL="457200" lvl="1" indent="0">
              <a:buNone/>
            </a:pPr>
            <a:r>
              <a:rPr lang="en-US" altLang="ja-JP" b="1" dirty="0"/>
              <a:t>    </a:t>
            </a:r>
            <a:r>
              <a:rPr lang="en-US" altLang="ja-JP" b="1" dirty="0" err="1"/>
              <a:t>hero.moveLeft</a:t>
            </a:r>
            <a:r>
              <a:rPr lang="en-US" altLang="ja-JP" b="1" dirty="0"/>
              <a:t>()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5FA11C-DC6E-4065-9F66-D5CEB94B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4450" y="422535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⑬「目標：成功！」になるまで、編集画面を書き換えて、「実行」を繰り返す。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4450" y="1093760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「目標：成功！」になったら「完了」をクリック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3" y="2186666"/>
            <a:ext cx="8674421" cy="350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4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⑭　完了の確認．「</a:t>
            </a:r>
            <a:r>
              <a:rPr lang="ja-JP" altLang="en-US" b="1" dirty="0"/>
              <a:t>続ける</a:t>
            </a:r>
            <a:r>
              <a:rPr lang="ja-JP" altLang="en-US" dirty="0"/>
              <a:t>」をクリック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5" y="833622"/>
            <a:ext cx="8254888" cy="538932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038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ダンジョンのゴールを目指す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赤い旗</a:t>
            </a:r>
            <a:r>
              <a:rPr lang="ja-JP" altLang="en-US" dirty="0"/>
              <a:t>をたどり，</a:t>
            </a:r>
            <a:r>
              <a:rPr lang="ja-JP" altLang="en-US" b="1" u="sng" dirty="0">
                <a:solidFill>
                  <a:srgbClr val="FF0000"/>
                </a:solidFill>
              </a:rPr>
              <a:t>ダンジョンのゴール</a:t>
            </a:r>
            <a:r>
              <a:rPr lang="ja-JP" altLang="en-US" dirty="0"/>
              <a:t>を目指す</a:t>
            </a:r>
            <a:endParaRPr lang="en-US" altLang="ja-JP" dirty="0"/>
          </a:p>
          <a:p>
            <a:r>
              <a:rPr lang="ja-JP" altLang="en-US" dirty="0"/>
              <a:t>有料のダンジョンもある．支払いをしない場合は，有料のダンジョンは</a:t>
            </a:r>
            <a:r>
              <a:rPr lang="ja-JP" altLang="en-US" u="sng" dirty="0"/>
              <a:t>選べない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22</a:t>
            </a:fld>
            <a:endParaRPr lang="ja-JP" altLang="en-US"/>
          </a:p>
        </p:txBody>
      </p:sp>
      <p:pic>
        <p:nvPicPr>
          <p:cNvPr id="7" name="図 6" descr="おもちゃ, 回路, レゴ が含まれている画像&#10;&#10;自動的に生成された説明">
            <a:extLst>
              <a:ext uri="{FF2B5EF4-FFF2-40B4-BE49-F238E27FC236}">
                <a16:creationId xmlns:a16="http://schemas.microsoft.com/office/drawing/2014/main" id="{7AAA67E9-2A25-41B5-9717-0AA1DEFCE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67" y="2393428"/>
            <a:ext cx="6513438" cy="3674159"/>
          </a:xfrm>
          <a:prstGeom prst="rect">
            <a:avLst/>
          </a:prstGeom>
        </p:spPr>
      </p:pic>
      <p:pic>
        <p:nvPicPr>
          <p:cNvPr id="9" name="図 8" descr="屋内, テーブル, 椅子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47A48CE7-620E-42C2-B3C6-F71DC0CEF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7" y="2419659"/>
            <a:ext cx="1250954" cy="17205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1FB230-365C-491A-9FEA-E45D14F86F5A}"/>
              </a:ext>
            </a:extLst>
          </p:cNvPr>
          <p:cNvSpPr txBox="1"/>
          <p:nvPr/>
        </p:nvSpPr>
        <p:spPr>
          <a:xfrm>
            <a:off x="115195" y="423050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赤い旗をたどる</a:t>
            </a:r>
          </a:p>
        </p:txBody>
      </p:sp>
      <p:pic>
        <p:nvPicPr>
          <p:cNvPr id="12" name="図 11" descr="屋内, テーブル, 座る, イエロー が含まれている画像&#10;&#10;自動的に生成された説明">
            <a:extLst>
              <a:ext uri="{FF2B5EF4-FFF2-40B4-BE49-F238E27FC236}">
                <a16:creationId xmlns:a16="http://schemas.microsoft.com/office/drawing/2014/main" id="{7493A390-F083-448C-9C03-E30E98D99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4" y="4803226"/>
            <a:ext cx="842625" cy="159633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FB315B-4D16-4EA9-8081-941AB909943B}"/>
              </a:ext>
            </a:extLst>
          </p:cNvPr>
          <p:cNvSpPr txBox="1"/>
          <p:nvPr/>
        </p:nvSpPr>
        <p:spPr>
          <a:xfrm>
            <a:off x="115195" y="645213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青い旗は有料のことも</a:t>
            </a:r>
          </a:p>
        </p:txBody>
      </p:sp>
    </p:spTree>
    <p:extLst>
      <p:ext uri="{BB962C8B-B14F-4D97-AF65-F5344CB8AC3E}">
        <p14:creationId xmlns:p14="http://schemas.microsoft.com/office/powerpoint/2010/main" val="2898355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ダンジョンの出口を目指す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263" y="1122172"/>
            <a:ext cx="8461375" cy="4781931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23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558428" y="2886917"/>
            <a:ext cx="949654" cy="6635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674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62417"/>
            <a:ext cx="7977203" cy="5333166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コードコンバット</a:t>
            </a:r>
            <a:r>
              <a:rPr lang="ja-JP" altLang="en-US" sz="2400" dirty="0"/>
              <a:t>は，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 プログラムの実習</a:t>
            </a:r>
            <a:r>
              <a:rPr lang="ja-JP" altLang="en-US" sz="2400" dirty="0"/>
              <a:t>ができるオンラインサービス</a:t>
            </a:r>
            <a:endParaRPr lang="en-US" altLang="ja-JP" sz="2400" dirty="0"/>
          </a:p>
          <a:p>
            <a:endParaRPr lang="en-US" altLang="ja-JP" sz="2400" dirty="0"/>
          </a:p>
          <a:p>
            <a:pPr lvl="1"/>
            <a:r>
              <a:rPr lang="ja-JP" altLang="en-US" dirty="0"/>
              <a:t>オブジェクト</a:t>
            </a:r>
            <a:endParaRPr lang="en-US" altLang="ja-JP" dirty="0"/>
          </a:p>
          <a:p>
            <a:pPr lvl="1"/>
            <a:r>
              <a:rPr lang="ja-JP" altLang="en-US" dirty="0"/>
              <a:t>メソッド</a:t>
            </a:r>
            <a:endParaRPr lang="en-US" altLang="ja-JP" dirty="0"/>
          </a:p>
          <a:p>
            <a:pPr lvl="1"/>
            <a:r>
              <a:rPr lang="ja-JP" altLang="en-US" dirty="0"/>
              <a:t>文字列</a:t>
            </a:r>
            <a:endParaRPr lang="en-US" altLang="ja-JP" dirty="0"/>
          </a:p>
          <a:p>
            <a:pPr lvl="1"/>
            <a:r>
              <a:rPr lang="ja-JP" altLang="en-US" dirty="0"/>
              <a:t>引数</a:t>
            </a:r>
            <a:endParaRPr lang="en-US" altLang="ja-JP" dirty="0"/>
          </a:p>
          <a:p>
            <a:pPr lvl="1"/>
            <a:r>
              <a:rPr lang="ja-JP" altLang="en-US" dirty="0"/>
              <a:t>変数と代入</a:t>
            </a:r>
            <a:endParaRPr lang="en-US" altLang="ja-JP" dirty="0"/>
          </a:p>
          <a:p>
            <a:pPr lvl="1"/>
            <a:r>
              <a:rPr lang="ja-JP" altLang="en-US" dirty="0"/>
              <a:t>繰り返し（ループ）</a:t>
            </a:r>
            <a:endParaRPr lang="en-US" altLang="ja-JP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0A2DC27-0293-4D8E-BCBA-9B4463637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17" y="2414567"/>
            <a:ext cx="4664954" cy="1862279"/>
          </a:xfrm>
          <a:prstGeom prst="rect">
            <a:avLst/>
          </a:prstGeom>
        </p:spPr>
      </p:pic>
      <p:sp>
        <p:nvSpPr>
          <p:cNvPr id="6" name="右中かっこ 5">
            <a:extLst>
              <a:ext uri="{FF2B5EF4-FFF2-40B4-BE49-F238E27FC236}">
                <a16:creationId xmlns:a16="http://schemas.microsoft.com/office/drawing/2014/main" id="{B3B16075-1748-45D5-A42C-898D8876CCD0}"/>
              </a:ext>
            </a:extLst>
          </p:cNvPr>
          <p:cNvSpPr/>
          <p:nvPr/>
        </p:nvSpPr>
        <p:spPr>
          <a:xfrm rot="5400000">
            <a:off x="7712493" y="3811550"/>
            <a:ext cx="365126" cy="18541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871424A9-3CFC-4DEA-A71B-10342A5E4012}"/>
              </a:ext>
            </a:extLst>
          </p:cNvPr>
          <p:cNvSpPr/>
          <p:nvPr/>
        </p:nvSpPr>
        <p:spPr>
          <a:xfrm rot="5400000">
            <a:off x="4901774" y="3817570"/>
            <a:ext cx="365126" cy="18541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C70704-87B9-499B-B6DA-D746521BE78D}"/>
              </a:ext>
            </a:extLst>
          </p:cNvPr>
          <p:cNvSpPr txBox="1"/>
          <p:nvPr/>
        </p:nvSpPr>
        <p:spPr>
          <a:xfrm>
            <a:off x="6967958" y="5185458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プログラム編集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の画面など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789F70-C772-428A-B9BF-8B39F1D9FE98}"/>
              </a:ext>
            </a:extLst>
          </p:cNvPr>
          <p:cNvSpPr txBox="1"/>
          <p:nvPr/>
        </p:nvSpPr>
        <p:spPr>
          <a:xfrm>
            <a:off x="3953258" y="512319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プログラム実行結果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がビジュアルに表示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される画面など</a:t>
            </a:r>
          </a:p>
        </p:txBody>
      </p:sp>
    </p:spTree>
    <p:extLst>
      <p:ext uri="{BB962C8B-B14F-4D97-AF65-F5344CB8AC3E}">
        <p14:creationId xmlns:p14="http://schemas.microsoft.com/office/powerpoint/2010/main" val="1698134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9759" y="203965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コードコンバットを使うには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62417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URL: </a:t>
            </a:r>
            <a:r>
              <a:rPr lang="en-US" altLang="ja-JP" sz="2400" dirty="0">
                <a:hlinkClick r:id="rId2"/>
              </a:rPr>
              <a:t>https://codecombat.com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各自で</a:t>
            </a:r>
            <a:r>
              <a:rPr lang="ja-JP" altLang="en-US" sz="2400" b="1" dirty="0"/>
              <a:t>会員登録</a:t>
            </a:r>
            <a:r>
              <a:rPr lang="ja-JP" altLang="en-US" sz="2400" dirty="0"/>
              <a:t>することも</a:t>
            </a:r>
            <a:r>
              <a:rPr lang="ja-JP" altLang="en-US" sz="2400" b="1" u="sng" dirty="0"/>
              <a:t>できる</a:t>
            </a:r>
            <a:r>
              <a:rPr lang="ja-JP" altLang="en-US" sz="2400" dirty="0"/>
              <a:t>（メリット：課金アイテムを買うことができる．履歴が残る）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・メールアドレス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・パスワードは，コードコンバット専用の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パスワードを自分で考える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・誕生日</a:t>
            </a:r>
            <a:endParaRPr lang="en-US" altLang="ja-JP" sz="2400" dirty="0"/>
          </a:p>
          <a:p>
            <a:r>
              <a:rPr lang="ja-JP" altLang="en-US" sz="2400" b="1" u="sng" dirty="0"/>
              <a:t>課金のメッセージ</a:t>
            </a:r>
            <a:r>
              <a:rPr lang="ja-JP" altLang="en-US" sz="2400" dirty="0"/>
              <a:t>がでたら，注意深く対処する</a:t>
            </a:r>
            <a:endParaRPr lang="en-US" altLang="ja-JP" sz="2400" dirty="0"/>
          </a:p>
          <a:p>
            <a:r>
              <a:rPr lang="ja-JP" altLang="en-US" sz="2400" dirty="0"/>
              <a:t>この資料では，</a:t>
            </a:r>
            <a:r>
              <a:rPr lang="ja-JP" altLang="en-US" sz="2400" b="1" u="sng" dirty="0"/>
              <a:t>会員登録しない</a:t>
            </a:r>
            <a:r>
              <a:rPr lang="ja-JP" altLang="en-US" sz="2400" dirty="0"/>
              <a:t>として説明する</a:t>
            </a:r>
            <a:endParaRPr lang="en-US" altLang="ja-JP" sz="2400" dirty="0"/>
          </a:p>
          <a:p>
            <a:r>
              <a:rPr lang="ja-JP" altLang="en-US" sz="2400" dirty="0"/>
              <a:t>最初のダンジョンのクリア：目安は１から３時間</a:t>
            </a:r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21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Web </a:t>
            </a:r>
            <a:r>
              <a:rPr lang="ja-JP" altLang="en-US" dirty="0"/>
              <a:t>ブラウザを使う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>
                <a:hlinkClick r:id="rId2"/>
              </a:rPr>
              <a:t>https://codecombat.com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0852" y="1763767"/>
            <a:ext cx="6464891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「課金のメッセージ」などで心配なことが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あるときは，無理に使い続けないこと</a:t>
            </a:r>
          </a:p>
        </p:txBody>
      </p:sp>
      <p:pic>
        <p:nvPicPr>
          <p:cNvPr id="7" name="図 6" descr="電子機器, ブルー が含まれている画像&#10;&#10;自動的に生成された説明">
            <a:extLst>
              <a:ext uri="{FF2B5EF4-FFF2-40B4-BE49-F238E27FC236}">
                <a16:creationId xmlns:a16="http://schemas.microsoft.com/office/drawing/2014/main" id="{DE7FC9E6-BC5A-4B28-91ED-25A89314A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9" y="3276047"/>
            <a:ext cx="4966864" cy="1769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EB3F78-8E56-4941-9C1E-56A61BC4102A}"/>
              </a:ext>
            </a:extLst>
          </p:cNvPr>
          <p:cNvSpPr txBox="1"/>
          <p:nvPr/>
        </p:nvSpPr>
        <p:spPr>
          <a:xfrm>
            <a:off x="2412565" y="524642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課金のメッセージの例</a:t>
            </a:r>
          </a:p>
        </p:txBody>
      </p:sp>
    </p:spTree>
    <p:extLst>
      <p:ext uri="{BB962C8B-B14F-4D97-AF65-F5344CB8AC3E}">
        <p14:creationId xmlns:p14="http://schemas.microsoft.com/office/powerpoint/2010/main" val="10717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DF5D1CB-B1DA-4B9D-A393-979080A26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44" y="1878521"/>
            <a:ext cx="6946232" cy="350931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 「今すぐプレイ」をクリック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89046" cy="5333166"/>
          </a:xfrm>
        </p:spPr>
        <p:txBody>
          <a:bodyPr>
            <a:noAutofit/>
          </a:bodyPr>
          <a:lstStyle/>
          <a:p>
            <a:r>
              <a:rPr lang="ja-JP" altLang="en-US" sz="2400" dirty="0"/>
              <a:t>「</a:t>
            </a:r>
            <a:r>
              <a:rPr lang="ja-JP" altLang="en-US" sz="2400" b="1" dirty="0"/>
              <a:t>日本語</a:t>
            </a:r>
            <a:r>
              <a:rPr lang="ja-JP" altLang="en-US" sz="2400" dirty="0"/>
              <a:t>」になっていない場合には，日本語に変える</a:t>
            </a:r>
            <a:endParaRPr lang="en-US" altLang="ja-JP" sz="2400" dirty="0"/>
          </a:p>
          <a:p>
            <a:r>
              <a:rPr lang="ja-JP" altLang="en-US" sz="2400" dirty="0"/>
              <a:t>アカウント登録やログインは行わないことにする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226658" y="4126155"/>
            <a:ext cx="1621045" cy="1033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782702" y="2233696"/>
            <a:ext cx="828210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6281239" y="1840029"/>
            <a:ext cx="150019" cy="3718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86498BC-6D26-4AF2-9A97-26C3EF7E4F97}"/>
              </a:ext>
            </a:extLst>
          </p:cNvPr>
          <p:cNvSpPr/>
          <p:nvPr/>
        </p:nvSpPr>
        <p:spPr>
          <a:xfrm>
            <a:off x="2547468" y="1828695"/>
            <a:ext cx="1846006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CF8D629-D06C-4535-9AB0-70698300F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471" y="3512836"/>
            <a:ext cx="4781964" cy="324640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956BF3A-539B-49F2-AAE5-BE7B0ADC7DF9}"/>
              </a:ext>
            </a:extLst>
          </p:cNvPr>
          <p:cNvSpPr/>
          <p:nvPr/>
        </p:nvSpPr>
        <p:spPr>
          <a:xfrm>
            <a:off x="6319563" y="5788747"/>
            <a:ext cx="1546965" cy="4404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863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③ キースガードのダンジョンを選んでみる。「ゲームスタート」をクリック 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06" y="1168671"/>
            <a:ext cx="6726361" cy="527113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653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④ 「キースガードのダンジョン」の最初のダンジョンを選ぶ 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5" y="1119419"/>
            <a:ext cx="6806576" cy="533400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5CC236-2E3C-4AD4-BB3D-6694DD2151CE}"/>
              </a:ext>
            </a:extLst>
          </p:cNvPr>
          <p:cNvSpPr txBox="1"/>
          <p:nvPr/>
        </p:nvSpPr>
        <p:spPr>
          <a:xfrm>
            <a:off x="164263" y="550774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最初のダンジョン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FF15EF-0100-4873-9BBC-209915FB677C}"/>
              </a:ext>
            </a:extLst>
          </p:cNvPr>
          <p:cNvSpPr txBox="1"/>
          <p:nvPr/>
        </p:nvSpPr>
        <p:spPr>
          <a:xfrm>
            <a:off x="6673659" y="420915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ゴール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94E8A89-9DB4-49FD-9B6B-0A7D50EA83E3}"/>
              </a:ext>
            </a:extLst>
          </p:cNvPr>
          <p:cNvSpPr/>
          <p:nvPr/>
        </p:nvSpPr>
        <p:spPr>
          <a:xfrm>
            <a:off x="6756704" y="3429000"/>
            <a:ext cx="925351" cy="7801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89EF22-FF6A-4006-8E8E-4F0E81BB0DD4}"/>
              </a:ext>
            </a:extLst>
          </p:cNvPr>
          <p:cNvSpPr txBox="1"/>
          <p:nvPr/>
        </p:nvSpPr>
        <p:spPr>
          <a:xfrm>
            <a:off x="7824417" y="3849241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課金なしで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も問題なく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ゴールに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行ける</a:t>
            </a:r>
          </a:p>
        </p:txBody>
      </p:sp>
    </p:spTree>
    <p:extLst>
      <p:ext uri="{BB962C8B-B14F-4D97-AF65-F5344CB8AC3E}">
        <p14:creationId xmlns:p14="http://schemas.microsoft.com/office/powerpoint/2010/main" val="477698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⑤ 「ゲームスタート」をクリック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 </a:t>
            </a:r>
            <a:r>
              <a:rPr lang="ja-JP" altLang="en-US" dirty="0"/>
              <a:t>音声が出るので、このとき、各自で「</a:t>
            </a:r>
            <a:r>
              <a:rPr lang="ja-JP" altLang="en-US" b="1" dirty="0"/>
              <a:t>音量</a:t>
            </a:r>
            <a:r>
              <a:rPr lang="ja-JP" altLang="en-US" dirty="0"/>
              <a:t>」を調整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6F77370-7F48-49C1-8603-DB37AE8840E1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54" y="1635752"/>
            <a:ext cx="6177691" cy="48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57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557</Words>
  <Application>Microsoft Office PowerPoint</Application>
  <PresentationFormat>画面に合わせる (4:3)</PresentationFormat>
  <Paragraphs>111</Paragraphs>
  <Slides>23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9" baseType="lpstr">
      <vt:lpstr>メイリオ</vt:lpstr>
      <vt:lpstr>游ゴシック</vt:lpstr>
      <vt:lpstr>Arial</vt:lpstr>
      <vt:lpstr>Calibri</vt:lpstr>
      <vt:lpstr>Segoe UI</vt:lpstr>
      <vt:lpstr>Office テーマ</vt:lpstr>
      <vt:lpstr>コードコンバット (Code Combat) を用いた Python 演習 </vt:lpstr>
      <vt:lpstr>Python まとめ</vt:lpstr>
      <vt:lpstr>コードコンバット</vt:lpstr>
      <vt:lpstr>コードコンバットを使うには</vt:lpstr>
      <vt:lpstr>① Web ブラウザを使う</vt:lpstr>
      <vt:lpstr>② 「今すぐプレイ」をクリック </vt:lpstr>
      <vt:lpstr>③ キースガードのダンジョンを選んでみる。「ゲームスタート」をクリック </vt:lpstr>
      <vt:lpstr>④ 「キースガードのダンジョン」の最初のダンジョンを選ぶ </vt:lpstr>
      <vt:lpstr>⑤ 「ゲームスタート」をクリック </vt:lpstr>
      <vt:lpstr>⑥ 「Python（デフォルト）」を選び、「次へ」をクリック </vt:lpstr>
      <vt:lpstr>⑦ゲームスタート</vt:lpstr>
      <vt:lpstr>⑧ 「装備する」をクリック </vt:lpstr>
      <vt:lpstr>⑨ 「ゲームスタート」をクリック </vt:lpstr>
      <vt:lpstr>⑩ 「レベルスタート」をクリック  </vt:lpstr>
      <vt:lpstr>ヒントを見たいときは、「ヒント」をクリック </vt:lpstr>
      <vt:lpstr>メソッドの説明を見たいときは、「メソッド」の下のリストの中から、説明を見たいメソッドをクリック </vt:lpstr>
      <vt:lpstr>⑪ 編集画面で、試しに、「hero.moveDown()」と入れて、「実行」をクリックしてみる </vt:lpstr>
      <vt:lpstr>⑫ 「実行」で，キャラクタが動くので確認する</vt:lpstr>
      <vt:lpstr>迷ったら，「ミッション（目標）」や「ヒント」を確認する</vt:lpstr>
      <vt:lpstr>⑬「目標：成功！」になるまで、編集画面を書き換えて、「実行」を繰り返す。 </vt:lpstr>
      <vt:lpstr>⑭　完了の確認．「続ける」をクリック</vt:lpstr>
      <vt:lpstr>ダンジョンのゴールを目指す</vt:lpstr>
      <vt:lpstr>ダンジョンの出口を目指す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コードコンバット (Code Combat) を用いた Python 演習</dc:title>
  <dc:creator>kaneko kunihiko</dc:creator>
  <cp:lastModifiedBy>user</cp:lastModifiedBy>
  <cp:revision>33</cp:revision>
  <dcterms:created xsi:type="dcterms:W3CDTF">2019-11-02T00:06:04Z</dcterms:created>
  <dcterms:modified xsi:type="dcterms:W3CDTF">2023-02-03T13:31:36Z</dcterms:modified>
</cp:coreProperties>
</file>