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656" r:id="rId2"/>
    <p:sldId id="625" r:id="rId3"/>
    <p:sldId id="621" r:id="rId4"/>
    <p:sldId id="629" r:id="rId5"/>
    <p:sldId id="626" r:id="rId6"/>
    <p:sldId id="664" r:id="rId7"/>
    <p:sldId id="6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109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36469F-B15D-4708-81AA-11A06E7B4157}" type="datetimeFigureOut">
              <a:rPr kumimoji="1" lang="ja-JP" altLang="en-US" smtClean="0"/>
              <a:t>2022/5/21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391736-721A-4FCB-AD5F-FC363B5602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065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2022/5/21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602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2022/5/21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7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2022/5/21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8341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2022/5/21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350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2022/5/21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04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デジタル画像と画素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（デジタルの基礎）</a:t>
            </a:r>
            <a:endParaRPr lang="en-US" altLang="ja-JP" dirty="0"/>
          </a:p>
          <a:p>
            <a:r>
              <a:rPr lang="en-US" altLang="ja-JP" dirty="0"/>
              <a:t>URL: https://www.kkaneko.jp/cc/index.html</a:t>
            </a:r>
            <a:endParaRPr lang="ja-JP" altLang="en-US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図 7" descr="メガネをかけた男性&#10;&#10;自動的に生成された説明">
            <a:extLst>
              <a:ext uri="{FF2B5EF4-FFF2-40B4-BE49-F238E27FC236}">
                <a16:creationId xmlns:a16="http://schemas.microsoft.com/office/drawing/2014/main" id="{2E3DCDAE-0B8B-4FB5-80EC-6D39A76CC70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723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 descr="メガネをかけた男性&#10;&#10;自動的に生成された説明">
            <a:extLst>
              <a:ext uri="{FF2B5EF4-FFF2-40B4-BE49-F238E27FC236}">
                <a16:creationId xmlns:a16="http://schemas.microsoft.com/office/drawing/2014/main" id="{EBCCF86A-D262-91CC-F8C2-30F8873489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172" y="2143217"/>
            <a:ext cx="710957" cy="937036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F5C167B7-D27C-4D38-B520-F36B3FCD2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画像と画素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89E8D19-A760-4F6D-9D90-B01602825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9F08AAA7-83FA-420A-918D-F8AE6A2CF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4595" y="2474120"/>
            <a:ext cx="102394" cy="89297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8DDCDAE1-5322-41B2-8AF8-CB6367A09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2963" y="4880373"/>
            <a:ext cx="2446824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それぞれの格子が画素</a:t>
            </a:r>
          </a:p>
        </p:txBody>
      </p:sp>
      <p:sp>
        <p:nvSpPr>
          <p:cNvPr id="9" name="Line 10">
            <a:extLst>
              <a:ext uri="{FF2B5EF4-FFF2-40B4-BE49-F238E27FC236}">
                <a16:creationId xmlns:a16="http://schemas.microsoft.com/office/drawing/2014/main" id="{2E2982AE-60ED-411C-8105-5A82A41330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64606" y="2209800"/>
            <a:ext cx="2121694" cy="261938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0" name="Line 11">
            <a:extLst>
              <a:ext uri="{FF2B5EF4-FFF2-40B4-BE49-F238E27FC236}">
                <a16:creationId xmlns:a16="http://schemas.microsoft.com/office/drawing/2014/main" id="{B7C0B894-C8A5-4AB4-BF4D-7FEDBD88A50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5081" y="2555082"/>
            <a:ext cx="2121694" cy="1953476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8093A6B6-D228-4718-9E23-0DE8160B0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7417" y="3448156"/>
            <a:ext cx="958201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画像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914ED401-3AAF-C626-CB41-D752102CAD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3444" y="2222441"/>
            <a:ext cx="3137061" cy="228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74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255017" y="339256"/>
            <a:ext cx="8753475" cy="507206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画像の種類</a:t>
            </a:r>
            <a:endParaRPr lang="en-US" altLang="ja-JP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7D34A73B-6AF9-D1F0-3319-C605AB62F5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8133" y="1473146"/>
            <a:ext cx="1929896" cy="2543588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9DA293A2-4EC2-BE0A-A914-24C6408BFD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8619" y="1473146"/>
            <a:ext cx="1929896" cy="2549111"/>
          </a:xfrm>
          <a:prstGeom prst="rect">
            <a:avLst/>
          </a:prstGeom>
        </p:spPr>
      </p:pic>
      <p:sp>
        <p:nvSpPr>
          <p:cNvPr id="8" name="Text Box 9">
            <a:extLst>
              <a:ext uri="{FF2B5EF4-FFF2-40B4-BE49-F238E27FC236}">
                <a16:creationId xmlns:a16="http://schemas.microsoft.com/office/drawing/2014/main" id="{566070A3-4DD5-34FD-2D82-5303416B6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2536" y="4239892"/>
            <a:ext cx="958201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カラー画像</a:t>
            </a: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5DA67636-0265-1289-C3DB-1984D929B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4146" y="4239891"/>
            <a:ext cx="958201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濃淡画像</a:t>
            </a: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61D2396D-7C8E-A8E2-971A-9364B1817D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0872" y="4809299"/>
            <a:ext cx="958201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輝度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と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色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の情報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3D1BCB3D-2C3C-928B-F920-B2C0D73EA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3603" y="4803774"/>
            <a:ext cx="958201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輝度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のみの情報</a:t>
            </a:r>
          </a:p>
        </p:txBody>
      </p:sp>
    </p:spTree>
    <p:extLst>
      <p:ext uri="{BB962C8B-B14F-4D97-AF65-F5344CB8AC3E}">
        <p14:creationId xmlns:p14="http://schemas.microsoft.com/office/powerpoint/2010/main" val="48327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C2E268-4573-47C0-9CC6-0A8C1A5DA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濃淡画像でのコード化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59E2FC6-980B-4C43-A897-C20F08EDA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1003CEC-B80A-41CE-A4A6-38E50F52F648}"/>
              </a:ext>
            </a:extLst>
          </p:cNvPr>
          <p:cNvSpPr txBox="1">
            <a:spLocks noChangeArrowheads="1"/>
          </p:cNvSpPr>
          <p:nvPr/>
        </p:nvSpPr>
        <p:spPr>
          <a:xfrm>
            <a:off x="713019" y="1316696"/>
            <a:ext cx="63627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画像の輝度の情報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例えば：　黒　＝　０，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　　　　　暗い灰色　＝　１，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　　　　　明るい灰色　＝　２，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　　　　　白　＝　３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　のように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コード化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6" name="Text Box 24">
            <a:extLst>
              <a:ext uri="{FF2B5EF4-FFF2-40B4-BE49-F238E27FC236}">
                <a16:creationId xmlns:a16="http://schemas.microsoft.com/office/drawing/2014/main" id="{BE990FBE-B186-46CD-A4DF-04AF89CDF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7440" y="4508014"/>
            <a:ext cx="59503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+mn-cs"/>
              </a:rPr>
              <a:t>画素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+mn-cs"/>
            </a:endParaRPr>
          </a:p>
        </p:txBody>
      </p:sp>
      <p:sp>
        <p:nvSpPr>
          <p:cNvPr id="7" name="Text Box 25">
            <a:extLst>
              <a:ext uri="{FF2B5EF4-FFF2-40B4-BE49-F238E27FC236}">
                <a16:creationId xmlns:a16="http://schemas.microsoft.com/office/drawing/2014/main" id="{BD3AE1CA-1F30-4FED-8F0F-CF3DA96B7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9609" y="6335623"/>
            <a:ext cx="61908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+mn-cs"/>
              </a:rPr>
              <a:t>幅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+mn-cs"/>
              </a:rPr>
              <a:t>: 8</a:t>
            </a:r>
          </a:p>
        </p:txBody>
      </p:sp>
      <p:sp>
        <p:nvSpPr>
          <p:cNvPr id="8" name="Text Box 26">
            <a:extLst>
              <a:ext uri="{FF2B5EF4-FFF2-40B4-BE49-F238E27FC236}">
                <a16:creationId xmlns:a16="http://schemas.microsoft.com/office/drawing/2014/main" id="{F16561F7-7ADE-4914-8EDA-6A44B9F35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290" y="5202148"/>
            <a:ext cx="82426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+mn-cs"/>
              </a:rPr>
              <a:t>高さ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+mn-cs"/>
              </a:rPr>
              <a:t>: 8</a:t>
            </a:r>
          </a:p>
        </p:txBody>
      </p:sp>
      <p:sp>
        <p:nvSpPr>
          <p:cNvPr id="9" name="Text Box 27">
            <a:extLst>
              <a:ext uri="{FF2B5EF4-FFF2-40B4-BE49-F238E27FC236}">
                <a16:creationId xmlns:a16="http://schemas.microsoft.com/office/drawing/2014/main" id="{7A551B31-7AE1-4109-A6ED-C4BC8B994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5215" y="5153213"/>
            <a:ext cx="24929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+mn-cs"/>
              </a:rPr>
              <a:t>輝度が４段階の場合：</a:t>
            </a:r>
          </a:p>
        </p:txBody>
      </p:sp>
      <p:sp>
        <p:nvSpPr>
          <p:cNvPr id="10" name="Text Box 28">
            <a:extLst>
              <a:ext uri="{FF2B5EF4-FFF2-40B4-BE49-F238E27FC236}">
                <a16:creationId xmlns:a16="http://schemas.microsoft.com/office/drawing/2014/main" id="{0D157E78-4172-4896-B164-66A23F4EC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0940" y="5499685"/>
            <a:ext cx="29848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+mn-cs"/>
              </a:rPr>
              <a:t>0</a:t>
            </a:r>
          </a:p>
        </p:txBody>
      </p:sp>
      <p:sp>
        <p:nvSpPr>
          <p:cNvPr id="11" name="Text Box 29">
            <a:extLst>
              <a:ext uri="{FF2B5EF4-FFF2-40B4-BE49-F238E27FC236}">
                <a16:creationId xmlns:a16="http://schemas.microsoft.com/office/drawing/2014/main" id="{3AD418D3-9C08-4840-9C90-5F3FBF015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277" y="5488969"/>
            <a:ext cx="29848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+mn-cs"/>
              </a:rPr>
              <a:t>1</a:t>
            </a:r>
          </a:p>
        </p:txBody>
      </p:sp>
      <p:sp>
        <p:nvSpPr>
          <p:cNvPr id="12" name="Text Box 30">
            <a:extLst>
              <a:ext uri="{FF2B5EF4-FFF2-40B4-BE49-F238E27FC236}">
                <a16:creationId xmlns:a16="http://schemas.microsoft.com/office/drawing/2014/main" id="{C5196C37-4131-47A2-9FD4-FC893CE43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9615" y="5488969"/>
            <a:ext cx="29848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+mn-cs"/>
              </a:rPr>
              <a:t>2</a:t>
            </a:r>
          </a:p>
        </p:txBody>
      </p:sp>
      <p:sp>
        <p:nvSpPr>
          <p:cNvPr id="13" name="Text Box 31">
            <a:extLst>
              <a:ext uri="{FF2B5EF4-FFF2-40B4-BE49-F238E27FC236}">
                <a16:creationId xmlns:a16="http://schemas.microsoft.com/office/drawing/2014/main" id="{DD30A88E-26FE-4478-83CA-B6670FC2D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3952" y="5488969"/>
            <a:ext cx="29848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+mn-cs"/>
              </a:rPr>
              <a:t>3</a:t>
            </a:r>
          </a:p>
        </p:txBody>
      </p:sp>
      <p:sp>
        <p:nvSpPr>
          <p:cNvPr id="14" name="Rectangle 32">
            <a:extLst>
              <a:ext uri="{FF2B5EF4-FFF2-40B4-BE49-F238E27FC236}">
                <a16:creationId xmlns:a16="http://schemas.microsoft.com/office/drawing/2014/main" id="{8330AC70-92E7-4542-9BF0-E73CCC93E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0940" y="5812819"/>
            <a:ext cx="215504" cy="215504"/>
          </a:xfrm>
          <a:prstGeom prst="rect">
            <a:avLst/>
          </a:prstGeom>
          <a:solidFill>
            <a:srgbClr val="0000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メイリオ"/>
              <a:cs typeface="+mn-cs"/>
            </a:endParaRPr>
          </a:p>
        </p:txBody>
      </p:sp>
      <p:sp>
        <p:nvSpPr>
          <p:cNvPr id="15" name="Rectangle 33">
            <a:extLst>
              <a:ext uri="{FF2B5EF4-FFF2-40B4-BE49-F238E27FC236}">
                <a16:creationId xmlns:a16="http://schemas.microsoft.com/office/drawing/2014/main" id="{23D9946A-5DB3-48A1-A22C-25B6DE96F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3138" y="5812819"/>
            <a:ext cx="215503" cy="215504"/>
          </a:xfrm>
          <a:prstGeom prst="rect">
            <a:avLst/>
          </a:prstGeom>
          <a:solidFill>
            <a:srgbClr val="000000">
              <a:alpha val="60001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メイリオ"/>
              <a:cs typeface="+mn-cs"/>
            </a:endParaRPr>
          </a:p>
        </p:txBody>
      </p:sp>
      <p:sp>
        <p:nvSpPr>
          <p:cNvPr id="16" name="Rectangle 34">
            <a:extLst>
              <a:ext uri="{FF2B5EF4-FFF2-40B4-BE49-F238E27FC236}">
                <a16:creationId xmlns:a16="http://schemas.microsoft.com/office/drawing/2014/main" id="{01C575B5-47F2-404F-9E42-1834CE7523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5334" y="5812819"/>
            <a:ext cx="215504" cy="215504"/>
          </a:xfrm>
          <a:prstGeom prst="rect">
            <a:avLst/>
          </a:prstGeom>
          <a:solidFill>
            <a:srgbClr val="000000">
              <a:alpha val="30000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メイリオ"/>
              <a:cs typeface="+mn-cs"/>
            </a:endParaRPr>
          </a:p>
        </p:txBody>
      </p:sp>
      <p:sp>
        <p:nvSpPr>
          <p:cNvPr id="17" name="Rectangle 35">
            <a:extLst>
              <a:ext uri="{FF2B5EF4-FFF2-40B4-BE49-F238E27FC236}">
                <a16:creationId xmlns:a16="http://schemas.microsoft.com/office/drawing/2014/main" id="{A56BB04C-897D-447B-8EBC-59A918107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7532" y="5812819"/>
            <a:ext cx="215503" cy="215504"/>
          </a:xfrm>
          <a:prstGeom prst="rect">
            <a:avLst/>
          </a:prstGeom>
          <a:solidFill>
            <a:srgbClr val="000000">
              <a:alpha val="0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メイリオ"/>
              <a:cs typeface="+mn-cs"/>
            </a:endParaRPr>
          </a:p>
        </p:txBody>
      </p:sp>
      <p:grpSp>
        <p:nvGrpSpPr>
          <p:cNvPr id="18" name="Group 56">
            <a:extLst>
              <a:ext uri="{FF2B5EF4-FFF2-40B4-BE49-F238E27FC236}">
                <a16:creationId xmlns:a16="http://schemas.microsoft.com/office/drawing/2014/main" id="{F635D6A2-D027-4934-8B7B-4ADF117A89A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158590" y="4431814"/>
            <a:ext cx="1843088" cy="1846659"/>
            <a:chOff x="3496" y="2063"/>
            <a:chExt cx="910" cy="912"/>
          </a:xfrm>
        </p:grpSpPr>
        <p:grpSp>
          <p:nvGrpSpPr>
            <p:cNvPr id="19" name="Group 36">
              <a:extLst>
                <a:ext uri="{FF2B5EF4-FFF2-40B4-BE49-F238E27FC236}">
                  <a16:creationId xmlns:a16="http://schemas.microsoft.com/office/drawing/2014/main" id="{492E5EDE-50DD-4A4C-B000-0BB05F0E2D03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499" y="2065"/>
              <a:ext cx="907" cy="907"/>
              <a:chOff x="3323" y="2345"/>
              <a:chExt cx="925" cy="907"/>
            </a:xfrm>
          </p:grpSpPr>
          <p:sp>
            <p:nvSpPr>
              <p:cNvPr id="31" name="Rectangle 37">
                <a:extLst>
                  <a:ext uri="{FF2B5EF4-FFF2-40B4-BE49-F238E27FC236}">
                    <a16:creationId xmlns:a16="http://schemas.microsoft.com/office/drawing/2014/main" id="{16DFF47F-A891-4EFE-BF37-D3402C6577F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323" y="2345"/>
                <a:ext cx="113" cy="90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/>
                  <a:ea typeface="メイリオ"/>
                  <a:cs typeface="+mn-cs"/>
                </a:endParaRPr>
              </a:p>
            </p:txBody>
          </p:sp>
          <p:sp>
            <p:nvSpPr>
              <p:cNvPr id="32" name="Rectangle 38">
                <a:extLst>
                  <a:ext uri="{FF2B5EF4-FFF2-40B4-BE49-F238E27FC236}">
                    <a16:creationId xmlns:a16="http://schemas.microsoft.com/office/drawing/2014/main" id="{717F45D6-913C-4A3F-B8AA-5D51BEAB5F1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439" y="2345"/>
                <a:ext cx="113" cy="90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/>
                  <a:ea typeface="メイリオ"/>
                  <a:cs typeface="+mn-cs"/>
                </a:endParaRPr>
              </a:p>
            </p:txBody>
          </p:sp>
          <p:sp>
            <p:nvSpPr>
              <p:cNvPr id="33" name="Rectangle 39">
                <a:extLst>
                  <a:ext uri="{FF2B5EF4-FFF2-40B4-BE49-F238E27FC236}">
                    <a16:creationId xmlns:a16="http://schemas.microsoft.com/office/drawing/2014/main" id="{9CC1F5A8-5CA9-42DC-8705-798B768EB45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555" y="2345"/>
                <a:ext cx="113" cy="90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/>
                  <a:ea typeface="メイリオ"/>
                  <a:cs typeface="+mn-cs"/>
                </a:endParaRPr>
              </a:p>
            </p:txBody>
          </p:sp>
          <p:sp>
            <p:nvSpPr>
              <p:cNvPr id="34" name="Rectangle 40">
                <a:extLst>
                  <a:ext uri="{FF2B5EF4-FFF2-40B4-BE49-F238E27FC236}">
                    <a16:creationId xmlns:a16="http://schemas.microsoft.com/office/drawing/2014/main" id="{69858522-E399-427B-8DD6-43B4AC2EACB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671" y="2345"/>
                <a:ext cx="113" cy="90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/>
                  <a:ea typeface="メイリオ"/>
                  <a:cs typeface="+mn-cs"/>
                </a:endParaRPr>
              </a:p>
            </p:txBody>
          </p:sp>
          <p:sp>
            <p:nvSpPr>
              <p:cNvPr id="35" name="Rectangle 41">
                <a:extLst>
                  <a:ext uri="{FF2B5EF4-FFF2-40B4-BE49-F238E27FC236}">
                    <a16:creationId xmlns:a16="http://schemas.microsoft.com/office/drawing/2014/main" id="{504DE1DE-6FDB-4F81-B2C8-AFA330D5385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787" y="2345"/>
                <a:ext cx="113" cy="90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/>
                  <a:ea typeface="メイリオ"/>
                  <a:cs typeface="+mn-cs"/>
                </a:endParaRPr>
              </a:p>
            </p:txBody>
          </p:sp>
          <p:sp>
            <p:nvSpPr>
              <p:cNvPr id="36" name="Rectangle 42">
                <a:extLst>
                  <a:ext uri="{FF2B5EF4-FFF2-40B4-BE49-F238E27FC236}">
                    <a16:creationId xmlns:a16="http://schemas.microsoft.com/office/drawing/2014/main" id="{576087DB-052A-4EDC-A711-45903D2DFF2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903" y="2345"/>
                <a:ext cx="113" cy="90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/>
                  <a:ea typeface="メイリオ"/>
                  <a:cs typeface="+mn-cs"/>
                </a:endParaRPr>
              </a:p>
            </p:txBody>
          </p:sp>
          <p:sp>
            <p:nvSpPr>
              <p:cNvPr id="37" name="Rectangle 43">
                <a:extLst>
                  <a:ext uri="{FF2B5EF4-FFF2-40B4-BE49-F238E27FC236}">
                    <a16:creationId xmlns:a16="http://schemas.microsoft.com/office/drawing/2014/main" id="{DAFFE401-0E53-4E83-9D62-FC9DF100C84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019" y="2345"/>
                <a:ext cx="113" cy="90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/>
                  <a:ea typeface="メイリオ"/>
                  <a:cs typeface="+mn-cs"/>
                </a:endParaRPr>
              </a:p>
            </p:txBody>
          </p:sp>
          <p:sp>
            <p:nvSpPr>
              <p:cNvPr id="38" name="Rectangle 44">
                <a:extLst>
                  <a:ext uri="{FF2B5EF4-FFF2-40B4-BE49-F238E27FC236}">
                    <a16:creationId xmlns:a16="http://schemas.microsoft.com/office/drawing/2014/main" id="{1710D67F-1903-4AB7-BDD6-90C3642BA44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135" y="2345"/>
                <a:ext cx="113" cy="90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/>
                  <a:ea typeface="メイリオ"/>
                  <a:cs typeface="+mn-cs"/>
                </a:endParaRPr>
              </a:p>
            </p:txBody>
          </p:sp>
        </p:grpSp>
        <p:grpSp>
          <p:nvGrpSpPr>
            <p:cNvPr id="20" name="Group 45">
              <a:extLst>
                <a:ext uri="{FF2B5EF4-FFF2-40B4-BE49-F238E27FC236}">
                  <a16:creationId xmlns:a16="http://schemas.microsoft.com/office/drawing/2014/main" id="{977FAA1F-2780-4409-BAD0-17651FAC6CC8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5400000">
              <a:off x="3496" y="2068"/>
              <a:ext cx="907" cy="907"/>
              <a:chOff x="3323" y="2345"/>
              <a:chExt cx="925" cy="907"/>
            </a:xfrm>
          </p:grpSpPr>
          <p:sp>
            <p:nvSpPr>
              <p:cNvPr id="23" name="Rectangle 46">
                <a:extLst>
                  <a:ext uri="{FF2B5EF4-FFF2-40B4-BE49-F238E27FC236}">
                    <a16:creationId xmlns:a16="http://schemas.microsoft.com/office/drawing/2014/main" id="{AAEA434E-A02F-426C-8EB3-8570D24F76B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323" y="2345"/>
                <a:ext cx="113" cy="90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/>
                  <a:ea typeface="メイリオ"/>
                  <a:cs typeface="+mn-cs"/>
                </a:endParaRPr>
              </a:p>
            </p:txBody>
          </p:sp>
          <p:sp>
            <p:nvSpPr>
              <p:cNvPr id="24" name="Rectangle 47">
                <a:extLst>
                  <a:ext uri="{FF2B5EF4-FFF2-40B4-BE49-F238E27FC236}">
                    <a16:creationId xmlns:a16="http://schemas.microsoft.com/office/drawing/2014/main" id="{938F0FA7-2887-44D5-82CD-71E109F0E7A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439" y="2345"/>
                <a:ext cx="113" cy="90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/>
                  <a:ea typeface="メイリオ"/>
                  <a:cs typeface="+mn-cs"/>
                </a:endParaRPr>
              </a:p>
            </p:txBody>
          </p:sp>
          <p:sp>
            <p:nvSpPr>
              <p:cNvPr id="25" name="Rectangle 48">
                <a:extLst>
                  <a:ext uri="{FF2B5EF4-FFF2-40B4-BE49-F238E27FC236}">
                    <a16:creationId xmlns:a16="http://schemas.microsoft.com/office/drawing/2014/main" id="{423C9510-0CAB-4EBD-927E-1266DA8A820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555" y="2345"/>
                <a:ext cx="113" cy="90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/>
                  <a:ea typeface="メイリオ"/>
                  <a:cs typeface="+mn-cs"/>
                </a:endParaRPr>
              </a:p>
            </p:txBody>
          </p:sp>
          <p:sp>
            <p:nvSpPr>
              <p:cNvPr id="26" name="Rectangle 49">
                <a:extLst>
                  <a:ext uri="{FF2B5EF4-FFF2-40B4-BE49-F238E27FC236}">
                    <a16:creationId xmlns:a16="http://schemas.microsoft.com/office/drawing/2014/main" id="{4E9F1263-467E-468B-B1D0-90A6B9312BE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671" y="2345"/>
                <a:ext cx="113" cy="90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/>
                  <a:ea typeface="メイリオ"/>
                  <a:cs typeface="+mn-cs"/>
                </a:endParaRPr>
              </a:p>
            </p:txBody>
          </p:sp>
          <p:sp>
            <p:nvSpPr>
              <p:cNvPr id="27" name="Rectangle 50">
                <a:extLst>
                  <a:ext uri="{FF2B5EF4-FFF2-40B4-BE49-F238E27FC236}">
                    <a16:creationId xmlns:a16="http://schemas.microsoft.com/office/drawing/2014/main" id="{B0CEB749-5461-46E6-9995-ADA21FC17DA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787" y="2345"/>
                <a:ext cx="113" cy="90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/>
                  <a:ea typeface="メイリオ"/>
                  <a:cs typeface="+mn-cs"/>
                </a:endParaRPr>
              </a:p>
            </p:txBody>
          </p:sp>
          <p:sp>
            <p:nvSpPr>
              <p:cNvPr id="28" name="Rectangle 51">
                <a:extLst>
                  <a:ext uri="{FF2B5EF4-FFF2-40B4-BE49-F238E27FC236}">
                    <a16:creationId xmlns:a16="http://schemas.microsoft.com/office/drawing/2014/main" id="{FFFCF763-B8DF-4F87-9760-6B70D4F263B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903" y="2345"/>
                <a:ext cx="113" cy="90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/>
                  <a:ea typeface="メイリオ"/>
                  <a:cs typeface="+mn-cs"/>
                </a:endParaRPr>
              </a:p>
            </p:txBody>
          </p:sp>
          <p:sp>
            <p:nvSpPr>
              <p:cNvPr id="29" name="Rectangle 52">
                <a:extLst>
                  <a:ext uri="{FF2B5EF4-FFF2-40B4-BE49-F238E27FC236}">
                    <a16:creationId xmlns:a16="http://schemas.microsoft.com/office/drawing/2014/main" id="{A63838C5-FBBF-4360-A802-5173733E451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019" y="2345"/>
                <a:ext cx="113" cy="90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/>
                  <a:ea typeface="メイリオ"/>
                  <a:cs typeface="+mn-cs"/>
                </a:endParaRPr>
              </a:p>
            </p:txBody>
          </p:sp>
          <p:sp>
            <p:nvSpPr>
              <p:cNvPr id="30" name="Rectangle 53">
                <a:extLst>
                  <a:ext uri="{FF2B5EF4-FFF2-40B4-BE49-F238E27FC236}">
                    <a16:creationId xmlns:a16="http://schemas.microsoft.com/office/drawing/2014/main" id="{4CFC050B-1BC7-403C-9232-BA1EC6458DC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135" y="2345"/>
                <a:ext cx="113" cy="90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"/>
                  <a:ea typeface="メイリオ"/>
                  <a:cs typeface="+mn-cs"/>
                </a:endParaRPr>
              </a:p>
            </p:txBody>
          </p:sp>
        </p:grpSp>
        <p:sp>
          <p:nvSpPr>
            <p:cNvPr id="21" name="Rectangle 54">
              <a:extLst>
                <a:ext uri="{FF2B5EF4-FFF2-40B4-BE49-F238E27FC236}">
                  <a16:creationId xmlns:a16="http://schemas.microsoft.com/office/drawing/2014/main" id="{EA05B507-BD08-47AE-8B4F-3815FE191C7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97" y="2063"/>
              <a:ext cx="904" cy="91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メイリオ"/>
                <a:cs typeface="+mn-cs"/>
              </a:endParaRPr>
            </a:p>
          </p:txBody>
        </p:sp>
        <p:sp>
          <p:nvSpPr>
            <p:cNvPr id="22" name="Rectangle 55">
              <a:extLst>
                <a:ext uri="{FF2B5EF4-FFF2-40B4-BE49-F238E27FC236}">
                  <a16:creationId xmlns:a16="http://schemas.microsoft.com/office/drawing/2014/main" id="{361F3701-4229-4168-958B-2E809C2B8C9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67" y="2519"/>
              <a:ext cx="114" cy="114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メイリオ"/>
                <a:cs typeface="+mn-cs"/>
              </a:endParaRPr>
            </a:p>
          </p:txBody>
        </p:sp>
      </p:grpSp>
      <p:sp>
        <p:nvSpPr>
          <p:cNvPr id="39" name="Line 57">
            <a:extLst>
              <a:ext uri="{FF2B5EF4-FFF2-40B4-BE49-F238E27FC236}">
                <a16:creationId xmlns:a16="http://schemas.microsoft.com/office/drawing/2014/main" id="{B2BCDB5F-2318-4172-B9FA-6E0F55D508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49240" y="4728279"/>
            <a:ext cx="828675" cy="609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メイリオ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757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103B09-4B60-4A5A-9D51-6CE0C0307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カラー画像の成分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076904-8F70-44D2-956A-4E4047E2B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3"/>
            <a:ext cx="8461208" cy="5836719"/>
          </a:xfrm>
        </p:spPr>
        <p:txBody>
          <a:bodyPr>
            <a:normAutofit/>
          </a:bodyPr>
          <a:lstStyle/>
          <a:p>
            <a:r>
              <a:rPr kumimoji="1" lang="en-US" altLang="ja-JP" b="1" dirty="0"/>
              <a:t>R</a:t>
            </a:r>
            <a:r>
              <a:rPr kumimoji="1" lang="ja-JP" altLang="en-US" b="1" dirty="0"/>
              <a:t>（赤）成分，</a:t>
            </a:r>
            <a:r>
              <a:rPr kumimoji="1" lang="en-US" altLang="ja-JP" b="1" dirty="0"/>
              <a:t>G</a:t>
            </a:r>
            <a:r>
              <a:rPr kumimoji="1" lang="ja-JP" altLang="en-US" b="1" dirty="0"/>
              <a:t>（緑）成分，</a:t>
            </a:r>
            <a:r>
              <a:rPr kumimoji="1" lang="en-US" altLang="ja-JP" b="1" dirty="0"/>
              <a:t>B</a:t>
            </a:r>
            <a:r>
              <a:rPr kumimoji="1" lang="ja-JP" altLang="en-US" b="1" dirty="0"/>
              <a:t>（青）成分</a:t>
            </a:r>
            <a:r>
              <a:rPr kumimoji="1" lang="ja-JP" altLang="en-US" dirty="0"/>
              <a:t>で考える場合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r>
              <a:rPr kumimoji="1" lang="ja-JP" altLang="en-US" b="1" dirty="0"/>
              <a:t>輝度成分，色成分</a:t>
            </a:r>
            <a:r>
              <a:rPr kumimoji="1" lang="ja-JP" altLang="en-US" dirty="0"/>
              <a:t>で考える場合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CCC3126-7472-4CD9-9025-EC820FEE6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28076"/>
            <a:ext cx="20574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53DF07D-0F29-4951-B569-A57CE7B2342C}"/>
              </a:ext>
            </a:extLst>
          </p:cNvPr>
          <p:cNvSpPr/>
          <p:nvPr/>
        </p:nvSpPr>
        <p:spPr>
          <a:xfrm>
            <a:off x="2494761" y="3365259"/>
            <a:ext cx="503754" cy="4937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306CB1C-69D4-4107-B70E-FC991C1F6F94}"/>
              </a:ext>
            </a:extLst>
          </p:cNvPr>
          <p:cNvSpPr/>
          <p:nvPr/>
        </p:nvSpPr>
        <p:spPr>
          <a:xfrm>
            <a:off x="4622845" y="3365259"/>
            <a:ext cx="503754" cy="493765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EC45AC6-EDE2-4FD1-91A4-8534C6C9FAF4}"/>
              </a:ext>
            </a:extLst>
          </p:cNvPr>
          <p:cNvSpPr/>
          <p:nvPr/>
        </p:nvSpPr>
        <p:spPr>
          <a:xfrm>
            <a:off x="6750929" y="3365259"/>
            <a:ext cx="503754" cy="493765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C92BEE57-EA9E-48D2-ED0E-1D3DCB5A6C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101" y="1876566"/>
            <a:ext cx="993852" cy="1300465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1E217432-E596-7EC0-8BB2-6C03F2C7EE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6638" y="1920891"/>
            <a:ext cx="988566" cy="130575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6D11D14B-E766-7D4F-B45B-0AED5DF109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4722" y="1920892"/>
            <a:ext cx="988566" cy="1305751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3077EF89-9B78-BC5D-4D13-7E394B1239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02806" y="1920892"/>
            <a:ext cx="988566" cy="1305751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459C236-B7BD-A558-2417-AC32B766B55F}"/>
              </a:ext>
            </a:extLst>
          </p:cNvPr>
          <p:cNvSpPr txBox="1"/>
          <p:nvPr/>
        </p:nvSpPr>
        <p:spPr>
          <a:xfrm>
            <a:off x="2998515" y="345221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R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（赤）成分</a:t>
            </a: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E2D9354-1A0F-C5ED-79C4-F193AFC2636C}"/>
              </a:ext>
            </a:extLst>
          </p:cNvPr>
          <p:cNvSpPr txBox="1"/>
          <p:nvPr/>
        </p:nvSpPr>
        <p:spPr>
          <a:xfrm>
            <a:off x="5117128" y="3448637"/>
            <a:ext cx="15906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G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（緑）成分</a:t>
            </a: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F7DC865-9626-83CA-0AEB-F2D02593472A}"/>
              </a:ext>
            </a:extLst>
          </p:cNvPr>
          <p:cNvSpPr txBox="1"/>
          <p:nvPr/>
        </p:nvSpPr>
        <p:spPr>
          <a:xfrm>
            <a:off x="7254683" y="3448637"/>
            <a:ext cx="17298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B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（青）成分</a:t>
            </a: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矢印: 右 19">
            <a:extLst>
              <a:ext uri="{FF2B5EF4-FFF2-40B4-BE49-F238E27FC236}">
                <a16:creationId xmlns:a16="http://schemas.microsoft.com/office/drawing/2014/main" id="{826B6ADB-9A9F-1D93-7FD8-CB74F1A29573}"/>
              </a:ext>
            </a:extLst>
          </p:cNvPr>
          <p:cNvSpPr/>
          <p:nvPr/>
        </p:nvSpPr>
        <p:spPr>
          <a:xfrm>
            <a:off x="1985724" y="2296857"/>
            <a:ext cx="323385" cy="5798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1F4CA5C6-5BE1-45AC-CA42-7A020324B2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101" y="4838927"/>
            <a:ext cx="993852" cy="1300465"/>
          </a:xfrm>
          <a:prstGeom prst="rect">
            <a:avLst/>
          </a:prstGeom>
        </p:spPr>
      </p:pic>
      <p:sp>
        <p:nvSpPr>
          <p:cNvPr id="23" name="矢印: 右 22">
            <a:extLst>
              <a:ext uri="{FF2B5EF4-FFF2-40B4-BE49-F238E27FC236}">
                <a16:creationId xmlns:a16="http://schemas.microsoft.com/office/drawing/2014/main" id="{071D268C-AFEF-DB03-12A7-E28610F1407F}"/>
              </a:ext>
            </a:extLst>
          </p:cNvPr>
          <p:cNvSpPr/>
          <p:nvPr/>
        </p:nvSpPr>
        <p:spPr>
          <a:xfrm>
            <a:off x="1985724" y="5259218"/>
            <a:ext cx="323385" cy="5798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36BB562D-C325-B529-E55F-FD485C3C8F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14880" y="4826659"/>
            <a:ext cx="993852" cy="1312733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F082C22-E94F-41AF-E8E5-CF6E4E01BB37}"/>
              </a:ext>
            </a:extLst>
          </p:cNvPr>
          <p:cNvSpPr txBox="1"/>
          <p:nvPr/>
        </p:nvSpPr>
        <p:spPr>
          <a:xfrm>
            <a:off x="2588722" y="6313640"/>
            <a:ext cx="11464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輝度成分</a:t>
            </a: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A3AEBCD3-B70D-E3B1-7CB1-C764E39C606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90663" y="4821937"/>
            <a:ext cx="993852" cy="1312733"/>
          </a:xfrm>
          <a:prstGeom prst="rect">
            <a:avLst/>
          </a:prstGeom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DC274D6-37A8-EE31-3217-135E7EA27FBD}"/>
              </a:ext>
            </a:extLst>
          </p:cNvPr>
          <p:cNvSpPr txBox="1"/>
          <p:nvPr/>
        </p:nvSpPr>
        <p:spPr>
          <a:xfrm>
            <a:off x="4214348" y="6313640"/>
            <a:ext cx="11464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色成分</a:t>
            </a: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369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103B09-4B60-4A5A-9D51-6CE0C0307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5" y="175027"/>
            <a:ext cx="8004008" cy="733903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R</a:t>
            </a:r>
            <a:r>
              <a:rPr kumimoji="1" lang="ja-JP" altLang="en-US" dirty="0"/>
              <a:t>（赤）成分，</a:t>
            </a:r>
            <a:r>
              <a:rPr kumimoji="1" lang="en-US" altLang="ja-JP" dirty="0"/>
              <a:t>G</a:t>
            </a:r>
            <a:r>
              <a:rPr kumimoji="1" lang="ja-JP" altLang="en-US" dirty="0"/>
              <a:t>（緑），</a:t>
            </a:r>
            <a:r>
              <a:rPr kumimoji="1" lang="en-US" altLang="ja-JP" dirty="0"/>
              <a:t>B</a:t>
            </a:r>
            <a:r>
              <a:rPr kumimoji="1" lang="ja-JP" altLang="en-US" dirty="0"/>
              <a:t>（青）成分で考える場合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CCC3126-7472-4CD9-9025-EC820FEE6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28076"/>
            <a:ext cx="20574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53DF07D-0F29-4951-B569-A57CE7B2342C}"/>
              </a:ext>
            </a:extLst>
          </p:cNvPr>
          <p:cNvSpPr/>
          <p:nvPr/>
        </p:nvSpPr>
        <p:spPr>
          <a:xfrm>
            <a:off x="2494761" y="2935235"/>
            <a:ext cx="503754" cy="4937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306CB1C-69D4-4107-B70E-FC991C1F6F94}"/>
              </a:ext>
            </a:extLst>
          </p:cNvPr>
          <p:cNvSpPr/>
          <p:nvPr/>
        </p:nvSpPr>
        <p:spPr>
          <a:xfrm>
            <a:off x="4622845" y="2935235"/>
            <a:ext cx="503754" cy="493765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EC45AC6-EDE2-4FD1-91A4-8534C6C9FAF4}"/>
              </a:ext>
            </a:extLst>
          </p:cNvPr>
          <p:cNvSpPr/>
          <p:nvPr/>
        </p:nvSpPr>
        <p:spPr>
          <a:xfrm>
            <a:off x="6750929" y="2935235"/>
            <a:ext cx="503754" cy="493765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C92BEE57-EA9E-48D2-ED0E-1D3DCB5A6C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101" y="1446542"/>
            <a:ext cx="993852" cy="1300465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1E217432-E596-7EC0-8BB2-6C03F2C7EE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6638" y="1490867"/>
            <a:ext cx="988566" cy="130575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6D11D14B-E766-7D4F-B45B-0AED5DF109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4722" y="1490868"/>
            <a:ext cx="988566" cy="1305751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3077EF89-9B78-BC5D-4D13-7E394B1239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02806" y="1490868"/>
            <a:ext cx="988566" cy="1305751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459C236-B7BD-A558-2417-AC32B766B55F}"/>
              </a:ext>
            </a:extLst>
          </p:cNvPr>
          <p:cNvSpPr txBox="1"/>
          <p:nvPr/>
        </p:nvSpPr>
        <p:spPr>
          <a:xfrm>
            <a:off x="2998515" y="3022191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R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（赤）成分</a:t>
            </a: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E2D9354-1A0F-C5ED-79C4-F193AFC2636C}"/>
              </a:ext>
            </a:extLst>
          </p:cNvPr>
          <p:cNvSpPr txBox="1"/>
          <p:nvPr/>
        </p:nvSpPr>
        <p:spPr>
          <a:xfrm>
            <a:off x="5117128" y="3018613"/>
            <a:ext cx="15906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G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（緑）成分</a:t>
            </a: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F7DC865-9626-83CA-0AEB-F2D02593472A}"/>
              </a:ext>
            </a:extLst>
          </p:cNvPr>
          <p:cNvSpPr txBox="1"/>
          <p:nvPr/>
        </p:nvSpPr>
        <p:spPr>
          <a:xfrm>
            <a:off x="7254683" y="3018613"/>
            <a:ext cx="17298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B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（青）成分</a:t>
            </a: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矢印: 右 19">
            <a:extLst>
              <a:ext uri="{FF2B5EF4-FFF2-40B4-BE49-F238E27FC236}">
                <a16:creationId xmlns:a16="http://schemas.microsoft.com/office/drawing/2014/main" id="{826B6ADB-9A9F-1D93-7FD8-CB74F1A29573}"/>
              </a:ext>
            </a:extLst>
          </p:cNvPr>
          <p:cNvSpPr/>
          <p:nvPr/>
        </p:nvSpPr>
        <p:spPr>
          <a:xfrm>
            <a:off x="1985724" y="1866833"/>
            <a:ext cx="323385" cy="579863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7" name="矢印: 右 26">
            <a:extLst>
              <a:ext uri="{FF2B5EF4-FFF2-40B4-BE49-F238E27FC236}">
                <a16:creationId xmlns:a16="http://schemas.microsoft.com/office/drawing/2014/main" id="{1D615919-69F2-E84E-A085-4E59EE3E8E0B}"/>
              </a:ext>
            </a:extLst>
          </p:cNvPr>
          <p:cNvSpPr/>
          <p:nvPr/>
        </p:nvSpPr>
        <p:spPr>
          <a:xfrm rot="5400000">
            <a:off x="2948915" y="3854202"/>
            <a:ext cx="584011" cy="331826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矢印: 右 27">
            <a:extLst>
              <a:ext uri="{FF2B5EF4-FFF2-40B4-BE49-F238E27FC236}">
                <a16:creationId xmlns:a16="http://schemas.microsoft.com/office/drawing/2014/main" id="{9564FD62-E371-2D40-D715-4EBD2721ED11}"/>
              </a:ext>
            </a:extLst>
          </p:cNvPr>
          <p:cNvSpPr/>
          <p:nvPr/>
        </p:nvSpPr>
        <p:spPr>
          <a:xfrm rot="5400000">
            <a:off x="5076999" y="3854201"/>
            <a:ext cx="584011" cy="331826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9" name="矢印: 右 28">
            <a:extLst>
              <a:ext uri="{FF2B5EF4-FFF2-40B4-BE49-F238E27FC236}">
                <a16:creationId xmlns:a16="http://schemas.microsoft.com/office/drawing/2014/main" id="{A80B600B-C2FC-0BF5-030B-AB6190EA5140}"/>
              </a:ext>
            </a:extLst>
          </p:cNvPr>
          <p:cNvSpPr/>
          <p:nvPr/>
        </p:nvSpPr>
        <p:spPr>
          <a:xfrm rot="5400000">
            <a:off x="7278509" y="3854202"/>
            <a:ext cx="584011" cy="331826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67B656B-889D-53F4-A445-158D6F669C3D}"/>
              </a:ext>
            </a:extLst>
          </p:cNvPr>
          <p:cNvSpPr txBox="1"/>
          <p:nvPr/>
        </p:nvSpPr>
        <p:spPr>
          <a:xfrm>
            <a:off x="2507386" y="4659247"/>
            <a:ext cx="14670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画素ごとに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１つの数値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E66E819-FCF7-D612-9418-E6D28BCD6FDC}"/>
              </a:ext>
            </a:extLst>
          </p:cNvPr>
          <p:cNvSpPr txBox="1"/>
          <p:nvPr/>
        </p:nvSpPr>
        <p:spPr>
          <a:xfrm>
            <a:off x="4635470" y="4648705"/>
            <a:ext cx="14670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画素ごとに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１つの数値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C555AC6-D449-EB87-FADB-AA1F82309EC1}"/>
              </a:ext>
            </a:extLst>
          </p:cNvPr>
          <p:cNvSpPr txBox="1"/>
          <p:nvPr/>
        </p:nvSpPr>
        <p:spPr>
          <a:xfrm>
            <a:off x="6836980" y="4659247"/>
            <a:ext cx="14670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画素ごとに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１つの数値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74F305FE-B558-807B-3C6E-945235FFBCAE}"/>
              </a:ext>
            </a:extLst>
          </p:cNvPr>
          <p:cNvSpPr txBox="1"/>
          <p:nvPr/>
        </p:nvSpPr>
        <p:spPr>
          <a:xfrm>
            <a:off x="3075007" y="6027966"/>
            <a:ext cx="5814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すべてあわせて，画素ごとに３つの数値</a:t>
            </a:r>
          </a:p>
        </p:txBody>
      </p:sp>
    </p:spTree>
    <p:extLst>
      <p:ext uri="{BB962C8B-B14F-4D97-AF65-F5344CB8AC3E}">
        <p14:creationId xmlns:p14="http://schemas.microsoft.com/office/powerpoint/2010/main" val="2200564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103B09-4B60-4A5A-9D51-6CE0C0307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輝度成分，色成分で考える場合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CCC3126-7472-4CD9-9025-EC820FEE6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28076"/>
            <a:ext cx="20574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1F4CA5C6-5BE1-45AC-CA42-7A020324B2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6851" y="1035277"/>
            <a:ext cx="993852" cy="1300465"/>
          </a:xfrm>
          <a:prstGeom prst="rect">
            <a:avLst/>
          </a:prstGeom>
        </p:spPr>
      </p:pic>
      <p:sp>
        <p:nvSpPr>
          <p:cNvPr id="23" name="矢印: 右 22">
            <a:extLst>
              <a:ext uri="{FF2B5EF4-FFF2-40B4-BE49-F238E27FC236}">
                <a16:creationId xmlns:a16="http://schemas.microsoft.com/office/drawing/2014/main" id="{071D268C-AFEF-DB03-12A7-E28610F1407F}"/>
              </a:ext>
            </a:extLst>
          </p:cNvPr>
          <p:cNvSpPr/>
          <p:nvPr/>
        </p:nvSpPr>
        <p:spPr>
          <a:xfrm>
            <a:off x="2906474" y="1455568"/>
            <a:ext cx="323385" cy="579863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36BB562D-C325-B529-E55F-FD485C3C8F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5630" y="1023009"/>
            <a:ext cx="993852" cy="1312733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F082C22-E94F-41AF-E8E5-CF6E4E01BB37}"/>
              </a:ext>
            </a:extLst>
          </p:cNvPr>
          <p:cNvSpPr txBox="1"/>
          <p:nvPr/>
        </p:nvSpPr>
        <p:spPr>
          <a:xfrm>
            <a:off x="3509472" y="2509990"/>
            <a:ext cx="11464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輝度成分</a:t>
            </a: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A3AEBCD3-B70D-E3B1-7CB1-C764E39C60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1413" y="1018287"/>
            <a:ext cx="993852" cy="1312733"/>
          </a:xfrm>
          <a:prstGeom prst="rect">
            <a:avLst/>
          </a:prstGeom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DC274D6-37A8-EE31-3217-135E7EA27FBD}"/>
              </a:ext>
            </a:extLst>
          </p:cNvPr>
          <p:cNvSpPr txBox="1"/>
          <p:nvPr/>
        </p:nvSpPr>
        <p:spPr>
          <a:xfrm>
            <a:off x="5311092" y="2509990"/>
            <a:ext cx="11464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色成分</a:t>
            </a: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7" name="矢印: 右 26">
            <a:extLst>
              <a:ext uri="{FF2B5EF4-FFF2-40B4-BE49-F238E27FC236}">
                <a16:creationId xmlns:a16="http://schemas.microsoft.com/office/drawing/2014/main" id="{7037C808-06A9-A6A5-41FE-AFF54C6C81DC}"/>
              </a:ext>
            </a:extLst>
          </p:cNvPr>
          <p:cNvSpPr/>
          <p:nvPr/>
        </p:nvSpPr>
        <p:spPr>
          <a:xfrm rot="5400000">
            <a:off x="3695577" y="3179664"/>
            <a:ext cx="584011" cy="331826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矢印: 右 27">
            <a:extLst>
              <a:ext uri="{FF2B5EF4-FFF2-40B4-BE49-F238E27FC236}">
                <a16:creationId xmlns:a16="http://schemas.microsoft.com/office/drawing/2014/main" id="{E2F17EC7-F636-3EF9-8CE3-E9B511902C68}"/>
              </a:ext>
            </a:extLst>
          </p:cNvPr>
          <p:cNvSpPr/>
          <p:nvPr/>
        </p:nvSpPr>
        <p:spPr>
          <a:xfrm rot="5400000">
            <a:off x="5432035" y="3219835"/>
            <a:ext cx="584011" cy="331826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EC7C7DE-290E-6679-EE47-62B5DCAEDF2D}"/>
              </a:ext>
            </a:extLst>
          </p:cNvPr>
          <p:cNvSpPr txBox="1"/>
          <p:nvPr/>
        </p:nvSpPr>
        <p:spPr>
          <a:xfrm>
            <a:off x="3254048" y="3984709"/>
            <a:ext cx="14670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画素ごとに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１つの数値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0F981DF-6FF3-E1F8-4C18-C0CC6B459AF5}"/>
              </a:ext>
            </a:extLst>
          </p:cNvPr>
          <p:cNvSpPr txBox="1"/>
          <p:nvPr/>
        </p:nvSpPr>
        <p:spPr>
          <a:xfrm>
            <a:off x="4990506" y="4014339"/>
            <a:ext cx="14670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画素ごとに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２つの数値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A4D9463-63BF-AB75-4C0C-9DB91FE139EB}"/>
              </a:ext>
            </a:extLst>
          </p:cNvPr>
          <p:cNvSpPr txBox="1"/>
          <p:nvPr/>
        </p:nvSpPr>
        <p:spPr>
          <a:xfrm>
            <a:off x="2500869" y="5407429"/>
            <a:ext cx="5814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すべてあわせて，画素ごとに３つの数値</a:t>
            </a:r>
          </a:p>
        </p:txBody>
      </p:sp>
    </p:spTree>
    <p:extLst>
      <p:ext uri="{BB962C8B-B14F-4D97-AF65-F5344CB8AC3E}">
        <p14:creationId xmlns:p14="http://schemas.microsoft.com/office/powerpoint/2010/main" val="309159932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259</Words>
  <Application>Microsoft Office PowerPoint</Application>
  <PresentationFormat>画面に合わせる (4:3)</PresentationFormat>
  <Paragraphs>66</Paragraphs>
  <Slides>7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メイリオ</vt:lpstr>
      <vt:lpstr>游ゴシック</vt:lpstr>
      <vt:lpstr>Arial</vt:lpstr>
      <vt:lpstr>Calibri</vt:lpstr>
      <vt:lpstr>Segoe UI</vt:lpstr>
      <vt:lpstr>1_Office テーマ</vt:lpstr>
      <vt:lpstr>デジタル画像と画素 </vt:lpstr>
      <vt:lpstr>画像と画素</vt:lpstr>
      <vt:lpstr>画像の種類</vt:lpstr>
      <vt:lpstr>濃淡画像でのコード化</vt:lpstr>
      <vt:lpstr>カラー画像の成分</vt:lpstr>
      <vt:lpstr>R（赤）成分，G（緑），B（青）成分で考える場合</vt:lpstr>
      <vt:lpstr>輝度成分，色成分で考える場合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kaneko kunihiko</dc:creator>
  <cp:lastModifiedBy>金子　邦彦</cp:lastModifiedBy>
  <cp:revision>5</cp:revision>
  <dcterms:created xsi:type="dcterms:W3CDTF">2019-12-01T10:44:49Z</dcterms:created>
  <dcterms:modified xsi:type="dcterms:W3CDTF">2022-05-21T14:34:40Z</dcterms:modified>
</cp:coreProperties>
</file>