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1037" r:id="rId2"/>
    <p:sldId id="563" r:id="rId3"/>
    <p:sldId id="636" r:id="rId4"/>
    <p:sldId id="637" r:id="rId5"/>
    <p:sldId id="638" r:id="rId6"/>
    <p:sldId id="639" r:id="rId7"/>
    <p:sldId id="640" r:id="rId8"/>
    <p:sldId id="641" r:id="rId9"/>
    <p:sldId id="642" r:id="rId10"/>
    <p:sldId id="643" r:id="rId11"/>
    <p:sldId id="644" r:id="rId12"/>
    <p:sldId id="645" r:id="rId13"/>
    <p:sldId id="1038" r:id="rId14"/>
    <p:sldId id="434" r:id="rId15"/>
    <p:sldId id="435" r:id="rId16"/>
    <p:sldId id="436" r:id="rId17"/>
    <p:sldId id="437" r:id="rId18"/>
    <p:sldId id="430" r:id="rId19"/>
    <p:sldId id="433" r:id="rId2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1162" y="2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37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0465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243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math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sz="4400" dirty="0">
                <a:latin typeface="メイリオ" panose="020B0604030504040204" pitchFamily="50" charset="-128"/>
              </a:rPr>
              <a:t>論理和と論理積</a:t>
            </a:r>
            <a:r>
              <a:rPr lang="ja-JP" altLang="en-US" dirty="0">
                <a:latin typeface="メイリオ" panose="020B0604030504040204" pitchFamily="50" charset="-128"/>
              </a:rPr>
              <a:t>，計算と記憶の仕組み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70106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（２進数，１６進数，メモリ，論理演算，画像と画素）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https://www.kkaneko.jp/cc/math/index.html</a:t>
            </a:r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44AB7EB-0EF7-4427-85C1-B37105553F96}"/>
              </a:ext>
            </a:extLst>
          </p:cNvPr>
          <p:cNvSpPr/>
          <p:nvPr/>
        </p:nvSpPr>
        <p:spPr>
          <a:xfrm>
            <a:off x="1669553" y="6356351"/>
            <a:ext cx="5493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dirty="0"/>
              <a:t>謝辞：「いらすとや」のイラストを使用しています</a:t>
            </a: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7764" y="299336"/>
            <a:ext cx="8753475" cy="50720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論理積と論理和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354901"/>
              </p:ext>
            </p:extLst>
          </p:nvPr>
        </p:nvGraphicFramePr>
        <p:xfrm>
          <a:off x="647273" y="1509113"/>
          <a:ext cx="3362325" cy="23259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5305">
                <a:tc>
                  <a:txBody>
                    <a:bodyPr/>
                    <a:lstStyle/>
                    <a:p>
                      <a:endParaRPr kumimoji="1" lang="ja-JP" altLang="en-US" sz="33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300" dirty="0"/>
                        <a:t>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300" dirty="0"/>
                        <a:t>１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5305">
                <a:tc>
                  <a:txBody>
                    <a:bodyPr/>
                    <a:lstStyle/>
                    <a:p>
                      <a:r>
                        <a:rPr kumimoji="1" lang="ja-JP" altLang="en-US" sz="3300" dirty="0"/>
                        <a:t>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300" dirty="0"/>
                        <a:t>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300" dirty="0"/>
                        <a:t>０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5305">
                <a:tc>
                  <a:txBody>
                    <a:bodyPr/>
                    <a:lstStyle/>
                    <a:p>
                      <a:r>
                        <a:rPr kumimoji="1" lang="ja-JP" altLang="en-US" sz="3300" dirty="0"/>
                        <a:t>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300" dirty="0"/>
                        <a:t>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300" dirty="0"/>
                        <a:t>１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233450"/>
              </p:ext>
            </p:extLst>
          </p:nvPr>
        </p:nvGraphicFramePr>
        <p:xfrm>
          <a:off x="4681060" y="1509113"/>
          <a:ext cx="3362325" cy="23259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5305">
                <a:tc>
                  <a:txBody>
                    <a:bodyPr/>
                    <a:lstStyle/>
                    <a:p>
                      <a:endParaRPr kumimoji="1" lang="ja-JP" altLang="en-US" sz="33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300" dirty="0"/>
                        <a:t>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300" dirty="0"/>
                        <a:t>１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5305">
                <a:tc>
                  <a:txBody>
                    <a:bodyPr/>
                    <a:lstStyle/>
                    <a:p>
                      <a:r>
                        <a:rPr kumimoji="1" lang="ja-JP" altLang="en-US" sz="3300" dirty="0"/>
                        <a:t>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300" dirty="0"/>
                        <a:t>０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300" dirty="0"/>
                        <a:t>１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5305">
                <a:tc>
                  <a:txBody>
                    <a:bodyPr/>
                    <a:lstStyle/>
                    <a:p>
                      <a:r>
                        <a:rPr kumimoji="1" lang="ja-JP" altLang="en-US" sz="3300" dirty="0"/>
                        <a:t>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300" dirty="0"/>
                        <a:t>１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3300" dirty="0"/>
                        <a:t>１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288649" y="3964687"/>
            <a:ext cx="209063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論理積 </a:t>
            </a:r>
            <a:r>
              <a:rPr kumimoji="1" lang="en-US" altLang="ja-JP" sz="2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AND</a:t>
            </a:r>
            <a:endParaRPr kumimoji="1" lang="ja-JP" altLang="en-US" sz="27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23374" y="3964687"/>
            <a:ext cx="184056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論理和 </a:t>
            </a:r>
            <a:r>
              <a:rPr kumimoji="1" lang="en-US" altLang="ja-JP" sz="2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OR</a:t>
            </a:r>
            <a:endParaRPr kumimoji="1" lang="ja-JP" altLang="en-US" sz="27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6315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50" y="1157288"/>
            <a:ext cx="8753475" cy="50720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複数のビットを一括して論理積、論理和を</a:t>
            </a:r>
            <a:br>
              <a:rPr kumimoji="1" lang="en-US" altLang="ja-JP" dirty="0"/>
            </a:br>
            <a:r>
              <a:rPr lang="ja-JP" altLang="en-US" dirty="0"/>
              <a:t>求める場合があります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65515" y="2583996"/>
            <a:ext cx="187743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００１１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4593" y="2510518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Times New Roman" panose="02020603050405020304" pitchFamily="18" charset="0"/>
              </a:rPr>
              <a:t>x</a:t>
            </a:r>
            <a:endParaRPr kumimoji="1" lang="ja-JP" altLang="en-US" sz="3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65515" y="3741643"/>
            <a:ext cx="187743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０</a:t>
            </a:r>
            <a:r>
              <a:rPr kumimoji="0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１０</a:t>
            </a: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24593" y="3668164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Times New Roman" panose="02020603050405020304" pitchFamily="18" charset="0"/>
              </a:rPr>
              <a:t>y</a:t>
            </a:r>
            <a:endParaRPr kumimoji="1" lang="ja-JP" altLang="en-US" sz="3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右中かっこ 8"/>
          <p:cNvSpPr/>
          <p:nvPr/>
        </p:nvSpPr>
        <p:spPr>
          <a:xfrm rot="5400000">
            <a:off x="2403576" y="3937946"/>
            <a:ext cx="355146" cy="156754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67476" y="5321276"/>
            <a:ext cx="314701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全部で４ビット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4482193" y="2710457"/>
            <a:ext cx="4174499" cy="2062372"/>
          </a:xfrm>
          <a:prstGeom prst="roundRect">
            <a:avLst/>
          </a:prstGeom>
          <a:noFill/>
          <a:ln w="50800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99804" y="2439020"/>
            <a:ext cx="1454244" cy="60016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クイズ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34492" y="3102047"/>
            <a:ext cx="3810659" cy="131112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Times New Roman" panose="02020603050405020304" pitchFamily="18" charset="0"/>
              </a:rPr>
              <a:t>x</a:t>
            </a:r>
            <a:r>
              <a:rPr kumimoji="1" lang="en-US" altLang="ja-JP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と </a:t>
            </a:r>
            <a:r>
              <a:rPr kumimoji="1" lang="en-US" altLang="ja-JP" sz="3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Times New Roman" panose="02020603050405020304" pitchFamily="18" charset="0"/>
              </a:rPr>
              <a:t>y</a:t>
            </a:r>
            <a:r>
              <a:rPr kumimoji="1" lang="en-US" altLang="ja-JP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の論理積は？</a:t>
            </a:r>
            <a:endParaRPr kumimoji="1" lang="en-US" altLang="ja-JP" sz="3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論理和は？</a:t>
            </a:r>
            <a:endParaRPr kumimoji="1" lang="ja-JP" altLang="en-US" sz="3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4500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50" y="1157288"/>
            <a:ext cx="8753475" cy="50720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複数のビットを一括して論理積、論理和を</a:t>
            </a:r>
            <a:br>
              <a:rPr kumimoji="1" lang="en-US" altLang="ja-JP" dirty="0"/>
            </a:br>
            <a:r>
              <a:rPr lang="ja-JP" altLang="en-US" dirty="0"/>
              <a:t>求める場合があります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39068" y="2158535"/>
            <a:ext cx="187743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００１１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98147" y="2085056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Times New Roman" panose="02020603050405020304" pitchFamily="18" charset="0"/>
              </a:rPr>
              <a:t>x</a:t>
            </a:r>
            <a:endParaRPr kumimoji="1" lang="ja-JP" altLang="en-US" sz="3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39068" y="3316181"/>
            <a:ext cx="187743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０</a:t>
            </a:r>
            <a:r>
              <a:rPr kumimoji="0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１０</a:t>
            </a: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98147" y="3242703"/>
            <a:ext cx="389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" panose="020B0400000000000000" pitchFamily="50" charset="-128"/>
                <a:cs typeface="Times New Roman" panose="02020603050405020304" pitchFamily="18" charset="0"/>
              </a:rPr>
              <a:t>y</a:t>
            </a:r>
            <a:endParaRPr kumimoji="1" lang="ja-JP" altLang="en-US" sz="3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37679" y="5182336"/>
            <a:ext cx="232788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論理積 </a:t>
            </a:r>
            <a:r>
              <a:rPr kumimoji="1" lang="en-US" altLang="ja-JP" sz="3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AND</a:t>
            </a:r>
            <a:endParaRPr kumimoji="1" lang="ja-JP" altLang="en-US" sz="3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26821" y="4408601"/>
            <a:ext cx="187743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０</a:t>
            </a:r>
            <a:r>
              <a:rPr kumimoji="0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００</a:t>
            </a: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178696" y="2149690"/>
            <a:ext cx="187743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００１１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178696" y="3307337"/>
            <a:ext cx="187743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０</a:t>
            </a:r>
            <a:r>
              <a:rPr kumimoji="0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１０</a:t>
            </a: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34201" y="5173492"/>
            <a:ext cx="206017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論理和 </a:t>
            </a:r>
            <a:r>
              <a:rPr kumimoji="1" lang="en-US" altLang="ja-JP" sz="33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OR</a:t>
            </a:r>
            <a:endParaRPr kumimoji="1" lang="ja-JP" altLang="en-US" sz="33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166449" y="4399756"/>
            <a:ext cx="187743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０</a:t>
            </a:r>
            <a:r>
              <a:rPr kumimoji="0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１１</a:t>
            </a:r>
            <a:r>
              <a:rPr kumimoji="1" lang="ja-JP" altLang="en-US" sz="3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</a:t>
            </a:r>
          </a:p>
        </p:txBody>
      </p:sp>
      <p:cxnSp>
        <p:nvCxnSpPr>
          <p:cNvPr id="9" name="直線コネクタ 8"/>
          <p:cNvCxnSpPr/>
          <p:nvPr/>
        </p:nvCxnSpPr>
        <p:spPr>
          <a:xfrm flipH="1">
            <a:off x="2606040" y="2701772"/>
            <a:ext cx="6531" cy="599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H="1">
            <a:off x="3027317" y="2701772"/>
            <a:ext cx="6531" cy="599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H="1">
            <a:off x="3448595" y="2701772"/>
            <a:ext cx="6531" cy="599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>
            <a:off x="3869872" y="2701772"/>
            <a:ext cx="6531" cy="599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H="1">
            <a:off x="5453744" y="2698269"/>
            <a:ext cx="6531" cy="599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>
            <a:off x="5875022" y="2703286"/>
            <a:ext cx="6531" cy="599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>
            <a:off x="6296300" y="2708304"/>
            <a:ext cx="6531" cy="599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6717578" y="2713321"/>
            <a:ext cx="6531" cy="5990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741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計算と記憶の仕組み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EB8389CB-BEB2-4FAB-BD4C-A43584108E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2340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>
            <a:extLst>
              <a:ext uri="{FF2B5EF4-FFF2-40B4-BE49-F238E27FC236}">
                <a16:creationId xmlns:a16="http://schemas.microsoft.com/office/drawing/2014/main" id="{74E88774-DDA8-442A-8340-231BD75065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/>
              <a:t>ＡＮＤゲート</a:t>
            </a:r>
          </a:p>
        </p:txBody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12B18D91-701F-4368-8128-F6F3C8CE46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025893"/>
            <a:ext cx="7772400" cy="194590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ja-JP" altLang="en-US" b="1" dirty="0">
                <a:solidFill>
                  <a:srgbClr val="C00000"/>
                </a:solidFill>
              </a:rPr>
              <a:t>論理積</a:t>
            </a:r>
            <a:endParaRPr lang="en-US" altLang="ja-JP" b="1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ja-JP" altLang="en-US" dirty="0"/>
              <a:t>入力信号 </a:t>
            </a:r>
            <a:r>
              <a:rPr lang="en-US" altLang="ja-JP" dirty="0"/>
              <a:t>x, y </a:t>
            </a:r>
            <a:r>
              <a:rPr lang="ja-JP" altLang="en-US" dirty="0"/>
              <a:t>がともに１のとき，</a:t>
            </a:r>
            <a:br>
              <a:rPr lang="ja-JP" altLang="en-US" dirty="0"/>
            </a:br>
            <a:r>
              <a:rPr lang="ja-JP" altLang="en-US" dirty="0"/>
              <a:t>出力信号 </a:t>
            </a:r>
            <a:r>
              <a:rPr lang="en-US" altLang="ja-JP" dirty="0"/>
              <a:t>z </a:t>
            </a:r>
            <a:r>
              <a:rPr lang="ja-JP" altLang="en-US" dirty="0"/>
              <a:t>が１</a:t>
            </a:r>
          </a:p>
          <a:p>
            <a:pPr>
              <a:lnSpc>
                <a:spcPct val="90000"/>
              </a:lnSpc>
            </a:pPr>
            <a:endParaRPr lang="ja-JP" altLang="en-US" dirty="0"/>
          </a:p>
        </p:txBody>
      </p:sp>
      <p:sp>
        <p:nvSpPr>
          <p:cNvPr id="271364" name="Line 4">
            <a:extLst>
              <a:ext uri="{FF2B5EF4-FFF2-40B4-BE49-F238E27FC236}">
                <a16:creationId xmlns:a16="http://schemas.microsoft.com/office/drawing/2014/main" id="{D5FB5224-FD40-4D38-87AA-2B335680EF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0386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400"/>
          </a:p>
        </p:txBody>
      </p:sp>
      <p:sp>
        <p:nvSpPr>
          <p:cNvPr id="271365" name="Line 5">
            <a:extLst>
              <a:ext uri="{FF2B5EF4-FFF2-40B4-BE49-F238E27FC236}">
                <a16:creationId xmlns:a16="http://schemas.microsoft.com/office/drawing/2014/main" id="{BDEA7A9F-F4F6-4697-9B42-629549E6662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4290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400"/>
          </a:p>
        </p:txBody>
      </p:sp>
      <p:sp>
        <p:nvSpPr>
          <p:cNvPr id="271366" name="Text Box 6">
            <a:extLst>
              <a:ext uri="{FF2B5EF4-FFF2-40B4-BE49-F238E27FC236}">
                <a16:creationId xmlns:a16="http://schemas.microsoft.com/office/drawing/2014/main" id="{D8E3E1AB-71B6-4B93-8128-FCB847FB2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4290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ｘ</a:t>
            </a:r>
          </a:p>
        </p:txBody>
      </p:sp>
      <p:sp>
        <p:nvSpPr>
          <p:cNvPr id="271367" name="Text Box 7">
            <a:extLst>
              <a:ext uri="{FF2B5EF4-FFF2-40B4-BE49-F238E27FC236}">
                <a16:creationId xmlns:a16="http://schemas.microsoft.com/office/drawing/2014/main" id="{4D3C96D9-8E6A-4E8B-9C44-5129A8C78B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4290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ｙ</a:t>
            </a:r>
          </a:p>
        </p:txBody>
      </p:sp>
      <p:sp>
        <p:nvSpPr>
          <p:cNvPr id="271368" name="Text Box 8">
            <a:extLst>
              <a:ext uri="{FF2B5EF4-FFF2-40B4-BE49-F238E27FC236}">
                <a16:creationId xmlns:a16="http://schemas.microsoft.com/office/drawing/2014/main" id="{CB98BB91-D2CA-4ABF-BD87-7F34B2E03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4290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ｚ</a:t>
            </a:r>
          </a:p>
        </p:txBody>
      </p:sp>
      <p:sp>
        <p:nvSpPr>
          <p:cNvPr id="271369" name="Text Box 9">
            <a:extLst>
              <a:ext uri="{FF2B5EF4-FFF2-40B4-BE49-F238E27FC236}">
                <a16:creationId xmlns:a16="http://schemas.microsoft.com/office/drawing/2014/main" id="{B71B2624-7A7C-485C-B6EE-803A0E82C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1354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1370" name="Text Box 10">
            <a:extLst>
              <a:ext uri="{FF2B5EF4-FFF2-40B4-BE49-F238E27FC236}">
                <a16:creationId xmlns:a16="http://schemas.microsoft.com/office/drawing/2014/main" id="{56BCCF6F-C012-4994-B7A9-E4D1A6ED3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1354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1371" name="Text Box 11">
            <a:extLst>
              <a:ext uri="{FF2B5EF4-FFF2-40B4-BE49-F238E27FC236}">
                <a16:creationId xmlns:a16="http://schemas.microsoft.com/office/drawing/2014/main" id="{5E51CC60-8A77-4391-93BE-AD2DEA0CB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1354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1372" name="Text Box 12">
            <a:extLst>
              <a:ext uri="{FF2B5EF4-FFF2-40B4-BE49-F238E27FC236}">
                <a16:creationId xmlns:a16="http://schemas.microsoft.com/office/drawing/2014/main" id="{2C13965A-55C9-4056-A172-6AE62E529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5926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1373" name="Text Box 13">
            <a:extLst>
              <a:ext uri="{FF2B5EF4-FFF2-40B4-BE49-F238E27FC236}">
                <a16:creationId xmlns:a16="http://schemas.microsoft.com/office/drawing/2014/main" id="{C83B75AA-02A3-447C-A468-254A03AFA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5926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1374" name="Text Box 14">
            <a:extLst>
              <a:ext uri="{FF2B5EF4-FFF2-40B4-BE49-F238E27FC236}">
                <a16:creationId xmlns:a16="http://schemas.microsoft.com/office/drawing/2014/main" id="{AB1A76E5-E9F8-4195-9EF1-F4852ED03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5926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1375" name="Text Box 15">
            <a:extLst>
              <a:ext uri="{FF2B5EF4-FFF2-40B4-BE49-F238E27FC236}">
                <a16:creationId xmlns:a16="http://schemas.microsoft.com/office/drawing/2014/main" id="{32FCF87B-0C31-4678-AEF2-2FB9B4F6F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0498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1376" name="Text Box 16">
            <a:extLst>
              <a:ext uri="{FF2B5EF4-FFF2-40B4-BE49-F238E27FC236}">
                <a16:creationId xmlns:a16="http://schemas.microsoft.com/office/drawing/2014/main" id="{83ADC2A9-E70B-4E13-9E74-32CAC6DC9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0498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1377" name="Text Box 17">
            <a:extLst>
              <a:ext uri="{FF2B5EF4-FFF2-40B4-BE49-F238E27FC236}">
                <a16:creationId xmlns:a16="http://schemas.microsoft.com/office/drawing/2014/main" id="{BC626CAB-0E80-45D3-9202-3723079A9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0498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1378" name="Text Box 18">
            <a:extLst>
              <a:ext uri="{FF2B5EF4-FFF2-40B4-BE49-F238E27FC236}">
                <a16:creationId xmlns:a16="http://schemas.microsoft.com/office/drawing/2014/main" id="{B47DACC2-FF73-420B-A5E7-74E3849DD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5070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1379" name="Text Box 19">
            <a:extLst>
              <a:ext uri="{FF2B5EF4-FFF2-40B4-BE49-F238E27FC236}">
                <a16:creationId xmlns:a16="http://schemas.microsoft.com/office/drawing/2014/main" id="{99589A77-AF98-43A8-AED5-619B9D271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5070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1380" name="Text Box 20">
            <a:extLst>
              <a:ext uri="{FF2B5EF4-FFF2-40B4-BE49-F238E27FC236}">
                <a16:creationId xmlns:a16="http://schemas.microsoft.com/office/drawing/2014/main" id="{654E5D2B-6223-48C4-9EFC-EA0232A6A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5070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1381" name="AutoShape 21">
            <a:extLst>
              <a:ext uri="{FF2B5EF4-FFF2-40B4-BE49-F238E27FC236}">
                <a16:creationId xmlns:a16="http://schemas.microsoft.com/office/drawing/2014/main" id="{FA34D070-8EDA-4F8B-B2E9-D434AABDC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419600"/>
            <a:ext cx="1219200" cy="762000"/>
          </a:xfrm>
          <a:prstGeom prst="flowChartDelay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1382" name="Line 22">
            <a:extLst>
              <a:ext uri="{FF2B5EF4-FFF2-40B4-BE49-F238E27FC236}">
                <a16:creationId xmlns:a16="http://schemas.microsoft.com/office/drawing/2014/main" id="{E2C53BB4-93DA-473D-BD71-E9B3636998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6355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383" name="Line 23">
            <a:extLst>
              <a:ext uri="{FF2B5EF4-FFF2-40B4-BE49-F238E27FC236}">
                <a16:creationId xmlns:a16="http://schemas.microsoft.com/office/drawing/2014/main" id="{E1072286-C22C-4A23-A3DE-B3F65FFEAA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953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384" name="Line 24">
            <a:extLst>
              <a:ext uri="{FF2B5EF4-FFF2-40B4-BE49-F238E27FC236}">
                <a16:creationId xmlns:a16="http://schemas.microsoft.com/office/drawing/2014/main" id="{9CA5824C-10BC-4092-AFD5-689829F10B23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4800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D507177F-4C98-4113-9D50-49EE3FC10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/>
              <a:t>OR</a:t>
            </a:r>
            <a:r>
              <a:rPr lang="ja-JP" altLang="en-US"/>
              <a:t>ゲート</a:t>
            </a:r>
          </a:p>
        </p:txBody>
      </p:sp>
      <p:sp>
        <p:nvSpPr>
          <p:cNvPr id="272387" name="Rectangle 3">
            <a:extLst>
              <a:ext uri="{FF2B5EF4-FFF2-40B4-BE49-F238E27FC236}">
                <a16:creationId xmlns:a16="http://schemas.microsoft.com/office/drawing/2014/main" id="{7FA4C484-EB85-474D-96F5-227BAE9D15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96699"/>
            <a:ext cx="7772400" cy="17751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b="1" dirty="0">
                <a:solidFill>
                  <a:srgbClr val="C00000"/>
                </a:solidFill>
              </a:rPr>
              <a:t>論理和</a:t>
            </a:r>
            <a:endParaRPr lang="en-US" altLang="ja-JP" b="1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r>
              <a:rPr lang="ja-JP" altLang="en-US" dirty="0"/>
              <a:t>入力信号 </a:t>
            </a:r>
            <a:r>
              <a:rPr lang="en-US" altLang="ja-JP" dirty="0"/>
              <a:t>x, y </a:t>
            </a:r>
            <a:r>
              <a:rPr lang="ja-JP" altLang="en-US" dirty="0"/>
              <a:t>の少なくとも１つが１のとき，</a:t>
            </a:r>
            <a:br>
              <a:rPr lang="ja-JP" altLang="en-US" dirty="0"/>
            </a:br>
            <a:r>
              <a:rPr lang="ja-JP" altLang="en-US" dirty="0"/>
              <a:t>出力信号 </a:t>
            </a:r>
            <a:r>
              <a:rPr lang="en-US" altLang="ja-JP" dirty="0"/>
              <a:t>z </a:t>
            </a:r>
            <a:r>
              <a:rPr lang="ja-JP" altLang="en-US" dirty="0"/>
              <a:t>が１</a:t>
            </a:r>
          </a:p>
        </p:txBody>
      </p:sp>
      <p:sp>
        <p:nvSpPr>
          <p:cNvPr id="272388" name="Line 4">
            <a:extLst>
              <a:ext uri="{FF2B5EF4-FFF2-40B4-BE49-F238E27FC236}">
                <a16:creationId xmlns:a16="http://schemas.microsoft.com/office/drawing/2014/main" id="{0CCDF7DC-E7F0-447B-B788-A1F8857EB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0386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400"/>
          </a:p>
        </p:txBody>
      </p:sp>
      <p:sp>
        <p:nvSpPr>
          <p:cNvPr id="272389" name="Line 5">
            <a:extLst>
              <a:ext uri="{FF2B5EF4-FFF2-40B4-BE49-F238E27FC236}">
                <a16:creationId xmlns:a16="http://schemas.microsoft.com/office/drawing/2014/main" id="{E80FACDA-76B7-4037-8A37-24A064607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4290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400"/>
          </a:p>
        </p:txBody>
      </p:sp>
      <p:sp>
        <p:nvSpPr>
          <p:cNvPr id="272390" name="Text Box 6">
            <a:extLst>
              <a:ext uri="{FF2B5EF4-FFF2-40B4-BE49-F238E27FC236}">
                <a16:creationId xmlns:a16="http://schemas.microsoft.com/office/drawing/2014/main" id="{7FD31B55-1373-42F0-84E2-6124D400D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4290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ｘ</a:t>
            </a:r>
          </a:p>
        </p:txBody>
      </p:sp>
      <p:sp>
        <p:nvSpPr>
          <p:cNvPr id="272391" name="Text Box 7">
            <a:extLst>
              <a:ext uri="{FF2B5EF4-FFF2-40B4-BE49-F238E27FC236}">
                <a16:creationId xmlns:a16="http://schemas.microsoft.com/office/drawing/2014/main" id="{2284BE23-0627-40B5-870A-9CF75B08A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4290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ｙ</a:t>
            </a:r>
          </a:p>
        </p:txBody>
      </p:sp>
      <p:sp>
        <p:nvSpPr>
          <p:cNvPr id="272392" name="Text Box 8">
            <a:extLst>
              <a:ext uri="{FF2B5EF4-FFF2-40B4-BE49-F238E27FC236}">
                <a16:creationId xmlns:a16="http://schemas.microsoft.com/office/drawing/2014/main" id="{20BD3F75-E909-45FF-807F-A2A2680C0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4290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ｚ</a:t>
            </a:r>
          </a:p>
        </p:txBody>
      </p:sp>
      <p:sp>
        <p:nvSpPr>
          <p:cNvPr id="272393" name="Text Box 9">
            <a:extLst>
              <a:ext uri="{FF2B5EF4-FFF2-40B4-BE49-F238E27FC236}">
                <a16:creationId xmlns:a16="http://schemas.microsoft.com/office/drawing/2014/main" id="{60EA00C0-6774-45B6-85CD-045D16289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1354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2394" name="Text Box 10">
            <a:extLst>
              <a:ext uri="{FF2B5EF4-FFF2-40B4-BE49-F238E27FC236}">
                <a16:creationId xmlns:a16="http://schemas.microsoft.com/office/drawing/2014/main" id="{EEC3F22D-2CC7-4DAC-9DB9-FCC835FBD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1354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2395" name="Text Box 11">
            <a:extLst>
              <a:ext uri="{FF2B5EF4-FFF2-40B4-BE49-F238E27FC236}">
                <a16:creationId xmlns:a16="http://schemas.microsoft.com/office/drawing/2014/main" id="{FE6CA67A-C91D-4FD8-B9EC-723EB782C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1354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2396" name="Text Box 12">
            <a:extLst>
              <a:ext uri="{FF2B5EF4-FFF2-40B4-BE49-F238E27FC236}">
                <a16:creationId xmlns:a16="http://schemas.microsoft.com/office/drawing/2014/main" id="{1A5E758B-95FA-4E26-B47E-A1D5728F9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5926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2397" name="Text Box 13">
            <a:extLst>
              <a:ext uri="{FF2B5EF4-FFF2-40B4-BE49-F238E27FC236}">
                <a16:creationId xmlns:a16="http://schemas.microsoft.com/office/drawing/2014/main" id="{FFAC23FD-7B77-44F5-AB68-C6EC40548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5926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2398" name="Text Box 14">
            <a:extLst>
              <a:ext uri="{FF2B5EF4-FFF2-40B4-BE49-F238E27FC236}">
                <a16:creationId xmlns:a16="http://schemas.microsoft.com/office/drawing/2014/main" id="{BFEB6F3D-AD86-44FB-91AF-3FB88D948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5926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2399" name="Text Box 15">
            <a:extLst>
              <a:ext uri="{FF2B5EF4-FFF2-40B4-BE49-F238E27FC236}">
                <a16:creationId xmlns:a16="http://schemas.microsoft.com/office/drawing/2014/main" id="{5D325219-B706-493F-8ADB-708314B4D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0498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2400" name="Text Box 16">
            <a:extLst>
              <a:ext uri="{FF2B5EF4-FFF2-40B4-BE49-F238E27FC236}">
                <a16:creationId xmlns:a16="http://schemas.microsoft.com/office/drawing/2014/main" id="{F2783595-07A6-4FB4-82C1-3DA819331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0498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2401" name="Text Box 17">
            <a:extLst>
              <a:ext uri="{FF2B5EF4-FFF2-40B4-BE49-F238E27FC236}">
                <a16:creationId xmlns:a16="http://schemas.microsoft.com/office/drawing/2014/main" id="{6E45E148-5E32-4B4A-88ED-FE1BC82FB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0498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2402" name="Text Box 18">
            <a:extLst>
              <a:ext uri="{FF2B5EF4-FFF2-40B4-BE49-F238E27FC236}">
                <a16:creationId xmlns:a16="http://schemas.microsoft.com/office/drawing/2014/main" id="{13E8F428-2B4A-4B6B-9494-5F7C22ACB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55070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2403" name="Text Box 19">
            <a:extLst>
              <a:ext uri="{FF2B5EF4-FFF2-40B4-BE49-F238E27FC236}">
                <a16:creationId xmlns:a16="http://schemas.microsoft.com/office/drawing/2014/main" id="{12FDE84C-1578-4B82-A8D7-FD6BE01A2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5070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2404" name="Text Box 20">
            <a:extLst>
              <a:ext uri="{FF2B5EF4-FFF2-40B4-BE49-F238E27FC236}">
                <a16:creationId xmlns:a16="http://schemas.microsoft.com/office/drawing/2014/main" id="{EDCA51B2-FD2F-48C0-BB3E-18F16DD34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5070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2405" name="Line 21">
            <a:extLst>
              <a:ext uri="{FF2B5EF4-FFF2-40B4-BE49-F238E27FC236}">
                <a16:creationId xmlns:a16="http://schemas.microsoft.com/office/drawing/2014/main" id="{57B4A021-B49B-4CCA-96B1-83DEDE936F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6355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406" name="Line 22">
            <a:extLst>
              <a:ext uri="{FF2B5EF4-FFF2-40B4-BE49-F238E27FC236}">
                <a16:creationId xmlns:a16="http://schemas.microsoft.com/office/drawing/2014/main" id="{2630E0D0-6E98-40B3-B5DB-2A32C9ADD9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953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407" name="Line 23">
            <a:extLst>
              <a:ext uri="{FF2B5EF4-FFF2-40B4-BE49-F238E27FC236}">
                <a16:creationId xmlns:a16="http://schemas.microsoft.com/office/drawing/2014/main" id="{E549374F-BC51-4A8B-8CC5-39724210269C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4800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408" name="Freeform 24">
            <a:extLst>
              <a:ext uri="{FF2B5EF4-FFF2-40B4-BE49-F238E27FC236}">
                <a16:creationId xmlns:a16="http://schemas.microsoft.com/office/drawing/2014/main" id="{FF103565-93BF-4BF4-8037-32B9B64BF3A5}"/>
              </a:ext>
            </a:extLst>
          </p:cNvPr>
          <p:cNvSpPr>
            <a:spLocks/>
          </p:cNvSpPr>
          <p:nvPr/>
        </p:nvSpPr>
        <p:spPr bwMode="auto">
          <a:xfrm>
            <a:off x="5334000" y="4410075"/>
            <a:ext cx="1219200" cy="390525"/>
          </a:xfrm>
          <a:custGeom>
            <a:avLst/>
            <a:gdLst>
              <a:gd name="T0" fmla="*/ 0 w 768"/>
              <a:gd name="T1" fmla="*/ 6 h 246"/>
              <a:gd name="T2" fmla="*/ 258 w 768"/>
              <a:gd name="T3" fmla="*/ 12 h 246"/>
              <a:gd name="T4" fmla="*/ 558 w 768"/>
              <a:gd name="T5" fmla="*/ 77 h 246"/>
              <a:gd name="T6" fmla="*/ 768 w 768"/>
              <a:gd name="T7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246">
                <a:moveTo>
                  <a:pt x="0" y="6"/>
                </a:moveTo>
                <a:cubicBezTo>
                  <a:pt x="43" y="7"/>
                  <a:pt x="165" y="0"/>
                  <a:pt x="258" y="12"/>
                </a:cubicBezTo>
                <a:cubicBezTo>
                  <a:pt x="351" y="24"/>
                  <a:pt x="473" y="38"/>
                  <a:pt x="558" y="77"/>
                </a:cubicBezTo>
                <a:cubicBezTo>
                  <a:pt x="643" y="116"/>
                  <a:pt x="724" y="211"/>
                  <a:pt x="768" y="24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409" name="Freeform 25">
            <a:extLst>
              <a:ext uri="{FF2B5EF4-FFF2-40B4-BE49-F238E27FC236}">
                <a16:creationId xmlns:a16="http://schemas.microsoft.com/office/drawing/2014/main" id="{C6D4D9D9-4368-47E4-A4DE-188D13BBE0DF}"/>
              </a:ext>
            </a:extLst>
          </p:cNvPr>
          <p:cNvSpPr>
            <a:spLocks/>
          </p:cNvSpPr>
          <p:nvPr/>
        </p:nvSpPr>
        <p:spPr bwMode="auto">
          <a:xfrm flipV="1">
            <a:off x="5334000" y="4800600"/>
            <a:ext cx="1219200" cy="381000"/>
          </a:xfrm>
          <a:custGeom>
            <a:avLst/>
            <a:gdLst>
              <a:gd name="T0" fmla="*/ 0 w 768"/>
              <a:gd name="T1" fmla="*/ 6 h 246"/>
              <a:gd name="T2" fmla="*/ 258 w 768"/>
              <a:gd name="T3" fmla="*/ 12 h 246"/>
              <a:gd name="T4" fmla="*/ 558 w 768"/>
              <a:gd name="T5" fmla="*/ 77 h 246"/>
              <a:gd name="T6" fmla="*/ 768 w 768"/>
              <a:gd name="T7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8" h="246">
                <a:moveTo>
                  <a:pt x="0" y="6"/>
                </a:moveTo>
                <a:cubicBezTo>
                  <a:pt x="43" y="7"/>
                  <a:pt x="165" y="0"/>
                  <a:pt x="258" y="12"/>
                </a:cubicBezTo>
                <a:cubicBezTo>
                  <a:pt x="351" y="24"/>
                  <a:pt x="473" y="38"/>
                  <a:pt x="558" y="77"/>
                </a:cubicBezTo>
                <a:cubicBezTo>
                  <a:pt x="643" y="116"/>
                  <a:pt x="724" y="211"/>
                  <a:pt x="768" y="24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2410" name="Freeform 26">
            <a:extLst>
              <a:ext uri="{FF2B5EF4-FFF2-40B4-BE49-F238E27FC236}">
                <a16:creationId xmlns:a16="http://schemas.microsoft.com/office/drawing/2014/main" id="{82909DC2-6D44-42AE-AAFB-B4CD3929603A}"/>
              </a:ext>
            </a:extLst>
          </p:cNvPr>
          <p:cNvSpPr>
            <a:spLocks/>
          </p:cNvSpPr>
          <p:nvPr/>
        </p:nvSpPr>
        <p:spPr bwMode="auto">
          <a:xfrm>
            <a:off x="5332413" y="4419600"/>
            <a:ext cx="117475" cy="784225"/>
          </a:xfrm>
          <a:custGeom>
            <a:avLst/>
            <a:gdLst>
              <a:gd name="T0" fmla="*/ 1 w 74"/>
              <a:gd name="T1" fmla="*/ 0 h 494"/>
              <a:gd name="T2" fmla="*/ 56 w 74"/>
              <a:gd name="T3" fmla="*/ 161 h 494"/>
              <a:gd name="T4" fmla="*/ 65 w 74"/>
              <a:gd name="T5" fmla="*/ 372 h 494"/>
              <a:gd name="T6" fmla="*/ 0 w 74"/>
              <a:gd name="T7" fmla="*/ 494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" h="494">
                <a:moveTo>
                  <a:pt x="1" y="0"/>
                </a:moveTo>
                <a:cubicBezTo>
                  <a:pt x="10" y="27"/>
                  <a:pt x="45" y="99"/>
                  <a:pt x="56" y="161"/>
                </a:cubicBezTo>
                <a:cubicBezTo>
                  <a:pt x="67" y="223"/>
                  <a:pt x="74" y="317"/>
                  <a:pt x="65" y="372"/>
                </a:cubicBezTo>
                <a:cubicBezTo>
                  <a:pt x="56" y="427"/>
                  <a:pt x="14" y="469"/>
                  <a:pt x="0" y="49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>
            <a:extLst>
              <a:ext uri="{FF2B5EF4-FFF2-40B4-BE49-F238E27FC236}">
                <a16:creationId xmlns:a16="http://schemas.microsoft.com/office/drawing/2014/main" id="{304626BA-F399-44FE-99C5-B40CF4D908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/>
              <a:t>NOT</a:t>
            </a:r>
            <a:r>
              <a:rPr lang="ja-JP" altLang="en-US"/>
              <a:t>ゲート</a:t>
            </a:r>
          </a:p>
        </p:txBody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01B539B2-0C14-4223-B49D-327579214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/>
              <a:t>入力信号 </a:t>
            </a:r>
            <a:r>
              <a:rPr lang="en-US" altLang="ja-JP"/>
              <a:t>x </a:t>
            </a:r>
            <a:r>
              <a:rPr lang="ja-JP" altLang="en-US"/>
              <a:t>が 0のとき，</a:t>
            </a:r>
            <a:br>
              <a:rPr lang="ja-JP" altLang="en-US"/>
            </a:br>
            <a:r>
              <a:rPr lang="ja-JP" altLang="en-US"/>
              <a:t>出力信号 </a:t>
            </a:r>
            <a:r>
              <a:rPr lang="en-US" altLang="ja-JP"/>
              <a:t>y </a:t>
            </a:r>
            <a:r>
              <a:rPr lang="ja-JP" altLang="en-US"/>
              <a:t>が１</a:t>
            </a:r>
          </a:p>
        </p:txBody>
      </p:sp>
      <p:sp>
        <p:nvSpPr>
          <p:cNvPr id="273412" name="Line 4">
            <a:extLst>
              <a:ext uri="{FF2B5EF4-FFF2-40B4-BE49-F238E27FC236}">
                <a16:creationId xmlns:a16="http://schemas.microsoft.com/office/drawing/2014/main" id="{DBCEC260-1A18-4A05-8DD0-D7C5945F42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038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400"/>
          </a:p>
        </p:txBody>
      </p:sp>
      <p:sp>
        <p:nvSpPr>
          <p:cNvPr id="273413" name="Line 5">
            <a:extLst>
              <a:ext uri="{FF2B5EF4-FFF2-40B4-BE49-F238E27FC236}">
                <a16:creationId xmlns:a16="http://schemas.microsoft.com/office/drawing/2014/main" id="{415D3E5E-FE6D-48FA-B4D8-6F6448FA49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4290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400"/>
          </a:p>
        </p:txBody>
      </p:sp>
      <p:sp>
        <p:nvSpPr>
          <p:cNvPr id="273414" name="Text Box 6">
            <a:extLst>
              <a:ext uri="{FF2B5EF4-FFF2-40B4-BE49-F238E27FC236}">
                <a16:creationId xmlns:a16="http://schemas.microsoft.com/office/drawing/2014/main" id="{FE5BB1FD-5897-4851-AEF1-535D82DE0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449638"/>
            <a:ext cx="3177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x</a:t>
            </a:r>
          </a:p>
        </p:txBody>
      </p:sp>
      <p:sp>
        <p:nvSpPr>
          <p:cNvPr id="273415" name="Text Box 7">
            <a:extLst>
              <a:ext uri="{FF2B5EF4-FFF2-40B4-BE49-F238E27FC236}">
                <a16:creationId xmlns:a16="http://schemas.microsoft.com/office/drawing/2014/main" id="{3526E4F2-C832-485A-AEBF-511A27C80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4496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y</a:t>
            </a:r>
          </a:p>
        </p:txBody>
      </p:sp>
      <p:sp>
        <p:nvSpPr>
          <p:cNvPr id="273416" name="Text Box 8">
            <a:extLst>
              <a:ext uri="{FF2B5EF4-FFF2-40B4-BE49-F238E27FC236}">
                <a16:creationId xmlns:a16="http://schemas.microsoft.com/office/drawing/2014/main" id="{E3F9A643-55FF-44C2-9F23-FF719954A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1354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 dirty="0"/>
              <a:t>0</a:t>
            </a:r>
          </a:p>
        </p:txBody>
      </p:sp>
      <p:sp>
        <p:nvSpPr>
          <p:cNvPr id="273417" name="Text Box 9">
            <a:extLst>
              <a:ext uri="{FF2B5EF4-FFF2-40B4-BE49-F238E27FC236}">
                <a16:creationId xmlns:a16="http://schemas.microsoft.com/office/drawing/2014/main" id="{D5AE47F4-22F9-4CC7-A017-4CC67FA29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1354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3418" name="Text Box 10">
            <a:extLst>
              <a:ext uri="{FF2B5EF4-FFF2-40B4-BE49-F238E27FC236}">
                <a16:creationId xmlns:a16="http://schemas.microsoft.com/office/drawing/2014/main" id="{36E1ECB5-A699-446B-BA51-726AF3E44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5926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3419" name="Text Box 11">
            <a:extLst>
              <a:ext uri="{FF2B5EF4-FFF2-40B4-BE49-F238E27FC236}">
                <a16:creationId xmlns:a16="http://schemas.microsoft.com/office/drawing/2014/main" id="{C8766499-B3C8-4DC1-8E8B-6570AE0CF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5926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3420" name="Line 12">
            <a:extLst>
              <a:ext uri="{FF2B5EF4-FFF2-40B4-BE49-F238E27FC236}">
                <a16:creationId xmlns:a16="http://schemas.microsoft.com/office/drawing/2014/main" id="{53E88A16-3A0F-483B-8F52-56BA29A942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4495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421" name="Line 13">
            <a:extLst>
              <a:ext uri="{FF2B5EF4-FFF2-40B4-BE49-F238E27FC236}">
                <a16:creationId xmlns:a16="http://schemas.microsoft.com/office/drawing/2014/main" id="{8BE803CE-B468-4F51-B936-1DCE1DCB5FD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4495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3422" name="AutoShape 14">
            <a:extLst>
              <a:ext uri="{FF2B5EF4-FFF2-40B4-BE49-F238E27FC236}">
                <a16:creationId xmlns:a16="http://schemas.microsoft.com/office/drawing/2014/main" id="{1E563AC6-2EDE-4BB1-82AB-29F6F4BB31C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524500" y="4076700"/>
            <a:ext cx="914400" cy="8382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3423" name="Oval 15">
            <a:extLst>
              <a:ext uri="{FF2B5EF4-FFF2-40B4-BE49-F238E27FC236}">
                <a16:creationId xmlns:a16="http://schemas.microsoft.com/office/drawing/2014/main" id="{14EDF44F-B28F-4561-9F6C-94EAD711D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4196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0F465319-92A7-4A52-858C-09E39CFF57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/>
              <a:t>半加算器</a:t>
            </a:r>
          </a:p>
        </p:txBody>
      </p:sp>
      <p:sp>
        <p:nvSpPr>
          <p:cNvPr id="274435" name="Line 3">
            <a:extLst>
              <a:ext uri="{FF2B5EF4-FFF2-40B4-BE49-F238E27FC236}">
                <a16:creationId xmlns:a16="http://schemas.microsoft.com/office/drawing/2014/main" id="{5EF1C7BF-99CF-4EF6-A382-C899F1C49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048000"/>
            <a:ext cx="2890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400"/>
          </a:p>
        </p:txBody>
      </p:sp>
      <p:sp>
        <p:nvSpPr>
          <p:cNvPr id="274436" name="Line 4">
            <a:extLst>
              <a:ext uri="{FF2B5EF4-FFF2-40B4-BE49-F238E27FC236}">
                <a16:creationId xmlns:a16="http://schemas.microsoft.com/office/drawing/2014/main" id="{22AB01BE-685F-44AE-AF89-F5B637A797DD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4384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400"/>
          </a:p>
        </p:txBody>
      </p:sp>
      <p:sp>
        <p:nvSpPr>
          <p:cNvPr id="274437" name="Text Box 5">
            <a:extLst>
              <a:ext uri="{FF2B5EF4-FFF2-40B4-BE49-F238E27FC236}">
                <a16:creationId xmlns:a16="http://schemas.microsoft.com/office/drawing/2014/main" id="{976635B6-B917-4798-8367-B8EBF55C1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4384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ｘ</a:t>
            </a:r>
          </a:p>
        </p:txBody>
      </p:sp>
      <p:sp>
        <p:nvSpPr>
          <p:cNvPr id="274438" name="Text Box 6">
            <a:extLst>
              <a:ext uri="{FF2B5EF4-FFF2-40B4-BE49-F238E27FC236}">
                <a16:creationId xmlns:a16="http://schemas.microsoft.com/office/drawing/2014/main" id="{B67D3A10-B88D-4986-A0C4-5E060C46C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43840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ｙ</a:t>
            </a:r>
          </a:p>
        </p:txBody>
      </p:sp>
      <p:sp>
        <p:nvSpPr>
          <p:cNvPr id="274439" name="Text Box 7">
            <a:extLst>
              <a:ext uri="{FF2B5EF4-FFF2-40B4-BE49-F238E27FC236}">
                <a16:creationId xmlns:a16="http://schemas.microsoft.com/office/drawing/2014/main" id="{F6DA4726-500F-4E83-A069-8738EC09B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59038"/>
            <a:ext cx="325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S</a:t>
            </a:r>
          </a:p>
        </p:txBody>
      </p:sp>
      <p:sp>
        <p:nvSpPr>
          <p:cNvPr id="274440" name="Text Box 8">
            <a:extLst>
              <a:ext uri="{FF2B5EF4-FFF2-40B4-BE49-F238E27FC236}">
                <a16:creationId xmlns:a16="http://schemas.microsoft.com/office/drawing/2014/main" id="{77C862FD-60BB-4157-87AA-404872D93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1448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4441" name="Text Box 9">
            <a:extLst>
              <a:ext uri="{FF2B5EF4-FFF2-40B4-BE49-F238E27FC236}">
                <a16:creationId xmlns:a16="http://schemas.microsoft.com/office/drawing/2014/main" id="{CC067A67-572A-4DC9-B47A-51FFDBD3B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1448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4442" name="Text Box 10">
            <a:extLst>
              <a:ext uri="{FF2B5EF4-FFF2-40B4-BE49-F238E27FC236}">
                <a16:creationId xmlns:a16="http://schemas.microsoft.com/office/drawing/2014/main" id="{40FDF5F6-7ED3-4AD7-BBD6-C279FFEB2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1448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4443" name="Text Box 11">
            <a:extLst>
              <a:ext uri="{FF2B5EF4-FFF2-40B4-BE49-F238E27FC236}">
                <a16:creationId xmlns:a16="http://schemas.microsoft.com/office/drawing/2014/main" id="{46A93D17-BBE8-40F7-865B-1E5FF28F3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6020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4444" name="Text Box 12">
            <a:extLst>
              <a:ext uri="{FF2B5EF4-FFF2-40B4-BE49-F238E27FC236}">
                <a16:creationId xmlns:a16="http://schemas.microsoft.com/office/drawing/2014/main" id="{C35B3D21-F7EE-4B1A-95B3-2B63A83AD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6020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4445" name="Text Box 13">
            <a:extLst>
              <a:ext uri="{FF2B5EF4-FFF2-40B4-BE49-F238E27FC236}">
                <a16:creationId xmlns:a16="http://schemas.microsoft.com/office/drawing/2014/main" id="{8730F16C-A396-4032-AA74-155C43753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6020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4446" name="Text Box 14">
            <a:extLst>
              <a:ext uri="{FF2B5EF4-FFF2-40B4-BE49-F238E27FC236}">
                <a16:creationId xmlns:a16="http://schemas.microsoft.com/office/drawing/2014/main" id="{438409C4-E9B7-40D0-A8F1-73A3203C5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592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4447" name="Text Box 15">
            <a:extLst>
              <a:ext uri="{FF2B5EF4-FFF2-40B4-BE49-F238E27FC236}">
                <a16:creationId xmlns:a16="http://schemas.microsoft.com/office/drawing/2014/main" id="{0DCB7819-1205-4983-ABA0-19B6330F0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0592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4448" name="Text Box 16">
            <a:extLst>
              <a:ext uri="{FF2B5EF4-FFF2-40B4-BE49-F238E27FC236}">
                <a16:creationId xmlns:a16="http://schemas.microsoft.com/office/drawing/2014/main" id="{378A39E6-DDD3-4206-95A3-4A3702D2D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0592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4449" name="Text Box 17">
            <a:extLst>
              <a:ext uri="{FF2B5EF4-FFF2-40B4-BE49-F238E27FC236}">
                <a16:creationId xmlns:a16="http://schemas.microsoft.com/office/drawing/2014/main" id="{F601CF82-365C-43D3-9CE5-8B2D21534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5164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4450" name="Text Box 18">
            <a:extLst>
              <a:ext uri="{FF2B5EF4-FFF2-40B4-BE49-F238E27FC236}">
                <a16:creationId xmlns:a16="http://schemas.microsoft.com/office/drawing/2014/main" id="{F50D6896-FB0F-4CD8-8DE0-0FCA28C5A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5164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4451" name="Text Box 19">
            <a:extLst>
              <a:ext uri="{FF2B5EF4-FFF2-40B4-BE49-F238E27FC236}">
                <a16:creationId xmlns:a16="http://schemas.microsoft.com/office/drawing/2014/main" id="{4CF1AF7E-818A-4D3E-93B3-EF74AE9B5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516438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4452" name="Text Box 20">
            <a:extLst>
              <a:ext uri="{FF2B5EF4-FFF2-40B4-BE49-F238E27FC236}">
                <a16:creationId xmlns:a16="http://schemas.microsoft.com/office/drawing/2014/main" id="{D23017E2-2286-4E8A-BA61-92B050419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788" y="2463800"/>
            <a:ext cx="348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C</a:t>
            </a:r>
          </a:p>
        </p:txBody>
      </p:sp>
      <p:sp>
        <p:nvSpPr>
          <p:cNvPr id="274453" name="Text Box 21">
            <a:extLst>
              <a:ext uri="{FF2B5EF4-FFF2-40B4-BE49-F238E27FC236}">
                <a16:creationId xmlns:a16="http://schemas.microsoft.com/office/drawing/2014/main" id="{ADED156C-9815-49B4-83B2-20EE436B2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788" y="31496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4454" name="Text Box 22">
            <a:extLst>
              <a:ext uri="{FF2B5EF4-FFF2-40B4-BE49-F238E27FC236}">
                <a16:creationId xmlns:a16="http://schemas.microsoft.com/office/drawing/2014/main" id="{226145C4-2573-4A58-B97D-467A1DB5E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788" y="36068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4455" name="Text Box 23">
            <a:extLst>
              <a:ext uri="{FF2B5EF4-FFF2-40B4-BE49-F238E27FC236}">
                <a16:creationId xmlns:a16="http://schemas.microsoft.com/office/drawing/2014/main" id="{6E813F64-E949-493B-B0C8-B74645BDC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788" y="40640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0</a:t>
            </a:r>
          </a:p>
        </p:txBody>
      </p:sp>
      <p:sp>
        <p:nvSpPr>
          <p:cNvPr id="274456" name="Text Box 24">
            <a:extLst>
              <a:ext uri="{FF2B5EF4-FFF2-40B4-BE49-F238E27FC236}">
                <a16:creationId xmlns:a16="http://schemas.microsoft.com/office/drawing/2014/main" id="{B82DD827-1964-4ACF-926E-300B0A7B7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788" y="45212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1</a:t>
            </a:r>
          </a:p>
        </p:txBody>
      </p:sp>
      <p:sp>
        <p:nvSpPr>
          <p:cNvPr id="274457" name="Text Box 25">
            <a:extLst>
              <a:ext uri="{FF2B5EF4-FFF2-40B4-BE49-F238E27FC236}">
                <a16:creationId xmlns:a16="http://schemas.microsoft.com/office/drawing/2014/main" id="{A7675BBD-C345-400D-ABAF-E83796FC1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4763" y="2859088"/>
            <a:ext cx="307816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3600"/>
              <a:t>S = x・y + x・y</a:t>
            </a:r>
          </a:p>
          <a:p>
            <a:endParaRPr lang="en-US" altLang="ja-JP" sz="3600"/>
          </a:p>
          <a:p>
            <a:r>
              <a:rPr lang="en-US" altLang="ja-JP" sz="3600"/>
              <a:t>C = x・y </a:t>
            </a:r>
          </a:p>
        </p:txBody>
      </p:sp>
      <p:sp>
        <p:nvSpPr>
          <p:cNvPr id="274458" name="Line 26">
            <a:extLst>
              <a:ext uri="{FF2B5EF4-FFF2-40B4-BE49-F238E27FC236}">
                <a16:creationId xmlns:a16="http://schemas.microsoft.com/office/drawing/2014/main" id="{40F5BC2D-1366-461D-AE7B-AED167A48C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3013" y="3013075"/>
            <a:ext cx="334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4459" name="Line 27">
            <a:extLst>
              <a:ext uri="{FF2B5EF4-FFF2-40B4-BE49-F238E27FC236}">
                <a16:creationId xmlns:a16="http://schemas.microsoft.com/office/drawing/2014/main" id="{BB570630-D7CE-485A-BEEF-E2269357E98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3263" y="3013075"/>
            <a:ext cx="334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7B032DA8-B96B-4F5D-A6FE-AFE527728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/>
              <a:t>計算と記憶</a:t>
            </a:r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04ECA43D-D722-4E0A-B49F-06241286D2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計算</a:t>
            </a:r>
          </a:p>
          <a:p>
            <a:pPr>
              <a:buFontTx/>
              <a:buNone/>
            </a:pPr>
            <a:r>
              <a:rPr lang="ja-JP" altLang="en-US"/>
              <a:t>　論理ゲート　ＡＮＤ，ＯＲ，ＮＯＴの組み合わせで実現可能</a:t>
            </a:r>
          </a:p>
          <a:p>
            <a:pPr>
              <a:buFontTx/>
              <a:buNone/>
            </a:pPr>
            <a:endParaRPr lang="ja-JP" altLang="en-US"/>
          </a:p>
          <a:p>
            <a:r>
              <a:rPr lang="ja-JP" altLang="en-US"/>
              <a:t>記憶</a:t>
            </a:r>
          </a:p>
          <a:p>
            <a:pPr>
              <a:buFontTx/>
              <a:buNone/>
            </a:pPr>
            <a:r>
              <a:rPr lang="ja-JP" altLang="en-US"/>
              <a:t>　フリップフロップ，磁気記憶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>
            <a:extLst>
              <a:ext uri="{FF2B5EF4-FFF2-40B4-BE49-F238E27FC236}">
                <a16:creationId xmlns:a16="http://schemas.microsoft.com/office/drawing/2014/main" id="{C5DEEB51-9B3A-4664-B8F0-2B05D36992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/>
              <a:t>記憶のできる仕組み</a:t>
            </a:r>
          </a:p>
        </p:txBody>
      </p:sp>
      <p:sp>
        <p:nvSpPr>
          <p:cNvPr id="270339" name="Rectangle 3">
            <a:extLst>
              <a:ext uri="{FF2B5EF4-FFF2-40B4-BE49-F238E27FC236}">
                <a16:creationId xmlns:a16="http://schemas.microsoft.com/office/drawing/2014/main" id="{177516A8-4FB9-480D-9A5A-4DBD8BFC93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ＤＲＡＭ</a:t>
            </a:r>
          </a:p>
          <a:p>
            <a:pPr>
              <a:buFontTx/>
              <a:buNone/>
            </a:pPr>
            <a:r>
              <a:rPr lang="ja-JP" altLang="en-US" dirty="0"/>
              <a:t>	　</a:t>
            </a:r>
            <a:r>
              <a:rPr lang="en-US" altLang="ja-JP"/>
              <a:t>	</a:t>
            </a:r>
            <a:r>
              <a:rPr lang="ja-JP" altLang="en-US"/>
              <a:t>コンデンサ</a:t>
            </a:r>
            <a:r>
              <a:rPr lang="ja-JP" altLang="en-US" dirty="0"/>
              <a:t>に電荷を蓄えて記憶を行う</a:t>
            </a:r>
          </a:p>
          <a:p>
            <a:r>
              <a:rPr lang="ja-JP" altLang="en-US" dirty="0"/>
              <a:t>ＳＲＡＭ</a:t>
            </a:r>
          </a:p>
          <a:p>
            <a:pPr>
              <a:buFontTx/>
              <a:buNone/>
            </a:pPr>
            <a:r>
              <a:rPr lang="ja-JP" altLang="en-US" dirty="0"/>
              <a:t>	　</a:t>
            </a:r>
            <a:r>
              <a:rPr lang="en-US" altLang="ja-JP" dirty="0"/>
              <a:t>	</a:t>
            </a:r>
            <a:r>
              <a:rPr lang="ja-JP" altLang="en-US" dirty="0"/>
              <a:t>フリップフロップで記憶を行う</a:t>
            </a:r>
          </a:p>
          <a:p>
            <a:r>
              <a:rPr lang="ja-JP" altLang="en-US" dirty="0"/>
              <a:t>磁気記憶</a:t>
            </a:r>
          </a:p>
          <a:p>
            <a:pPr>
              <a:buFontTx/>
              <a:buNone/>
            </a:pPr>
            <a:r>
              <a:rPr lang="ja-JP" altLang="en-US" dirty="0"/>
              <a:t>　　</a:t>
            </a:r>
            <a:r>
              <a:rPr lang="en-US" altLang="ja-JP" dirty="0"/>
              <a:t>	</a:t>
            </a:r>
            <a:r>
              <a:rPr lang="ja-JP" altLang="en-US" dirty="0"/>
              <a:t>磁性体金属の皮膜を磁化して記憶を行う</a:t>
            </a:r>
            <a:endParaRPr lang="en-US" altLang="ja-JP" dirty="0"/>
          </a:p>
          <a:p>
            <a:r>
              <a:rPr lang="en-US" altLang="ja-JP" dirty="0"/>
              <a:t>SSD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論理演算の素子の組み合わせ</a:t>
            </a:r>
          </a:p>
          <a:p>
            <a:pPr>
              <a:buFontTx/>
              <a:buNone/>
            </a:pP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論理和，論理積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EB8389CB-BEB2-4FAB-BD4C-A43584108E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0871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二進数は </a:t>
            </a:r>
            <a:r>
              <a:rPr kumimoji="1" lang="en-US" altLang="ja-JP" dirty="0"/>
              <a:t>0 </a:t>
            </a:r>
            <a:r>
              <a:rPr kumimoji="1" lang="ja-JP" altLang="en-US" dirty="0"/>
              <a:t>または 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202" y="1533526"/>
            <a:ext cx="2469599" cy="2057999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07254" y="3746472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右手が下がっている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911" y="1521019"/>
            <a:ext cx="2469338" cy="2057782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4678121" y="3746472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右手が上がっている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848908" y="4685492"/>
            <a:ext cx="13388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二通り</a:t>
            </a:r>
            <a:endParaRPr kumimoji="1" lang="ja-JP" altLang="en-US" sz="3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9919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二進数は </a:t>
            </a:r>
            <a:r>
              <a:rPr kumimoji="1" lang="en-US" altLang="ja-JP" dirty="0"/>
              <a:t>0 </a:t>
            </a:r>
            <a:r>
              <a:rPr kumimoji="1" lang="ja-JP" altLang="en-US" dirty="0"/>
              <a:t>または 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202" y="1533526"/>
            <a:ext cx="2469599" cy="2057999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07254" y="3746472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右手が下がっている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911" y="1521019"/>
            <a:ext cx="2469338" cy="2057782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4678121" y="3746472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右手が上がっている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下矢印 2"/>
          <p:cNvSpPr/>
          <p:nvPr/>
        </p:nvSpPr>
        <p:spPr>
          <a:xfrm>
            <a:off x="2664539" y="4185053"/>
            <a:ext cx="64008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5615961" y="4218983"/>
            <a:ext cx="64008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19123" y="4747741"/>
            <a:ext cx="53091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０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66853" y="4747740"/>
            <a:ext cx="53091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</a:t>
            </a:r>
            <a:endParaRPr kumimoji="1" lang="ja-JP" altLang="en-US" sz="27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53945" y="5624513"/>
            <a:ext cx="4464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※ 0 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と 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 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が逆になる場合もある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5691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変数が２つ</a:t>
            </a:r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202" y="1533526"/>
            <a:ext cx="2469599" cy="2057999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911" y="1521019"/>
            <a:ext cx="2469338" cy="2057782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64681" y="1840582"/>
            <a:ext cx="206979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右手と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左手の</a:t>
            </a:r>
            <a:endParaRPr kumimoji="0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両方</a:t>
            </a: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を考えると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202" y="3520759"/>
            <a:ext cx="2469599" cy="2057999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910" y="3520759"/>
            <a:ext cx="2437130" cy="2030942"/>
          </a:xfrm>
          <a:prstGeom prst="rect">
            <a:avLst/>
          </a:prstGeom>
        </p:spPr>
      </p:pic>
      <p:cxnSp>
        <p:nvCxnSpPr>
          <p:cNvPr id="5" name="直線矢印コネクタ 4"/>
          <p:cNvCxnSpPr/>
          <p:nvPr/>
        </p:nvCxnSpPr>
        <p:spPr>
          <a:xfrm>
            <a:off x="969264" y="2658618"/>
            <a:ext cx="0" cy="548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472974" y="3395317"/>
            <a:ext cx="99258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４通り</a:t>
            </a:r>
          </a:p>
        </p:txBody>
      </p:sp>
    </p:spTree>
    <p:extLst>
      <p:ext uri="{BB962C8B-B14F-4D97-AF65-F5344CB8AC3E}">
        <p14:creationId xmlns:p14="http://schemas.microsoft.com/office/powerpoint/2010/main" val="3271087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変数が２つ</a:t>
            </a:r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202" y="1533526"/>
            <a:ext cx="2469599" cy="2057999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911" y="1521019"/>
            <a:ext cx="2469338" cy="205778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202" y="3520759"/>
            <a:ext cx="2469599" cy="2057999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910" y="3520759"/>
            <a:ext cx="2437130" cy="2030942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517904" y="1521019"/>
            <a:ext cx="5934456" cy="20577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517904" y="3593946"/>
            <a:ext cx="5934456" cy="20577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0" name="直線コネクタ 9"/>
          <p:cNvCxnSpPr>
            <a:stCxn id="3" idx="0"/>
            <a:endCxn id="14" idx="2"/>
          </p:cNvCxnSpPr>
          <p:nvPr/>
        </p:nvCxnSpPr>
        <p:spPr>
          <a:xfrm>
            <a:off x="4485132" y="1521019"/>
            <a:ext cx="0" cy="4130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335880" y="2443453"/>
            <a:ext cx="122341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7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０と０</a:t>
            </a:r>
            <a:endParaRPr kumimoji="1" lang="ja-JP" altLang="en-US" sz="27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81015" y="2443452"/>
            <a:ext cx="113043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 </a:t>
            </a:r>
            <a:r>
              <a:rPr kumimoji="1" lang="ja-JP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と０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31951" y="4592917"/>
            <a:ext cx="103746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0 </a:t>
            </a:r>
            <a:r>
              <a:rPr kumimoji="1" lang="ja-JP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と </a:t>
            </a:r>
            <a:r>
              <a:rPr kumimoji="0" lang="en-US" altLang="ja-JP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</a:t>
            </a:r>
            <a:endParaRPr kumimoji="1" lang="ja-JP" altLang="en-US" sz="27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27501" y="4592917"/>
            <a:ext cx="103746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 </a:t>
            </a:r>
            <a:r>
              <a:rPr kumimoji="1" lang="ja-JP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と </a:t>
            </a:r>
            <a:r>
              <a:rPr kumimoji="0" lang="en-US" altLang="ja-JP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</a:t>
            </a:r>
            <a:endParaRPr kumimoji="1" lang="ja-JP" altLang="en-US" sz="27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535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論理積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202" y="1533526"/>
            <a:ext cx="2469599" cy="2057999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911" y="1521019"/>
            <a:ext cx="2469338" cy="205778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202" y="3520759"/>
            <a:ext cx="2469599" cy="2057999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910" y="3520759"/>
            <a:ext cx="2437130" cy="2030942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517904" y="1521019"/>
            <a:ext cx="5934456" cy="20577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517904" y="3593946"/>
            <a:ext cx="5934456" cy="20577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0" name="直線コネクタ 9"/>
          <p:cNvCxnSpPr>
            <a:stCxn id="3" idx="0"/>
            <a:endCxn id="14" idx="2"/>
          </p:cNvCxnSpPr>
          <p:nvPr/>
        </p:nvCxnSpPr>
        <p:spPr>
          <a:xfrm>
            <a:off x="4485132" y="1521019"/>
            <a:ext cx="0" cy="4130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335880" y="2443453"/>
            <a:ext cx="122341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7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０と０</a:t>
            </a:r>
            <a:endParaRPr kumimoji="1" lang="ja-JP" altLang="en-US" sz="27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81015" y="2443452"/>
            <a:ext cx="113043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 </a:t>
            </a:r>
            <a:r>
              <a:rPr kumimoji="1" lang="ja-JP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と０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31951" y="4592917"/>
            <a:ext cx="103746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0 </a:t>
            </a:r>
            <a:r>
              <a:rPr kumimoji="1" lang="ja-JP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と </a:t>
            </a:r>
            <a:r>
              <a:rPr kumimoji="0" lang="en-US" altLang="ja-JP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</a:t>
            </a:r>
            <a:endParaRPr kumimoji="1" lang="ja-JP" altLang="en-US" sz="27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27501" y="4592917"/>
            <a:ext cx="103746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 </a:t>
            </a:r>
            <a:r>
              <a:rPr kumimoji="1" lang="ja-JP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と </a:t>
            </a:r>
            <a:r>
              <a:rPr kumimoji="0" lang="en-US" altLang="ja-JP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</a:t>
            </a:r>
            <a:endParaRPr kumimoji="1" lang="ja-JP" altLang="en-US" sz="27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485132" y="3578800"/>
            <a:ext cx="2967228" cy="2072927"/>
          </a:xfrm>
          <a:prstGeom prst="rect">
            <a:avLst/>
          </a:prstGeom>
          <a:solidFill>
            <a:srgbClr val="C0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42260" y="4191968"/>
            <a:ext cx="153118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論理積</a:t>
            </a: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</a:t>
            </a: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両方とも１</a:t>
            </a:r>
            <a:endParaRPr kumimoji="1" lang="ja-JP" altLang="en-US" sz="21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5954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論理和</a:t>
            </a:r>
            <a:endParaRPr kumimoji="1" lang="ja-JP" altLang="en-US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202" y="1533526"/>
            <a:ext cx="2469599" cy="2057999"/>
          </a:xfr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911" y="1521019"/>
            <a:ext cx="2469338" cy="205778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1202" y="3520759"/>
            <a:ext cx="2469599" cy="2057999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910" y="3520759"/>
            <a:ext cx="2437130" cy="2030942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517904" y="1521019"/>
            <a:ext cx="5934456" cy="20577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517904" y="3593946"/>
            <a:ext cx="5934456" cy="20577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0" name="直線コネクタ 9"/>
          <p:cNvCxnSpPr>
            <a:stCxn id="3" idx="0"/>
            <a:endCxn id="14" idx="2"/>
          </p:cNvCxnSpPr>
          <p:nvPr/>
        </p:nvCxnSpPr>
        <p:spPr>
          <a:xfrm>
            <a:off x="4485132" y="1521019"/>
            <a:ext cx="0" cy="4130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335880" y="2443453"/>
            <a:ext cx="122341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7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０と０</a:t>
            </a:r>
            <a:endParaRPr kumimoji="1" lang="ja-JP" altLang="en-US" sz="27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81015" y="2443452"/>
            <a:ext cx="113043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 </a:t>
            </a:r>
            <a:r>
              <a:rPr kumimoji="1" lang="ja-JP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と０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31951" y="4592917"/>
            <a:ext cx="103746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0 </a:t>
            </a:r>
            <a:r>
              <a:rPr kumimoji="1" lang="ja-JP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と </a:t>
            </a:r>
            <a:r>
              <a:rPr kumimoji="0" lang="en-US" altLang="ja-JP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</a:t>
            </a:r>
            <a:endParaRPr kumimoji="1" lang="ja-JP" altLang="en-US" sz="27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27501" y="4592917"/>
            <a:ext cx="103746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 </a:t>
            </a:r>
            <a:r>
              <a:rPr kumimoji="1" lang="ja-JP" alt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と </a:t>
            </a:r>
            <a:r>
              <a:rPr kumimoji="0" lang="en-US" altLang="ja-JP" sz="2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</a:t>
            </a:r>
            <a:endParaRPr kumimoji="1" lang="ja-JP" altLang="en-US" sz="27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485132" y="3578800"/>
            <a:ext cx="2967228" cy="2072927"/>
          </a:xfrm>
          <a:prstGeom prst="rect">
            <a:avLst/>
          </a:prstGeom>
          <a:solidFill>
            <a:srgbClr val="C0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42260" y="4191968"/>
            <a:ext cx="153118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論理和</a:t>
            </a:r>
            <a:r>
              <a:rPr kumimoji="1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</a:t>
            </a:r>
            <a:endParaRPr kumimoji="1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少なくとも</a:t>
            </a:r>
            <a:endParaRPr kumimoji="0" lang="en-US" altLang="ja-JP" sz="21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片方には</a:t>
            </a:r>
            <a:endParaRPr kumimoji="0" lang="en-US" altLang="ja-JP" sz="21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１がある</a:t>
            </a:r>
            <a:endParaRPr kumimoji="1" lang="ja-JP" altLang="en-US" sz="21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485132" y="1519808"/>
            <a:ext cx="2967228" cy="2072927"/>
          </a:xfrm>
          <a:prstGeom prst="rect">
            <a:avLst/>
          </a:prstGeom>
          <a:solidFill>
            <a:srgbClr val="C0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517903" y="3590224"/>
            <a:ext cx="2967228" cy="2072927"/>
          </a:xfrm>
          <a:prstGeom prst="rect">
            <a:avLst/>
          </a:prstGeom>
          <a:solidFill>
            <a:srgbClr val="C0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0232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2900" dirty="0">
                <a:latin typeface="メイリオ" panose="020B0604030504040204" pitchFamily="50" charset="-128"/>
              </a:rPr>
              <a:t>論理和と「選択」は違う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93982" y="1675879"/>
            <a:ext cx="44935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・焼き芋大会があるんだけど、</a:t>
            </a:r>
            <a:endParaRPr kumimoji="0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・土曜日と日曜日、どっちが良い？</a:t>
            </a:r>
            <a:endParaRPr kumimoji="0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1602749" y="1533526"/>
            <a:ext cx="5793894" cy="915918"/>
          </a:xfrm>
          <a:prstGeom prst="wedgeRoundRectCallout">
            <a:avLst>
              <a:gd name="adj1" fmla="val -49177"/>
              <a:gd name="adj2" fmla="val 6973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213" y="1958930"/>
            <a:ext cx="1619956" cy="174894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485" y="1742675"/>
            <a:ext cx="1778503" cy="1965196"/>
          </a:xfrm>
          <a:prstGeom prst="rect">
            <a:avLst/>
          </a:prstGeom>
        </p:spPr>
      </p:pic>
      <p:sp>
        <p:nvSpPr>
          <p:cNvPr id="15" name="角丸四角形吹き出し 14"/>
          <p:cNvSpPr/>
          <p:nvPr/>
        </p:nvSpPr>
        <p:spPr>
          <a:xfrm>
            <a:off x="3907666" y="2723118"/>
            <a:ext cx="3459644" cy="617846"/>
          </a:xfrm>
          <a:prstGeom prst="wedgeRoundRectCallout">
            <a:avLst>
              <a:gd name="adj1" fmla="val 58010"/>
              <a:gd name="adj2" fmla="val -2967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185048" y="2841886"/>
            <a:ext cx="293862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両方、申し込んでよ ♡</a:t>
            </a:r>
            <a:endParaRPr kumimoji="0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774668" y="3958655"/>
            <a:ext cx="2271713" cy="6686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774669" y="4627300"/>
            <a:ext cx="2271713" cy="6686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412" y="3981545"/>
            <a:ext cx="640745" cy="565236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2610436" y="3265964"/>
            <a:ext cx="260840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日曜日</a:t>
            </a:r>
            <a:endParaRPr kumimoji="0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落選：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０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当選：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</a:t>
            </a:r>
            <a:endParaRPr kumimoji="0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493982" y="3958316"/>
            <a:ext cx="153118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土曜日</a:t>
            </a:r>
            <a:endParaRPr kumimoji="0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落選：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０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0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当選：</a:t>
            </a: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</a:t>
            </a:r>
            <a:endParaRPr kumimoji="0" lang="en-US" altLang="ja-JP" sz="2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774669" y="3958315"/>
            <a:ext cx="1127882" cy="13376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818" y="4650190"/>
            <a:ext cx="640745" cy="565236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237" y="4639271"/>
            <a:ext cx="640745" cy="565236"/>
          </a:xfrm>
          <a:prstGeom prst="rect">
            <a:avLst/>
          </a:prstGeom>
        </p:spPr>
      </p:pic>
      <p:sp>
        <p:nvSpPr>
          <p:cNvPr id="29" name="正方形/長方形 28"/>
          <p:cNvSpPr/>
          <p:nvPr/>
        </p:nvSpPr>
        <p:spPr>
          <a:xfrm>
            <a:off x="2774668" y="4627300"/>
            <a:ext cx="1127883" cy="668645"/>
          </a:xfrm>
          <a:prstGeom prst="rect">
            <a:avLst/>
          </a:prstGeom>
          <a:solidFill>
            <a:srgbClr val="C0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898971" y="3958485"/>
            <a:ext cx="1150991" cy="668645"/>
          </a:xfrm>
          <a:prstGeom prst="rect">
            <a:avLst/>
          </a:prstGeom>
          <a:solidFill>
            <a:srgbClr val="C0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900334" y="4622127"/>
            <a:ext cx="1150991" cy="668645"/>
          </a:xfrm>
          <a:prstGeom prst="rect">
            <a:avLst/>
          </a:prstGeom>
          <a:solidFill>
            <a:srgbClr val="C000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172676" y="4598658"/>
            <a:ext cx="391417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両方参加しても </a:t>
            </a:r>
            <a:r>
              <a:rPr kumimoji="0" lang="en-US" altLang="ja-JP" sz="2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OK!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土曜日と日曜日の選択では</a:t>
            </a:r>
            <a:r>
              <a:rPr kumimoji="0" lang="ja-JP" altLang="en-US" sz="2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無い</a:t>
            </a:r>
            <a:endParaRPr kumimoji="0" lang="en-US" altLang="ja-JP" sz="21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8217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537</Words>
  <Application>Microsoft Office PowerPoint</Application>
  <PresentationFormat>画面に合わせる (4:3)</PresentationFormat>
  <Paragraphs>193</Paragraphs>
  <Slides>19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5" baseType="lpstr">
      <vt:lpstr>メイリオ</vt:lpstr>
      <vt:lpstr>游ゴシック</vt:lpstr>
      <vt:lpstr>Arial</vt:lpstr>
      <vt:lpstr>Calibri</vt:lpstr>
      <vt:lpstr>Times New Roman</vt:lpstr>
      <vt:lpstr>Office テーマ</vt:lpstr>
      <vt:lpstr>論理和と論理積，計算と記憶の仕組み </vt:lpstr>
      <vt:lpstr>論理和，論理積</vt:lpstr>
      <vt:lpstr>二進数は 0 または 1</vt:lpstr>
      <vt:lpstr>二進数は 0 または 1</vt:lpstr>
      <vt:lpstr>変数が２つ</vt:lpstr>
      <vt:lpstr>変数が２つ</vt:lpstr>
      <vt:lpstr>論理積</vt:lpstr>
      <vt:lpstr>論理和</vt:lpstr>
      <vt:lpstr>論理和と「選択」は違う</vt:lpstr>
      <vt:lpstr>論理積と論理和</vt:lpstr>
      <vt:lpstr>複数のビットを一括して論理積、論理和を 求める場合があります</vt:lpstr>
      <vt:lpstr>複数のビットを一括して論理積、論理和を 求める場合があります</vt:lpstr>
      <vt:lpstr>計算と記憶の仕組み</vt:lpstr>
      <vt:lpstr>ＡＮＤゲート</vt:lpstr>
      <vt:lpstr>ORゲート</vt:lpstr>
      <vt:lpstr>NOTゲート</vt:lpstr>
      <vt:lpstr>半加算器</vt:lpstr>
      <vt:lpstr>計算と記憶</vt:lpstr>
      <vt:lpstr>記憶のできる仕組み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今回の内容，無料ソフトウエア，無料データ，エコシステム</dc:title>
  <dc:creator>kunihiko</dc:creator>
  <cp:lastModifiedBy>金子　邦彦</cp:lastModifiedBy>
  <cp:revision>37</cp:revision>
  <cp:lastPrinted>2020-05-07T12:29:12Z</cp:lastPrinted>
  <dcterms:created xsi:type="dcterms:W3CDTF">2020-05-07T08:06:06Z</dcterms:created>
  <dcterms:modified xsi:type="dcterms:W3CDTF">2021-11-12T12:29:53Z</dcterms:modified>
</cp:coreProperties>
</file>