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1038" r:id="rId2"/>
    <p:sldId id="431" r:id="rId3"/>
    <p:sldId id="432" r:id="rId4"/>
    <p:sldId id="552" r:id="rId5"/>
    <p:sldId id="563" r:id="rId6"/>
    <p:sldId id="553" r:id="rId7"/>
    <p:sldId id="560" r:id="rId8"/>
    <p:sldId id="564" r:id="rId9"/>
    <p:sldId id="549" r:id="rId10"/>
    <p:sldId id="558" r:id="rId11"/>
    <p:sldId id="559" r:id="rId12"/>
    <p:sldId id="550" r:id="rId13"/>
    <p:sldId id="551" r:id="rId14"/>
    <p:sldId id="669" r:id="rId15"/>
    <p:sldId id="585" r:id="rId16"/>
    <p:sldId id="576" r:id="rId17"/>
    <p:sldId id="671" r:id="rId1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260" y="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0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5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37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8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879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14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657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A6DF2-CC12-41E1-8460-310F279AFC1D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8BAF3-B6C3-478F-B70C-4B94F4455734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1DD6-87F6-4C40-A95F-F8A8660653AE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E594-F9A5-4EC1-ACE8-6DE79DB60D24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A74D5-04D3-4E92-B05D-0C951C8596D0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cc/math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２進数，１６進数，２の補数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854702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（２進数，１６進数，メモリ，論理演算，画像と画素）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https://www.kkaneko.jp/cc/math/index.html</a:t>
            </a:r>
            <a:endParaRPr lang="en-US" altLang="ja-JP" dirty="0"/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6194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2931" name="Group 3"/>
          <p:cNvGraphicFramePr>
            <a:graphicFrameLocks noGrp="1"/>
          </p:cNvGraphicFramePr>
          <p:nvPr/>
        </p:nvGraphicFramePr>
        <p:xfrm>
          <a:off x="2362200" y="1219200"/>
          <a:ext cx="4572000" cy="5364384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1983541121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483345363"/>
                    </a:ext>
                  </a:extLst>
                </a:gridCol>
              </a:tblGrid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０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００００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4807676"/>
                  </a:ext>
                </a:extLst>
              </a:tr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１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０００１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2084769"/>
                  </a:ext>
                </a:extLst>
              </a:tr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２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００１０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6112538"/>
                  </a:ext>
                </a:extLst>
              </a:tr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３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００１１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7189111"/>
                  </a:ext>
                </a:extLst>
              </a:tr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４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０１００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4674248"/>
                  </a:ext>
                </a:extLst>
              </a:tr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５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０１０１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932676"/>
                  </a:ext>
                </a:extLst>
              </a:tr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６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０１１０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5104331"/>
                  </a:ext>
                </a:extLst>
              </a:tr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７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０１１１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4195380"/>
                  </a:ext>
                </a:extLst>
              </a:tr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８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１０００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1824259"/>
                  </a:ext>
                </a:extLst>
              </a:tr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９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１００１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7132937"/>
                  </a:ext>
                </a:extLst>
              </a:tr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１０１０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5045384"/>
                  </a:ext>
                </a:extLst>
              </a:tr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１０１１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5438508"/>
                  </a:ext>
                </a:extLst>
              </a:tr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１１００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4153799"/>
                  </a:ext>
                </a:extLst>
              </a:tr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１１０１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9288633"/>
                  </a:ext>
                </a:extLst>
              </a:tr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E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１１１０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9631509"/>
                  </a:ext>
                </a:extLst>
              </a:tr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F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１１１１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238489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２進数と１６進数の対応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3D6E395-192E-4DB9-87C6-B3292C8B4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706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２進数と１６進数の関係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２進数  ４桁は，１６進数の  １桁</a:t>
            </a:r>
          </a:p>
          <a:p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    ００１１  ０１０１  １００１  １１００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          ３            ５              ９             </a:t>
            </a:r>
            <a:r>
              <a:rPr lang="en-US" altLang="ja-JP" dirty="0"/>
              <a:t>C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   </a:t>
            </a:r>
            <a:r>
              <a:rPr lang="ja-JP" altLang="en-US" dirty="0"/>
              <a:t>１６桁の２進数は，４桁の１６進数</a:t>
            </a: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1409608" y="2495445"/>
            <a:ext cx="304800" cy="533400"/>
          </a:xfrm>
          <a:prstGeom prst="downArrow">
            <a:avLst>
              <a:gd name="adj1" fmla="val 50000"/>
              <a:gd name="adj2" fmla="val 4375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2916529" y="2506558"/>
            <a:ext cx="304800" cy="533400"/>
          </a:xfrm>
          <a:prstGeom prst="downArrow">
            <a:avLst>
              <a:gd name="adj1" fmla="val 50000"/>
              <a:gd name="adj2" fmla="val 4375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4628401" y="2506558"/>
            <a:ext cx="304800" cy="533400"/>
          </a:xfrm>
          <a:prstGeom prst="downArrow">
            <a:avLst>
              <a:gd name="adj1" fmla="val 50000"/>
              <a:gd name="adj2" fmla="val 4375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6187873" y="2495445"/>
            <a:ext cx="304800" cy="533400"/>
          </a:xfrm>
          <a:prstGeom prst="downArrow">
            <a:avLst>
              <a:gd name="adj1" fmla="val 50000"/>
              <a:gd name="adj2" fmla="val 4375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DF01C62-0A3E-45C3-B1F2-2F1304532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584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3651" name="Group 3"/>
          <p:cNvGraphicFramePr>
            <a:graphicFrameLocks noGrp="1"/>
          </p:cNvGraphicFramePr>
          <p:nvPr/>
        </p:nvGraphicFramePr>
        <p:xfrm>
          <a:off x="2362200" y="1219200"/>
          <a:ext cx="4572000" cy="5364384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3782492768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4255547276"/>
                    </a:ext>
                  </a:extLst>
                </a:gridCol>
              </a:tblGrid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０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０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209741"/>
                  </a:ext>
                </a:extLst>
              </a:tr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１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１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0177322"/>
                  </a:ext>
                </a:extLst>
              </a:tr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２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２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2402226"/>
                  </a:ext>
                </a:extLst>
              </a:tr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３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３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8290635"/>
                  </a:ext>
                </a:extLst>
              </a:tr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４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４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8011491"/>
                  </a:ext>
                </a:extLst>
              </a:tr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５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５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67624"/>
                  </a:ext>
                </a:extLst>
              </a:tr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６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６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9307010"/>
                  </a:ext>
                </a:extLst>
              </a:tr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７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７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261490"/>
                  </a:ext>
                </a:extLst>
              </a:tr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８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８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502045"/>
                  </a:ext>
                </a:extLst>
              </a:tr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９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９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6766368"/>
                  </a:ext>
                </a:extLst>
              </a:tr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１０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911469"/>
                  </a:ext>
                </a:extLst>
              </a:tr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１１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275187"/>
                  </a:ext>
                </a:extLst>
              </a:tr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１２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5234934"/>
                  </a:ext>
                </a:extLst>
              </a:tr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１３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191274"/>
                  </a:ext>
                </a:extLst>
              </a:tr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E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１４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8698989"/>
                  </a:ext>
                </a:extLst>
              </a:tr>
              <a:tr h="335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F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１５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0810184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１０進数と１６進数の対応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5009F6F-1C22-49DA-BB45-1FE69957C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12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１０進数と</a:t>
            </a:r>
            <a:r>
              <a:rPr lang="en-US" altLang="ja-JP" dirty="0"/>
              <a:t>16</a:t>
            </a:r>
            <a:r>
              <a:rPr lang="ja-JP" altLang="en-US" dirty="0"/>
              <a:t>進数の関係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1844" y="846253"/>
            <a:ext cx="8658653" cy="5333166"/>
          </a:xfrm>
        </p:spPr>
        <p:txBody>
          <a:bodyPr>
            <a:noAutofit/>
          </a:bodyPr>
          <a:lstStyle/>
          <a:p>
            <a:r>
              <a:rPr lang="ja-JP" altLang="en-US" dirty="0"/>
              <a:t>１６進数の  Ａ０Ｃ８  は１０進数でいくらか</a:t>
            </a:r>
          </a:p>
          <a:p>
            <a:pPr marL="0" indent="0">
              <a:buNone/>
            </a:pPr>
            <a:r>
              <a:rPr lang="ja-JP" altLang="en-US" dirty="0"/>
              <a:t>  Ａ０Ｃ８（１６進）＝</a:t>
            </a:r>
          </a:p>
          <a:p>
            <a:pPr marL="0" indent="0">
              <a:buNone/>
            </a:pPr>
            <a:r>
              <a:rPr lang="ja-JP" altLang="en-US" dirty="0"/>
              <a:t>  １０</a:t>
            </a:r>
            <a:r>
              <a:rPr lang="en-US" altLang="ja-JP" dirty="0"/>
              <a:t>×</a:t>
            </a:r>
            <a:r>
              <a:rPr lang="ja-JP" altLang="en-US" dirty="0"/>
              <a:t>４０９６  ＋  ０</a:t>
            </a:r>
            <a:r>
              <a:rPr lang="en-US" altLang="ja-JP" dirty="0"/>
              <a:t>×</a:t>
            </a:r>
            <a:r>
              <a:rPr lang="ja-JP" altLang="en-US" dirty="0"/>
              <a:t>２５６  ＋  １２</a:t>
            </a:r>
            <a:r>
              <a:rPr lang="en-US" altLang="ja-JP" dirty="0"/>
              <a:t>×</a:t>
            </a:r>
            <a:r>
              <a:rPr lang="ja-JP" altLang="en-US" dirty="0"/>
              <a:t>１６  ＋  ８</a:t>
            </a:r>
            <a:r>
              <a:rPr lang="en-US" altLang="ja-JP" dirty="0"/>
              <a:t>×</a:t>
            </a:r>
            <a:r>
              <a:rPr lang="ja-JP" altLang="en-US" dirty="0"/>
              <a:t>１</a:t>
            </a:r>
          </a:p>
          <a:p>
            <a:endParaRPr lang="ja-JP" altLang="en-US" dirty="0"/>
          </a:p>
          <a:p>
            <a:r>
              <a:rPr lang="ja-JP" altLang="en-US" dirty="0"/>
              <a:t>１０進数の ３６８ は１６進数でいくらか</a:t>
            </a:r>
          </a:p>
          <a:p>
            <a:pPr marL="0" indent="0">
              <a:buNone/>
            </a:pPr>
            <a:r>
              <a:rPr lang="ja-JP" altLang="en-US" dirty="0"/>
              <a:t>	  ３６８ ＝  １</a:t>
            </a:r>
            <a:r>
              <a:rPr lang="en-US" altLang="ja-JP" dirty="0"/>
              <a:t>×</a:t>
            </a:r>
            <a:r>
              <a:rPr lang="ja-JP" altLang="en-US" dirty="0"/>
              <a:t>２５６  ＋  ７</a:t>
            </a:r>
            <a:r>
              <a:rPr lang="en-US" altLang="ja-JP" dirty="0"/>
              <a:t>×</a:t>
            </a:r>
            <a:r>
              <a:rPr lang="ja-JP" altLang="en-US" dirty="0"/>
              <a:t>１６  ＋  ０</a:t>
            </a:r>
            <a:r>
              <a:rPr lang="en-US" altLang="ja-JP" dirty="0"/>
              <a:t>×</a:t>
            </a:r>
            <a:r>
              <a:rPr lang="ja-JP" altLang="en-US" dirty="0"/>
              <a:t>１</a:t>
            </a:r>
          </a:p>
          <a:p>
            <a:pPr marL="0" indent="0">
              <a:buNone/>
            </a:pPr>
            <a:r>
              <a:rPr lang="ja-JP" altLang="en-US" dirty="0"/>
              <a:t>	           ＝  １７０（１６進）</a:t>
            </a:r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4659928-072A-449B-8674-95F394F8C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978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２の補数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EB8389CB-BEB2-4FAB-BD4C-A43584108E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560107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２の補数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711420" y="1284773"/>
            <a:ext cx="8071633" cy="353844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２の補数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は，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負の整数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も扱いたいときに便利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２の補数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では，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最上位ビット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が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符号ビット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　　　　０　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→　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正の整数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または０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　　　　１　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→　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負の整数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en-US" altLang="ja-JP" sz="21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144A99BB-C086-41C3-903D-142AAA30A44E}"/>
              </a:ext>
            </a:extLst>
          </p:cNvPr>
          <p:cNvGraphicFramePr>
            <a:graphicFrameLocks noGrp="1"/>
          </p:cNvGraphicFramePr>
          <p:nvPr/>
        </p:nvGraphicFramePr>
        <p:xfrm>
          <a:off x="2945024" y="5044589"/>
          <a:ext cx="4143376" cy="441326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517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1326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026544C6-FCD9-4B7E-83FE-EA0172985428}"/>
              </a:ext>
            </a:extLst>
          </p:cNvPr>
          <p:cNvGraphicFramePr>
            <a:graphicFrameLocks noGrp="1"/>
          </p:cNvGraphicFramePr>
          <p:nvPr/>
        </p:nvGraphicFramePr>
        <p:xfrm>
          <a:off x="2935499" y="5539889"/>
          <a:ext cx="4143376" cy="441326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517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1326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B0041AEB-F3D1-426B-8478-24F0E5CBEC76}"/>
              </a:ext>
            </a:extLst>
          </p:cNvPr>
          <p:cNvGraphicFramePr>
            <a:graphicFrameLocks noGrp="1"/>
          </p:cNvGraphicFramePr>
          <p:nvPr/>
        </p:nvGraphicFramePr>
        <p:xfrm>
          <a:off x="2925974" y="6035189"/>
          <a:ext cx="4143376" cy="441326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517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1326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A501A179-3A1E-4A59-AE1F-BCAB7F279424}"/>
              </a:ext>
            </a:extLst>
          </p:cNvPr>
          <p:cNvGraphicFramePr>
            <a:graphicFrameLocks noGrp="1"/>
          </p:cNvGraphicFramePr>
          <p:nvPr/>
        </p:nvGraphicFramePr>
        <p:xfrm>
          <a:off x="2945024" y="4568339"/>
          <a:ext cx="4143376" cy="441326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517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1326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81271BAF-27EF-4473-B44D-017F79EA498D}"/>
              </a:ext>
            </a:extLst>
          </p:cNvPr>
          <p:cNvGraphicFramePr>
            <a:graphicFrameLocks noGrp="1"/>
          </p:cNvGraphicFramePr>
          <p:nvPr/>
        </p:nvGraphicFramePr>
        <p:xfrm>
          <a:off x="2945024" y="4082564"/>
          <a:ext cx="4143376" cy="441326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517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1326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9F52E76-328D-4065-8B4D-50F0AD261554}"/>
              </a:ext>
            </a:extLst>
          </p:cNvPr>
          <p:cNvSpPr txBox="1"/>
          <p:nvPr/>
        </p:nvSpPr>
        <p:spPr>
          <a:xfrm>
            <a:off x="1031781" y="4111936"/>
            <a:ext cx="159530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10</a:t>
            </a:r>
            <a:r>
              <a:rPr kumimoji="0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進数の</a:t>
            </a:r>
            <a:r>
              <a:rPr kumimoji="0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２</a:t>
            </a:r>
            <a:endParaRPr kumimoji="1" lang="en-US" altLang="ja-JP" sz="2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BAC7721-DD97-4E4B-9982-09FF214A1587}"/>
              </a:ext>
            </a:extLst>
          </p:cNvPr>
          <p:cNvSpPr txBox="1"/>
          <p:nvPr/>
        </p:nvSpPr>
        <p:spPr>
          <a:xfrm>
            <a:off x="1017493" y="4618935"/>
            <a:ext cx="159530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10</a:t>
            </a:r>
            <a:r>
              <a:rPr kumimoji="0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進数の</a:t>
            </a:r>
            <a:r>
              <a:rPr kumimoji="0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１</a:t>
            </a:r>
            <a:endParaRPr kumimoji="1" lang="en-US" altLang="ja-JP" sz="2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3DF08D9-143B-4213-8A89-F63EB3C73998}"/>
              </a:ext>
            </a:extLst>
          </p:cNvPr>
          <p:cNvSpPr txBox="1"/>
          <p:nvPr/>
        </p:nvSpPr>
        <p:spPr>
          <a:xfrm>
            <a:off x="1012730" y="5125935"/>
            <a:ext cx="159530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10</a:t>
            </a:r>
            <a:r>
              <a:rPr kumimoji="0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進数の</a:t>
            </a:r>
            <a:r>
              <a:rPr kumimoji="0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０</a:t>
            </a:r>
            <a:endParaRPr kumimoji="1" lang="en-US" altLang="ja-JP" sz="2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01C0ED0-03C3-4256-95CB-F9EFD8CFE45E}"/>
              </a:ext>
            </a:extLst>
          </p:cNvPr>
          <p:cNvSpPr txBox="1"/>
          <p:nvPr/>
        </p:nvSpPr>
        <p:spPr>
          <a:xfrm>
            <a:off x="1007967" y="5632934"/>
            <a:ext cx="1864613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10</a:t>
            </a:r>
            <a:r>
              <a:rPr kumimoji="0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進数の</a:t>
            </a:r>
            <a:r>
              <a:rPr kumimoji="0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－１</a:t>
            </a:r>
            <a:endParaRPr kumimoji="1" lang="en-US" altLang="ja-JP" sz="2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17B0895-73A5-4EFC-AE08-1E25BEDBD8D6}"/>
              </a:ext>
            </a:extLst>
          </p:cNvPr>
          <p:cNvSpPr txBox="1"/>
          <p:nvPr/>
        </p:nvSpPr>
        <p:spPr>
          <a:xfrm>
            <a:off x="1003204" y="6139933"/>
            <a:ext cx="1864613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10</a:t>
            </a:r>
            <a:r>
              <a:rPr kumimoji="0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進数の</a:t>
            </a:r>
            <a:r>
              <a:rPr kumimoji="0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－２</a:t>
            </a:r>
            <a:endParaRPr kumimoji="1" lang="en-US" altLang="ja-JP" sz="2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502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２の補数での符号ビット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2612314" y="2277004"/>
          <a:ext cx="4143376" cy="441326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517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1326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1693151" y="1299301"/>
            <a:ext cx="4852610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８ビット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の整数データの場合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658020" y="2729055"/>
            <a:ext cx="4069094" cy="4001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8    7    6    5    4    3    2    1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93151" y="3645030"/>
            <a:ext cx="5570756" cy="224676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２の補数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では，</a:t>
            </a: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最上位ビット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は</a:t>
            </a:r>
            <a:r>
              <a:rPr kumimoji="0" lang="ja-JP" alt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符号ビット</a:t>
            </a:r>
            <a:endParaRPr kumimoji="0" lang="en-US" altLang="ja-JP" sz="28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　</a:t>
            </a: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０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　　　　　　→　正の数，０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　</a:t>
            </a: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１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　　　　　　→　負の数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　正なのか負なのかの区別に使う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516938" y="1164351"/>
            <a:ext cx="5241214" cy="759042"/>
          </a:xfrm>
          <a:prstGeom prst="roundRect">
            <a:avLst/>
          </a:prstGeom>
          <a:noFill/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03089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BA9898-AA63-44C5-A4D7-60AED51CF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－４５　と　４５　を足すと　０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9538FF7-FAFD-4A1A-ACA8-99C937BB9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AFEEB52-7B25-4E5B-9519-4E99987A6E32}"/>
              </a:ext>
            </a:extLst>
          </p:cNvPr>
          <p:cNvSpPr txBox="1">
            <a:spLocks noChangeArrowheads="1"/>
          </p:cNvSpPr>
          <p:nvPr/>
        </p:nvSpPr>
        <p:spPr>
          <a:xfrm>
            <a:off x="576171" y="1287617"/>
            <a:ext cx="8753475" cy="38790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/>
              <a:t>８ビットの２の補数</a:t>
            </a:r>
          </a:p>
          <a:p>
            <a:endParaRPr lang="ja-JP" altLang="en-US" dirty="0"/>
          </a:p>
          <a:p>
            <a:endParaRPr lang="ja-JP" altLang="en-US" dirty="0"/>
          </a:p>
        </p:txBody>
      </p:sp>
      <p:sp>
        <p:nvSpPr>
          <p:cNvPr id="10" name="Text Box 24">
            <a:extLst>
              <a:ext uri="{FF2B5EF4-FFF2-40B4-BE49-F238E27FC236}">
                <a16:creationId xmlns:a16="http://schemas.microsoft.com/office/drawing/2014/main" id="{E66A357A-5B93-4A80-B40F-61BF80F43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7823" y="2513555"/>
            <a:ext cx="466537" cy="394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500" tIns="35100" rIns="67500" bIns="35100">
            <a:spAutoFit/>
          </a:bodyPr>
          <a:lstStyle>
            <a:lvl1pPr algn="ctr"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1pPr>
            <a:lvl2pPr marL="742950" indent="-285750" algn="ctr"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2pPr>
            <a:lvl3pPr marL="1143000" indent="-228600" algn="ctr"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3pPr>
            <a:lvl4pPr marL="1600200" indent="-228600" algn="ctr"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4pPr>
            <a:lvl5pPr marL="2057400" indent="-228600" algn="ctr"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9pPr>
          </a:lstStyle>
          <a:p>
            <a:pPr algn="l" eaLnBrk="1" hangingPunct="1"/>
            <a:r>
              <a:rPr lang="en-US" altLang="ja-JP" sz="2100"/>
              <a:t>45</a:t>
            </a:r>
          </a:p>
        </p:txBody>
      </p:sp>
      <p:graphicFrame>
        <p:nvGraphicFramePr>
          <p:cNvPr id="12" name="表 8">
            <a:extLst>
              <a:ext uri="{FF2B5EF4-FFF2-40B4-BE49-F238E27FC236}">
                <a16:creationId xmlns:a16="http://schemas.microsoft.com/office/drawing/2014/main" id="{D23CB161-F0B1-4743-ACDD-0E21DDB2E3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718744"/>
              </p:ext>
            </p:extLst>
          </p:nvPr>
        </p:nvGraphicFramePr>
        <p:xfrm>
          <a:off x="2200976" y="2477140"/>
          <a:ext cx="4146504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8313">
                  <a:extLst>
                    <a:ext uri="{9D8B030D-6E8A-4147-A177-3AD203B41FA5}">
                      <a16:colId xmlns:a16="http://schemas.microsoft.com/office/drawing/2014/main" val="296616905"/>
                    </a:ext>
                  </a:extLst>
                </a:gridCol>
                <a:gridCol w="518313">
                  <a:extLst>
                    <a:ext uri="{9D8B030D-6E8A-4147-A177-3AD203B41FA5}">
                      <a16:colId xmlns:a16="http://schemas.microsoft.com/office/drawing/2014/main" val="2382463930"/>
                    </a:ext>
                  </a:extLst>
                </a:gridCol>
                <a:gridCol w="518313">
                  <a:extLst>
                    <a:ext uri="{9D8B030D-6E8A-4147-A177-3AD203B41FA5}">
                      <a16:colId xmlns:a16="http://schemas.microsoft.com/office/drawing/2014/main" val="4048146536"/>
                    </a:ext>
                  </a:extLst>
                </a:gridCol>
                <a:gridCol w="518313">
                  <a:extLst>
                    <a:ext uri="{9D8B030D-6E8A-4147-A177-3AD203B41FA5}">
                      <a16:colId xmlns:a16="http://schemas.microsoft.com/office/drawing/2014/main" val="3104503953"/>
                    </a:ext>
                  </a:extLst>
                </a:gridCol>
                <a:gridCol w="518313">
                  <a:extLst>
                    <a:ext uri="{9D8B030D-6E8A-4147-A177-3AD203B41FA5}">
                      <a16:colId xmlns:a16="http://schemas.microsoft.com/office/drawing/2014/main" val="2743355819"/>
                    </a:ext>
                  </a:extLst>
                </a:gridCol>
                <a:gridCol w="518313">
                  <a:extLst>
                    <a:ext uri="{9D8B030D-6E8A-4147-A177-3AD203B41FA5}">
                      <a16:colId xmlns:a16="http://schemas.microsoft.com/office/drawing/2014/main" val="366452460"/>
                    </a:ext>
                  </a:extLst>
                </a:gridCol>
                <a:gridCol w="518313">
                  <a:extLst>
                    <a:ext uri="{9D8B030D-6E8A-4147-A177-3AD203B41FA5}">
                      <a16:colId xmlns:a16="http://schemas.microsoft.com/office/drawing/2014/main" val="981116221"/>
                    </a:ext>
                  </a:extLst>
                </a:gridCol>
                <a:gridCol w="518313">
                  <a:extLst>
                    <a:ext uri="{9D8B030D-6E8A-4147-A177-3AD203B41FA5}">
                      <a16:colId xmlns:a16="http://schemas.microsoft.com/office/drawing/2014/main" val="1352479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2752949"/>
                  </a:ext>
                </a:extLst>
              </a:tr>
            </a:tbl>
          </a:graphicData>
        </a:graphic>
      </p:graphicFrame>
      <p:sp>
        <p:nvSpPr>
          <p:cNvPr id="13" name="Text Box 24">
            <a:extLst>
              <a:ext uri="{FF2B5EF4-FFF2-40B4-BE49-F238E27FC236}">
                <a16:creationId xmlns:a16="http://schemas.microsoft.com/office/drawing/2014/main" id="{E9B508AA-35A1-409B-9648-5D7099AD1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7823" y="3258838"/>
            <a:ext cx="578747" cy="394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500" tIns="35100" rIns="67500" bIns="35100">
            <a:spAutoFit/>
          </a:bodyPr>
          <a:lstStyle>
            <a:lvl1pPr algn="ctr"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1pPr>
            <a:lvl2pPr marL="742950" indent="-285750" algn="ctr"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2pPr>
            <a:lvl3pPr marL="1143000" indent="-228600" algn="ctr"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3pPr>
            <a:lvl4pPr marL="1600200" indent="-228600" algn="ctr"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4pPr>
            <a:lvl5pPr marL="2057400" indent="-228600" algn="ctr"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9pPr>
          </a:lstStyle>
          <a:p>
            <a:pPr algn="l" eaLnBrk="1" hangingPunct="1"/>
            <a:r>
              <a:rPr lang="en-US" altLang="ja-JP" sz="2100" dirty="0"/>
              <a:t>-45</a:t>
            </a:r>
          </a:p>
        </p:txBody>
      </p:sp>
      <p:graphicFrame>
        <p:nvGraphicFramePr>
          <p:cNvPr id="14" name="表 8">
            <a:extLst>
              <a:ext uri="{FF2B5EF4-FFF2-40B4-BE49-F238E27FC236}">
                <a16:creationId xmlns:a16="http://schemas.microsoft.com/office/drawing/2014/main" id="{0973DE10-FB65-4AB6-BB4C-75B9FF321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164485"/>
              </p:ext>
            </p:extLst>
          </p:nvPr>
        </p:nvGraphicFramePr>
        <p:xfrm>
          <a:off x="2200976" y="3222423"/>
          <a:ext cx="4146504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8313">
                  <a:extLst>
                    <a:ext uri="{9D8B030D-6E8A-4147-A177-3AD203B41FA5}">
                      <a16:colId xmlns:a16="http://schemas.microsoft.com/office/drawing/2014/main" val="296616905"/>
                    </a:ext>
                  </a:extLst>
                </a:gridCol>
                <a:gridCol w="518313">
                  <a:extLst>
                    <a:ext uri="{9D8B030D-6E8A-4147-A177-3AD203B41FA5}">
                      <a16:colId xmlns:a16="http://schemas.microsoft.com/office/drawing/2014/main" val="2382463930"/>
                    </a:ext>
                  </a:extLst>
                </a:gridCol>
                <a:gridCol w="518313">
                  <a:extLst>
                    <a:ext uri="{9D8B030D-6E8A-4147-A177-3AD203B41FA5}">
                      <a16:colId xmlns:a16="http://schemas.microsoft.com/office/drawing/2014/main" val="4048146536"/>
                    </a:ext>
                  </a:extLst>
                </a:gridCol>
                <a:gridCol w="518313">
                  <a:extLst>
                    <a:ext uri="{9D8B030D-6E8A-4147-A177-3AD203B41FA5}">
                      <a16:colId xmlns:a16="http://schemas.microsoft.com/office/drawing/2014/main" val="3104503953"/>
                    </a:ext>
                  </a:extLst>
                </a:gridCol>
                <a:gridCol w="518313">
                  <a:extLst>
                    <a:ext uri="{9D8B030D-6E8A-4147-A177-3AD203B41FA5}">
                      <a16:colId xmlns:a16="http://schemas.microsoft.com/office/drawing/2014/main" val="2743355819"/>
                    </a:ext>
                  </a:extLst>
                </a:gridCol>
                <a:gridCol w="518313">
                  <a:extLst>
                    <a:ext uri="{9D8B030D-6E8A-4147-A177-3AD203B41FA5}">
                      <a16:colId xmlns:a16="http://schemas.microsoft.com/office/drawing/2014/main" val="366452460"/>
                    </a:ext>
                  </a:extLst>
                </a:gridCol>
                <a:gridCol w="518313">
                  <a:extLst>
                    <a:ext uri="{9D8B030D-6E8A-4147-A177-3AD203B41FA5}">
                      <a16:colId xmlns:a16="http://schemas.microsoft.com/office/drawing/2014/main" val="981116221"/>
                    </a:ext>
                  </a:extLst>
                </a:gridCol>
                <a:gridCol w="518313">
                  <a:extLst>
                    <a:ext uri="{9D8B030D-6E8A-4147-A177-3AD203B41FA5}">
                      <a16:colId xmlns:a16="http://schemas.microsoft.com/office/drawing/2014/main" val="1352479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2752949"/>
                  </a:ext>
                </a:extLst>
              </a:tr>
            </a:tbl>
          </a:graphicData>
        </a:graphic>
      </p:graphicFrame>
      <p:sp>
        <p:nvSpPr>
          <p:cNvPr id="16" name="Text Box 24">
            <a:extLst>
              <a:ext uri="{FF2B5EF4-FFF2-40B4-BE49-F238E27FC236}">
                <a16:creationId xmlns:a16="http://schemas.microsoft.com/office/drawing/2014/main" id="{31860FC0-A370-4AB9-90A8-73D0B2C3F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209" y="4544279"/>
            <a:ext cx="1397882" cy="394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500" tIns="35100" rIns="67500" bIns="35100">
            <a:spAutoFit/>
          </a:bodyPr>
          <a:lstStyle>
            <a:lvl1pPr algn="ctr"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1pPr>
            <a:lvl2pPr marL="742950" indent="-285750" algn="ctr"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2pPr>
            <a:lvl3pPr marL="1143000" indent="-228600" algn="ctr"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3pPr>
            <a:lvl4pPr marL="1600200" indent="-228600" algn="ctr"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4pPr>
            <a:lvl5pPr marL="2057400" indent="-228600" algn="ctr"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9pPr>
          </a:lstStyle>
          <a:p>
            <a:pPr algn="l" eaLnBrk="1" hangingPunct="1"/>
            <a:r>
              <a:rPr lang="en-US" altLang="ja-JP" sz="2100" dirty="0"/>
              <a:t>45 + (-45)</a:t>
            </a:r>
          </a:p>
        </p:txBody>
      </p:sp>
      <p:graphicFrame>
        <p:nvGraphicFramePr>
          <p:cNvPr id="17" name="表 8">
            <a:extLst>
              <a:ext uri="{FF2B5EF4-FFF2-40B4-BE49-F238E27FC236}">
                <a16:creationId xmlns:a16="http://schemas.microsoft.com/office/drawing/2014/main" id="{A8E9C08F-3F2F-4337-86CD-A6EF6B8286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248"/>
              </p:ext>
            </p:extLst>
          </p:nvPr>
        </p:nvGraphicFramePr>
        <p:xfrm>
          <a:off x="2200976" y="4515181"/>
          <a:ext cx="4146504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8313">
                  <a:extLst>
                    <a:ext uri="{9D8B030D-6E8A-4147-A177-3AD203B41FA5}">
                      <a16:colId xmlns:a16="http://schemas.microsoft.com/office/drawing/2014/main" val="296616905"/>
                    </a:ext>
                  </a:extLst>
                </a:gridCol>
                <a:gridCol w="518313">
                  <a:extLst>
                    <a:ext uri="{9D8B030D-6E8A-4147-A177-3AD203B41FA5}">
                      <a16:colId xmlns:a16="http://schemas.microsoft.com/office/drawing/2014/main" val="2382463930"/>
                    </a:ext>
                  </a:extLst>
                </a:gridCol>
                <a:gridCol w="518313">
                  <a:extLst>
                    <a:ext uri="{9D8B030D-6E8A-4147-A177-3AD203B41FA5}">
                      <a16:colId xmlns:a16="http://schemas.microsoft.com/office/drawing/2014/main" val="4048146536"/>
                    </a:ext>
                  </a:extLst>
                </a:gridCol>
                <a:gridCol w="518313">
                  <a:extLst>
                    <a:ext uri="{9D8B030D-6E8A-4147-A177-3AD203B41FA5}">
                      <a16:colId xmlns:a16="http://schemas.microsoft.com/office/drawing/2014/main" val="3104503953"/>
                    </a:ext>
                  </a:extLst>
                </a:gridCol>
                <a:gridCol w="518313">
                  <a:extLst>
                    <a:ext uri="{9D8B030D-6E8A-4147-A177-3AD203B41FA5}">
                      <a16:colId xmlns:a16="http://schemas.microsoft.com/office/drawing/2014/main" val="2743355819"/>
                    </a:ext>
                  </a:extLst>
                </a:gridCol>
                <a:gridCol w="518313">
                  <a:extLst>
                    <a:ext uri="{9D8B030D-6E8A-4147-A177-3AD203B41FA5}">
                      <a16:colId xmlns:a16="http://schemas.microsoft.com/office/drawing/2014/main" val="366452460"/>
                    </a:ext>
                  </a:extLst>
                </a:gridCol>
                <a:gridCol w="518313">
                  <a:extLst>
                    <a:ext uri="{9D8B030D-6E8A-4147-A177-3AD203B41FA5}">
                      <a16:colId xmlns:a16="http://schemas.microsoft.com/office/drawing/2014/main" val="981116221"/>
                    </a:ext>
                  </a:extLst>
                </a:gridCol>
                <a:gridCol w="518313">
                  <a:extLst>
                    <a:ext uri="{9D8B030D-6E8A-4147-A177-3AD203B41FA5}">
                      <a16:colId xmlns:a16="http://schemas.microsoft.com/office/drawing/2014/main" val="1352479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2752949"/>
                  </a:ext>
                </a:extLst>
              </a:tr>
            </a:tbl>
          </a:graphicData>
        </a:graphic>
      </p:graphicFrame>
      <p:sp>
        <p:nvSpPr>
          <p:cNvPr id="18" name="Text Box 70">
            <a:extLst>
              <a:ext uri="{FF2B5EF4-FFF2-40B4-BE49-F238E27FC236}">
                <a16:creationId xmlns:a16="http://schemas.microsoft.com/office/drawing/2014/main" id="{68930C5C-C6B6-49DF-8FCF-EAB857C2D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2833" y="5233581"/>
            <a:ext cx="1752146" cy="394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500" tIns="35100" rIns="67500" bIns="35100">
            <a:spAutoFit/>
          </a:bodyPr>
          <a:lstStyle>
            <a:lvl1pPr algn="ctr"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1pPr>
            <a:lvl2pPr marL="742950" indent="-285750" algn="ctr"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2pPr>
            <a:lvl3pPr marL="1143000" indent="-228600" algn="ctr"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3pPr>
            <a:lvl4pPr marL="1600200" indent="-228600" algn="ctr"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4pPr>
            <a:lvl5pPr marL="2057400" indent="-228600" algn="ctr"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9pPr>
          </a:lstStyle>
          <a:p>
            <a:pPr eaLnBrk="1" hangingPunct="1"/>
            <a:r>
              <a:rPr lang="ja-JP" altLang="en-US" sz="2100" dirty="0">
                <a:solidFill>
                  <a:srgbClr val="FF0000"/>
                </a:solidFill>
              </a:rPr>
              <a:t>１繰り上がる</a:t>
            </a:r>
            <a:endParaRPr lang="en-US" altLang="ja-JP" sz="2100" dirty="0">
              <a:solidFill>
                <a:srgbClr val="FF0000"/>
              </a:solidFill>
            </a:endParaRPr>
          </a:p>
        </p:txBody>
      </p:sp>
      <p:sp>
        <p:nvSpPr>
          <p:cNvPr id="3" name="矢印: 折線 2">
            <a:extLst>
              <a:ext uri="{FF2B5EF4-FFF2-40B4-BE49-F238E27FC236}">
                <a16:creationId xmlns:a16="http://schemas.microsoft.com/office/drawing/2014/main" id="{E12FCD7A-D6CB-4D44-A8B5-81CA1081915E}"/>
              </a:ext>
            </a:extLst>
          </p:cNvPr>
          <p:cNvSpPr/>
          <p:nvPr/>
        </p:nvSpPr>
        <p:spPr>
          <a:xfrm flipH="1">
            <a:off x="1983662" y="4053179"/>
            <a:ext cx="434628" cy="319734"/>
          </a:xfrm>
          <a:prstGeom prst="ben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A898F0E-F6F1-4F0E-A30F-A77762BA4B6D}"/>
              </a:ext>
            </a:extLst>
          </p:cNvPr>
          <p:cNvSpPr txBox="1"/>
          <p:nvPr/>
        </p:nvSpPr>
        <p:spPr>
          <a:xfrm>
            <a:off x="1618065" y="3881972"/>
            <a:ext cx="434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solidFill>
                  <a:srgbClr val="C00000"/>
                </a:solidFill>
              </a:rPr>
              <a:t>1</a:t>
            </a:r>
            <a:endParaRPr kumimoji="1" lang="ja-JP" altLang="en-US" sz="2400" b="1" dirty="0">
              <a:solidFill>
                <a:srgbClr val="C00000"/>
              </a:solidFill>
            </a:endParaRPr>
          </a:p>
        </p:txBody>
      </p:sp>
      <p:sp>
        <p:nvSpPr>
          <p:cNvPr id="15" name="Text Box 70">
            <a:extLst>
              <a:ext uri="{FF2B5EF4-FFF2-40B4-BE49-F238E27FC236}">
                <a16:creationId xmlns:a16="http://schemas.microsoft.com/office/drawing/2014/main" id="{5ABDAED4-2DBD-45B0-A7F4-F3422C7AF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5181" y="3061812"/>
            <a:ext cx="2290754" cy="1040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500" tIns="35100" rIns="67500" bIns="35100">
            <a:spAutoFit/>
          </a:bodyPr>
          <a:lstStyle>
            <a:lvl1pPr algn="ctr"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1pPr>
            <a:lvl2pPr marL="742950" indent="-285750" algn="ctr"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2pPr>
            <a:lvl3pPr marL="1143000" indent="-228600" algn="ctr"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3pPr>
            <a:lvl4pPr marL="1600200" indent="-228600" algn="ctr"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4pPr>
            <a:lvl5pPr marL="2057400" indent="-228600" algn="ctr"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omic Sans MS" panose="030F0702030302020204" pitchFamily="66" charset="0"/>
                <a:ea typeface="HG丸ｺﾞｼｯｸM-PRO" panose="020F0600000000000000" pitchFamily="50" charset="-128"/>
              </a:defRPr>
            </a:lvl9pPr>
          </a:lstStyle>
          <a:p>
            <a:pPr eaLnBrk="1" hangingPunct="1"/>
            <a:r>
              <a:rPr lang="ja-JP" altLang="en-US" sz="2100" dirty="0">
                <a:solidFill>
                  <a:srgbClr val="FF0000"/>
                </a:solidFill>
              </a:rPr>
              <a:t>２の補数では，</a:t>
            </a:r>
            <a:endParaRPr lang="en-US" altLang="ja-JP" sz="2100" dirty="0">
              <a:solidFill>
                <a:srgbClr val="FF0000"/>
              </a:solidFill>
            </a:endParaRPr>
          </a:p>
          <a:p>
            <a:pPr eaLnBrk="1" hangingPunct="1"/>
            <a:r>
              <a:rPr lang="ja-JP" altLang="en-US" sz="2100" dirty="0">
                <a:solidFill>
                  <a:srgbClr val="FF0000"/>
                </a:solidFill>
              </a:rPr>
              <a:t>マイナスの数は</a:t>
            </a:r>
            <a:endParaRPr lang="en-US" altLang="ja-JP" sz="2100" dirty="0">
              <a:solidFill>
                <a:srgbClr val="FF0000"/>
              </a:solidFill>
            </a:endParaRPr>
          </a:p>
          <a:p>
            <a:pPr eaLnBrk="1" hangingPunct="1"/>
            <a:r>
              <a:rPr lang="ja-JP" altLang="en-US" sz="2100" dirty="0">
                <a:solidFill>
                  <a:srgbClr val="FF0000"/>
                </a:solidFill>
              </a:rPr>
              <a:t>最上位ビットが１</a:t>
            </a:r>
            <a:endParaRPr lang="en-US" altLang="ja-JP" sz="2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96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>
            <a:extLst>
              <a:ext uri="{FF2B5EF4-FFF2-40B4-BE49-F238E27FC236}">
                <a16:creationId xmlns:a16="http://schemas.microsoft.com/office/drawing/2014/main" id="{902A8F0D-A438-4827-89C5-22A241389B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ja-JP" altLang="en-US" dirty="0"/>
              <a:t>デジタル</a:t>
            </a:r>
          </a:p>
        </p:txBody>
      </p:sp>
      <p:sp>
        <p:nvSpPr>
          <p:cNvPr id="268291" name="Rectangle 3">
            <a:extLst>
              <a:ext uri="{FF2B5EF4-FFF2-40B4-BE49-F238E27FC236}">
                <a16:creationId xmlns:a16="http://schemas.microsoft.com/office/drawing/2014/main" id="{533D315E-D1EE-4D5B-B30C-915F4DC76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1371600"/>
          </a:xfrm>
        </p:spPr>
        <p:txBody>
          <a:bodyPr/>
          <a:lstStyle/>
          <a:p>
            <a:r>
              <a:rPr lang="ja-JP" altLang="en-US" dirty="0"/>
              <a:t>コンピュータでは，すべての</a:t>
            </a:r>
            <a:r>
              <a:rPr lang="ja-JP" altLang="en-US" b="1" dirty="0"/>
              <a:t>データ</a:t>
            </a:r>
            <a:r>
              <a:rPr lang="ja-JP" altLang="en-US" dirty="0"/>
              <a:t>，</a:t>
            </a:r>
            <a:r>
              <a:rPr lang="ja-JP" altLang="en-US" b="1" dirty="0"/>
              <a:t>プログラム</a:t>
            </a:r>
            <a:r>
              <a:rPr lang="ja-JP" altLang="en-US" dirty="0"/>
              <a:t>を，</a:t>
            </a:r>
            <a:r>
              <a:rPr lang="ja-JP" altLang="en-US" b="1" dirty="0">
                <a:solidFill>
                  <a:srgbClr val="C00000"/>
                </a:solidFill>
              </a:rPr>
              <a:t>０，１（デジタル）</a:t>
            </a:r>
            <a:r>
              <a:rPr lang="ja-JP" altLang="en-US" dirty="0"/>
              <a:t>で表現</a:t>
            </a:r>
          </a:p>
          <a:p>
            <a:pPr>
              <a:buFontTx/>
              <a:buNone/>
            </a:pPr>
            <a:endParaRPr lang="ja-JP" altLang="en-US" dirty="0"/>
          </a:p>
          <a:p>
            <a:pPr lvl="1"/>
            <a:endParaRPr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2B3816B-7B14-4581-90D8-24CD3E97F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018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>
            <a:extLst>
              <a:ext uri="{FF2B5EF4-FFF2-40B4-BE49-F238E27FC236}">
                <a16:creationId xmlns:a16="http://schemas.microsoft.com/office/drawing/2014/main" id="{26BD0CE7-3B5B-4720-AFAB-BAF87F4B21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838200"/>
          </a:xfrm>
        </p:spPr>
        <p:txBody>
          <a:bodyPr/>
          <a:lstStyle/>
          <a:p>
            <a:r>
              <a:rPr lang="ja-JP" altLang="en-US"/>
              <a:t>情報とデータ</a:t>
            </a:r>
          </a:p>
        </p:txBody>
      </p:sp>
      <p:sp>
        <p:nvSpPr>
          <p:cNvPr id="269315" name="Text Box 3">
            <a:extLst>
              <a:ext uri="{FF2B5EF4-FFF2-40B4-BE49-F238E27FC236}">
                <a16:creationId xmlns:a16="http://schemas.microsoft.com/office/drawing/2014/main" id="{E59914F6-A872-46AB-A87B-ADBF04BDC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447800"/>
            <a:ext cx="1098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情報</a:t>
            </a:r>
          </a:p>
        </p:txBody>
      </p:sp>
      <p:sp>
        <p:nvSpPr>
          <p:cNvPr id="269316" name="Text Box 4">
            <a:extLst>
              <a:ext uri="{FF2B5EF4-FFF2-40B4-BE49-F238E27FC236}">
                <a16:creationId xmlns:a16="http://schemas.microsoft.com/office/drawing/2014/main" id="{4DB308FB-15E1-4F7E-A6BD-751340AD9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369" y="2277860"/>
            <a:ext cx="326243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人間にとって意味の</a:t>
            </a: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ある意味内容そのもの</a:t>
            </a:r>
          </a:p>
        </p:txBody>
      </p:sp>
      <p:sp>
        <p:nvSpPr>
          <p:cNvPr id="269317" name="Text Box 5">
            <a:extLst>
              <a:ext uri="{FF2B5EF4-FFF2-40B4-BE49-F238E27FC236}">
                <a16:creationId xmlns:a16="http://schemas.microsoft.com/office/drawing/2014/main" id="{1679BD55-4EAE-47DB-A784-67B52F2111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871" y="3608505"/>
            <a:ext cx="4493538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あの人の電話番号は</a:t>
            </a:r>
          </a:p>
          <a:p>
            <a:pPr algn="ctr"/>
            <a:r>
              <a:rPr lang="ja-JP" altLang="en-US" sz="240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「123-4567」だ</a:t>
            </a:r>
          </a:p>
          <a:p>
            <a:pPr algn="ctr"/>
            <a:endParaRPr lang="ja-JP" altLang="en-US" sz="2400" dirty="0">
              <a:solidFill>
                <a:schemeClr val="accent5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明日は晴れだ</a:t>
            </a:r>
          </a:p>
          <a:p>
            <a:pPr algn="ctr"/>
            <a:endParaRPr lang="ja-JP" altLang="en-US" sz="2400" dirty="0">
              <a:solidFill>
                <a:schemeClr val="accent5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気象情報，個人情報，にせ情報</a:t>
            </a:r>
          </a:p>
          <a:p>
            <a:pPr algn="ctr"/>
            <a:r>
              <a:rPr lang="ja-JP" altLang="en-US" sz="240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情報活動，外交情報，情報機関</a:t>
            </a:r>
          </a:p>
        </p:txBody>
      </p:sp>
      <p:sp>
        <p:nvSpPr>
          <p:cNvPr id="269318" name="Text Box 6">
            <a:extLst>
              <a:ext uri="{FF2B5EF4-FFF2-40B4-BE49-F238E27FC236}">
                <a16:creationId xmlns:a16="http://schemas.microsoft.com/office/drawing/2014/main" id="{CCFE5AA2-8938-402A-9339-3574FEDF0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9500" y="1442819"/>
            <a:ext cx="156966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データ</a:t>
            </a:r>
          </a:p>
        </p:txBody>
      </p:sp>
      <p:sp>
        <p:nvSpPr>
          <p:cNvPr id="269319" name="Text Box 7">
            <a:extLst>
              <a:ext uri="{FF2B5EF4-FFF2-40B4-BE49-F238E27FC236}">
                <a16:creationId xmlns:a16="http://schemas.microsoft.com/office/drawing/2014/main" id="{0FC8CDFE-FAB6-49AE-8B0F-C3BBDBA2C8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3409" y="2254378"/>
            <a:ext cx="44935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コンピュータの処理できるよう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に，情報をコード化したもの</a:t>
            </a:r>
          </a:p>
        </p:txBody>
      </p:sp>
      <p:sp>
        <p:nvSpPr>
          <p:cNvPr id="269320" name="Text Box 8">
            <a:extLst>
              <a:ext uri="{FF2B5EF4-FFF2-40B4-BE49-F238E27FC236}">
                <a16:creationId xmlns:a16="http://schemas.microsoft.com/office/drawing/2014/main" id="{BE113D1B-499E-424E-B7A3-5198EA8B2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1873" y="3629143"/>
            <a:ext cx="3877986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1234567 (数値データ）</a:t>
            </a:r>
          </a:p>
          <a:p>
            <a:pPr algn="ctr"/>
            <a:endParaRPr lang="ja-JP" altLang="en-US" sz="2400" dirty="0">
              <a:solidFill>
                <a:schemeClr val="accent5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晴れ(文字列データ）</a:t>
            </a:r>
          </a:p>
          <a:p>
            <a:pPr algn="ctr"/>
            <a:endParaRPr lang="ja-JP" altLang="en-US" sz="2400" dirty="0">
              <a:solidFill>
                <a:schemeClr val="accent5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データ通信，データベース</a:t>
            </a:r>
          </a:p>
          <a:p>
            <a:pPr algn="ctr"/>
            <a:r>
              <a:rPr lang="ja-JP" altLang="en-US" sz="240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電子メールのデータ</a:t>
            </a:r>
          </a:p>
          <a:p>
            <a:pPr algn="ctr"/>
            <a:r>
              <a:rPr lang="en-US" altLang="ja-JP" sz="240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WWW</a:t>
            </a:r>
            <a:r>
              <a:rPr lang="ja-JP" altLang="en-US" sz="240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のデータ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F567704-C67B-485E-BBD6-1E10452C4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7629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デジタル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デジタルの世界では，すべてが，「０」，「１」の列</a:t>
            </a:r>
          </a:p>
          <a:p>
            <a:endParaRPr lang="ja-JP" altLang="en-US" dirty="0"/>
          </a:p>
          <a:p>
            <a:r>
              <a:rPr lang="ja-JP" altLang="en-US" dirty="0"/>
              <a:t>１個の「０」，「１」は，１ビット（ビットは情報の単位）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3814" y="4553712"/>
            <a:ext cx="91101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dirty="0">
                <a:solidFill>
                  <a:srgbClr val="008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００１０１１１０１００１０１００１０１００１０１０１００１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7797ADF-97B3-4005-A5CC-AE300B5F0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087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２進数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EB8389CB-BEB2-4FAB-BD4C-A43584108E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0871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２進数とビット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２進数では，「０」，「１」  だけを使う</a:t>
            </a:r>
          </a:p>
          <a:p>
            <a:pPr marL="0" indent="0">
              <a:buNone/>
            </a:pPr>
            <a:r>
              <a:rPr lang="ja-JP" altLang="en-US" dirty="0"/>
              <a:t>	例）  </a:t>
            </a:r>
            <a:r>
              <a:rPr lang="en-US" altLang="ja-JP" dirty="0"/>
              <a:t>0011010111101110101011 </a:t>
            </a:r>
          </a:p>
          <a:p>
            <a:pPr lvl="1"/>
            <a:endParaRPr lang="en-US" altLang="ja-JP" dirty="0"/>
          </a:p>
          <a:p>
            <a:r>
              <a:rPr lang="ja-JP" altLang="en-US" dirty="0"/>
              <a:t>ビット：  ２進数の１桁のこと</a:t>
            </a:r>
          </a:p>
          <a:p>
            <a:pPr marL="0" indent="0">
              <a:buNone/>
            </a:pPr>
            <a:r>
              <a:rPr lang="ja-JP" altLang="en-US" dirty="0"/>
              <a:t>	例）  </a:t>
            </a:r>
            <a:r>
              <a:rPr lang="en-US" altLang="ja-JP" dirty="0"/>
              <a:t>00110101 </a:t>
            </a:r>
            <a:r>
              <a:rPr lang="ja-JP" altLang="en-US" dirty="0"/>
              <a:t>の下から４ビット目は  ０     </a:t>
            </a:r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3398C3A-88D2-431E-B36A-0258D31E6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045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２進数と１０進数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1845" y="846253"/>
            <a:ext cx="8767654" cy="5333166"/>
          </a:xfrm>
        </p:spPr>
        <p:txBody>
          <a:bodyPr>
            <a:noAutofit/>
          </a:bodyPr>
          <a:lstStyle/>
          <a:p>
            <a:r>
              <a:rPr lang="ja-JP" altLang="en-US" dirty="0"/>
              <a:t>２進数の  １００１ は１０進数でいくらか</a:t>
            </a:r>
          </a:p>
          <a:p>
            <a:pPr marL="0" indent="0">
              <a:buNone/>
            </a:pPr>
            <a:r>
              <a:rPr lang="ja-JP" altLang="en-US" dirty="0"/>
              <a:t>    １００１（２進）</a:t>
            </a:r>
            <a:r>
              <a:rPr lang="en-US" altLang="ja-JP" dirty="0"/>
              <a:t>=</a:t>
            </a:r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    １</a:t>
            </a:r>
            <a:r>
              <a:rPr lang="en-US" altLang="ja-JP" dirty="0"/>
              <a:t>×</a:t>
            </a:r>
            <a:r>
              <a:rPr lang="ja-JP" altLang="en-US" dirty="0"/>
              <a:t>８  ＋  ０</a:t>
            </a:r>
            <a:r>
              <a:rPr lang="en-US" altLang="ja-JP" dirty="0"/>
              <a:t>×</a:t>
            </a:r>
            <a:r>
              <a:rPr lang="ja-JP" altLang="en-US" dirty="0"/>
              <a:t>４  ＋  ０</a:t>
            </a:r>
            <a:r>
              <a:rPr lang="en-US" altLang="ja-JP" dirty="0"/>
              <a:t>×</a:t>
            </a:r>
            <a:r>
              <a:rPr lang="ja-JP" altLang="en-US" dirty="0"/>
              <a:t>２  ＋  １</a:t>
            </a:r>
            <a:r>
              <a:rPr lang="en-US" altLang="ja-JP" dirty="0"/>
              <a:t>×</a:t>
            </a:r>
            <a:r>
              <a:rPr lang="ja-JP" altLang="en-US" dirty="0"/>
              <a:t>１　</a:t>
            </a:r>
            <a:r>
              <a:rPr lang="en-US" altLang="ja-JP" dirty="0"/>
              <a:t>=</a:t>
            </a:r>
            <a:r>
              <a:rPr lang="ja-JP" altLang="en-US" dirty="0"/>
              <a:t>    ９　</a:t>
            </a:r>
          </a:p>
          <a:p>
            <a:endParaRPr lang="ja-JP" altLang="en-US" dirty="0"/>
          </a:p>
          <a:p>
            <a:r>
              <a:rPr lang="ja-JP" altLang="en-US" dirty="0"/>
              <a:t>１０進数の ４６ は２進数でいくらか</a:t>
            </a:r>
          </a:p>
          <a:p>
            <a:pPr marL="0" indent="0">
              <a:buNone/>
            </a:pPr>
            <a:r>
              <a:rPr lang="ja-JP" altLang="en-US" dirty="0"/>
              <a:t>　４６ ＝  １</a:t>
            </a:r>
            <a:r>
              <a:rPr lang="en-US" altLang="ja-JP" dirty="0"/>
              <a:t>×</a:t>
            </a:r>
            <a:r>
              <a:rPr lang="ja-JP" altLang="en-US" dirty="0"/>
              <a:t>３２  ＋  １</a:t>
            </a:r>
            <a:r>
              <a:rPr lang="en-US" altLang="ja-JP" dirty="0"/>
              <a:t>×</a:t>
            </a:r>
            <a:r>
              <a:rPr lang="ja-JP" altLang="en-US" dirty="0"/>
              <a:t>８  ＋  </a:t>
            </a:r>
            <a:r>
              <a:rPr lang="en-US" altLang="ja-JP" dirty="0"/>
              <a:t>1×</a:t>
            </a:r>
            <a:r>
              <a:rPr lang="ja-JP" altLang="en-US" dirty="0"/>
              <a:t>４  ＋  １</a:t>
            </a:r>
            <a:r>
              <a:rPr lang="en-US" altLang="ja-JP" dirty="0"/>
              <a:t>×</a:t>
            </a:r>
            <a:r>
              <a:rPr lang="ja-JP" altLang="en-US" dirty="0"/>
              <a:t>２</a:t>
            </a:r>
          </a:p>
          <a:p>
            <a:pPr marL="0" indent="0">
              <a:buNone/>
            </a:pPr>
            <a:r>
              <a:rPr lang="ja-JP" altLang="en-US" dirty="0"/>
              <a:t>            ＝  </a:t>
            </a:r>
            <a:r>
              <a:rPr lang="en-US" altLang="ja-JP" dirty="0"/>
              <a:t>101110</a:t>
            </a:r>
            <a:r>
              <a:rPr lang="ja-JP" altLang="en-US" dirty="0"/>
              <a:t>（２進）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883B983-F280-48A3-9F91-32D48D8ED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4678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１６進数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DF22BD93-B80C-4F3B-A29C-8077C52E16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799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１６進数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１６個の記号</a:t>
            </a:r>
            <a:r>
              <a:rPr lang="en-US" altLang="ja-JP" dirty="0" err="1"/>
              <a:t>0,1,2,3,4,5,6,7,8,9,A,B,C,D,E,F</a:t>
            </a:r>
            <a:r>
              <a:rPr lang="en-US" altLang="ja-JP" dirty="0"/>
              <a:t>  </a:t>
            </a:r>
            <a:r>
              <a:rPr lang="ja-JP" altLang="en-US" dirty="0"/>
              <a:t>を使う</a:t>
            </a:r>
          </a:p>
          <a:p>
            <a:pPr marL="0" indent="0">
              <a:buNone/>
            </a:pPr>
            <a:r>
              <a:rPr lang="ja-JP" altLang="en-US" dirty="0"/>
              <a:t>	例）  </a:t>
            </a:r>
            <a:r>
              <a:rPr lang="en-US" altLang="ja-JP" dirty="0" err="1"/>
              <a:t>0065FDF0</a:t>
            </a:r>
            <a:endParaRPr lang="en-US" altLang="ja-JP" dirty="0"/>
          </a:p>
          <a:p>
            <a:pPr marL="457200" lvl="1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  </a:t>
            </a:r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442B0C3-A197-4EA0-A707-5959F7705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605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787</Words>
  <Application>Microsoft Office PowerPoint</Application>
  <PresentationFormat>画面に合わせる (4:3)</PresentationFormat>
  <Paragraphs>252</Paragraphs>
  <Slides>17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5" baseType="lpstr">
      <vt:lpstr>HG丸ｺﾞｼｯｸM-PRO</vt:lpstr>
      <vt:lpstr>メイリオ</vt:lpstr>
      <vt:lpstr>游ゴシック</vt:lpstr>
      <vt:lpstr>Arial</vt:lpstr>
      <vt:lpstr>Calibri</vt:lpstr>
      <vt:lpstr>Comic Sans MS</vt:lpstr>
      <vt:lpstr>Segoe UI</vt:lpstr>
      <vt:lpstr>Office テーマ</vt:lpstr>
      <vt:lpstr>２進数，１６進数，２の補数 </vt:lpstr>
      <vt:lpstr>デジタル</vt:lpstr>
      <vt:lpstr>情報とデータ</vt:lpstr>
      <vt:lpstr>デジタル</vt:lpstr>
      <vt:lpstr>２進数</vt:lpstr>
      <vt:lpstr>２進数とビット</vt:lpstr>
      <vt:lpstr>２進数と１０進数</vt:lpstr>
      <vt:lpstr>１６進数</vt:lpstr>
      <vt:lpstr>１６進数</vt:lpstr>
      <vt:lpstr>２進数と１６進数の対応</vt:lpstr>
      <vt:lpstr>２進数と１６進数の関係</vt:lpstr>
      <vt:lpstr>１０進数と１６進数の対応</vt:lpstr>
      <vt:lpstr>１０進数と16進数の関係</vt:lpstr>
      <vt:lpstr>２の補数</vt:lpstr>
      <vt:lpstr>２の補数</vt:lpstr>
      <vt:lpstr>２の補数での符号ビット</vt:lpstr>
      <vt:lpstr>－４５　と　４５　を足すと　０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今回の内容，無料ソフトウエア，無料データ，エコシステム</dc:title>
  <dc:creator>kunihiko</dc:creator>
  <cp:lastModifiedBy>me</cp:lastModifiedBy>
  <cp:revision>40</cp:revision>
  <cp:lastPrinted>2020-05-07T12:29:12Z</cp:lastPrinted>
  <dcterms:created xsi:type="dcterms:W3CDTF">2020-05-07T08:06:06Z</dcterms:created>
  <dcterms:modified xsi:type="dcterms:W3CDTF">2021-12-23T00:06:44Z</dcterms:modified>
</cp:coreProperties>
</file>