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948" r:id="rId2"/>
    <p:sldId id="610" r:id="rId3"/>
    <p:sldId id="611" r:id="rId4"/>
    <p:sldId id="612" r:id="rId5"/>
    <p:sldId id="613" r:id="rId6"/>
    <p:sldId id="614" r:id="rId7"/>
    <p:sldId id="615" r:id="rId8"/>
    <p:sldId id="616" r:id="rId9"/>
    <p:sldId id="617" r:id="rId10"/>
    <p:sldId id="618" r:id="rId11"/>
    <p:sldId id="619" r:id="rId12"/>
    <p:sldId id="620" r:id="rId13"/>
    <p:sldId id="621" r:id="rId14"/>
    <p:sldId id="622" r:id="rId15"/>
    <p:sldId id="623" r:id="rId16"/>
    <p:sldId id="624" r:id="rId17"/>
    <p:sldId id="625" r:id="rId18"/>
    <p:sldId id="626" r:id="rId19"/>
    <p:sldId id="627" r:id="rId20"/>
    <p:sldId id="628" r:id="rId21"/>
    <p:sldId id="629" r:id="rId22"/>
    <p:sldId id="630" r:id="rId23"/>
    <p:sldId id="631" r:id="rId24"/>
    <p:sldId id="632" r:id="rId25"/>
    <p:sldId id="633" r:id="rId26"/>
    <p:sldId id="634" r:id="rId27"/>
    <p:sldId id="605" r:id="rId28"/>
    <p:sldId id="606" r:id="rId29"/>
    <p:sldId id="607" r:id="rId30"/>
    <p:sldId id="608" r:id="rId31"/>
    <p:sldId id="609" r:id="rId3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2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excel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ex-6. Excel </a:t>
            </a:r>
            <a:r>
              <a:rPr lang="ja-JP" altLang="en-US" dirty="0"/>
              <a:t>でのルックアップ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/>
              <a:t>（</a:t>
            </a:r>
            <a:r>
              <a:rPr lang="en-US" altLang="ja-JP"/>
              <a:t>Excel </a:t>
            </a:r>
            <a:r>
              <a:rPr lang="ja-JP" altLang="en-US" dirty="0"/>
              <a:t>の使い方）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hlinkClick r:id="rId3"/>
              </a:rPr>
              <a:t>https://www.kkaneko.jp/cc/excel/index.html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2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49" y="3094564"/>
            <a:ext cx="6298176" cy="116069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 </a:t>
            </a:r>
            <a:r>
              <a:rPr lang="en-US" altLang="ja-JP" dirty="0"/>
              <a:t>VLOOKUP </a:t>
            </a:r>
            <a:r>
              <a:rPr lang="ja-JP" altLang="en-US" dirty="0"/>
              <a:t>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3738989" y="4376234"/>
            <a:ext cx="785813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3387" y="4264851"/>
            <a:ext cx="28184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Enter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キーを押すと</a:t>
            </a:r>
          </a:p>
        </p:txBody>
      </p:sp>
      <p:sp>
        <p:nvSpPr>
          <p:cNvPr id="9" name="角丸四角形吹き出し 8"/>
          <p:cNvSpPr/>
          <p:nvPr/>
        </p:nvSpPr>
        <p:spPr>
          <a:xfrm>
            <a:off x="748747" y="1907275"/>
            <a:ext cx="4911839" cy="1107388"/>
          </a:xfrm>
          <a:prstGeom prst="wedgeRoundRectCallout">
            <a:avLst>
              <a:gd name="adj1" fmla="val 18585"/>
              <a:gd name="adj2" fmla="val 105792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75227" y="1907275"/>
            <a:ext cx="5064848" cy="193899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VLOOKUP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B2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, $G:$H, 2, FALSE)</a:t>
            </a:r>
          </a:p>
          <a:p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VLOOKUP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B3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, $G:$H, 2, FALSE)</a:t>
            </a:r>
          </a:p>
          <a:p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VLOOKUP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B4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, $G:$H, 2, FALSE)</a:t>
            </a:r>
          </a:p>
          <a:p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5693193" y="5021239"/>
            <a:ext cx="858564" cy="855332"/>
          </a:xfrm>
          <a:prstGeom prst="wedgeRoundRectCallout">
            <a:avLst>
              <a:gd name="adj1" fmla="val -107188"/>
              <a:gd name="adj2" fmla="val 5205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725479" y="5028113"/>
            <a:ext cx="699230" cy="1089529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50</a:t>
            </a:r>
          </a:p>
          <a:p>
            <a:pPr algn="r">
              <a:lnSpc>
                <a:spcPct val="90000"/>
              </a:lnSpc>
            </a:pP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500</a:t>
            </a:r>
          </a:p>
          <a:p>
            <a:pPr algn="r">
              <a:lnSpc>
                <a:spcPct val="90000"/>
              </a:lnSpc>
            </a:pP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748748" y="1557722"/>
            <a:ext cx="3416320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D2, D3, D4 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の数式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162" y="4653327"/>
            <a:ext cx="6310519" cy="1162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944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を使う．次のように操作して，</a:t>
            </a:r>
            <a:endParaRPr lang="en-US" altLang="ja-JP" dirty="0"/>
          </a:p>
          <a:p>
            <a:r>
              <a:rPr lang="ja-JP" altLang="en-US" dirty="0"/>
              <a:t>新しく空白のブックを作りなさい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11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3097" y="2167725"/>
            <a:ext cx="3030967" cy="2329477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6256159" y="2712401"/>
            <a:ext cx="1232421" cy="97218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26833" y="4841006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空白のブック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610" y="4667881"/>
            <a:ext cx="2698175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76" y="2436063"/>
            <a:ext cx="2954553" cy="1949739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85677" y="2565931"/>
            <a:ext cx="611185" cy="32659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3040229" y="3253308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099" y="2468041"/>
            <a:ext cx="2312936" cy="1917761"/>
          </a:xfrm>
          <a:prstGeom prst="rect">
            <a:avLst/>
          </a:prstGeom>
        </p:spPr>
      </p:pic>
      <p:sp>
        <p:nvSpPr>
          <p:cNvPr id="13" name="右矢印 12"/>
          <p:cNvSpPr/>
          <p:nvPr/>
        </p:nvSpPr>
        <p:spPr>
          <a:xfrm>
            <a:off x="5690035" y="3236682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35958" y="4667881"/>
            <a:ext cx="1980029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新規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をクリック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348699" y="3074067"/>
            <a:ext cx="677611" cy="3383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3179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7439982D-7E41-4BF3-A94F-ECCDC0546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で，次のようにデータを入力しなさい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12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397" y="2223714"/>
            <a:ext cx="8715074" cy="2100956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630907" y="4612473"/>
            <a:ext cx="6271269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」や「</a:t>
            </a:r>
            <a:r>
              <a:rPr lang="en-US" altLang="ja-JP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50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」などの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数値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半角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endParaRPr kumimoji="1" lang="ja-JP" altLang="en-US" sz="28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6459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3122" y="4405258"/>
            <a:ext cx="4471703" cy="107964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5567" y="2711615"/>
            <a:ext cx="5325038" cy="1285669"/>
          </a:xfrm>
          <a:prstGeom prst="rect">
            <a:avLst/>
          </a:prstGeom>
        </p:spPr>
      </p:pic>
      <p:sp>
        <p:nvSpPr>
          <p:cNvPr id="19" name="タイトル 18">
            <a:extLst>
              <a:ext uri="{FF2B5EF4-FFF2-40B4-BE49-F238E27FC236}">
                <a16:creationId xmlns:a16="http://schemas.microsoft.com/office/drawing/2014/main" id="{59289EF5-3AE0-4764-B914-7BF0331A7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/>
              <a:t>D2 </a:t>
            </a:r>
            <a:r>
              <a:rPr lang="ja-JP" altLang="en-US" dirty="0"/>
              <a:t>に次の数式を入力しなさい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55512" y="1542381"/>
            <a:ext cx="5882764" cy="52322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VLOOKUP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(B2, $G:$H, 2, FALSE)</a:t>
            </a:r>
            <a:endParaRPr lang="ja-JP" altLang="en-US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16931" y="1453031"/>
            <a:ext cx="6599004" cy="670715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725" y="2836341"/>
            <a:ext cx="2651272" cy="883757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55556" y="3760991"/>
            <a:ext cx="453361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① セル </a:t>
            </a:r>
            <a:r>
              <a:rPr kumimoji="1"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D2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して</a:t>
            </a:r>
          </a:p>
        </p:txBody>
      </p:sp>
      <p:sp>
        <p:nvSpPr>
          <p:cNvPr id="10" name="右矢印 9"/>
          <p:cNvSpPr/>
          <p:nvPr/>
        </p:nvSpPr>
        <p:spPr>
          <a:xfrm>
            <a:off x="2865877" y="3201366"/>
            <a:ext cx="233996" cy="2674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776265" y="2676777"/>
            <a:ext cx="2947737" cy="391853"/>
          </a:xfrm>
          <a:prstGeom prst="rect">
            <a:avLst/>
          </a:prstGeom>
          <a:noFill/>
          <a:ln w="920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37312" y="3933127"/>
            <a:ext cx="529183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②　入力して 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Enter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キーを押す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47508" y="2233730"/>
            <a:ext cx="1980029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ここに入力</a:t>
            </a:r>
          </a:p>
        </p:txBody>
      </p:sp>
      <p:sp>
        <p:nvSpPr>
          <p:cNvPr id="15" name="下矢印 14"/>
          <p:cNvSpPr/>
          <p:nvPr/>
        </p:nvSpPr>
        <p:spPr>
          <a:xfrm>
            <a:off x="5518434" y="4279377"/>
            <a:ext cx="515665" cy="1792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4851616" y="4857515"/>
            <a:ext cx="440744" cy="4699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09469" y="4888898"/>
            <a:ext cx="2380780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50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を確認</a:t>
            </a:r>
            <a:endParaRPr kumimoji="1" lang="ja-JP" altLang="en-US" sz="28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724388" y="3301634"/>
            <a:ext cx="753641" cy="265702"/>
          </a:xfrm>
          <a:prstGeom prst="rect">
            <a:avLst/>
          </a:prstGeom>
          <a:noFill/>
          <a:ln w="920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6287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97" y="3479363"/>
            <a:ext cx="8842067" cy="159626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 </a:t>
            </a:r>
            <a:r>
              <a:rPr lang="en-US" altLang="ja-JP" dirty="0"/>
              <a:t>VLOOKUP</a:t>
            </a:r>
            <a:r>
              <a:rPr lang="ja-JP" altLang="en-US" dirty="0"/>
              <a:t> の使い方の例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C79F13B-906C-4AFA-A09F-9880B1CE5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935464" y="1965754"/>
            <a:ext cx="5882764" cy="52322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VLOOKUP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(B2, $G:$H, 2, FALSE)</a:t>
            </a:r>
            <a:endParaRPr lang="ja-JP" altLang="en-US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661770" y="1804987"/>
            <a:ext cx="8291294" cy="820346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4468511" y="3798287"/>
            <a:ext cx="788207" cy="72160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745245" y="3822793"/>
            <a:ext cx="1142526" cy="1149257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414009" y="3680258"/>
            <a:ext cx="2539055" cy="1395372"/>
          </a:xfrm>
          <a:prstGeom prst="rect">
            <a:avLst/>
          </a:prstGeom>
          <a:noFill/>
          <a:ln w="76200">
            <a:solidFill>
              <a:srgbClr val="00206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565085" y="3983433"/>
            <a:ext cx="1226854" cy="459074"/>
          </a:xfrm>
          <a:prstGeom prst="rect">
            <a:avLst/>
          </a:prstGeom>
          <a:noFill/>
          <a:ln w="76200">
            <a:solidFill>
              <a:srgbClr val="7030A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035827" y="1995682"/>
            <a:ext cx="522448" cy="459074"/>
          </a:xfrm>
          <a:prstGeom prst="rect">
            <a:avLst/>
          </a:prstGeom>
          <a:noFill/>
          <a:ln w="76200">
            <a:solidFill>
              <a:srgbClr val="7030A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732437" y="1957399"/>
            <a:ext cx="1122821" cy="516897"/>
          </a:xfrm>
          <a:prstGeom prst="rect">
            <a:avLst/>
          </a:prstGeom>
          <a:noFill/>
          <a:ln w="76200">
            <a:solidFill>
              <a:srgbClr val="00206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942351" y="1948005"/>
            <a:ext cx="373202" cy="540969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H="1">
            <a:off x="2228203" y="2525269"/>
            <a:ext cx="741961" cy="1409289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28" idx="2"/>
          </p:cNvCxnSpPr>
          <p:nvPr/>
        </p:nvCxnSpPr>
        <p:spPr>
          <a:xfrm>
            <a:off x="4293847" y="2474296"/>
            <a:ext cx="2120162" cy="1197608"/>
          </a:xfrm>
          <a:prstGeom prst="straightConnector1">
            <a:avLst/>
          </a:prstGeom>
          <a:ln>
            <a:solidFill>
              <a:srgbClr val="0033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>
            <a:cxnSpLocks/>
          </p:cNvCxnSpPr>
          <p:nvPr/>
        </p:nvCxnSpPr>
        <p:spPr>
          <a:xfrm>
            <a:off x="5507010" y="2463976"/>
            <a:ext cx="2451607" cy="12834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806518" y="783729"/>
            <a:ext cx="4296369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」は，範囲「</a:t>
            </a:r>
            <a:r>
              <a:rPr kumimoji="1" lang="en-US" altLang="ja-JP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$G:$H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kumimoji="1" lang="ja-JP" altLang="en-US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中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en-US" altLang="ja-JP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列目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という意味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6099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97" y="3479363"/>
            <a:ext cx="8842067" cy="159626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 </a:t>
            </a:r>
            <a:r>
              <a:rPr lang="en-US" altLang="ja-JP" dirty="0"/>
              <a:t>VLOOKUP</a:t>
            </a:r>
            <a:r>
              <a:rPr lang="ja-JP" altLang="en-US" dirty="0"/>
              <a:t> の使い方の例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3CF9AACE-1A30-405F-AF5A-958AB3A14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935464" y="1965754"/>
            <a:ext cx="5882764" cy="52322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VLOOKUP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(B2, $G:$H, 2, FALSE)</a:t>
            </a:r>
            <a:endParaRPr lang="ja-JP" altLang="en-US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661770" y="1804987"/>
            <a:ext cx="8291294" cy="820346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4468511" y="3798287"/>
            <a:ext cx="788207" cy="72160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745245" y="3822793"/>
            <a:ext cx="1142526" cy="1149257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414009" y="3680258"/>
            <a:ext cx="2539055" cy="1395372"/>
          </a:xfrm>
          <a:prstGeom prst="rect">
            <a:avLst/>
          </a:prstGeom>
          <a:noFill/>
          <a:ln w="76200">
            <a:solidFill>
              <a:srgbClr val="00206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565085" y="3983433"/>
            <a:ext cx="1226854" cy="459074"/>
          </a:xfrm>
          <a:prstGeom prst="rect">
            <a:avLst/>
          </a:prstGeom>
          <a:noFill/>
          <a:ln w="76200">
            <a:solidFill>
              <a:srgbClr val="7030A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H="1">
            <a:off x="2228203" y="2525269"/>
            <a:ext cx="741961" cy="1409289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4407496" y="2482651"/>
            <a:ext cx="2120162" cy="1197608"/>
          </a:xfrm>
          <a:prstGeom prst="straightConnector1">
            <a:avLst/>
          </a:prstGeom>
          <a:ln>
            <a:solidFill>
              <a:srgbClr val="0033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5740400" y="2491183"/>
            <a:ext cx="2218217" cy="12562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806518" y="783729"/>
            <a:ext cx="4296369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」は，範囲「</a:t>
            </a:r>
            <a:r>
              <a:rPr kumimoji="1" lang="en-US" altLang="ja-JP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$G:$H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kumimoji="1" lang="ja-JP" altLang="en-US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中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en-US" altLang="ja-JP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列目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という意味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472521" y="2839298"/>
            <a:ext cx="2339102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「みかん」を探せ</a:t>
            </a:r>
            <a:endParaRPr kumimoji="1" lang="ja-JP" altLang="en-US" sz="2100" b="1" dirty="0">
              <a:solidFill>
                <a:srgbClr val="7030A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40858" y="2733054"/>
            <a:ext cx="2323072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$G:$H</a:t>
            </a:r>
            <a:r>
              <a:rPr lang="ja-JP" altLang="en-US" sz="21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r>
              <a:rPr kumimoji="1" lang="ja-JP" altLang="en-US" sz="21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の中の</a:t>
            </a:r>
            <a:endParaRPr kumimoji="1" lang="en-US" altLang="ja-JP" sz="2100" b="1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１列目から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200602" y="2592558"/>
            <a:ext cx="1800493" cy="10618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$G:$H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kumimoji="1"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中の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</a:t>
            </a:r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列目の</a:t>
            </a:r>
            <a:endParaRPr kumimoji="1"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値を参照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D9C7340-CF7B-4084-B0FB-DEFCA438CA51}"/>
              </a:ext>
            </a:extLst>
          </p:cNvPr>
          <p:cNvSpPr/>
          <p:nvPr/>
        </p:nvSpPr>
        <p:spPr>
          <a:xfrm>
            <a:off x="3035827" y="1995682"/>
            <a:ext cx="522448" cy="459074"/>
          </a:xfrm>
          <a:prstGeom prst="rect">
            <a:avLst/>
          </a:prstGeom>
          <a:noFill/>
          <a:ln w="76200">
            <a:solidFill>
              <a:srgbClr val="7030A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F9FB9BB-38A1-4DDE-922C-4072DBD24E2D}"/>
              </a:ext>
            </a:extLst>
          </p:cNvPr>
          <p:cNvSpPr/>
          <p:nvPr/>
        </p:nvSpPr>
        <p:spPr>
          <a:xfrm>
            <a:off x="3732437" y="1957399"/>
            <a:ext cx="1122821" cy="516897"/>
          </a:xfrm>
          <a:prstGeom prst="rect">
            <a:avLst/>
          </a:prstGeom>
          <a:noFill/>
          <a:ln w="76200">
            <a:solidFill>
              <a:srgbClr val="00206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36BCAE0-FCDD-4909-A359-304CF051DEF5}"/>
              </a:ext>
            </a:extLst>
          </p:cNvPr>
          <p:cNvSpPr/>
          <p:nvPr/>
        </p:nvSpPr>
        <p:spPr>
          <a:xfrm>
            <a:off x="4942351" y="1948005"/>
            <a:ext cx="373202" cy="540969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2821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85" y="4920703"/>
            <a:ext cx="3555674" cy="1246484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3582" y="2234761"/>
            <a:ext cx="6242372" cy="1234447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545F7998-FD0D-4357-A55E-ACD6D84E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/>
              <a:t>D2 </a:t>
            </a:r>
            <a:r>
              <a:rPr lang="ja-JP" altLang="en-US" dirty="0"/>
              <a:t>を右クリックし，右クリックメニューで「コピー」を選びなさい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793574" y="2749196"/>
            <a:ext cx="1097663" cy="32304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557840" y="3234651"/>
            <a:ext cx="2514535" cy="29487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267424" y="3866174"/>
            <a:ext cx="8753475" cy="122062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D3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し，</a:t>
            </a: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」を選びなさい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66350" y="5340230"/>
            <a:ext cx="642806" cy="23337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220797" y="5826511"/>
            <a:ext cx="300037" cy="33163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5109" y="4740417"/>
            <a:ext cx="5231298" cy="1496423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4557840" y="5361226"/>
            <a:ext cx="812687" cy="8059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3793574" y="4645764"/>
            <a:ext cx="5265342" cy="1676000"/>
          </a:xfrm>
          <a:prstGeom prst="wedgeRoundRectCallout">
            <a:avLst>
              <a:gd name="adj1" fmla="val -72495"/>
              <a:gd name="adj2" fmla="val 3014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793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73485"/>
            <a:ext cx="3694450" cy="1434898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091" y="2177329"/>
            <a:ext cx="5828681" cy="1196961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623B0CE8-887D-4502-B209-3984A7EC8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もう一度，セル </a:t>
            </a:r>
            <a:r>
              <a:rPr lang="en-US" altLang="ja-JP" dirty="0"/>
              <a:t>D2 </a:t>
            </a:r>
            <a:r>
              <a:rPr lang="ja-JP" altLang="en-US" dirty="0"/>
              <a:t>を右クリックし，右クリックメニューで「コピー」を選びなさい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676226" y="2577434"/>
            <a:ext cx="1097663" cy="32304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624305" y="3087473"/>
            <a:ext cx="2514535" cy="29487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61246" y="3870136"/>
            <a:ext cx="8753475" cy="11082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今度は，セル </a:t>
            </a:r>
            <a:r>
              <a:rPr lang="en-US" altLang="ja-JP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D4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し，</a:t>
            </a: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」を選びなさい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12091" y="5474245"/>
            <a:ext cx="642806" cy="23337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149647" y="5969498"/>
            <a:ext cx="300037" cy="33163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5253" y="4613955"/>
            <a:ext cx="5231298" cy="1496423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4537984" y="5234764"/>
            <a:ext cx="812687" cy="8059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3773718" y="4519302"/>
            <a:ext cx="5265342" cy="1676000"/>
          </a:xfrm>
          <a:prstGeom prst="wedgeRoundRectCallout">
            <a:avLst>
              <a:gd name="adj1" fmla="val -73707"/>
              <a:gd name="adj2" fmla="val 4156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3235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相対番地と絶対番地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85032" y="1854018"/>
            <a:ext cx="5882764" cy="52322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VLOOKUP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(B2, $G:$H, 2, FALSE)</a:t>
            </a:r>
            <a:endParaRPr lang="ja-JP" altLang="en-US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237207" y="1672334"/>
            <a:ext cx="8291294" cy="820346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585660" y="1900005"/>
            <a:ext cx="522448" cy="459074"/>
          </a:xfrm>
          <a:prstGeom prst="rect">
            <a:avLst/>
          </a:prstGeom>
          <a:noFill/>
          <a:ln w="76200">
            <a:solidFill>
              <a:srgbClr val="7030A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300701" y="1850771"/>
            <a:ext cx="1102154" cy="516897"/>
          </a:xfrm>
          <a:prstGeom prst="rect">
            <a:avLst/>
          </a:prstGeom>
          <a:noFill/>
          <a:ln w="76200">
            <a:solidFill>
              <a:srgbClr val="00206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817594" y="2615340"/>
            <a:ext cx="2140330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$G </a:t>
            </a:r>
            <a:r>
              <a:rPr lang="ja-JP" altLang="en-US" sz="28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や </a:t>
            </a:r>
            <a:r>
              <a:rPr lang="en-US" altLang="ja-JP" sz="28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$H </a:t>
            </a:r>
            <a:r>
              <a:rPr lang="ja-JP" altLang="en-US" sz="28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endParaRPr lang="en-US" altLang="ja-JP" sz="2800" b="1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絶対番地</a:t>
            </a:r>
            <a:endParaRPr kumimoji="1" lang="ja-JP" altLang="en-US" sz="2800" b="1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981174" y="2615340"/>
            <a:ext cx="1620957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 err="1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B2</a:t>
            </a:r>
            <a:r>
              <a:rPr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endParaRPr lang="en-US" altLang="ja-JP" sz="2800" b="1" dirty="0">
              <a:solidFill>
                <a:srgbClr val="7030A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相対番地</a:t>
            </a:r>
            <a:endParaRPr kumimoji="1" lang="ja-JP" altLang="en-US" sz="2800" b="1" dirty="0">
              <a:solidFill>
                <a:srgbClr val="7030A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03315" y="4081969"/>
            <a:ext cx="5476179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$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をつけたら：　</a:t>
            </a:r>
            <a:r>
              <a:rPr kumimoji="1"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絶対番地</a:t>
            </a:r>
            <a:endParaRPr kumimoji="1" lang="en-US" altLang="ja-JP" sz="28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$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 をつけなかったら：　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相対番地</a:t>
            </a:r>
            <a:endParaRPr kumimoji="1" lang="ja-JP" altLang="en-US" sz="28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3349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25676"/>
            <a:ext cx="9144000" cy="2156159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F1539927-13D1-4804-90B2-7F55E87B8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/>
              <a:t>D2</a:t>
            </a:r>
            <a:r>
              <a:rPr lang="ja-JP" altLang="en-US" dirty="0"/>
              <a:t> を左クリックすると，数式が表示されるので確認する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（間違って，ダブルクリックしないように気を付ける）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994978" y="5139103"/>
            <a:ext cx="1182620" cy="38627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994977" y="4034164"/>
            <a:ext cx="4425171" cy="51036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26040" y="3125684"/>
            <a:ext cx="6288516" cy="5539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3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VLOOKUP</a:t>
            </a:r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(B2, $G:$H, 2, FALSE)</a:t>
            </a:r>
            <a:endParaRPr lang="ja-JP" altLang="en-US" sz="3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87459" y="3036334"/>
            <a:ext cx="8291294" cy="820346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060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ルックアップの例</a:t>
            </a:r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45831744-5659-431A-8520-9B009E82F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731838"/>
              </p:ext>
            </p:extLst>
          </p:nvPr>
        </p:nvGraphicFramePr>
        <p:xfrm>
          <a:off x="5588001" y="2298699"/>
          <a:ext cx="300989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6350439" y="1719904"/>
            <a:ext cx="1980029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商品リスト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645802"/>
              </p:ext>
            </p:extLst>
          </p:nvPr>
        </p:nvGraphicFramePr>
        <p:xfrm>
          <a:off x="368300" y="2298699"/>
          <a:ext cx="4902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数量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AA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BB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CC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481431" y="4857716"/>
            <a:ext cx="6647974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商品の単価は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商品リスト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に載っている．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それを，</a:t>
            </a:r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単価フィールド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に転記したい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76889" y="1719904"/>
            <a:ext cx="1980029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購入リスト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026043" y="2186724"/>
            <a:ext cx="1593851" cy="1836109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116380" y="2217287"/>
            <a:ext cx="881333" cy="1805546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U ターン矢印 13"/>
          <p:cNvSpPr/>
          <p:nvPr/>
        </p:nvSpPr>
        <p:spPr>
          <a:xfrm flipH="1" flipV="1">
            <a:off x="3402623" y="4097236"/>
            <a:ext cx="4432838" cy="334602"/>
          </a:xfrm>
          <a:prstGeom prst="utur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0224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09" y="4000838"/>
            <a:ext cx="8909962" cy="2100972"/>
          </a:xfrm>
          <a:prstGeom prst="rect">
            <a:avLst/>
          </a:prstGeom>
        </p:spPr>
      </p:pic>
      <p:sp>
        <p:nvSpPr>
          <p:cNvPr id="12" name="タイトル 11">
            <a:extLst>
              <a:ext uri="{FF2B5EF4-FFF2-40B4-BE49-F238E27FC236}">
                <a16:creationId xmlns:a16="http://schemas.microsoft.com/office/drawing/2014/main" id="{55ED0088-7EE3-44F0-B040-232D14596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/>
              <a:t>D3</a:t>
            </a:r>
            <a:r>
              <a:rPr lang="ja-JP" altLang="en-US" dirty="0"/>
              <a:t> を左クリックすると，数式が表示されるので確認する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（間違って，ダブルクリックしないように気を付ける）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896180" y="5346573"/>
            <a:ext cx="1182620" cy="38627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42021" y="4000838"/>
            <a:ext cx="4409222" cy="51036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26652" y="3087584"/>
            <a:ext cx="6288516" cy="5539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3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VLOOKUP</a:t>
            </a:r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3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B3</a:t>
            </a:r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, $G:$H, 2, FALSE)</a:t>
            </a:r>
            <a:endParaRPr lang="ja-JP" altLang="en-US" sz="3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88070" y="2998234"/>
            <a:ext cx="8291294" cy="820346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2986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57" y="4038230"/>
            <a:ext cx="9012843" cy="2125232"/>
          </a:xfrm>
          <a:prstGeom prst="rect">
            <a:avLst/>
          </a:prstGeom>
        </p:spPr>
      </p:pic>
      <p:sp>
        <p:nvSpPr>
          <p:cNvPr id="12" name="タイトル 11">
            <a:extLst>
              <a:ext uri="{FF2B5EF4-FFF2-40B4-BE49-F238E27FC236}">
                <a16:creationId xmlns:a16="http://schemas.microsoft.com/office/drawing/2014/main" id="{D4E0B547-7B8D-4674-87A8-13A224A4E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/>
              <a:t>D4</a:t>
            </a:r>
            <a:r>
              <a:rPr lang="ja-JP" altLang="en-US" dirty="0"/>
              <a:t> を左クリックすると，数式が表示されるので確認する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（間違って，ダブルクリックしないように気を付ける）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046269" y="5612154"/>
            <a:ext cx="1182620" cy="38627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038235" y="3971708"/>
            <a:ext cx="4226442" cy="51036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41470" y="3136649"/>
            <a:ext cx="6288516" cy="5539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3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VLOOKUP</a:t>
            </a:r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3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B4</a:t>
            </a:r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, $G:$H, 2, FALSE)</a:t>
            </a:r>
            <a:endParaRPr lang="ja-JP" altLang="en-US" sz="3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02888" y="3047299"/>
            <a:ext cx="8291294" cy="820346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2326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738F2764-9255-4FAA-97C8-DA749B928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試しに，セル </a:t>
            </a:r>
            <a:r>
              <a:rPr lang="en-US" altLang="ja-JP" dirty="0" err="1"/>
              <a:t>B2</a:t>
            </a:r>
            <a:r>
              <a:rPr lang="en-US" altLang="ja-JP" dirty="0"/>
              <a:t> </a:t>
            </a:r>
            <a:r>
              <a:rPr lang="ja-JP" altLang="en-US" dirty="0"/>
              <a:t>をダブルクリックしたあと，セル </a:t>
            </a:r>
            <a:r>
              <a:rPr lang="en-US" altLang="ja-JP" dirty="0" err="1"/>
              <a:t>B2</a:t>
            </a:r>
            <a:r>
              <a:rPr lang="en-US" altLang="ja-JP" dirty="0"/>
              <a:t> </a:t>
            </a:r>
            <a:r>
              <a:rPr lang="ja-JP" altLang="en-US" dirty="0"/>
              <a:t>の値を「みかん」から「りんご」に書き換えて，</a:t>
            </a:r>
            <a:r>
              <a:rPr lang="en-US" altLang="ja-JP" dirty="0"/>
              <a:t>Enter</a:t>
            </a:r>
            <a:r>
              <a:rPr lang="ja-JP" altLang="en-US" dirty="0"/>
              <a:t> キーを押す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723" y="2355019"/>
            <a:ext cx="6460602" cy="1304426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3257501" y="3692074"/>
            <a:ext cx="300595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入力して 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Enter </a:t>
            </a:r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キーを押す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下矢印 14"/>
          <p:cNvSpPr/>
          <p:nvPr/>
        </p:nvSpPr>
        <p:spPr>
          <a:xfrm>
            <a:off x="4586288" y="4091204"/>
            <a:ext cx="515665" cy="1792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494218" y="2839303"/>
            <a:ext cx="886936" cy="30335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459" y="4349970"/>
            <a:ext cx="7668894" cy="1548386"/>
          </a:xfrm>
          <a:prstGeom prst="rect">
            <a:avLst/>
          </a:prstGeom>
        </p:spPr>
      </p:pic>
      <p:sp>
        <p:nvSpPr>
          <p:cNvPr id="17" name="円/楕円 16"/>
          <p:cNvSpPr/>
          <p:nvPr/>
        </p:nvSpPr>
        <p:spPr>
          <a:xfrm>
            <a:off x="4055913" y="4688923"/>
            <a:ext cx="788207" cy="72160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173988" y="4090912"/>
            <a:ext cx="2238113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を確認</a:t>
            </a:r>
            <a:endParaRPr kumimoji="1" lang="ja-JP" altLang="en-US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7962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451" y="3099949"/>
            <a:ext cx="5542349" cy="131669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83224"/>
            <a:ext cx="2660000" cy="83873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6781" y="4996602"/>
            <a:ext cx="4448285" cy="100414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1602" y="3027319"/>
            <a:ext cx="4791498" cy="1441598"/>
          </a:xfrm>
          <a:prstGeom prst="rect">
            <a:avLst/>
          </a:prstGeom>
        </p:spPr>
      </p:pic>
      <p:sp>
        <p:nvSpPr>
          <p:cNvPr id="23" name="タイトル 22">
            <a:extLst>
              <a:ext uri="{FF2B5EF4-FFF2-40B4-BE49-F238E27FC236}">
                <a16:creationId xmlns:a16="http://schemas.microsoft.com/office/drawing/2014/main" id="{53272E1D-90F4-4B39-9DD1-6743F8195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/>
              <a:t>E2 </a:t>
            </a:r>
            <a:r>
              <a:rPr lang="ja-JP" altLang="en-US" dirty="0"/>
              <a:t>に次の数式を入力しなさい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618921" y="1732829"/>
            <a:ext cx="1858201" cy="646331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3600" b="1" dirty="0">
                <a:latin typeface="Arial" panose="020B0604020202020204" pitchFamily="34" charset="0"/>
                <a:ea typeface="メイリオ" panose="020B0604030504040204" pitchFamily="50" charset="-128"/>
              </a:rPr>
              <a:t>=C2*D2</a:t>
            </a:r>
            <a:endParaRPr lang="ja-JP" altLang="en-US" sz="36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480339" y="1643478"/>
            <a:ext cx="4360758" cy="820346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854" y="4462111"/>
            <a:ext cx="389401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① セル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E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2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して</a:t>
            </a:r>
          </a:p>
        </p:txBody>
      </p:sp>
      <p:sp>
        <p:nvSpPr>
          <p:cNvPr id="10" name="右矢印 9"/>
          <p:cNvSpPr/>
          <p:nvPr/>
        </p:nvSpPr>
        <p:spPr>
          <a:xfrm>
            <a:off x="2812072" y="3671266"/>
            <a:ext cx="233996" cy="2674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980294" y="3018902"/>
            <a:ext cx="1075370" cy="391853"/>
          </a:xfrm>
          <a:prstGeom prst="rect">
            <a:avLst/>
          </a:prstGeom>
          <a:noFill/>
          <a:ln w="920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83507" y="4403027"/>
            <a:ext cx="456086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②　入力して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Enter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キーを押す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361805" y="2584529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ここに入力</a:t>
            </a:r>
          </a:p>
        </p:txBody>
      </p:sp>
      <p:sp>
        <p:nvSpPr>
          <p:cNvPr id="15" name="下矢印 14"/>
          <p:cNvSpPr/>
          <p:nvPr/>
        </p:nvSpPr>
        <p:spPr>
          <a:xfrm>
            <a:off x="5464629" y="4749277"/>
            <a:ext cx="515665" cy="1792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5915626" y="5226208"/>
            <a:ext cx="668693" cy="4699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47514" y="6011747"/>
            <a:ext cx="2238113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を確認</a:t>
            </a:r>
            <a:endParaRPr kumimoji="1" lang="ja-JP" altLang="en-US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955551" y="3625442"/>
            <a:ext cx="635201" cy="248778"/>
          </a:xfrm>
          <a:prstGeom prst="rect">
            <a:avLst/>
          </a:prstGeom>
          <a:noFill/>
          <a:ln w="920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915626" y="5264664"/>
            <a:ext cx="69923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  <a:endParaRPr kumimoji="1" lang="ja-JP" altLang="en-US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40157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858" y="4755083"/>
            <a:ext cx="3549718" cy="133114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05" y="2035075"/>
            <a:ext cx="5875228" cy="1291538"/>
          </a:xfrm>
          <a:prstGeom prst="rect">
            <a:avLst/>
          </a:prstGeom>
        </p:spPr>
      </p:pic>
      <p:sp>
        <p:nvSpPr>
          <p:cNvPr id="11" name="タイトル 10">
            <a:extLst>
              <a:ext uri="{FF2B5EF4-FFF2-40B4-BE49-F238E27FC236}">
                <a16:creationId xmlns:a16="http://schemas.microsoft.com/office/drawing/2014/main" id="{95DCB179-D262-4AE9-9CBA-21C02C404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/>
              <a:t>E2 </a:t>
            </a:r>
            <a:r>
              <a:rPr lang="ja-JP" altLang="en-US" dirty="0"/>
              <a:t>を右クリックし，右クリックメニューで「コピー」を選びなさい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862474" y="2472145"/>
            <a:ext cx="1097663" cy="32304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578218" y="2919129"/>
            <a:ext cx="2514535" cy="29487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247567" y="3602042"/>
            <a:ext cx="8753475" cy="125836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E3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し，</a:t>
            </a: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で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」を選びなさい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997767" y="5173669"/>
            <a:ext cx="642806" cy="23337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640572" y="5668991"/>
            <a:ext cx="300037" cy="33163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4009" y="4589805"/>
            <a:ext cx="5231298" cy="1496423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4626740" y="5210614"/>
            <a:ext cx="812687" cy="8059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3862474" y="4495152"/>
            <a:ext cx="5265342" cy="1676000"/>
          </a:xfrm>
          <a:prstGeom prst="wedgeRoundRectCallout">
            <a:avLst>
              <a:gd name="adj1" fmla="val -66437"/>
              <a:gd name="adj2" fmla="val 3109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66957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8" y="4890495"/>
            <a:ext cx="3691730" cy="150800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561" y="1885405"/>
            <a:ext cx="5946312" cy="1379232"/>
          </a:xfrm>
          <a:prstGeom prst="rect">
            <a:avLst/>
          </a:prstGeom>
        </p:spPr>
      </p:pic>
      <p:sp>
        <p:nvSpPr>
          <p:cNvPr id="11" name="タイトル 10">
            <a:extLst>
              <a:ext uri="{FF2B5EF4-FFF2-40B4-BE49-F238E27FC236}">
                <a16:creationId xmlns:a16="http://schemas.microsoft.com/office/drawing/2014/main" id="{EC92B47F-E647-40F0-A3E7-72E634950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もう一度，セル </a:t>
            </a:r>
            <a:r>
              <a:rPr lang="en-US" altLang="ja-JP" dirty="0"/>
              <a:t>E2 </a:t>
            </a:r>
            <a:r>
              <a:rPr lang="ja-JP" altLang="en-US" dirty="0"/>
              <a:t>を右クリックし，右クリックメニューで「コピー」を選びなさい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933720" y="2318774"/>
            <a:ext cx="1097663" cy="32304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784308" y="2858264"/>
            <a:ext cx="2514535" cy="29487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247567" y="3602041"/>
            <a:ext cx="8753475" cy="153561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今度は，セル </a:t>
            </a:r>
            <a:r>
              <a:rPr lang="en-US" altLang="ja-JP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E4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右クリック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し，</a:t>
            </a: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」を選びなさい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156747" y="5449611"/>
            <a:ext cx="642806" cy="23337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799553" y="5874927"/>
            <a:ext cx="300037" cy="33163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3720" y="4588499"/>
            <a:ext cx="5231298" cy="1496423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4566451" y="5209308"/>
            <a:ext cx="812687" cy="8059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3802185" y="4493846"/>
            <a:ext cx="5265342" cy="1676000"/>
          </a:xfrm>
          <a:prstGeom prst="wedgeRoundRectCallout">
            <a:avLst>
              <a:gd name="adj1" fmla="val -63711"/>
              <a:gd name="adj2" fmla="val 4156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12076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1" y="2583103"/>
            <a:ext cx="8704832" cy="2010266"/>
          </a:xfrm>
          <a:prstGeom prst="rect">
            <a:avLst/>
          </a:prstGeom>
        </p:spPr>
      </p:pic>
      <p:sp>
        <p:nvSpPr>
          <p:cNvPr id="11" name="タイトル 10">
            <a:extLst>
              <a:ext uri="{FF2B5EF4-FFF2-40B4-BE49-F238E27FC236}">
                <a16:creationId xmlns:a16="http://schemas.microsoft.com/office/drawing/2014/main" id="{4E57EFAA-E9DD-47A7-AD5D-3B4678763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/>
              <a:t>E2, E3, E4 </a:t>
            </a:r>
            <a:r>
              <a:rPr lang="ja-JP" altLang="en-US" dirty="0"/>
              <a:t>の値が </a:t>
            </a:r>
            <a:r>
              <a:rPr lang="en-US" altLang="ja-JP" dirty="0"/>
              <a:t>150, 1000, 500 </a:t>
            </a:r>
            <a:r>
              <a:rPr lang="ja-JP" altLang="en-US" dirty="0"/>
              <a:t>になっていることを確認しなさい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※</a:t>
            </a:r>
            <a:r>
              <a:rPr lang="ja-JP" altLang="en-US" dirty="0"/>
              <a:t>なっていなければ，やり直す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183166" y="3386627"/>
            <a:ext cx="1166671" cy="104316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24011" y="3380451"/>
            <a:ext cx="52770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  <a:endParaRPr kumimoji="1" lang="ja-JP" altLang="en-US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29552" y="3368945"/>
            <a:ext cx="69923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  <a:endParaRPr kumimoji="1" lang="ja-JP" altLang="en-US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08838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実習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8B1EEBC5-D944-4982-A938-D5057147C6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53619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E854C1E2-618F-4646-8174-04F745BF1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/>
              <a:t>C2 </a:t>
            </a:r>
            <a:r>
              <a:rPr lang="ja-JP" altLang="en-US" dirty="0"/>
              <a:t>に次の数式を入力しなさい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209550" y="1407909"/>
            <a:ext cx="8934450" cy="130671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1.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」，「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新規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」，「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空白のブック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」の順で操作しなさい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2. Excel 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で，次のように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を入力しなさい．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37" y="2207418"/>
            <a:ext cx="8797190" cy="2365911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414806" y="5335793"/>
            <a:ext cx="7056355" cy="5539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30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3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VLOOKUP</a:t>
            </a:r>
            <a:r>
              <a:rPr lang="en-US" altLang="ja-JP" sz="30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(B2, $E$2:$F$4, 2, FALSE)</a:t>
            </a:r>
            <a:endParaRPr lang="ja-JP" altLang="en-US" sz="3000" b="1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76225" y="5246443"/>
            <a:ext cx="8291294" cy="820346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40042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EB3FA235-C719-437A-AD44-FFC23C70D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209550" y="1162189"/>
            <a:ext cx="8934450" cy="130671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C2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の数式を，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C3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C4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C6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しなさい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結果は次のようになるので確認しなさい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37967"/>
            <a:ext cx="9045377" cy="243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337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CCE3B8AB-64E2-4851-AC4F-DA3A3ECD2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081A71B-4746-4078-8C54-A194C7A38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100957" y="1036585"/>
            <a:ext cx="3047591" cy="45399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sp>
        <p:nvSpPr>
          <p:cNvPr id="5" name="右矢印 4"/>
          <p:cNvSpPr/>
          <p:nvPr/>
        </p:nvSpPr>
        <p:spPr>
          <a:xfrm>
            <a:off x="4301372" y="2188682"/>
            <a:ext cx="351955" cy="7375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3462945" y="3352020"/>
            <a:ext cx="3699659" cy="45399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が自動で行う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877942"/>
              </p:ext>
            </p:extLst>
          </p:nvPr>
        </p:nvGraphicFramePr>
        <p:xfrm>
          <a:off x="4191001" y="4529344"/>
          <a:ext cx="300989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1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1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  <a:endParaRPr kumimoji="1" lang="ja-JP" altLang="en-US" sz="21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角丸四角形 28"/>
          <p:cNvSpPr/>
          <p:nvPr/>
        </p:nvSpPr>
        <p:spPr>
          <a:xfrm>
            <a:off x="1429768" y="4272352"/>
            <a:ext cx="6028111" cy="1925822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1875760" y="4878507"/>
            <a:ext cx="3699659" cy="45399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単価のデータは，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すでにエクセルで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作成済みとする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513138"/>
              </p:ext>
            </p:extLst>
          </p:nvPr>
        </p:nvGraphicFramePr>
        <p:xfrm>
          <a:off x="19658" y="1566494"/>
          <a:ext cx="4128891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7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9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数量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AA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BB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CC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037687"/>
              </p:ext>
            </p:extLst>
          </p:nvPr>
        </p:nvGraphicFramePr>
        <p:xfrm>
          <a:off x="4841180" y="1566494"/>
          <a:ext cx="4128891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7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9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数量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AA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1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BB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  <a:endParaRPr kumimoji="1" lang="ja-JP" altLang="en-US" sz="21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CC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1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6349019" y="3193843"/>
            <a:ext cx="2621051" cy="45399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AA,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BB,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CC</a:t>
            </a:r>
            <a:r>
              <a:rPr lang="ja-JP" altLang="en-US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さんの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値段表を作りたい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5007935" y="1015167"/>
            <a:ext cx="3421485" cy="45399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ルックアップ後</a:t>
            </a:r>
          </a:p>
        </p:txBody>
      </p:sp>
    </p:spTree>
    <p:extLst>
      <p:ext uri="{BB962C8B-B14F-4D97-AF65-F5344CB8AC3E}">
        <p14:creationId xmlns:p14="http://schemas.microsoft.com/office/powerpoint/2010/main" val="1252454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615DDC1C-8C6C-45B3-B02B-8B2638BB0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209550" y="1001485"/>
            <a:ext cx="8934450" cy="130671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で，次のように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を書き加えなさい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2285"/>
            <a:ext cx="9006210" cy="4184530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478911" y="4096718"/>
            <a:ext cx="8484114" cy="180163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52255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05AACC52-C3D6-49D6-B615-66F5DB4A2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2673" y="851012"/>
            <a:ext cx="8461208" cy="5333166"/>
          </a:xfrm>
        </p:spPr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/>
              <a:t>C9 </a:t>
            </a:r>
            <a:r>
              <a:rPr lang="ja-JP" altLang="en-US" dirty="0"/>
              <a:t>に次の数式を入力しなさい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19063" y="2798975"/>
            <a:ext cx="8934450" cy="130671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C9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の数式を，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C10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C11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C12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しなさい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結果は次のようになるので確認しなさい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93019" y="1812484"/>
            <a:ext cx="7248331" cy="5539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30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3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VLOOKUP</a:t>
            </a:r>
            <a:r>
              <a:rPr lang="en-US" altLang="ja-JP" sz="30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(B9, $E$9:$F$11, 2, FALSE)</a:t>
            </a:r>
            <a:endParaRPr lang="ja-JP" altLang="en-US" sz="3000" b="1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54437" y="1812484"/>
            <a:ext cx="8534149" cy="730995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73" y="4373591"/>
            <a:ext cx="8934450" cy="177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31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①　１行目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74CDB45-5AB4-4EC4-9F4D-9A26F5B49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893553"/>
              </p:ext>
            </p:extLst>
          </p:nvPr>
        </p:nvGraphicFramePr>
        <p:xfrm>
          <a:off x="5429251" y="2241430"/>
          <a:ext cx="300989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1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133914"/>
              </p:ext>
            </p:extLst>
          </p:nvPr>
        </p:nvGraphicFramePr>
        <p:xfrm>
          <a:off x="209550" y="2241430"/>
          <a:ext cx="490220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数量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AA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BB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CC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6867293" y="2578676"/>
            <a:ext cx="1593851" cy="464575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957629" y="2627057"/>
            <a:ext cx="881333" cy="464574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002797" y="2627057"/>
            <a:ext cx="1143094" cy="464574"/>
          </a:xfrm>
          <a:prstGeom prst="rect">
            <a:avLst/>
          </a:prstGeom>
          <a:noFill/>
          <a:ln w="76200">
            <a:solidFill>
              <a:schemeClr val="accent6">
                <a:lumMod val="75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407257" y="2627057"/>
            <a:ext cx="1143094" cy="1294386"/>
          </a:xfrm>
          <a:prstGeom prst="rect">
            <a:avLst/>
          </a:prstGeom>
          <a:noFill/>
          <a:ln w="76200">
            <a:solidFill>
              <a:schemeClr val="accent6">
                <a:lumMod val="75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6477000" y="2819400"/>
            <a:ext cx="523875" cy="952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U ターン矢印 21"/>
          <p:cNvSpPr/>
          <p:nvPr/>
        </p:nvSpPr>
        <p:spPr>
          <a:xfrm flipH="1" flipV="1">
            <a:off x="3472912" y="3028067"/>
            <a:ext cx="4432838" cy="334602"/>
          </a:xfrm>
          <a:prstGeom prst="utur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49042" y="4063940"/>
            <a:ext cx="2031325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この範囲で</a:t>
            </a:r>
            <a:endParaRPr lang="en-US" altLang="ja-JP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値を検索し，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905625" y="4063940"/>
            <a:ext cx="1723549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同じ行の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別の列の値</a:t>
            </a:r>
            <a:endParaRPr kumimoji="1" lang="ja-JP" altLang="en-US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969669" y="3374460"/>
            <a:ext cx="80021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参照</a:t>
            </a:r>
          </a:p>
        </p:txBody>
      </p:sp>
    </p:spTree>
    <p:extLst>
      <p:ext uri="{BB962C8B-B14F-4D97-AF65-F5344CB8AC3E}">
        <p14:creationId xmlns:p14="http://schemas.microsoft.com/office/powerpoint/2010/main" val="444174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②　２行目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7B4BF18-E90C-48B6-B5F2-DE5855A7F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535555"/>
              </p:ext>
            </p:extLst>
          </p:nvPr>
        </p:nvGraphicFramePr>
        <p:xfrm>
          <a:off x="5429251" y="2241430"/>
          <a:ext cx="300989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  <a:endParaRPr kumimoji="1" lang="ja-JP" altLang="en-US" sz="21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226884"/>
              </p:ext>
            </p:extLst>
          </p:nvPr>
        </p:nvGraphicFramePr>
        <p:xfrm>
          <a:off x="209550" y="2241430"/>
          <a:ext cx="490220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数量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AA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BB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CC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6947391" y="3385909"/>
            <a:ext cx="1593851" cy="464575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976157" y="3026658"/>
            <a:ext cx="881333" cy="464574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021307" y="3026658"/>
            <a:ext cx="1143094" cy="464574"/>
          </a:xfrm>
          <a:prstGeom prst="rect">
            <a:avLst/>
          </a:prstGeom>
          <a:noFill/>
          <a:ln w="76200">
            <a:solidFill>
              <a:schemeClr val="accent6">
                <a:lumMod val="75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407257" y="2627057"/>
            <a:ext cx="1143094" cy="1294386"/>
          </a:xfrm>
          <a:prstGeom prst="rect">
            <a:avLst/>
          </a:prstGeom>
          <a:noFill/>
          <a:ln w="76200">
            <a:solidFill>
              <a:schemeClr val="accent6">
                <a:lumMod val="75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6550350" y="3633582"/>
            <a:ext cx="523875" cy="952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U ターン矢印 21"/>
          <p:cNvSpPr/>
          <p:nvPr/>
        </p:nvSpPr>
        <p:spPr>
          <a:xfrm flipH="1" flipV="1">
            <a:off x="3311479" y="3776053"/>
            <a:ext cx="4432838" cy="472314"/>
          </a:xfrm>
          <a:prstGeom prst="uturnArrow">
            <a:avLst>
              <a:gd name="adj1" fmla="val 25655"/>
              <a:gd name="adj2" fmla="val 25000"/>
              <a:gd name="adj3" fmla="val 29889"/>
              <a:gd name="adj4" fmla="val 43750"/>
              <a:gd name="adj5" fmla="val 10000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52507" y="4721136"/>
            <a:ext cx="2031325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この範囲で</a:t>
            </a:r>
            <a:endParaRPr lang="en-US" altLang="ja-JP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値を検索し，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009091" y="4721136"/>
            <a:ext cx="1723549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同じ行の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別の列の値</a:t>
            </a:r>
            <a:endParaRPr kumimoji="1" lang="ja-JP" altLang="en-US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969669" y="3374460"/>
            <a:ext cx="80021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参照</a:t>
            </a:r>
          </a:p>
        </p:txBody>
      </p:sp>
    </p:spTree>
    <p:extLst>
      <p:ext uri="{BB962C8B-B14F-4D97-AF65-F5344CB8AC3E}">
        <p14:creationId xmlns:p14="http://schemas.microsoft.com/office/powerpoint/2010/main" val="70839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③　３行目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76B617B-7DC7-4B25-943F-818F3D711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830405"/>
              </p:ext>
            </p:extLst>
          </p:nvPr>
        </p:nvGraphicFramePr>
        <p:xfrm>
          <a:off x="5429251" y="2241430"/>
          <a:ext cx="300989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1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494501"/>
              </p:ext>
            </p:extLst>
          </p:nvPr>
        </p:nvGraphicFramePr>
        <p:xfrm>
          <a:off x="209550" y="2241430"/>
          <a:ext cx="490220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数量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AA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BB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CC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6934200" y="2974667"/>
            <a:ext cx="1593851" cy="464575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024184" y="3468496"/>
            <a:ext cx="881333" cy="464574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946515" y="3468496"/>
            <a:ext cx="1143094" cy="464574"/>
          </a:xfrm>
          <a:prstGeom prst="rect">
            <a:avLst/>
          </a:prstGeom>
          <a:noFill/>
          <a:ln w="76200">
            <a:solidFill>
              <a:schemeClr val="accent6">
                <a:lumMod val="75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407257" y="2627057"/>
            <a:ext cx="1143094" cy="1294386"/>
          </a:xfrm>
          <a:prstGeom prst="rect">
            <a:avLst/>
          </a:prstGeom>
          <a:noFill/>
          <a:ln w="76200">
            <a:solidFill>
              <a:schemeClr val="accent6">
                <a:lumMod val="75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6466050" y="3274250"/>
            <a:ext cx="523875" cy="952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U ターン矢印 21"/>
          <p:cNvSpPr/>
          <p:nvPr/>
        </p:nvSpPr>
        <p:spPr>
          <a:xfrm flipH="1" flipV="1">
            <a:off x="3330734" y="3613694"/>
            <a:ext cx="4496606" cy="876568"/>
          </a:xfrm>
          <a:prstGeom prst="uturnArrow">
            <a:avLst>
              <a:gd name="adj1" fmla="val 13255"/>
              <a:gd name="adj2" fmla="val 25000"/>
              <a:gd name="adj3" fmla="val 23832"/>
              <a:gd name="adj4" fmla="val 30767"/>
              <a:gd name="adj5" fmla="val 5927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49042" y="4942132"/>
            <a:ext cx="2031325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この範囲で</a:t>
            </a:r>
            <a:endParaRPr lang="en-US" altLang="ja-JP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値を検索し，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905625" y="4942132"/>
            <a:ext cx="1723549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同じ行の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別の列の値</a:t>
            </a:r>
            <a:endParaRPr kumimoji="1" lang="ja-JP" altLang="en-US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969669" y="3374460"/>
            <a:ext cx="80021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参照</a:t>
            </a:r>
          </a:p>
        </p:txBody>
      </p:sp>
    </p:spTree>
    <p:extLst>
      <p:ext uri="{BB962C8B-B14F-4D97-AF65-F5344CB8AC3E}">
        <p14:creationId xmlns:p14="http://schemas.microsoft.com/office/powerpoint/2010/main" val="3231653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ルックアップの例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参照する手がかりとして，「みかん」，「メロン」，「りんご」の列を使う</a:t>
            </a:r>
            <a:endParaRPr lang="en-US" altLang="ja-JP" dirty="0"/>
          </a:p>
          <a:p>
            <a:r>
              <a:rPr lang="ja-JP" altLang="en-US" dirty="0"/>
              <a:t>「みかん」，「りんご」，「メロン」の中から値を検索し，同じ行の別の列にある値を参照する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803234"/>
              </p:ext>
            </p:extLst>
          </p:nvPr>
        </p:nvGraphicFramePr>
        <p:xfrm>
          <a:off x="5712622" y="3319823"/>
          <a:ext cx="300989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619438"/>
              </p:ext>
            </p:extLst>
          </p:nvPr>
        </p:nvGraphicFramePr>
        <p:xfrm>
          <a:off x="492921" y="3319823"/>
          <a:ext cx="490220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数量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AA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BB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CC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150664" y="3207847"/>
            <a:ext cx="1593851" cy="1836109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241000" y="3238411"/>
            <a:ext cx="881333" cy="1805546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295414" y="3238410"/>
            <a:ext cx="1143094" cy="1805545"/>
          </a:xfrm>
          <a:prstGeom prst="rect">
            <a:avLst/>
          </a:prstGeom>
          <a:noFill/>
          <a:ln w="76200">
            <a:solidFill>
              <a:schemeClr val="accent6">
                <a:lumMod val="75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626066" y="3238410"/>
            <a:ext cx="1143094" cy="1805545"/>
          </a:xfrm>
          <a:prstGeom prst="rect">
            <a:avLst/>
          </a:prstGeom>
          <a:noFill/>
          <a:ln w="76200">
            <a:solidFill>
              <a:schemeClr val="accent6">
                <a:lumMod val="75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U ターン矢印 10"/>
          <p:cNvSpPr/>
          <p:nvPr/>
        </p:nvSpPr>
        <p:spPr>
          <a:xfrm flipH="1" flipV="1">
            <a:off x="3514752" y="5092874"/>
            <a:ext cx="4432838" cy="472314"/>
          </a:xfrm>
          <a:prstGeom prst="uturnArrow">
            <a:avLst>
              <a:gd name="adj1" fmla="val 25655"/>
              <a:gd name="adj2" fmla="val 25000"/>
              <a:gd name="adj3" fmla="val 29889"/>
              <a:gd name="adj4" fmla="val 43750"/>
              <a:gd name="adj5" fmla="val 10000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619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ルックアップの例</a:t>
            </a:r>
          </a:p>
        </p:txBody>
      </p:sp>
      <p:sp>
        <p:nvSpPr>
          <p:cNvPr id="20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参照する手がかりとして，「みかん」，「メロン」，「りんご」の列を使う</a:t>
            </a:r>
            <a:endParaRPr lang="en-US" altLang="ja-JP" dirty="0"/>
          </a:p>
          <a:p>
            <a:r>
              <a:rPr lang="ja-JP" altLang="en-US" dirty="0"/>
              <a:t>「みかん」，「りんご」，「メロン」の中から値を検索し，同じ行の別の列にある値を参照する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879189"/>
              </p:ext>
            </p:extLst>
          </p:nvPr>
        </p:nvGraphicFramePr>
        <p:xfrm>
          <a:off x="5712622" y="3319823"/>
          <a:ext cx="300989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457903"/>
              </p:ext>
            </p:extLst>
          </p:nvPr>
        </p:nvGraphicFramePr>
        <p:xfrm>
          <a:off x="492921" y="3319823"/>
          <a:ext cx="490220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数量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AA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BB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メロン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CC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?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150664" y="3207847"/>
            <a:ext cx="1593851" cy="1836109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241000" y="3238411"/>
            <a:ext cx="881333" cy="1805546"/>
          </a:xfrm>
          <a:prstGeom prst="rect">
            <a:avLst/>
          </a:prstGeom>
          <a:noFill/>
          <a:ln w="76200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295414" y="3238410"/>
            <a:ext cx="1143094" cy="1805545"/>
          </a:xfrm>
          <a:prstGeom prst="rect">
            <a:avLst/>
          </a:prstGeom>
          <a:noFill/>
          <a:ln w="76200">
            <a:solidFill>
              <a:schemeClr val="accent6">
                <a:lumMod val="75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626066" y="3238410"/>
            <a:ext cx="1143094" cy="1805545"/>
          </a:xfrm>
          <a:prstGeom prst="rect">
            <a:avLst/>
          </a:prstGeom>
          <a:noFill/>
          <a:ln w="76200">
            <a:solidFill>
              <a:schemeClr val="accent6">
                <a:lumMod val="75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5983496" y="5373110"/>
            <a:ext cx="2468150" cy="546145"/>
          </a:xfrm>
          <a:prstGeom prst="wedgeRoundRectCallout">
            <a:avLst>
              <a:gd name="adj1" fmla="val 27406"/>
              <a:gd name="adj2" fmla="val -11169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71102" y="5500925"/>
            <a:ext cx="2339102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この列の値を参照</a:t>
            </a:r>
          </a:p>
        </p:txBody>
      </p:sp>
      <p:sp>
        <p:nvSpPr>
          <p:cNvPr id="18" name="角丸四角形吹き出し 17"/>
          <p:cNvSpPr/>
          <p:nvPr/>
        </p:nvSpPr>
        <p:spPr>
          <a:xfrm>
            <a:off x="3259450" y="5352212"/>
            <a:ext cx="2468150" cy="546145"/>
          </a:xfrm>
          <a:prstGeom prst="wedgeRoundRectCallout">
            <a:avLst>
              <a:gd name="adj1" fmla="val 50224"/>
              <a:gd name="adj2" fmla="val -10646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13590" y="5473685"/>
            <a:ext cx="2339102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この列の値を検索</a:t>
            </a:r>
          </a:p>
        </p:txBody>
      </p:sp>
    </p:spTree>
    <p:extLst>
      <p:ext uri="{BB962C8B-B14F-4D97-AF65-F5344CB8AC3E}">
        <p14:creationId xmlns:p14="http://schemas.microsoft.com/office/powerpoint/2010/main" val="2854987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91" y="4508637"/>
            <a:ext cx="7540936" cy="138971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66" y="2644497"/>
            <a:ext cx="7523305" cy="13864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 </a:t>
            </a:r>
            <a:r>
              <a:rPr lang="en-US" altLang="ja-JP" dirty="0"/>
              <a:t>VLOOKUP </a:t>
            </a:r>
            <a:r>
              <a:rPr lang="ja-JP" altLang="en-US" dirty="0"/>
              <a:t>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3800475" y="4160597"/>
            <a:ext cx="785813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3388" y="4150407"/>
            <a:ext cx="28184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Enter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キーを押すと</a:t>
            </a:r>
          </a:p>
        </p:txBody>
      </p:sp>
      <p:sp>
        <p:nvSpPr>
          <p:cNvPr id="9" name="角丸四角形吹き出し 8"/>
          <p:cNvSpPr/>
          <p:nvPr/>
        </p:nvSpPr>
        <p:spPr>
          <a:xfrm>
            <a:off x="748747" y="1978496"/>
            <a:ext cx="4911839" cy="483105"/>
          </a:xfrm>
          <a:prstGeom prst="wedgeRoundRectCallout">
            <a:avLst>
              <a:gd name="adj1" fmla="val 15676"/>
              <a:gd name="adj2" fmla="val 17207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01708" y="2021480"/>
            <a:ext cx="5064848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VLOOKUP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(B2, $G:$H, 2, FALSE)</a:t>
            </a:r>
            <a:endParaRPr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5493033" y="5092610"/>
            <a:ext cx="704170" cy="600075"/>
          </a:xfrm>
          <a:prstGeom prst="wedgeRoundRectCallout">
            <a:avLst>
              <a:gd name="adj1" fmla="val -113319"/>
              <a:gd name="adj2" fmla="val -3147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620777" y="5184118"/>
            <a:ext cx="527709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50</a:t>
            </a:r>
            <a:endParaRPr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48748" y="1557722"/>
            <a:ext cx="2287806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D2 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の数式</a:t>
            </a:r>
          </a:p>
        </p:txBody>
      </p:sp>
    </p:spTree>
    <p:extLst>
      <p:ext uri="{BB962C8B-B14F-4D97-AF65-F5344CB8AC3E}">
        <p14:creationId xmlns:p14="http://schemas.microsoft.com/office/powerpoint/2010/main" val="3649284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1372</Words>
  <Application>Microsoft Office PowerPoint</Application>
  <PresentationFormat>画面に合わせる (4:3)</PresentationFormat>
  <Paragraphs>385</Paragraphs>
  <Slides>31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5" baseType="lpstr">
      <vt:lpstr>游ゴシック</vt:lpstr>
      <vt:lpstr>Arial</vt:lpstr>
      <vt:lpstr>Calibri</vt:lpstr>
      <vt:lpstr>Office テーマ</vt:lpstr>
      <vt:lpstr>ex-6. Excel でのルックアップ </vt:lpstr>
      <vt:lpstr>ルックアップの例</vt:lpstr>
      <vt:lpstr>PowerPoint プレゼンテーション</vt:lpstr>
      <vt:lpstr>①　１行目</vt:lpstr>
      <vt:lpstr>②　２行目</vt:lpstr>
      <vt:lpstr>③　３行目</vt:lpstr>
      <vt:lpstr>ルックアップの例</vt:lpstr>
      <vt:lpstr>ルックアップの例</vt:lpstr>
      <vt:lpstr>Excel の VLOOKUP の例</vt:lpstr>
      <vt:lpstr>Excel の VLOOKUP の例</vt:lpstr>
      <vt:lpstr>Excel演習</vt:lpstr>
      <vt:lpstr>PowerPoint プレゼンテーション</vt:lpstr>
      <vt:lpstr>PowerPoint プレゼンテーション</vt:lpstr>
      <vt:lpstr>Excel の VLOOKUP の使い方の例</vt:lpstr>
      <vt:lpstr>Excel の VLOOKUP の使い方の例</vt:lpstr>
      <vt:lpstr>PowerPoint プレゼンテーション</vt:lpstr>
      <vt:lpstr>PowerPoint プレゼンテーション</vt:lpstr>
      <vt:lpstr>相対番地と絶対番地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実習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ex-6. Excel でのルックアップ（Excel の使い方）</dc:title>
  <dc:creator>kaneko kunihiko</dc:creator>
  <cp:lastModifiedBy>金子　邦彦</cp:lastModifiedBy>
  <cp:revision>41</cp:revision>
  <dcterms:created xsi:type="dcterms:W3CDTF">2019-11-02T00:06:04Z</dcterms:created>
  <dcterms:modified xsi:type="dcterms:W3CDTF">2025-03-26T06:04:47Z</dcterms:modified>
</cp:coreProperties>
</file>