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5"/>
  </p:notesMasterIdLst>
  <p:sldIdLst>
    <p:sldId id="949" r:id="rId2"/>
    <p:sldId id="556" r:id="rId3"/>
    <p:sldId id="558" r:id="rId4"/>
    <p:sldId id="560" r:id="rId5"/>
    <p:sldId id="561" r:id="rId6"/>
    <p:sldId id="562" r:id="rId7"/>
    <p:sldId id="563" r:id="rId8"/>
    <p:sldId id="564" r:id="rId9"/>
    <p:sldId id="565" r:id="rId10"/>
    <p:sldId id="566" r:id="rId11"/>
    <p:sldId id="567" r:id="rId12"/>
    <p:sldId id="568" r:id="rId13"/>
    <p:sldId id="569" r:id="rId14"/>
    <p:sldId id="570" r:id="rId15"/>
    <p:sldId id="571" r:id="rId16"/>
    <p:sldId id="572" r:id="rId17"/>
    <p:sldId id="573" r:id="rId18"/>
    <p:sldId id="575" r:id="rId19"/>
    <p:sldId id="576" r:id="rId20"/>
    <p:sldId id="577" r:id="rId21"/>
    <p:sldId id="578" r:id="rId22"/>
    <p:sldId id="579" r:id="rId23"/>
    <p:sldId id="580" r:id="rId24"/>
    <p:sldId id="581" r:id="rId25"/>
    <p:sldId id="582" r:id="rId26"/>
    <p:sldId id="583" r:id="rId27"/>
    <p:sldId id="584" r:id="rId28"/>
    <p:sldId id="585" r:id="rId29"/>
    <p:sldId id="586" r:id="rId30"/>
    <p:sldId id="587" r:id="rId31"/>
    <p:sldId id="588" r:id="rId32"/>
    <p:sldId id="589" r:id="rId33"/>
    <p:sldId id="590" r:id="rId34"/>
    <p:sldId id="591" r:id="rId35"/>
    <p:sldId id="592" r:id="rId36"/>
    <p:sldId id="593" r:id="rId37"/>
    <p:sldId id="594" r:id="rId38"/>
    <p:sldId id="595" r:id="rId39"/>
    <p:sldId id="596" r:id="rId40"/>
    <p:sldId id="597" r:id="rId41"/>
    <p:sldId id="598" r:id="rId42"/>
    <p:sldId id="599" r:id="rId43"/>
    <p:sldId id="600" r:id="rId44"/>
    <p:sldId id="601" r:id="rId45"/>
    <p:sldId id="602" r:id="rId46"/>
    <p:sldId id="603" r:id="rId47"/>
    <p:sldId id="604" r:id="rId48"/>
    <p:sldId id="605" r:id="rId49"/>
    <p:sldId id="606" r:id="rId50"/>
    <p:sldId id="607" r:id="rId51"/>
    <p:sldId id="608" r:id="rId52"/>
    <p:sldId id="609" r:id="rId53"/>
    <p:sldId id="610" r:id="rId5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2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excel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37530" y="1122363"/>
            <a:ext cx="8481214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ex-5. Excel </a:t>
            </a:r>
            <a:r>
              <a:rPr lang="ja-JP" altLang="en-US" dirty="0"/>
              <a:t>での集計，ピボットテーブル（クロス集計表）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/>
              <a:t>（</a:t>
            </a:r>
            <a:r>
              <a:rPr lang="en-US" altLang="ja-JP"/>
              <a:t>Excel </a:t>
            </a:r>
            <a:r>
              <a:rPr lang="ja-JP" altLang="en-US" dirty="0"/>
              <a:t>の使い方）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hlinkClick r:id="rId3"/>
              </a:rPr>
              <a:t>https://www.kkaneko.jp/cc/excel/index.html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2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5-1 </a:t>
            </a:r>
            <a:r>
              <a:rPr lang="ja-JP" altLang="en-US" dirty="0"/>
              <a:t>集計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◆集計とは，データの集まりに対して，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何らかの計算を行うこと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◆集計の方法：　データの個数，合計，平均，最大，最小など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◆グループを作る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4814576" y="5129628"/>
            <a:ext cx="509954" cy="562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505982"/>
              </p:ext>
            </p:extLst>
          </p:nvPr>
        </p:nvGraphicFramePr>
        <p:xfrm>
          <a:off x="5825330" y="5081227"/>
          <a:ext cx="1841257" cy="868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9" name="図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108" y="4182451"/>
            <a:ext cx="3609668" cy="2176965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1824138" y="6161869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92298" y="4026109"/>
            <a:ext cx="3877985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グループの基準になる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フィールド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が</a:t>
            </a:r>
            <a:r>
              <a:rPr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受講者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のとき</a:t>
            </a:r>
          </a:p>
        </p:txBody>
      </p:sp>
    </p:spTree>
    <p:extLst>
      <p:ext uri="{BB962C8B-B14F-4D97-AF65-F5344CB8AC3E}">
        <p14:creationId xmlns:p14="http://schemas.microsoft.com/office/powerpoint/2010/main" val="2049622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で集計を行う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FE3D35D-38E1-448C-BF1C-039C8B14A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117"/>
            <a:ext cx="3039889" cy="1833335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835141" y="3596721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93516" y="1349914"/>
            <a:ext cx="3147015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集計をどのように行うか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計画を立てる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3563045" y="1250252"/>
            <a:ext cx="4969706" cy="815243"/>
          </a:xfrm>
          <a:prstGeom prst="roundRect">
            <a:avLst/>
          </a:prstGeom>
          <a:noFill/>
          <a:ln w="571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698394"/>
              </p:ext>
            </p:extLst>
          </p:nvPr>
        </p:nvGraphicFramePr>
        <p:xfrm>
          <a:off x="3428999" y="2444896"/>
          <a:ext cx="5557839" cy="342442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21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6404"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グループの基準</a:t>
                      </a: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になる</a:t>
                      </a:r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フィールド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科目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受講者</a:t>
                      </a:r>
                      <a:endParaRPr kumimoji="1" lang="en-US" altLang="ja-JP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得点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162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集計の</a:t>
                      </a:r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方法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データの個数</a:t>
                      </a:r>
                      <a:endParaRPr kumimoji="1" lang="en-US" altLang="ja-JP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合計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平均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最大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4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集計する</a:t>
                      </a:r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フィールド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科目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　受講者</a:t>
                      </a:r>
                      <a:endParaRPr kumimoji="1" lang="en-US" altLang="ja-JP" sz="24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得点</a:t>
                      </a:r>
                      <a:endParaRPr kumimoji="1" lang="en-US" altLang="ja-JP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角丸四角形吹き出し 2"/>
          <p:cNvSpPr/>
          <p:nvPr/>
        </p:nvSpPr>
        <p:spPr>
          <a:xfrm>
            <a:off x="113355" y="4609312"/>
            <a:ext cx="2926534" cy="1207235"/>
          </a:xfrm>
          <a:prstGeom prst="wedgeRoundRectCallout">
            <a:avLst>
              <a:gd name="adj1" fmla="val 63417"/>
              <a:gd name="adj2" fmla="val 411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8404" y="4807684"/>
            <a:ext cx="2954655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合計，平均，最大，最小を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どのフィールドについて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求めるのかの指定</a:t>
            </a:r>
          </a:p>
        </p:txBody>
      </p:sp>
    </p:spTree>
    <p:extLst>
      <p:ext uri="{BB962C8B-B14F-4D97-AF65-F5344CB8AC3E}">
        <p14:creationId xmlns:p14="http://schemas.microsoft.com/office/powerpoint/2010/main" val="3456069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D5415FD6-FB7B-461E-B358-0E8F60D3A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9533CA1E-D051-48F8-9F14-2FADB01C6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117"/>
            <a:ext cx="3039889" cy="1833335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835141" y="3596721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169911"/>
              </p:ext>
            </p:extLst>
          </p:nvPr>
        </p:nvGraphicFramePr>
        <p:xfrm>
          <a:off x="3428999" y="2444896"/>
          <a:ext cx="5557839" cy="342442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21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6404"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グループの基準</a:t>
                      </a: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になる</a:t>
                      </a:r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フィールド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科目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受講者</a:t>
                      </a:r>
                      <a:endParaRPr kumimoji="1" lang="en-US" altLang="ja-JP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得点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162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集計の</a:t>
                      </a:r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方法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データの個数</a:t>
                      </a:r>
                      <a:endParaRPr kumimoji="1" lang="en-US" altLang="ja-JP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合計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平均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最大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4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集計する</a:t>
                      </a:r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フィールド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科目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　受講者</a:t>
                      </a:r>
                      <a:endParaRPr kumimoji="1" lang="en-US" altLang="ja-JP" sz="24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得点</a:t>
                      </a:r>
                      <a:endParaRPr kumimoji="1" lang="en-US" altLang="ja-JP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円/楕円 2"/>
          <p:cNvSpPr/>
          <p:nvPr/>
        </p:nvSpPr>
        <p:spPr>
          <a:xfrm>
            <a:off x="5949724" y="2444895"/>
            <a:ext cx="1911803" cy="796326"/>
          </a:xfrm>
          <a:prstGeom prst="ellipse">
            <a:avLst/>
          </a:prstGeom>
          <a:noFill/>
          <a:ln w="825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3170070" y="3060123"/>
            <a:ext cx="2779654" cy="17214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82553" y="4444112"/>
            <a:ext cx="3262432" cy="147732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集計するときは，</a:t>
            </a:r>
            <a:endParaRPr lang="en-US" altLang="ja-JP" sz="3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これで並べ替える</a:t>
            </a:r>
            <a:endParaRPr lang="en-US" altLang="ja-JP" sz="3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必要がある</a:t>
            </a: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290738" y="453254"/>
            <a:ext cx="8753475" cy="5072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sz="36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で集計を行う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93516" y="1349914"/>
            <a:ext cx="3147015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集計をどのように行うか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計画を立てる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3563045" y="1250252"/>
            <a:ext cx="4969706" cy="815243"/>
          </a:xfrm>
          <a:prstGeom prst="roundRect">
            <a:avLst/>
          </a:prstGeom>
          <a:noFill/>
          <a:ln w="571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1493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で集計を行う　（１／４）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D0F43F4-DD4A-44EC-A7AB-892D729F5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373769" y="4510694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267" y="1308625"/>
            <a:ext cx="2735108" cy="1664342"/>
          </a:xfrm>
          <a:prstGeom prst="rect">
            <a:avLst/>
          </a:prstGeom>
        </p:spPr>
      </p:pic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1230856" y="3083629"/>
            <a:ext cx="1386389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sp>
        <p:nvSpPr>
          <p:cNvPr id="27" name="右矢印 26"/>
          <p:cNvSpPr/>
          <p:nvPr/>
        </p:nvSpPr>
        <p:spPr>
          <a:xfrm>
            <a:off x="3577762" y="2054811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4042336" y="3033120"/>
            <a:ext cx="5101664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　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左上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．全セルが選択される</a:t>
            </a:r>
            <a:endParaRPr lang="en-US" altLang="ja-JP" sz="187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（これは集計したい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範囲の選択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4442041" y="1282164"/>
            <a:ext cx="325222" cy="2236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26" y="1244630"/>
            <a:ext cx="2945444" cy="1792334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785" y="4031327"/>
            <a:ext cx="4769242" cy="1159088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3442304" y="4214203"/>
            <a:ext cx="522931" cy="24142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246904" y="4431136"/>
            <a:ext cx="476249" cy="5143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コンテンツ プレースホルダー 2"/>
          <p:cNvSpPr txBox="1">
            <a:spLocks/>
          </p:cNvSpPr>
          <p:nvPr/>
        </p:nvSpPr>
        <p:spPr>
          <a:xfrm>
            <a:off x="1184481" y="5590729"/>
            <a:ext cx="4408168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　リボンで「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」→「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並べ替え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35" name="角丸四角形 34"/>
          <p:cNvSpPr/>
          <p:nvPr/>
        </p:nvSpPr>
        <p:spPr>
          <a:xfrm>
            <a:off x="1079292" y="5458546"/>
            <a:ext cx="4513356" cy="531854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9942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727" y="1533525"/>
            <a:ext cx="5600700" cy="200025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で集計を行う　（２／４）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D994FABA-E997-47DF-B89F-1C55D6313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61995" y="2092248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90182" y="2183486"/>
            <a:ext cx="1721179" cy="3315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298075" y="2183486"/>
            <a:ext cx="1856352" cy="3315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6363722" y="1702608"/>
            <a:ext cx="2651440" cy="19789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最優先されるキー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」には，</a:t>
            </a:r>
            <a:endParaRPr lang="en-US" altLang="ja-JP" sz="187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75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グループの基準になるフィールド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を指定．</a:t>
            </a:r>
            <a:endParaRPr lang="en-US" altLang="ja-JP" sz="187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順序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」には</a:t>
            </a:r>
            <a:r>
              <a:rPr lang="ja-JP" altLang="en-US" sz="1875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昇順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を設定して「</a:t>
            </a:r>
            <a:r>
              <a:rPr lang="en-US" altLang="ja-JP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OK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ja-JP" altLang="en-US" sz="1875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6271473" y="1432586"/>
            <a:ext cx="2835938" cy="2285036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457895" y="5058405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5001999" y="5111344"/>
            <a:ext cx="3280682" cy="31132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④ 並べ替え結果が得られる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894546" y="3097060"/>
            <a:ext cx="680344" cy="43671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4894546" y="4903707"/>
            <a:ext cx="3280682" cy="670767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102" y="4040981"/>
            <a:ext cx="3538703" cy="217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964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で集計を行う　（３／４）</a:t>
            </a:r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E699E228-0307-4848-84D0-9CB706499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972" y="3627457"/>
            <a:ext cx="7194520" cy="142080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664" y="1599258"/>
            <a:ext cx="2752646" cy="1691087"/>
          </a:xfrm>
          <a:prstGeom prst="rect">
            <a:avLst/>
          </a:prstGeom>
        </p:spPr>
      </p:pic>
      <p:sp>
        <p:nvSpPr>
          <p:cNvPr id="7" name="右矢印 6"/>
          <p:cNvSpPr/>
          <p:nvPr/>
        </p:nvSpPr>
        <p:spPr>
          <a:xfrm>
            <a:off x="209550" y="4135006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093074" y="5350285"/>
            <a:ext cx="4713758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⑥　リボンで「</a:t>
            </a:r>
            <a:r>
              <a:rPr lang="ja-JP" altLang="en-US" sz="21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」，「</a:t>
            </a:r>
            <a:r>
              <a:rPr lang="ja-JP" altLang="en-US" sz="21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小計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929110" y="3828740"/>
            <a:ext cx="645761" cy="4544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518578" y="4494525"/>
            <a:ext cx="998132" cy="39349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8338723" y="4283149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4586288" y="1825333"/>
            <a:ext cx="2887229" cy="132739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⑤　再び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左上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．全セルが選択される</a:t>
            </a:r>
            <a:endParaRPr lang="en-US" altLang="ja-JP" sz="187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（これは集計したい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範囲の選択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674705" y="1601682"/>
            <a:ext cx="325222" cy="2236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208797" y="1533526"/>
            <a:ext cx="3635040" cy="1619206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871902" y="5184318"/>
            <a:ext cx="4739188" cy="655692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528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755" y="1533525"/>
            <a:ext cx="2936945" cy="382723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で集計を行う　（４／４）</a:t>
            </a: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4B770FFE-F8B6-4D82-971D-6056D5CF1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209550" y="5425322"/>
            <a:ext cx="3626636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⑦ 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グループの基準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集計の方法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集計するフィールド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を設定</a:t>
            </a:r>
          </a:p>
        </p:txBody>
      </p:sp>
      <p:sp>
        <p:nvSpPr>
          <p:cNvPr id="13" name="右矢印 12"/>
          <p:cNvSpPr/>
          <p:nvPr/>
        </p:nvSpPr>
        <p:spPr>
          <a:xfrm>
            <a:off x="4871589" y="2991445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5540295" y="4102613"/>
            <a:ext cx="3131757" cy="70050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⑧　集計できた</a:t>
            </a:r>
            <a:endParaRPr lang="en-US" altLang="ja-JP" sz="187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48949" y="1758604"/>
            <a:ext cx="2708589" cy="4861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8949" y="2314223"/>
            <a:ext cx="2708589" cy="4861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48949" y="2814265"/>
            <a:ext cx="2708589" cy="6856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440361" y="4803115"/>
            <a:ext cx="811733" cy="35911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28731" y="2009091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受講者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62875" y="2545109"/>
            <a:ext cx="180049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データの個数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62876" y="3233553"/>
            <a:ext cx="723275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得点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3941" y="1624851"/>
            <a:ext cx="3765003" cy="216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40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実習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7D11B6D4-B1E6-4765-B741-E67C8BC657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1270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を起動しなさい．起動したら「空白のブック」を選びなさい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32" y="2565931"/>
            <a:ext cx="3823403" cy="2938511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2031300" y="3320771"/>
            <a:ext cx="1554634" cy="136992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3498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で，次のようにデータを入力しなさい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136" y="2074779"/>
            <a:ext cx="6451772" cy="392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62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5-1 Excel </a:t>
            </a:r>
            <a:r>
              <a:rPr lang="ja-JP" altLang="en-US" dirty="0"/>
              <a:t>で集計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5-2 Excel </a:t>
            </a:r>
            <a:r>
              <a:rPr lang="ja-JP" altLang="en-US" dirty="0"/>
              <a:t>で集計のバリエーション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5-3 </a:t>
            </a:r>
            <a:r>
              <a:rPr lang="ja-JP" altLang="en-US" dirty="0"/>
              <a:t>ピボットテーブル（クロス集計表）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081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次のように集計を行いなさい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　間違ったな！　と思ったときは </a:t>
            </a:r>
            <a:r>
              <a:rPr lang="en-US" altLang="ja-JP" dirty="0"/>
              <a:t>CTRL + Z (Ctrl </a:t>
            </a:r>
            <a:r>
              <a:rPr lang="ja-JP" altLang="en-US" dirty="0"/>
              <a:t>キーと「</a:t>
            </a:r>
            <a:r>
              <a:rPr lang="en-US" altLang="ja-JP" dirty="0"/>
              <a:t>Z</a:t>
            </a:r>
            <a:r>
              <a:rPr lang="ja-JP" altLang="en-US" dirty="0"/>
              <a:t>」キーの同時押しでやり直すことができる）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289763"/>
              </p:ext>
            </p:extLst>
          </p:nvPr>
        </p:nvGraphicFramePr>
        <p:xfrm>
          <a:off x="1828326" y="3390856"/>
          <a:ext cx="5557839" cy="317961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21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1670">
                <a:tc>
                  <a:txBody>
                    <a:bodyPr/>
                    <a:lstStyle/>
                    <a:p>
                      <a:r>
                        <a:rPr kumimoji="1" lang="ja-JP" altLang="en-US" sz="21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グループの基準</a:t>
                      </a: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になる</a:t>
                      </a:r>
                      <a:r>
                        <a:rPr kumimoji="1" lang="ja-JP" altLang="en-US" sz="21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フィールド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科目</a:t>
                      </a:r>
                      <a:endParaRPr kumimoji="1" lang="en-US" altLang="ja-JP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受講者</a:t>
                      </a:r>
                      <a:endParaRPr kumimoji="1" lang="en-US" altLang="ja-JP" sz="21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得点</a:t>
                      </a:r>
                      <a:endParaRPr kumimoji="1" lang="en-US" altLang="ja-JP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0456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集計の</a:t>
                      </a:r>
                      <a:r>
                        <a:rPr kumimoji="1" lang="ja-JP" altLang="en-US" sz="21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方法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データの個数</a:t>
                      </a:r>
                      <a:endParaRPr kumimoji="1" lang="en-US" altLang="ja-JP" sz="21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合計</a:t>
                      </a:r>
                      <a:endParaRPr kumimoji="1" lang="en-US" altLang="ja-JP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平均</a:t>
                      </a:r>
                      <a:endParaRPr kumimoji="1" lang="en-US" altLang="ja-JP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最大</a:t>
                      </a:r>
                      <a:endParaRPr kumimoji="1" lang="en-US" altLang="ja-JP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集計する</a:t>
                      </a:r>
                      <a:r>
                        <a:rPr kumimoji="1" lang="ja-JP" altLang="en-US" sz="21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フィールド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科目</a:t>
                      </a:r>
                      <a:endParaRPr kumimoji="1" lang="en-US" altLang="ja-JP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21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　受講者</a:t>
                      </a:r>
                      <a:endParaRPr kumimoji="1" lang="en-US" altLang="ja-JP" sz="21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得点</a:t>
                      </a:r>
                      <a:endParaRPr kumimoji="1" lang="en-US" altLang="ja-JP" sz="21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575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集計の結果を確認しなさい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　間違ったな！　と思ったときは </a:t>
            </a:r>
            <a:r>
              <a:rPr lang="en-US" altLang="ja-JP" dirty="0"/>
              <a:t>CTRL + Z (Ctrl </a:t>
            </a:r>
            <a:r>
              <a:rPr lang="ja-JP" altLang="en-US" dirty="0"/>
              <a:t>キーと「</a:t>
            </a:r>
            <a:r>
              <a:rPr lang="en-US" altLang="ja-JP" dirty="0"/>
              <a:t>Z</a:t>
            </a:r>
            <a:r>
              <a:rPr lang="ja-JP" altLang="en-US" dirty="0"/>
              <a:t>」キーの同時押しでやり直すことができる）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259" y="2978258"/>
            <a:ext cx="5699697" cy="2900739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010787" y="5878997"/>
            <a:ext cx="4762842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データは消さずに残しておくこと</a:t>
            </a:r>
          </a:p>
        </p:txBody>
      </p:sp>
    </p:spTree>
    <p:extLst>
      <p:ext uri="{BB962C8B-B14F-4D97-AF65-F5344CB8AC3E}">
        <p14:creationId xmlns:p14="http://schemas.microsoft.com/office/powerpoint/2010/main" val="2353112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5-2 Excel </a:t>
            </a:r>
            <a:r>
              <a:rPr lang="ja-JP" altLang="en-US" dirty="0"/>
              <a:t>で集計の</a:t>
            </a:r>
            <a:br>
              <a:rPr lang="en-US" altLang="ja-JP" dirty="0"/>
            </a:br>
            <a:r>
              <a:rPr lang="ja-JP" altLang="en-US" dirty="0"/>
              <a:t>バリエーション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5AF826E1-9F10-4DB2-9A74-A65906290F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5645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7615" y="1531599"/>
            <a:ext cx="3067082" cy="164308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298081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集計の方法だけ変える（基準は変えない）（１／３）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2F9729E-C28B-4772-BE69-0BF9683F3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1049881" y="3333064"/>
            <a:ext cx="1386389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sp>
        <p:nvSpPr>
          <p:cNvPr id="27" name="右矢印 26"/>
          <p:cNvSpPr/>
          <p:nvPr/>
        </p:nvSpPr>
        <p:spPr>
          <a:xfrm>
            <a:off x="3396787" y="2304246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3861361" y="3282555"/>
            <a:ext cx="5101664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　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左上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．全セルが選択される</a:t>
            </a:r>
            <a:endParaRPr lang="en-US" altLang="ja-JP" sz="187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（これは集計したい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範囲の選択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4261066" y="1531599"/>
            <a:ext cx="325222" cy="2236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176" y="1664494"/>
            <a:ext cx="2889229" cy="1547801"/>
          </a:xfrm>
          <a:prstGeom prst="rect">
            <a:avLst/>
          </a:prstGeom>
        </p:spPr>
      </p:pic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1623974" y="4382529"/>
            <a:ext cx="5924627" cy="82181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グループの基準になるフィールドを</a:t>
            </a:r>
            <a:endParaRPr lang="en-US" altLang="ja-JP" sz="2400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変えない場合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には，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データを再度並べ替える必要は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ない</a:t>
            </a:r>
          </a:p>
        </p:txBody>
      </p:sp>
      <p:sp>
        <p:nvSpPr>
          <p:cNvPr id="20" name="右矢印 19"/>
          <p:cNvSpPr/>
          <p:nvPr/>
        </p:nvSpPr>
        <p:spPr>
          <a:xfrm>
            <a:off x="7934325" y="2304246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7601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972" y="2130835"/>
            <a:ext cx="7194520" cy="142080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285411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集計の方法だけ変える（基準は変えない）（２／３ ）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EA860D7-E6FB-43E6-B739-9BE7749F5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209550" y="2638384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1093074" y="3853663"/>
            <a:ext cx="4713758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　リボンで「</a:t>
            </a:r>
            <a:r>
              <a:rPr lang="ja-JP" altLang="en-US" sz="21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」，「</a:t>
            </a:r>
            <a:r>
              <a:rPr lang="ja-JP" altLang="en-US" sz="21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小計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3929110" y="2332118"/>
            <a:ext cx="645761" cy="4544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518578" y="2997903"/>
            <a:ext cx="998132" cy="39349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右矢印 30"/>
          <p:cNvSpPr/>
          <p:nvPr/>
        </p:nvSpPr>
        <p:spPr>
          <a:xfrm>
            <a:off x="8265471" y="2672814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871902" y="3687696"/>
            <a:ext cx="4739188" cy="655692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16923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11" y="1555648"/>
            <a:ext cx="2813927" cy="373538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で集計を行う　（３／３）</a:t>
            </a: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F7982D51-64AD-477D-8676-25123CA1A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582689" y="5407429"/>
            <a:ext cx="3626636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集計の方法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を設定</a:t>
            </a:r>
          </a:p>
        </p:txBody>
      </p:sp>
      <p:sp>
        <p:nvSpPr>
          <p:cNvPr id="13" name="右矢印 12"/>
          <p:cNvSpPr/>
          <p:nvPr/>
        </p:nvSpPr>
        <p:spPr>
          <a:xfrm>
            <a:off x="4871589" y="2991445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5831268" y="4177027"/>
            <a:ext cx="3131757" cy="70050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④　集計できた</a:t>
            </a:r>
            <a:endParaRPr lang="en-US" altLang="ja-JP" sz="187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（集計の行が書き換わっている）</a:t>
            </a:r>
            <a:endParaRPr lang="en-US" altLang="ja-JP" sz="187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8949" y="2314223"/>
            <a:ext cx="2708589" cy="4861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440361" y="4803115"/>
            <a:ext cx="811733" cy="35911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97509" y="1546904"/>
            <a:ext cx="2069797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グループの基準</a:t>
            </a:r>
            <a:endParaRPr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は変えない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62876" y="2268736"/>
            <a:ext cx="1031051" cy="6001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3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合計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62875" y="3233553"/>
            <a:ext cx="2069797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集計するフィー</a:t>
            </a:r>
            <a:endParaRPr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ルドも変えない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2992" y="2029748"/>
            <a:ext cx="3800030" cy="193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6750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次のように集計の方法を変えなさい</a:t>
            </a:r>
            <a:endParaRPr lang="en-US" altLang="ja-JP" dirty="0"/>
          </a:p>
          <a:p>
            <a:r>
              <a:rPr lang="ja-JP" altLang="en-US" dirty="0"/>
              <a:t>グループの基準になるフィールドは変更しない（受講者のまま）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　間違ったな！　と思ったときは </a:t>
            </a:r>
            <a:r>
              <a:rPr lang="en-US" altLang="ja-JP" dirty="0"/>
              <a:t>CTRL + Z (Ctrl </a:t>
            </a:r>
            <a:r>
              <a:rPr lang="ja-JP" altLang="en-US" dirty="0"/>
              <a:t>キーと「</a:t>
            </a:r>
            <a:r>
              <a:rPr lang="en-US" altLang="ja-JP" dirty="0"/>
              <a:t>Z</a:t>
            </a:r>
            <a:r>
              <a:rPr lang="ja-JP" altLang="en-US" dirty="0"/>
              <a:t>」キーの同時押しでやり直すことができる）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424544"/>
              </p:ext>
            </p:extLst>
          </p:nvPr>
        </p:nvGraphicFramePr>
        <p:xfrm>
          <a:off x="1684838" y="4314724"/>
          <a:ext cx="5557839" cy="17145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21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集計の</a:t>
                      </a:r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方法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データの個数</a:t>
                      </a:r>
                      <a:endParaRPr kumimoji="1" lang="en-US" altLang="ja-JP" sz="24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合計</a:t>
                      </a:r>
                      <a:endParaRPr kumimoji="1" lang="en-US" altLang="ja-JP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平均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最大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207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集計の結果を確認しなさい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　間違ったな！　と思ったときは </a:t>
            </a:r>
            <a:r>
              <a:rPr lang="en-US" altLang="ja-JP" dirty="0"/>
              <a:t>CTRL + Z (Ctrl </a:t>
            </a:r>
            <a:r>
              <a:rPr lang="ja-JP" altLang="en-US" dirty="0"/>
              <a:t>キーと「</a:t>
            </a:r>
            <a:r>
              <a:rPr lang="en-US" altLang="ja-JP" dirty="0"/>
              <a:t>Z</a:t>
            </a:r>
            <a:r>
              <a:rPr lang="ja-JP" altLang="en-US" dirty="0"/>
              <a:t>」キーの同時押しでやり直すことができる）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27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152" y="2810742"/>
            <a:ext cx="6083273" cy="3190009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7869261" y="5262995"/>
            <a:ext cx="954107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合計</a:t>
            </a:r>
          </a:p>
        </p:txBody>
      </p:sp>
    </p:spTree>
    <p:extLst>
      <p:ext uri="{BB962C8B-B14F-4D97-AF65-F5344CB8AC3E}">
        <p14:creationId xmlns:p14="http://schemas.microsoft.com/office/powerpoint/2010/main" val="42683667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次のように集計の方法を変えなさい</a:t>
            </a:r>
            <a:endParaRPr lang="en-US" altLang="ja-JP" dirty="0"/>
          </a:p>
          <a:p>
            <a:r>
              <a:rPr lang="ja-JP" altLang="en-US" dirty="0"/>
              <a:t>グループの基準になるフィールドは変更しない（受講者のまま）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28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433870"/>
              </p:ext>
            </p:extLst>
          </p:nvPr>
        </p:nvGraphicFramePr>
        <p:xfrm>
          <a:off x="1480355" y="3333116"/>
          <a:ext cx="5557839" cy="17145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21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集計の</a:t>
                      </a:r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方法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データの個数</a:t>
                      </a:r>
                      <a:endParaRPr kumimoji="1" lang="en-US" altLang="ja-JP" sz="24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　合計</a:t>
                      </a:r>
                      <a:endParaRPr kumimoji="1" lang="en-US" altLang="ja-JP" sz="24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</a:t>
                      </a: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平均</a:t>
                      </a:r>
                      <a:endParaRPr kumimoji="1" lang="en-US" altLang="ja-JP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最大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012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集計の結果を確認しなさい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69261" y="5262995"/>
            <a:ext cx="954107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963" y="2395105"/>
            <a:ext cx="6524568" cy="342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07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今日行うこと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集計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134493" y="1676092"/>
            <a:ext cx="3047591" cy="45399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300" dirty="0"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" y="2490536"/>
            <a:ext cx="3609668" cy="2176965"/>
          </a:xfrm>
          <a:prstGeom prst="rect">
            <a:avLst/>
          </a:prstGeom>
        </p:spPr>
      </p:pic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93920"/>
              </p:ext>
            </p:extLst>
          </p:nvPr>
        </p:nvGraphicFramePr>
        <p:xfrm>
          <a:off x="4639232" y="2521403"/>
          <a:ext cx="1841257" cy="868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4563205" y="3448401"/>
            <a:ext cx="203132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データの個数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754384"/>
              </p:ext>
            </p:extLst>
          </p:nvPr>
        </p:nvGraphicFramePr>
        <p:xfrm>
          <a:off x="7057202" y="2521403"/>
          <a:ext cx="1841257" cy="868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93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7116056" y="3448401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得点の平均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3830129" y="3210239"/>
            <a:ext cx="351955" cy="7375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907708"/>
              </p:ext>
            </p:extLst>
          </p:nvPr>
        </p:nvGraphicFramePr>
        <p:xfrm>
          <a:off x="7076733" y="4015991"/>
          <a:ext cx="1841257" cy="13030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国語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87.5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算数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93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理科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95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7116056" y="5358150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得点の平均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8915"/>
              </p:ext>
            </p:extLst>
          </p:nvPr>
        </p:nvGraphicFramePr>
        <p:xfrm>
          <a:off x="4639232" y="4015991"/>
          <a:ext cx="1841257" cy="13030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国語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算数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理科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テキスト ボックス 25"/>
          <p:cNvSpPr txBox="1"/>
          <p:nvPr/>
        </p:nvSpPr>
        <p:spPr>
          <a:xfrm>
            <a:off x="4563205" y="5385503"/>
            <a:ext cx="203132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データの個数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3523855" y="4084800"/>
            <a:ext cx="3047591" cy="45399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800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sz="1800" dirty="0">
                <a:latin typeface="Arial" panose="020B0604020202020204" pitchFamily="34" charset="0"/>
                <a:ea typeface="メイリオ" panose="020B0604030504040204" pitchFamily="50" charset="-128"/>
              </a:rPr>
              <a:t>が</a:t>
            </a:r>
            <a:endParaRPr lang="en-US" altLang="ja-JP" sz="1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Arial" panose="020B0604020202020204" pitchFamily="34" charset="0"/>
                <a:ea typeface="メイリオ" panose="020B0604030504040204" pitchFamily="50" charset="-128"/>
              </a:rPr>
              <a:t>自動集計</a:t>
            </a:r>
          </a:p>
        </p:txBody>
      </p:sp>
    </p:spTree>
    <p:extLst>
      <p:ext uri="{BB962C8B-B14F-4D97-AF65-F5344CB8AC3E}">
        <p14:creationId xmlns:p14="http://schemas.microsoft.com/office/powerpoint/2010/main" val="148700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次のように集計の方法を変えなさい</a:t>
            </a:r>
            <a:endParaRPr lang="en-US" altLang="ja-JP" dirty="0"/>
          </a:p>
          <a:p>
            <a:r>
              <a:rPr lang="ja-JP" altLang="en-US" dirty="0"/>
              <a:t>グループの基準になるフィールドは変更しない（受講者のまま）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30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745841"/>
              </p:ext>
            </p:extLst>
          </p:nvPr>
        </p:nvGraphicFramePr>
        <p:xfrm>
          <a:off x="1564481" y="3205597"/>
          <a:ext cx="5557839" cy="17145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21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集計の</a:t>
                      </a:r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方法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データの個数</a:t>
                      </a:r>
                      <a:endParaRPr kumimoji="1" lang="en-US" altLang="ja-JP" sz="24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合計</a:t>
                      </a:r>
                      <a:endParaRPr kumimoji="1" lang="en-US" altLang="ja-JP" sz="24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平均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最大</a:t>
                      </a:r>
                      <a:endParaRPr kumimoji="1" lang="en-US" altLang="ja-JP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9687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集計の結果を確認しなさい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69261" y="5262995"/>
            <a:ext cx="954107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最大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451" y="2252933"/>
            <a:ext cx="6979018" cy="354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4746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次のように集計の方法を変えなさい</a:t>
            </a:r>
            <a:endParaRPr lang="en-US" altLang="ja-JP" dirty="0"/>
          </a:p>
          <a:p>
            <a:r>
              <a:rPr lang="ja-JP" altLang="en-US" dirty="0"/>
              <a:t>グループの基準になるフィールドは変更しない（受講者のまま）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32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485041"/>
              </p:ext>
            </p:extLst>
          </p:nvPr>
        </p:nvGraphicFramePr>
        <p:xfrm>
          <a:off x="1564481" y="3274636"/>
          <a:ext cx="5557839" cy="17145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21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集計の</a:t>
                      </a:r>
                      <a:r>
                        <a:rPr kumimoji="1" lang="ja-JP" altLang="en-US" sz="2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方法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データの個数</a:t>
                      </a:r>
                      <a:endParaRPr kumimoji="1" lang="en-US" altLang="ja-JP" sz="24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合計</a:t>
                      </a:r>
                      <a:endParaRPr kumimoji="1" lang="en-US" altLang="ja-JP" sz="24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平均</a:t>
                      </a:r>
                      <a:endParaRPr kumimoji="1" lang="en-US" altLang="ja-JP" sz="24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最大</a:t>
                      </a:r>
                      <a:endParaRPr kumimoji="1" lang="en-US" altLang="ja-JP" sz="24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最小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1191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集計の結果を確認しなさい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69261" y="5262995"/>
            <a:ext cx="954107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最小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770" y="2412775"/>
            <a:ext cx="6663981" cy="338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0570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7615" y="1531599"/>
            <a:ext cx="3067082" cy="164308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基準も変えたいとき（１／３）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1049881" y="3333064"/>
            <a:ext cx="1386389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sp>
        <p:nvSpPr>
          <p:cNvPr id="27" name="右矢印 26"/>
          <p:cNvSpPr/>
          <p:nvPr/>
        </p:nvSpPr>
        <p:spPr>
          <a:xfrm>
            <a:off x="3396787" y="2304246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3861361" y="3282555"/>
            <a:ext cx="5101664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　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左上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．全セルが選択される</a:t>
            </a:r>
            <a:endParaRPr lang="en-US" altLang="ja-JP" sz="187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（これは集計したい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範囲の選択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4261066" y="1531599"/>
            <a:ext cx="325222" cy="2236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176" y="1664494"/>
            <a:ext cx="2889229" cy="1547801"/>
          </a:xfrm>
          <a:prstGeom prst="rect">
            <a:avLst/>
          </a:prstGeom>
        </p:spPr>
      </p:pic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1544770" y="4328693"/>
            <a:ext cx="5924627" cy="82181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グループの基準になるフィールドを</a:t>
            </a:r>
            <a:endParaRPr lang="en-US" altLang="ja-JP" sz="2400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変える場合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には，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データを再度並べ替える必要が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ある</a:t>
            </a:r>
            <a:endParaRPr lang="ja-JP" altLang="en-US" sz="2400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右矢印 19"/>
          <p:cNvSpPr/>
          <p:nvPr/>
        </p:nvSpPr>
        <p:spPr>
          <a:xfrm>
            <a:off x="7934325" y="2304246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86871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基準も変えたいとき（２／３）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349880" y="2105947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897" y="1626580"/>
            <a:ext cx="4769242" cy="1159088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3418416" y="1809456"/>
            <a:ext cx="522931" cy="24142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223015" y="2026389"/>
            <a:ext cx="476249" cy="5143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コンテンツ プレースホルダー 2"/>
          <p:cNvSpPr txBox="1">
            <a:spLocks/>
          </p:cNvSpPr>
          <p:nvPr/>
        </p:nvSpPr>
        <p:spPr>
          <a:xfrm>
            <a:off x="1160592" y="3185982"/>
            <a:ext cx="4408168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　リボンで「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」→「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並べ替え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35" name="角丸四角形 34"/>
          <p:cNvSpPr/>
          <p:nvPr/>
        </p:nvSpPr>
        <p:spPr>
          <a:xfrm>
            <a:off x="1055404" y="3053799"/>
            <a:ext cx="4513356" cy="531854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02" y="3853784"/>
            <a:ext cx="5579269" cy="1950244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380502" y="4317743"/>
            <a:ext cx="1856513" cy="5312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002959" y="4424179"/>
            <a:ext cx="1856352" cy="3315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6400311" y="3434693"/>
            <a:ext cx="2651440" cy="19789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最優先されるキー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」には，</a:t>
            </a:r>
            <a:endParaRPr lang="en-US" altLang="ja-JP" sz="187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75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グループの基準になるフィールド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を指定．</a:t>
            </a:r>
            <a:endParaRPr lang="en-US" altLang="ja-JP" sz="187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順序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」には</a:t>
            </a:r>
            <a:r>
              <a:rPr lang="ja-JP" altLang="en-US" sz="1875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昇順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を設定して「</a:t>
            </a:r>
            <a:r>
              <a:rPr lang="en-US" altLang="ja-JP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OK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ja-JP" altLang="en-US" sz="1875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308062" y="3164671"/>
            <a:ext cx="2835938" cy="2285036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590963" y="5367313"/>
            <a:ext cx="680344" cy="43671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25532" y="4589935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05003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182565" y="1010605"/>
            <a:ext cx="6867690" cy="44590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集計行をすべて削除して並べ替えを行います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」という表示が出るので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．「</a:t>
            </a:r>
            <a:r>
              <a:rPr lang="en-US" altLang="ja-JP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OK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」をクリック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基準も変えたいとき（３／３）</a:t>
            </a:r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534" y="1886213"/>
            <a:ext cx="8461375" cy="1203353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473921" y="2586307"/>
            <a:ext cx="1142489" cy="4536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93745" y="865747"/>
            <a:ext cx="6956510" cy="877392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860740" y="3343759"/>
            <a:ext cx="7460962" cy="44590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表示が出ないときは，並べ替えの操作をやり直す</a:t>
            </a:r>
          </a:p>
        </p:txBody>
      </p:sp>
      <p:sp>
        <p:nvSpPr>
          <p:cNvPr id="10" name="右矢印 9"/>
          <p:cNvSpPr/>
          <p:nvPr/>
        </p:nvSpPr>
        <p:spPr>
          <a:xfrm>
            <a:off x="209550" y="1054819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209550" y="4633278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933" y="3870186"/>
            <a:ext cx="4702705" cy="1989606"/>
          </a:xfrm>
          <a:prstGeom prst="rect">
            <a:avLst/>
          </a:prstGeom>
        </p:spPr>
      </p:pic>
      <p:sp>
        <p:nvSpPr>
          <p:cNvPr id="13" name="右矢印 12"/>
          <p:cNvSpPr/>
          <p:nvPr/>
        </p:nvSpPr>
        <p:spPr>
          <a:xfrm>
            <a:off x="5781057" y="4747578"/>
            <a:ext cx="464574" cy="3084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6245632" y="4380964"/>
            <a:ext cx="3019850" cy="105395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あとは，集計の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操作を続ける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1383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228600" y="901162"/>
            <a:ext cx="8686800" cy="17726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次のように集計を行いなさい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間違ったな！　と思ったときは </a:t>
            </a: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CTRL + Z (Ctrl 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キーと「</a:t>
            </a: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Z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」キーの同時押しでやり直すことができる）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382683"/>
              </p:ext>
            </p:extLst>
          </p:nvPr>
        </p:nvGraphicFramePr>
        <p:xfrm>
          <a:off x="1633632" y="2937047"/>
          <a:ext cx="5557839" cy="317961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21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1670">
                <a:tc>
                  <a:txBody>
                    <a:bodyPr/>
                    <a:lstStyle/>
                    <a:p>
                      <a:r>
                        <a:rPr kumimoji="1" lang="ja-JP" altLang="en-US" sz="21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グループの基準</a:t>
                      </a: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になる</a:t>
                      </a:r>
                      <a:r>
                        <a:rPr kumimoji="1" lang="ja-JP" altLang="en-US" sz="21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フィールド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科目</a:t>
                      </a:r>
                      <a:endParaRPr kumimoji="1" lang="en-US" altLang="ja-JP" sz="21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受講者</a:t>
                      </a:r>
                      <a:endParaRPr kumimoji="1" lang="en-US" altLang="ja-JP" sz="21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得点</a:t>
                      </a:r>
                      <a:endParaRPr kumimoji="1" lang="en-US" altLang="ja-JP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0456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集計の</a:t>
                      </a:r>
                      <a:r>
                        <a:rPr kumimoji="1" lang="ja-JP" altLang="en-US" sz="21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方法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データの個数</a:t>
                      </a:r>
                      <a:endParaRPr kumimoji="1" lang="en-US" altLang="ja-JP" sz="21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合計</a:t>
                      </a:r>
                      <a:endParaRPr kumimoji="1" lang="en-US" altLang="ja-JP" sz="21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平均</a:t>
                      </a:r>
                      <a:endParaRPr kumimoji="1" lang="en-US" altLang="ja-JP" sz="21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最大</a:t>
                      </a:r>
                      <a:endParaRPr kumimoji="1" lang="en-US" altLang="ja-JP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最小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集計する</a:t>
                      </a:r>
                      <a:r>
                        <a:rPr kumimoji="1" lang="ja-JP" altLang="en-US" sz="21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フィールド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　科目</a:t>
                      </a:r>
                      <a:endParaRPr kumimoji="1" lang="en-US" altLang="ja-JP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21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　受講者</a:t>
                      </a:r>
                      <a:endParaRPr kumimoji="1" lang="en-US" altLang="ja-JP" sz="21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1" lang="ja-JP" altLang="en-US" sz="21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☑　得点</a:t>
                      </a:r>
                      <a:endParaRPr kumimoji="1" lang="en-US" altLang="ja-JP" sz="21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17079" y="2793678"/>
            <a:ext cx="954107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科目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417079" y="4136829"/>
            <a:ext cx="954107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</a:p>
        </p:txBody>
      </p:sp>
    </p:spTree>
    <p:extLst>
      <p:ext uri="{BB962C8B-B14F-4D97-AF65-F5344CB8AC3E}">
        <p14:creationId xmlns:p14="http://schemas.microsoft.com/office/powerpoint/2010/main" val="29931851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203200" y="1280218"/>
            <a:ext cx="8686800" cy="17726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集計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の結果を確認しなさい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354" y="2123022"/>
            <a:ext cx="6998181" cy="377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1437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5-3 </a:t>
            </a:r>
            <a:r>
              <a:rPr lang="ja-JP" altLang="en-US" dirty="0"/>
              <a:t>ピボットテーブル</a:t>
            </a:r>
            <a:br>
              <a:rPr lang="en-US" altLang="ja-JP" dirty="0"/>
            </a:br>
            <a:r>
              <a:rPr lang="ja-JP" altLang="en-US" dirty="0"/>
              <a:t>（クロス集計表）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7290F288-3525-428C-9D41-C5F87EE26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8767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5-1 Excel </a:t>
            </a:r>
            <a:r>
              <a:rPr lang="ja-JP" altLang="en-US" dirty="0"/>
              <a:t>で集計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28143A1F-0747-4C9B-B3B0-874DEE5B4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49757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ピボットテーブル（クロス集計表）の例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40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72647"/>
            <a:ext cx="4124459" cy="24003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017638" y="5182474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148277" y="2372647"/>
            <a:ext cx="1262215" cy="23830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60290" y="2372647"/>
            <a:ext cx="1262215" cy="23830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902623"/>
              </p:ext>
            </p:extLst>
          </p:nvPr>
        </p:nvGraphicFramePr>
        <p:xfrm>
          <a:off x="4800600" y="2372647"/>
          <a:ext cx="4162425" cy="2509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7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7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6528"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男性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女性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5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済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5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未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右矢印 10"/>
          <p:cNvSpPr/>
          <p:nvPr/>
        </p:nvSpPr>
        <p:spPr>
          <a:xfrm>
            <a:off x="4124459" y="3401347"/>
            <a:ext cx="477038" cy="575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19483" y="5075797"/>
            <a:ext cx="3647152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ピボットテーブル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（クロス集計表）の例</a:t>
            </a:r>
          </a:p>
        </p:txBody>
      </p:sp>
    </p:spTree>
    <p:extLst>
      <p:ext uri="{BB962C8B-B14F-4D97-AF65-F5344CB8AC3E}">
        <p14:creationId xmlns:p14="http://schemas.microsoft.com/office/powerpoint/2010/main" val="32843723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945" y="4457556"/>
            <a:ext cx="4254005" cy="140908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7513" y="1725636"/>
            <a:ext cx="2851085" cy="177112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1396" y="284240"/>
            <a:ext cx="8461208" cy="469865"/>
          </a:xfrm>
        </p:spPr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でピボットテーブル（クロス集計用）を作成（１／５）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344358" y="4987281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1049881" y="3574665"/>
            <a:ext cx="1386389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sp>
        <p:nvSpPr>
          <p:cNvPr id="27" name="右矢印 26"/>
          <p:cNvSpPr/>
          <p:nvPr/>
        </p:nvSpPr>
        <p:spPr>
          <a:xfrm>
            <a:off x="3396787" y="2545846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3861361" y="3524155"/>
            <a:ext cx="5101664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　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左上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．全セルが選択される</a:t>
            </a:r>
            <a:endParaRPr lang="en-US" altLang="ja-JP" sz="1875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（これは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範囲の選択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4261066" y="1773200"/>
            <a:ext cx="325222" cy="2236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135586" y="4658777"/>
            <a:ext cx="522931" cy="24142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89757" y="4904923"/>
            <a:ext cx="692580" cy="77025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コンテンツ プレースホルダー 2"/>
          <p:cNvSpPr txBox="1">
            <a:spLocks/>
          </p:cNvSpPr>
          <p:nvPr/>
        </p:nvSpPr>
        <p:spPr>
          <a:xfrm>
            <a:off x="1155070" y="6067317"/>
            <a:ext cx="5703951" cy="28650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　リボンで「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挿入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」→「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ピボットテーブル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35" name="角丸四角形 34"/>
          <p:cNvSpPr/>
          <p:nvPr/>
        </p:nvSpPr>
        <p:spPr>
          <a:xfrm>
            <a:off x="1049881" y="5935133"/>
            <a:ext cx="5403904" cy="531854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51" y="1662955"/>
            <a:ext cx="3198437" cy="191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8679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373" y="1682197"/>
            <a:ext cx="3683653" cy="344296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724" y="1835305"/>
            <a:ext cx="3481707" cy="313674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1396" y="309761"/>
            <a:ext cx="8461208" cy="469865"/>
          </a:xfrm>
        </p:spPr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でピボットテーブル（クロス集計用）を作成（２／５）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209550" y="2277985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666128" y="4581371"/>
            <a:ext cx="866547" cy="2764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077973" y="2883289"/>
            <a:ext cx="1856352" cy="4599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359446" y="5435226"/>
            <a:ext cx="3280682" cy="31132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　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OK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」をクリック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251993" y="5227589"/>
            <a:ext cx="3280682" cy="670767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4414988" y="2277985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5279373" y="5218421"/>
            <a:ext cx="3280682" cy="670767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5365808" y="5313188"/>
            <a:ext cx="3280682" cy="31132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④　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性別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」と「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申し込み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」をチェック</a:t>
            </a:r>
          </a:p>
        </p:txBody>
      </p:sp>
    </p:spTree>
    <p:extLst>
      <p:ext uri="{BB962C8B-B14F-4D97-AF65-F5344CB8AC3E}">
        <p14:creationId xmlns:p14="http://schemas.microsoft.com/office/powerpoint/2010/main" val="39697282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242" y="1763681"/>
            <a:ext cx="3401783" cy="310852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1396" y="317238"/>
            <a:ext cx="8461208" cy="469865"/>
          </a:xfrm>
        </p:spPr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でピボットテーブル（クロス集計用）を作成（３／５）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209550" y="2277985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451065" y="2825158"/>
            <a:ext cx="1535148" cy="6895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276961" y="4935957"/>
            <a:ext cx="3709252" cy="3772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⑤　列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のところに「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申し込み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」が，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行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のところに「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性別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」が来るように，</a:t>
            </a:r>
            <a:r>
              <a:rPr lang="ja-JP" altLang="en-US" sz="1875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ドラッグして調整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209551" y="4860691"/>
            <a:ext cx="3913475" cy="1037666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962441" y="3815698"/>
            <a:ext cx="1535148" cy="6895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589" y="1898137"/>
            <a:ext cx="2481366" cy="3504809"/>
          </a:xfrm>
          <a:prstGeom prst="rect">
            <a:avLst/>
          </a:prstGeom>
        </p:spPr>
      </p:pic>
      <p:sp>
        <p:nvSpPr>
          <p:cNvPr id="9" name="雲形吹き出し 8"/>
          <p:cNvSpPr/>
          <p:nvPr/>
        </p:nvSpPr>
        <p:spPr>
          <a:xfrm>
            <a:off x="7200900" y="3959466"/>
            <a:ext cx="1762125" cy="1554263"/>
          </a:xfrm>
          <a:prstGeom prst="cloudCallout">
            <a:avLst>
              <a:gd name="adj1" fmla="val -214886"/>
              <a:gd name="adj2" fmla="val -7079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23725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87" y="1533525"/>
            <a:ext cx="2302222" cy="379978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232" y="290932"/>
            <a:ext cx="8461208" cy="469865"/>
          </a:xfrm>
        </p:spPr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でピボットテーブル（クロス集計用）を作成（４／５）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0" y="2265493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83626" y="2317336"/>
            <a:ext cx="1364249" cy="3709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3448431" y="5395623"/>
            <a:ext cx="3709252" cy="3772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⑦</a:t>
            </a:r>
            <a:r>
              <a:rPr lang="ja-JP" altLang="en-US" sz="18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行の下の「</a:t>
            </a:r>
            <a:r>
              <a:rPr lang="ja-JP" altLang="en-US" sz="18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名前</a:t>
            </a:r>
            <a:r>
              <a:rPr lang="ja-JP" altLang="en-US" sz="18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lang="en-US" altLang="ja-JP" sz="18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ドラッグして，</a:t>
            </a:r>
            <a:endParaRPr lang="ja-JP" altLang="en-US" sz="18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14301" y="5423067"/>
            <a:ext cx="2615308" cy="542255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2972876" y="2239370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8430" y="1481619"/>
            <a:ext cx="2309433" cy="3853651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3650065" y="4689061"/>
            <a:ext cx="1364249" cy="3709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272573" y="5415820"/>
            <a:ext cx="2626288" cy="542255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151325" y="5572819"/>
            <a:ext cx="3709252" cy="3772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⑥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1875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名前</a:t>
            </a: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」をチェック</a:t>
            </a:r>
            <a:endParaRPr lang="ja-JP" altLang="en-US" sz="1875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5898860" y="2239370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686" y="1402267"/>
            <a:ext cx="2393156" cy="3993356"/>
          </a:xfrm>
          <a:prstGeom prst="rect">
            <a:avLst/>
          </a:prstGeom>
        </p:spPr>
      </p:pic>
      <p:sp>
        <p:nvSpPr>
          <p:cNvPr id="26" name="角丸四角形 25"/>
          <p:cNvSpPr/>
          <p:nvPr/>
        </p:nvSpPr>
        <p:spPr>
          <a:xfrm>
            <a:off x="6363435" y="5415820"/>
            <a:ext cx="2366228" cy="542255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6476685" y="5415699"/>
            <a:ext cx="3709252" cy="3772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⑧</a:t>
            </a:r>
            <a:r>
              <a:rPr lang="ja-JP" altLang="en-US" sz="18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値の下にドロップ</a:t>
            </a:r>
            <a:endParaRPr lang="en-US" altLang="ja-JP" sz="18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397142" y="4688726"/>
            <a:ext cx="1364249" cy="3709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8679426" y="2291415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50994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1396" y="359135"/>
            <a:ext cx="8461208" cy="469865"/>
          </a:xfrm>
        </p:spPr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でピボットテーブル（クロス集計用）を作成（５／５）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1238865" y="2805194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1703439" y="5247283"/>
            <a:ext cx="4966705" cy="3772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75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ピボットテーブル（クロス集計表）ができた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6005" y="1707266"/>
            <a:ext cx="4160566" cy="336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7848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174573"/>
            <a:ext cx="2964656" cy="1000125"/>
          </a:xfrm>
          <a:prstGeom prst="rect">
            <a:avLst/>
          </a:prstGeom>
        </p:spPr>
      </p:pic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08610" y="1650797"/>
            <a:ext cx="8378190" cy="130671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ja-JP" altLang="en-US" sz="21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新しく空白のブックを作成しなさい．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そのために，</a:t>
            </a:r>
            <a:endParaRPr lang="en-US" altLang="ja-JP" sz="21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1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」，「</a:t>
            </a:r>
            <a:r>
              <a:rPr lang="ja-JP" altLang="en-US" sz="21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新規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」，「</a:t>
            </a:r>
            <a:r>
              <a:rPr lang="ja-JP" altLang="en-US" sz="21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空白のブック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」の順で操作しなさい</a:t>
            </a:r>
            <a:endParaRPr lang="en-US" altLang="ja-JP" sz="21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168" y="3092668"/>
            <a:ext cx="2655399" cy="2040831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0" y="3257540"/>
            <a:ext cx="707923" cy="38715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1868" y="3092668"/>
            <a:ext cx="2262126" cy="2040831"/>
          </a:xfrm>
          <a:prstGeom prst="rect">
            <a:avLst/>
          </a:prstGeom>
        </p:spPr>
      </p:pic>
      <p:sp>
        <p:nvSpPr>
          <p:cNvPr id="11" name="右矢印 10"/>
          <p:cNvSpPr/>
          <p:nvPr/>
        </p:nvSpPr>
        <p:spPr>
          <a:xfrm>
            <a:off x="3097277" y="3644696"/>
            <a:ext cx="281971" cy="353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5962954" y="3644695"/>
            <a:ext cx="281971" cy="353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609326" y="3981120"/>
            <a:ext cx="707923" cy="38715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704301" y="3593964"/>
            <a:ext cx="1139537" cy="92269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95513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87564" y="1182462"/>
            <a:ext cx="8378190" cy="81724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で，次のように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を入力しなさい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23" y="2066289"/>
            <a:ext cx="6618865" cy="395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8763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87564" y="1313033"/>
            <a:ext cx="8378190" cy="81724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で，次のピボットテーブル（クロス集計表）を作成しなさい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194" y="2468042"/>
            <a:ext cx="7834188" cy="308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4909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演習問題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711F9C60-5445-42B4-ACA0-53B10EDA54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42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集計の例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5BC34A9-33F9-4569-880C-6D33BE76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61" y="2689579"/>
            <a:ext cx="3609668" cy="2176965"/>
          </a:xfrm>
          <a:prstGeom prst="rect">
            <a:avLst/>
          </a:prstGeom>
        </p:spPr>
      </p:pic>
      <p:sp>
        <p:nvSpPr>
          <p:cNvPr id="10" name="右矢印 9"/>
          <p:cNvSpPr/>
          <p:nvPr/>
        </p:nvSpPr>
        <p:spPr>
          <a:xfrm>
            <a:off x="4270747" y="3365447"/>
            <a:ext cx="509954" cy="562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614539"/>
              </p:ext>
            </p:extLst>
          </p:nvPr>
        </p:nvGraphicFramePr>
        <p:xfrm>
          <a:off x="5352663" y="3212460"/>
          <a:ext cx="1841257" cy="868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3718745" y="4604022"/>
            <a:ext cx="510909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集計の例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（元データから自動計算で求める）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63800" y="1926397"/>
            <a:ext cx="3815468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さんは </a:t>
            </a:r>
            <a:r>
              <a:rPr lang="en-US" altLang="ja-JP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科目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さんは </a:t>
            </a:r>
            <a:r>
              <a:rPr lang="en-US" altLang="ja-JP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科目受講した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9221" y="5149415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</p:spTree>
    <p:extLst>
      <p:ext uri="{BB962C8B-B14F-4D97-AF65-F5344CB8AC3E}">
        <p14:creationId xmlns:p14="http://schemas.microsoft.com/office/powerpoint/2010/main" val="67687816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E9014044-1BC3-4352-9056-90982B746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209550" y="949913"/>
            <a:ext cx="8298028" cy="130671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」，「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新規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」，「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空白のブック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」の順で操作しなさい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で，次のように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を入力しなさい．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748" y="2198188"/>
            <a:ext cx="7251080" cy="356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288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4121" y="2010795"/>
            <a:ext cx="4078310" cy="2678293"/>
          </a:xfrm>
          <a:prstGeom prst="rect">
            <a:avLst/>
          </a:prstGeom>
        </p:spPr>
      </p:pic>
      <p:sp>
        <p:nvSpPr>
          <p:cNvPr id="3" name="タイトル 2">
            <a:extLst>
              <a:ext uri="{FF2B5EF4-FFF2-40B4-BE49-F238E27FC236}">
                <a16:creationId xmlns:a16="http://schemas.microsoft.com/office/drawing/2014/main" id="{A2A31FAA-4D43-47B0-93DE-127FA70C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28850" y="1351968"/>
            <a:ext cx="4819650" cy="72092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下のように並べ替えなさい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4686562" y="1351968"/>
            <a:ext cx="4819650" cy="72092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下のように集計しなさい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24510" y="2567222"/>
            <a:ext cx="611065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90</a:t>
            </a:r>
            <a:endParaRPr lang="ja-JP" altLang="en-US" sz="3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左矢印 12"/>
          <p:cNvSpPr/>
          <p:nvPr/>
        </p:nvSpPr>
        <p:spPr>
          <a:xfrm>
            <a:off x="8390781" y="2780186"/>
            <a:ext cx="225251" cy="1114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50" y="2010795"/>
            <a:ext cx="3963832" cy="1947863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0445" y="4270399"/>
            <a:ext cx="2351922" cy="580839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0445" y="4945093"/>
            <a:ext cx="2351922" cy="580839"/>
          </a:xfrm>
          <a:prstGeom prst="rect">
            <a:avLst/>
          </a:prstGeom>
        </p:spPr>
      </p:pic>
      <p:sp>
        <p:nvSpPr>
          <p:cNvPr id="22" name="角丸四角形 21"/>
          <p:cNvSpPr/>
          <p:nvPr/>
        </p:nvSpPr>
        <p:spPr>
          <a:xfrm>
            <a:off x="646429" y="4081662"/>
            <a:ext cx="3446252" cy="1463711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638371" y="3221705"/>
            <a:ext cx="611065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88</a:t>
            </a:r>
            <a:endParaRPr lang="ja-JP" altLang="en-US" sz="3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左矢印 24"/>
          <p:cNvSpPr/>
          <p:nvPr/>
        </p:nvSpPr>
        <p:spPr>
          <a:xfrm>
            <a:off x="8404642" y="3434669"/>
            <a:ext cx="225251" cy="1114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340502" y="3876188"/>
            <a:ext cx="931665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94.5</a:t>
            </a:r>
            <a:endParaRPr lang="ja-JP" altLang="en-US" sz="3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左矢印 26"/>
          <p:cNvSpPr/>
          <p:nvPr/>
        </p:nvSpPr>
        <p:spPr>
          <a:xfrm>
            <a:off x="8289325" y="4106813"/>
            <a:ext cx="115316" cy="91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638371" y="4218283"/>
            <a:ext cx="611065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91</a:t>
            </a:r>
            <a:endParaRPr lang="ja-JP" altLang="en-US" sz="30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左矢印 28"/>
          <p:cNvSpPr/>
          <p:nvPr/>
        </p:nvSpPr>
        <p:spPr>
          <a:xfrm rot="1412285">
            <a:off x="8292016" y="4378861"/>
            <a:ext cx="225251" cy="1114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38492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66ABD85-7ED1-4922-A032-803B2591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04775" y="890587"/>
            <a:ext cx="8461208" cy="179296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」，「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新規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」，「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空白のブック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」の順で操作しなさい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今度は，</a:t>
            </a: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で，次のように</a:t>
            </a: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を入力しなさい．これは，８名分のデータである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2388394"/>
            <a:ext cx="4772025" cy="357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2191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8715A10C-8C7C-46E1-AB7A-9EC94A0A6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209550" y="949875"/>
            <a:ext cx="8934450" cy="130671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ja-JP" altLang="en-US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いま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入力したデータを用いてピボットテーブル（クロス集計表）を作成しなさい</a:t>
            </a: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. 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できあがりは，下のようになるはずである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．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1" y="2284809"/>
            <a:ext cx="7761273" cy="3715941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542925" y="2714625"/>
            <a:ext cx="4572000" cy="154305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457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集計の方法のバリエーション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E1937F0-6E17-4A96-AA80-94213DA90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61" y="2689579"/>
            <a:ext cx="3609668" cy="2176965"/>
          </a:xfrm>
          <a:prstGeom prst="rect">
            <a:avLst/>
          </a:prstGeom>
        </p:spPr>
      </p:pic>
      <p:sp>
        <p:nvSpPr>
          <p:cNvPr id="10" name="右矢印 9"/>
          <p:cNvSpPr/>
          <p:nvPr/>
        </p:nvSpPr>
        <p:spPr>
          <a:xfrm>
            <a:off x="4270747" y="3365447"/>
            <a:ext cx="509954" cy="562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296653"/>
              </p:ext>
            </p:extLst>
          </p:nvPr>
        </p:nvGraphicFramePr>
        <p:xfrm>
          <a:off x="5352663" y="3212460"/>
          <a:ext cx="1841257" cy="868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5565404" y="5562169"/>
            <a:ext cx="1415773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集計の例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9221" y="5149415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108672" y="3447298"/>
            <a:ext cx="203132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データの個数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157263"/>
              </p:ext>
            </p:extLst>
          </p:nvPr>
        </p:nvGraphicFramePr>
        <p:xfrm>
          <a:off x="5352663" y="1921759"/>
          <a:ext cx="1841257" cy="868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270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186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7262560" y="2153702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得点の合計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529468"/>
              </p:ext>
            </p:extLst>
          </p:nvPr>
        </p:nvGraphicFramePr>
        <p:xfrm>
          <a:off x="5352663" y="4471995"/>
          <a:ext cx="1841257" cy="868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93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7262560" y="4710834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得点の平均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9551" y="1676027"/>
            <a:ext cx="4571150" cy="7848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250" b="1" dirty="0">
                <a:latin typeface="Arial" panose="020B0604020202020204" pitchFamily="34" charset="0"/>
                <a:ea typeface="メイリオ" panose="020B0604030504040204" pitchFamily="50" charset="-128"/>
              </a:rPr>
              <a:t>集計の</a:t>
            </a:r>
            <a:r>
              <a:rPr lang="ja-JP" altLang="en-US" sz="225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方法</a:t>
            </a:r>
            <a:r>
              <a:rPr lang="ja-JP" altLang="en-US" sz="2250" dirty="0"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sz="2250" b="1" dirty="0">
                <a:latin typeface="Arial" panose="020B0604020202020204" pitchFamily="34" charset="0"/>
                <a:ea typeface="メイリオ" panose="020B0604030504040204" pitchFamily="50" charset="-128"/>
              </a:rPr>
              <a:t>データの個数</a:t>
            </a:r>
            <a:r>
              <a:rPr lang="ja-JP" altLang="en-US" sz="2250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lang="ja-JP" altLang="en-US" sz="2250" b="1" dirty="0">
                <a:latin typeface="Arial" panose="020B0604020202020204" pitchFamily="34" charset="0"/>
                <a:ea typeface="メイリオ" panose="020B0604030504040204" pitchFamily="50" charset="-128"/>
              </a:rPr>
              <a:t>合計</a:t>
            </a:r>
            <a:r>
              <a:rPr lang="ja-JP" altLang="en-US" sz="2250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lang="ja-JP" altLang="en-US" sz="2250" b="1" dirty="0"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2250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lang="ja-JP" altLang="en-US" sz="2250" b="1" dirty="0">
                <a:latin typeface="Arial" panose="020B0604020202020204" pitchFamily="34" charset="0"/>
                <a:ea typeface="メイリオ" panose="020B0604030504040204" pitchFamily="50" charset="-128"/>
              </a:rPr>
              <a:t>最大</a:t>
            </a:r>
            <a:r>
              <a:rPr lang="ja-JP" altLang="en-US" sz="2250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lang="ja-JP" altLang="en-US" sz="2250" b="1" dirty="0">
                <a:latin typeface="Arial" panose="020B0604020202020204" pitchFamily="34" charset="0"/>
                <a:ea typeface="メイリオ" panose="020B0604030504040204" pitchFamily="50" charset="-128"/>
              </a:rPr>
              <a:t>最小など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09551" y="1572158"/>
            <a:ext cx="4571150" cy="914906"/>
          </a:xfrm>
          <a:prstGeom prst="roundRect">
            <a:avLst/>
          </a:prstGeom>
          <a:noFill/>
          <a:ln w="571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3528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集計では，グループの基準もいろいろ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D416975-211D-4B0D-823B-CD725801E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61" y="2689579"/>
            <a:ext cx="3609668" cy="2176965"/>
          </a:xfrm>
          <a:prstGeom prst="rect">
            <a:avLst/>
          </a:prstGeom>
        </p:spPr>
      </p:pic>
      <p:sp>
        <p:nvSpPr>
          <p:cNvPr id="10" name="右矢印 9"/>
          <p:cNvSpPr/>
          <p:nvPr/>
        </p:nvSpPr>
        <p:spPr>
          <a:xfrm>
            <a:off x="4076334" y="3369060"/>
            <a:ext cx="509954" cy="562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99520" y="5679066"/>
            <a:ext cx="1415773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集計の例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9221" y="5149415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534357"/>
              </p:ext>
            </p:extLst>
          </p:nvPr>
        </p:nvGraphicFramePr>
        <p:xfrm>
          <a:off x="5486779" y="2500379"/>
          <a:ext cx="1841257" cy="868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93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7358598" y="2796399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得点の平均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30" name="Picture 6" descr="http://4.bp.blogspot.com/-gc_pG0Lr7GE/VJ6XKoPXnZI/AAAAAAAAqGo/1Hp3nOZo9CM/s800/test_print_mondaiyous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832" y="3550215"/>
            <a:ext cx="800947" cy="800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177404"/>
              </p:ext>
            </p:extLst>
          </p:nvPr>
        </p:nvGraphicFramePr>
        <p:xfrm>
          <a:off x="5486779" y="4246106"/>
          <a:ext cx="1841257" cy="13030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国語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87.5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算数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93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理科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95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7358598" y="4723305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得点の平均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006071" y="1590072"/>
            <a:ext cx="2646878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グループの基準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が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受講者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06071" y="3466293"/>
            <a:ext cx="2646878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グループの基準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が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科目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6533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グループの基準が受講者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694036E4-1016-4621-A660-3B78146E0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61" y="2689579"/>
            <a:ext cx="3609668" cy="2176965"/>
          </a:xfrm>
          <a:prstGeom prst="rect">
            <a:avLst/>
          </a:prstGeom>
        </p:spPr>
      </p:pic>
      <p:sp>
        <p:nvSpPr>
          <p:cNvPr id="10" name="右矢印 9"/>
          <p:cNvSpPr/>
          <p:nvPr/>
        </p:nvSpPr>
        <p:spPr>
          <a:xfrm>
            <a:off x="4270747" y="3365447"/>
            <a:ext cx="509954" cy="562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9221" y="5149415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522908"/>
              </p:ext>
            </p:extLst>
          </p:nvPr>
        </p:nvGraphicFramePr>
        <p:xfrm>
          <a:off x="5352663" y="3126608"/>
          <a:ext cx="1841257" cy="868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93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7262560" y="3365447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得点の平均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2160" y="2969079"/>
            <a:ext cx="3754040" cy="39636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03516" y="3644946"/>
            <a:ext cx="3754040" cy="38004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96643" y="4320814"/>
            <a:ext cx="3754040" cy="38004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矢印コネクタ 7"/>
          <p:cNvCxnSpPr>
            <a:stCxn id="6" idx="3"/>
          </p:cNvCxnSpPr>
          <p:nvPr/>
        </p:nvCxnSpPr>
        <p:spPr>
          <a:xfrm>
            <a:off x="3886200" y="3167263"/>
            <a:ext cx="1407812" cy="1948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3882382" y="3407790"/>
            <a:ext cx="1411630" cy="4106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3879327" y="3467746"/>
            <a:ext cx="1414685" cy="10583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888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グループの基準が科目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76C70EAE-E118-4AAB-8A7E-0AC8F5771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61" y="2689579"/>
            <a:ext cx="3609668" cy="2176965"/>
          </a:xfrm>
          <a:prstGeom prst="rect">
            <a:avLst/>
          </a:prstGeom>
        </p:spPr>
      </p:pic>
      <p:sp>
        <p:nvSpPr>
          <p:cNvPr id="10" name="右矢印 9"/>
          <p:cNvSpPr/>
          <p:nvPr/>
        </p:nvSpPr>
        <p:spPr>
          <a:xfrm>
            <a:off x="4270747" y="3365447"/>
            <a:ext cx="509954" cy="562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9221" y="5149415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32160" y="2969079"/>
            <a:ext cx="3754040" cy="39636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32160" y="3355944"/>
            <a:ext cx="3754040" cy="38004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矢印コネクタ 7"/>
          <p:cNvCxnSpPr>
            <a:stCxn id="6" idx="3"/>
          </p:cNvCxnSpPr>
          <p:nvPr/>
        </p:nvCxnSpPr>
        <p:spPr>
          <a:xfrm>
            <a:off x="3886200" y="3167263"/>
            <a:ext cx="1407812" cy="1948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22" idx="3"/>
          </p:cNvCxnSpPr>
          <p:nvPr/>
        </p:nvCxnSpPr>
        <p:spPr>
          <a:xfrm flipV="1">
            <a:off x="3886200" y="3407790"/>
            <a:ext cx="1407812" cy="13817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280873"/>
              </p:ext>
            </p:extLst>
          </p:nvPr>
        </p:nvGraphicFramePr>
        <p:xfrm>
          <a:off x="5352663" y="3167263"/>
          <a:ext cx="1841257" cy="13030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1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国語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87.5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算数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93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理科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95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7262560" y="3406101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得点の平均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79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1778</Words>
  <Application>Microsoft Office PowerPoint</Application>
  <PresentationFormat>画面に合わせる (4:3)</PresentationFormat>
  <Paragraphs>413</Paragraphs>
  <Slides>53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53</vt:i4>
      </vt:variant>
    </vt:vector>
  </HeadingPairs>
  <TitlesOfParts>
    <vt:vector size="57" baseType="lpstr">
      <vt:lpstr>游ゴシック</vt:lpstr>
      <vt:lpstr>Arial</vt:lpstr>
      <vt:lpstr>Calibri</vt:lpstr>
      <vt:lpstr>Office テーマ</vt:lpstr>
      <vt:lpstr>ex-5. Excel での集計，ピボットテーブル（クロス集計表） </vt:lpstr>
      <vt:lpstr>アウトライン</vt:lpstr>
      <vt:lpstr>今日行うこと</vt:lpstr>
      <vt:lpstr>5-1 Excel で集計</vt:lpstr>
      <vt:lpstr>集計の例</vt:lpstr>
      <vt:lpstr>集計の方法のバリエーション</vt:lpstr>
      <vt:lpstr>集計では，グループの基準もいろいろ</vt:lpstr>
      <vt:lpstr>グループの基準が受講者</vt:lpstr>
      <vt:lpstr>グループの基準が科目</vt:lpstr>
      <vt:lpstr>5-1 集計</vt:lpstr>
      <vt:lpstr>Excel で集計を行う</vt:lpstr>
      <vt:lpstr>PowerPoint プレゼンテーション</vt:lpstr>
      <vt:lpstr>Excel で集計を行う　（１／４）</vt:lpstr>
      <vt:lpstr>Excel で集計を行う　（２／４）</vt:lpstr>
      <vt:lpstr>Excel で集計を行う　（３／４）</vt:lpstr>
      <vt:lpstr>Excel で集計を行う　（４／４）</vt:lpstr>
      <vt:lpstr>実習</vt:lpstr>
      <vt:lpstr>Excel演習</vt:lpstr>
      <vt:lpstr>Excel演習</vt:lpstr>
      <vt:lpstr>Excel演習</vt:lpstr>
      <vt:lpstr>Excel演習</vt:lpstr>
      <vt:lpstr>5-2 Excel で集計の バリエーション</vt:lpstr>
      <vt:lpstr>集計の方法だけ変える（基準は変えない）（１／３）</vt:lpstr>
      <vt:lpstr>集計の方法だけ変える（基準は変えない）（２／３ ）</vt:lpstr>
      <vt:lpstr>Excel で集計を行う　（３／３）</vt:lpstr>
      <vt:lpstr>Excel演習</vt:lpstr>
      <vt:lpstr>Excel演習</vt:lpstr>
      <vt:lpstr>Excel演習</vt:lpstr>
      <vt:lpstr>Excel演習</vt:lpstr>
      <vt:lpstr>Excel演習</vt:lpstr>
      <vt:lpstr>Excel演習</vt:lpstr>
      <vt:lpstr>Excel演習</vt:lpstr>
      <vt:lpstr>Excel演習</vt:lpstr>
      <vt:lpstr>基準も変えたいとき（１／３）</vt:lpstr>
      <vt:lpstr>基準も変えたいとき（２／３）</vt:lpstr>
      <vt:lpstr>基準も変えたいとき（３／３）</vt:lpstr>
      <vt:lpstr>Excel演習</vt:lpstr>
      <vt:lpstr>Excel演習</vt:lpstr>
      <vt:lpstr>5-3 ピボットテーブル （クロス集計表）</vt:lpstr>
      <vt:lpstr>ピボットテーブル（クロス集計表）の例</vt:lpstr>
      <vt:lpstr>Excel でピボットテーブル（クロス集計用）を作成（１／５）</vt:lpstr>
      <vt:lpstr>Excel でピボットテーブル（クロス集計用）を作成（２／５）</vt:lpstr>
      <vt:lpstr>Excel でピボットテーブル（クロス集計用）を作成（３／５）</vt:lpstr>
      <vt:lpstr>Excel でピボットテーブル（クロス集計用）を作成（４／５）</vt:lpstr>
      <vt:lpstr>Excel でピボットテーブル（クロス集計用）を作成（５／５）</vt:lpstr>
      <vt:lpstr>Excel演習</vt:lpstr>
      <vt:lpstr>Excel演習</vt:lpstr>
      <vt:lpstr>Excel演習</vt:lpstr>
      <vt:lpstr>演習問題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ex-5. Excel での集計，ピボットテーブル（クロス集計表）（Excel の使い方）</dc:title>
  <dc:creator>kaneko kunihiko</dc:creator>
  <cp:lastModifiedBy>金子　邦彦</cp:lastModifiedBy>
  <cp:revision>43</cp:revision>
  <dcterms:created xsi:type="dcterms:W3CDTF">2019-11-02T00:06:04Z</dcterms:created>
  <dcterms:modified xsi:type="dcterms:W3CDTF">2025-03-26T06:05:35Z</dcterms:modified>
</cp:coreProperties>
</file>