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948" r:id="rId2"/>
    <p:sldId id="556" r:id="rId3"/>
    <p:sldId id="558" r:id="rId4"/>
    <p:sldId id="559" r:id="rId5"/>
    <p:sldId id="560" r:id="rId6"/>
    <p:sldId id="561" r:id="rId7"/>
    <p:sldId id="562" r:id="rId8"/>
    <p:sldId id="563" r:id="rId9"/>
    <p:sldId id="564" r:id="rId10"/>
    <p:sldId id="565" r:id="rId11"/>
    <p:sldId id="566" r:id="rId12"/>
    <p:sldId id="567" r:id="rId13"/>
    <p:sldId id="568" r:id="rId14"/>
    <p:sldId id="569" r:id="rId15"/>
    <p:sldId id="570" r:id="rId16"/>
    <p:sldId id="571" r:id="rId17"/>
    <p:sldId id="572" r:id="rId18"/>
    <p:sldId id="573" r:id="rId19"/>
    <p:sldId id="574" r:id="rId20"/>
    <p:sldId id="575" r:id="rId21"/>
    <p:sldId id="576" r:id="rId22"/>
    <p:sldId id="577" r:id="rId23"/>
    <p:sldId id="578" r:id="rId24"/>
    <p:sldId id="579" r:id="rId25"/>
    <p:sldId id="580" r:id="rId26"/>
    <p:sldId id="581" r:id="rId27"/>
    <p:sldId id="582" r:id="rId28"/>
    <p:sldId id="583" r:id="rId29"/>
    <p:sldId id="584" r:id="rId30"/>
    <p:sldId id="585" r:id="rId31"/>
    <p:sldId id="586" r:id="rId32"/>
    <p:sldId id="587" r:id="rId33"/>
    <p:sldId id="588" r:id="rId34"/>
    <p:sldId id="589" r:id="rId35"/>
    <p:sldId id="590" r:id="rId36"/>
    <p:sldId id="591" r:id="rId37"/>
    <p:sldId id="592" r:id="rId38"/>
    <p:sldId id="593" r:id="rId39"/>
    <p:sldId id="594" r:id="rId40"/>
    <p:sldId id="595" r:id="rId41"/>
    <p:sldId id="596" r:id="rId42"/>
    <p:sldId id="597" r:id="rId43"/>
    <p:sldId id="598" r:id="rId44"/>
    <p:sldId id="599" r:id="rId45"/>
    <p:sldId id="600" r:id="rId46"/>
    <p:sldId id="601" r:id="rId47"/>
    <p:sldId id="602" r:id="rId48"/>
    <p:sldId id="603" r:id="rId49"/>
    <p:sldId id="604" r:id="rId50"/>
    <p:sldId id="605" r:id="rId51"/>
    <p:sldId id="606" r:id="rId52"/>
    <p:sldId id="607" r:id="rId53"/>
    <p:sldId id="608" r:id="rId54"/>
    <p:sldId id="609" r:id="rId55"/>
    <p:sldId id="610" r:id="rId56"/>
    <p:sldId id="611" r:id="rId57"/>
    <p:sldId id="612" r:id="rId58"/>
    <p:sldId id="613" r:id="rId59"/>
    <p:sldId id="614" r:id="rId6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61" d="100"/>
          <a:sy n="61" d="100"/>
        </p:scale>
        <p:origin x="112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040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6235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383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8150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1474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4311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cc/excel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ex-3. Excel </a:t>
            </a:r>
            <a:r>
              <a:rPr lang="ja-JP" altLang="en-US" dirty="0"/>
              <a:t>での並べ替え，グラフ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/>
              <a:t>（</a:t>
            </a:r>
            <a:r>
              <a:rPr lang="en-US" altLang="ja-JP"/>
              <a:t>Excel </a:t>
            </a:r>
            <a:r>
              <a:rPr lang="ja-JP" altLang="en-US" dirty="0"/>
              <a:t>の使い方）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hlinkClick r:id="rId3"/>
              </a:rPr>
              <a:t>https://www.kkaneko.jp/cc/excel/index.html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22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05" y="1528629"/>
            <a:ext cx="5600700" cy="200739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0" y="3853401"/>
            <a:ext cx="5595022" cy="200535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並べ替えでの「最優先されるキー」と順序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10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307" y="1641576"/>
            <a:ext cx="2573719" cy="171132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9307" y="3877987"/>
            <a:ext cx="2641228" cy="175620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1" name="正方形/長方形 10"/>
          <p:cNvSpPr/>
          <p:nvPr/>
        </p:nvSpPr>
        <p:spPr>
          <a:xfrm>
            <a:off x="93927" y="2141668"/>
            <a:ext cx="1858859" cy="2964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93927" y="4429425"/>
            <a:ext cx="1858859" cy="2964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724636" y="2141668"/>
            <a:ext cx="1858859" cy="2964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724636" y="4459682"/>
            <a:ext cx="1858859" cy="2964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5815196" y="2226702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5815196" y="4514459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29899" y="2497238"/>
            <a:ext cx="2031325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得点（列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</a:t>
            </a:r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29898" y="4782741"/>
            <a:ext cx="2031325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得点（列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</a:t>
            </a:r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724636" y="2497237"/>
            <a:ext cx="80021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昇順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724636" y="4856080"/>
            <a:ext cx="80021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降順</a:t>
            </a:r>
          </a:p>
        </p:txBody>
      </p:sp>
    </p:spTree>
    <p:extLst>
      <p:ext uri="{BB962C8B-B14F-4D97-AF65-F5344CB8AC3E}">
        <p14:creationId xmlns:p14="http://schemas.microsoft.com/office/powerpoint/2010/main" val="1783476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3-1 Excel </a:t>
            </a:r>
            <a:r>
              <a:rPr lang="ja-JP" altLang="en-US" dirty="0" err="1"/>
              <a:t>での</a:t>
            </a:r>
            <a:r>
              <a:rPr lang="ja-JP" altLang="en-US" dirty="0"/>
              <a:t>並べ替え</a:t>
            </a:r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データを一定の規則で並べ替え</a:t>
            </a:r>
            <a:endParaRPr lang="en-US" altLang="ja-JP" dirty="0"/>
          </a:p>
          <a:p>
            <a:r>
              <a:rPr lang="ja-JP" altLang="en-US" dirty="0"/>
              <a:t>並べ替えは行単位</a:t>
            </a:r>
            <a:endParaRPr lang="en-US" altLang="ja-JP" dirty="0"/>
          </a:p>
          <a:p>
            <a:r>
              <a:rPr lang="ja-JP" altLang="en-US" dirty="0"/>
              <a:t>並べ替え時に，「最優先されるキー」と「順序」を</a:t>
            </a:r>
            <a:endParaRPr lang="en-US" altLang="ja-JP" dirty="0"/>
          </a:p>
          <a:p>
            <a:r>
              <a:rPr lang="ja-JP" altLang="en-US" dirty="0"/>
              <a:t>　設定する必要がある</a:t>
            </a:r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795507" y="5691978"/>
            <a:ext cx="1784350" cy="5453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並べ替え前</a:t>
            </a: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5366795" y="5662202"/>
            <a:ext cx="2602443" cy="42280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得点（</a:t>
            </a:r>
            <a:r>
              <a:rPr lang="en-US" altLang="ja-JP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</a:t>
            </a: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列）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で</a:t>
            </a: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降順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232" y="3814439"/>
            <a:ext cx="2728382" cy="181416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0428" y="3814438"/>
            <a:ext cx="2693897" cy="179123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2" name="右矢印 11"/>
          <p:cNvSpPr/>
          <p:nvPr/>
        </p:nvSpPr>
        <p:spPr>
          <a:xfrm>
            <a:off x="4405333" y="4120288"/>
            <a:ext cx="464574" cy="1179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5794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実習</a:t>
            </a:r>
          </a:p>
        </p:txBody>
      </p:sp>
      <p:sp>
        <p:nvSpPr>
          <p:cNvPr id="12" name="字幕 11">
            <a:extLst>
              <a:ext uri="{FF2B5EF4-FFF2-40B4-BE49-F238E27FC236}">
                <a16:creationId xmlns:a16="http://schemas.microsoft.com/office/drawing/2014/main" id="{881DCD71-B893-4AAB-A903-6ED477E5EB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81812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Microsoft Excel </a:t>
            </a:r>
            <a:r>
              <a:rPr lang="ja-JP" altLang="en-US" dirty="0"/>
              <a:t>を起動しなさい</a:t>
            </a:r>
            <a:endParaRPr lang="en-US" altLang="ja-JP" dirty="0"/>
          </a:p>
          <a:p>
            <a:r>
              <a:rPr lang="en-US" altLang="ja-JP" dirty="0"/>
              <a:t>Excel </a:t>
            </a:r>
            <a:r>
              <a:rPr lang="ja-JP" altLang="en-US" dirty="0"/>
              <a:t>のスタート画面で「空白のブック」を選びなさい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13</a:t>
            </a:fld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309" y="3912731"/>
            <a:ext cx="3681161" cy="2686686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3124496" y="4801340"/>
            <a:ext cx="952513" cy="8900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4173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次のように値を入力しなさい．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（値を入力して，</a:t>
            </a:r>
            <a:r>
              <a:rPr lang="en-US" altLang="ja-JP" dirty="0"/>
              <a:t>Enter</a:t>
            </a:r>
            <a:r>
              <a:rPr lang="ja-JP" altLang="en-US" dirty="0"/>
              <a:t>キーを押すと，アクティブセルが１つ下に動く）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06145" y="5531421"/>
            <a:ext cx="5186035" cy="5539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3000" dirty="0">
                <a:latin typeface="Arial" panose="020B0604020202020204" pitchFamily="34" charset="0"/>
                <a:ea typeface="メイリオ" panose="020B0604030504040204" pitchFamily="50" charset="-128"/>
              </a:rPr>
              <a:t>必ず</a:t>
            </a:r>
            <a:r>
              <a:rPr lang="ja-JP" altLang="en-US" sz="3000" b="1" dirty="0">
                <a:latin typeface="Arial" panose="020B0604020202020204" pitchFamily="34" charset="0"/>
                <a:ea typeface="メイリオ" panose="020B0604030504040204" pitchFamily="50" charset="-128"/>
              </a:rPr>
              <a:t>Ａ列</a:t>
            </a:r>
            <a:r>
              <a:rPr lang="ja-JP" altLang="en-US" sz="3000" dirty="0">
                <a:latin typeface="Arial" panose="020B0604020202020204" pitchFamily="34" charset="0"/>
                <a:ea typeface="メイリオ" panose="020B0604030504040204" pitchFamily="50" charset="-128"/>
              </a:rPr>
              <a:t>と</a:t>
            </a:r>
            <a:r>
              <a:rPr lang="ja-JP" altLang="en-US" sz="3000" b="1" dirty="0">
                <a:latin typeface="Arial" panose="020B0604020202020204" pitchFamily="34" charset="0"/>
                <a:ea typeface="メイリオ" panose="020B0604030504040204" pitchFamily="50" charset="-128"/>
              </a:rPr>
              <a:t>Ｂ列</a:t>
            </a:r>
            <a:r>
              <a:rPr lang="ja-JP" altLang="en-US" sz="3000" dirty="0">
                <a:latin typeface="Arial" panose="020B0604020202020204" pitchFamily="34" charset="0"/>
                <a:ea typeface="メイリオ" panose="020B0604030504040204" pitchFamily="50" charset="-128"/>
              </a:rPr>
              <a:t>を使いなさい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77752" y="2819141"/>
            <a:ext cx="1723549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3000" dirty="0">
                <a:latin typeface="Arial" panose="020B0604020202020204" pitchFamily="34" charset="0"/>
                <a:ea typeface="メイリオ" panose="020B0604030504040204" pitchFamily="50" charset="-128"/>
              </a:rPr>
              <a:t>必ず</a:t>
            </a:r>
            <a:r>
              <a:rPr lang="ja-JP" altLang="en-US" sz="3000" b="1" dirty="0">
                <a:latin typeface="Arial" panose="020B0604020202020204" pitchFamily="34" charset="0"/>
                <a:ea typeface="メイリオ" panose="020B0604030504040204" pitchFamily="50" charset="-128"/>
              </a:rPr>
              <a:t>１行</a:t>
            </a:r>
            <a:endParaRPr lang="en-US" altLang="ja-JP" sz="30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3000" dirty="0">
                <a:latin typeface="Arial" panose="020B0604020202020204" pitchFamily="34" charset="0"/>
                <a:ea typeface="メイリオ" panose="020B0604030504040204" pitchFamily="50" charset="-128"/>
              </a:rPr>
              <a:t>から</a:t>
            </a:r>
            <a:r>
              <a:rPr lang="ja-JP" altLang="en-US" sz="3000" b="1" dirty="0">
                <a:latin typeface="Arial" panose="020B0604020202020204" pitchFamily="34" charset="0"/>
                <a:ea typeface="メイリオ" panose="020B0604030504040204" pitchFamily="50" charset="-128"/>
              </a:rPr>
              <a:t>５行</a:t>
            </a:r>
            <a:endParaRPr lang="en-US" altLang="ja-JP" sz="30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3000" dirty="0">
                <a:latin typeface="Arial" panose="020B0604020202020204" pitchFamily="34" charset="0"/>
                <a:ea typeface="メイリオ" panose="020B0604030504040204" pitchFamily="50" charset="-128"/>
              </a:rPr>
              <a:t>を使いな</a:t>
            </a:r>
            <a:endParaRPr lang="en-US" altLang="ja-JP" sz="30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3000" dirty="0">
                <a:latin typeface="Arial" panose="020B0604020202020204" pitchFamily="34" charset="0"/>
                <a:ea typeface="メイリオ" panose="020B0604030504040204" pitchFamily="50" charset="-128"/>
              </a:rPr>
              <a:t>さい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24746" y="5000506"/>
            <a:ext cx="5676554" cy="5539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30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lang="ja-JP" altLang="en-US" sz="30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数字はすべて半角にしなさい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144" y="2269802"/>
            <a:ext cx="4128563" cy="274517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35353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並べ替えを行いなさい</a:t>
            </a:r>
            <a:endParaRPr lang="en-US" altLang="ja-JP" dirty="0"/>
          </a:p>
          <a:p>
            <a:r>
              <a:rPr lang="ja-JP" altLang="en-US" dirty="0"/>
              <a:t>「最優先されるキー」は，得点（</a:t>
            </a:r>
            <a:r>
              <a:rPr lang="en-US" altLang="ja-JP" dirty="0"/>
              <a:t>B </a:t>
            </a:r>
            <a:r>
              <a:rPr lang="ja-JP" altLang="en-US" dirty="0"/>
              <a:t>列），</a:t>
            </a:r>
            <a:endParaRPr lang="en-US" altLang="ja-JP" dirty="0"/>
          </a:p>
          <a:p>
            <a:r>
              <a:rPr lang="ja-JP" altLang="en-US" dirty="0"/>
              <a:t>「順序」は，降順に設定しなさい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679360" y="4685194"/>
            <a:ext cx="1784350" cy="5453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並べ替え前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6388696" y="4655682"/>
            <a:ext cx="2602443" cy="42280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得点（</a:t>
            </a:r>
            <a:r>
              <a:rPr lang="en-US" altLang="ja-JP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</a:t>
            </a: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列）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で</a:t>
            </a: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降順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8" y="2843152"/>
            <a:ext cx="2728382" cy="181416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242" y="2822113"/>
            <a:ext cx="2693897" cy="179123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0" name="右矢印 9"/>
          <p:cNvSpPr/>
          <p:nvPr/>
        </p:nvSpPr>
        <p:spPr>
          <a:xfrm>
            <a:off x="2921621" y="3203039"/>
            <a:ext cx="464574" cy="1179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5757177" y="5187410"/>
            <a:ext cx="3499944" cy="6710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必ず，結果を確認</a:t>
            </a:r>
            <a:endParaRPr lang="en-US" altLang="ja-JP" sz="21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（間違っていたらやり直す）</a:t>
            </a: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3741888" y="4663794"/>
            <a:ext cx="1784350" cy="5453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範囲選択</a:t>
            </a:r>
          </a:p>
        </p:txBody>
      </p:sp>
      <p:sp>
        <p:nvSpPr>
          <p:cNvPr id="14" name="右矢印 13"/>
          <p:cNvSpPr/>
          <p:nvPr/>
        </p:nvSpPr>
        <p:spPr>
          <a:xfrm>
            <a:off x="5679453" y="3202579"/>
            <a:ext cx="464574" cy="1179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190" y="3081675"/>
            <a:ext cx="2129048" cy="1390835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204952" y="5078487"/>
            <a:ext cx="5163992" cy="812975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308610" y="5255389"/>
            <a:ext cx="5088870" cy="6710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操作を間違ってしまって，元に戻したいときは </a:t>
            </a:r>
            <a:r>
              <a:rPr lang="en-US" altLang="ja-JP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CTRL + Z</a:t>
            </a:r>
          </a:p>
          <a:p>
            <a:pPr marL="0" indent="0">
              <a:buNone/>
            </a:pPr>
            <a:r>
              <a:rPr lang="en-US" altLang="ja-JP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コントロールキーと「</a:t>
            </a:r>
            <a:r>
              <a:rPr lang="en-US" altLang="ja-JP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Z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」を同時押し</a:t>
            </a:r>
            <a:r>
              <a:rPr lang="en-US" altLang="ja-JP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)</a:t>
            </a:r>
            <a:endParaRPr lang="ja-JP" altLang="en-US" sz="21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1444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終わったら，データを消去（クリア）しておくこと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16</a:t>
            </a:fld>
            <a:endParaRPr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465" y="2184756"/>
            <a:ext cx="3837056" cy="3565511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3150736" y="4818336"/>
            <a:ext cx="2394785" cy="3858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082622" y="2471148"/>
            <a:ext cx="1842993" cy="10758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111193" y="2929803"/>
            <a:ext cx="1784350" cy="5453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範囲選択して</a:t>
            </a: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5829733" y="4727952"/>
            <a:ext cx="3074043" cy="113243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右クリックメニューで，</a:t>
            </a:r>
            <a:endParaRPr lang="en-US" altLang="ja-JP" sz="2100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1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数式と値のクリア</a:t>
            </a:r>
          </a:p>
        </p:txBody>
      </p:sp>
    </p:spTree>
    <p:extLst>
      <p:ext uri="{BB962C8B-B14F-4D97-AF65-F5344CB8AC3E}">
        <p14:creationId xmlns:p14="http://schemas.microsoft.com/office/powerpoint/2010/main" val="4176751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3-2 Excel </a:t>
            </a:r>
            <a:r>
              <a:rPr lang="ja-JP" altLang="en-US" dirty="0" err="1"/>
              <a:t>での</a:t>
            </a:r>
            <a:r>
              <a:rPr lang="ja-JP" altLang="en-US" dirty="0"/>
              <a:t>散布図／折れ線グラフ</a:t>
            </a:r>
          </a:p>
        </p:txBody>
      </p:sp>
      <p:sp>
        <p:nvSpPr>
          <p:cNvPr id="12" name="字幕 11">
            <a:extLst>
              <a:ext uri="{FF2B5EF4-FFF2-40B4-BE49-F238E27FC236}">
                <a16:creationId xmlns:a16="http://schemas.microsoft.com/office/drawing/2014/main" id="{7AD215D5-5C23-4825-A7FF-17B46855F3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95785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7297" y="35590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散布図，折れ線グラフのバリエーション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18</a:t>
            </a:fld>
            <a:endParaRPr lang="ja-JP" altLang="en-US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570719"/>
              </p:ext>
            </p:extLst>
          </p:nvPr>
        </p:nvGraphicFramePr>
        <p:xfrm>
          <a:off x="209550" y="1831654"/>
          <a:ext cx="3142162" cy="3146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18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年次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出生数（千人）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死亡数</a:t>
                      </a:r>
                      <a:endParaRPr kumimoji="1" lang="en-US" altLang="ja-JP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（千人）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1985</a:t>
                      </a:r>
                      <a:endParaRPr lang="ja-JP" altLang="en-US" sz="2100" dirty="0"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1432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752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1990</a:t>
                      </a:r>
                      <a:endParaRPr lang="ja-JP" altLang="en-US" sz="2100" dirty="0"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1222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820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1995</a:t>
                      </a: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1187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922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2000</a:t>
                      </a: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1191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962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2005</a:t>
                      </a: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1063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1084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2010</a:t>
                      </a:r>
                      <a:endParaRPr lang="ja-JP" altLang="en-US" sz="2100" dirty="0"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1071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1197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右矢印 6"/>
          <p:cNvSpPr/>
          <p:nvPr/>
        </p:nvSpPr>
        <p:spPr>
          <a:xfrm>
            <a:off x="3527621" y="3075423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0" y="5276686"/>
            <a:ext cx="4374916" cy="60016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出生数，死亡数の推移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zh-TW" altLang="en-US" sz="1500" dirty="0">
                <a:latin typeface="Arial" panose="020B0604020202020204" pitchFamily="34" charset="0"/>
                <a:ea typeface="メイリオ" panose="020B0604030504040204" pitchFamily="50" charset="-128"/>
              </a:rPr>
              <a:t>出典：総務省「第</a:t>
            </a:r>
            <a:r>
              <a:rPr lang="en-US" altLang="zh-TW" sz="1500" dirty="0">
                <a:latin typeface="Arial" panose="020B0604020202020204" pitchFamily="34" charset="0"/>
                <a:ea typeface="メイリオ" panose="020B0604030504040204" pitchFamily="50" charset="-128"/>
              </a:rPr>
              <a:t>63</a:t>
            </a:r>
            <a:r>
              <a:rPr lang="zh-TW" altLang="en-US" sz="1500" dirty="0">
                <a:latin typeface="Arial" panose="020B0604020202020204" pitchFamily="34" charset="0"/>
                <a:ea typeface="メイリオ" panose="020B0604030504040204" pitchFamily="50" charset="-128"/>
              </a:rPr>
              <a:t>回 日本統計年鑑 平成</a:t>
            </a:r>
            <a:r>
              <a:rPr lang="en-US" altLang="zh-TW" sz="1500" dirty="0">
                <a:latin typeface="Arial" panose="020B0604020202020204" pitchFamily="34" charset="0"/>
                <a:ea typeface="メイリオ" panose="020B0604030504040204" pitchFamily="50" charset="-128"/>
              </a:rPr>
              <a:t>26</a:t>
            </a:r>
            <a:r>
              <a:rPr lang="zh-TW" altLang="en-US" sz="1500" dirty="0">
                <a:latin typeface="Arial" panose="020B0604020202020204" pitchFamily="34" charset="0"/>
                <a:ea typeface="メイリオ" panose="020B0604030504040204" pitchFamily="50" charset="-128"/>
              </a:rPr>
              <a:t>年」</a:t>
            </a:r>
            <a:endParaRPr lang="ja-JP" altLang="en-US" sz="15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466" y="1465560"/>
            <a:ext cx="2703159" cy="13828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466" y="2901233"/>
            <a:ext cx="2705450" cy="13840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2466" y="4338077"/>
            <a:ext cx="2703159" cy="13544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正方形/長方形 13"/>
          <p:cNvSpPr/>
          <p:nvPr/>
        </p:nvSpPr>
        <p:spPr>
          <a:xfrm>
            <a:off x="6987913" y="1953143"/>
            <a:ext cx="992579" cy="41549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散布図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6987913" y="3342373"/>
            <a:ext cx="992579" cy="41549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折れ線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6987912" y="4616272"/>
            <a:ext cx="1531188" cy="73866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散布図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＋線形近似</a:t>
            </a:r>
          </a:p>
        </p:txBody>
      </p:sp>
    </p:spTree>
    <p:extLst>
      <p:ext uri="{BB962C8B-B14F-4D97-AF65-F5344CB8AC3E}">
        <p14:creationId xmlns:p14="http://schemas.microsoft.com/office/powerpoint/2010/main" val="1888896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線形近似の例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19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07" y="1533526"/>
            <a:ext cx="7312043" cy="36636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正方形/長方形 5"/>
          <p:cNvSpPr/>
          <p:nvPr/>
        </p:nvSpPr>
        <p:spPr>
          <a:xfrm>
            <a:off x="1644387" y="5346594"/>
            <a:ext cx="5840060" cy="41549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線形近似とは，データの分布を近似した補助線</a:t>
            </a:r>
          </a:p>
        </p:txBody>
      </p:sp>
    </p:spTree>
    <p:extLst>
      <p:ext uri="{BB962C8B-B14F-4D97-AF65-F5344CB8AC3E}">
        <p14:creationId xmlns:p14="http://schemas.microsoft.com/office/powerpoint/2010/main" val="206785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アウトライン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3-1 Excel </a:t>
            </a:r>
            <a:r>
              <a:rPr lang="ja-JP" altLang="en-US" dirty="0" err="1"/>
              <a:t>での</a:t>
            </a:r>
            <a:r>
              <a:rPr lang="ja-JP" altLang="en-US" dirty="0"/>
              <a:t>並べ替え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3-2 Excel </a:t>
            </a:r>
            <a:r>
              <a:rPr lang="ja-JP" altLang="en-US" dirty="0" err="1"/>
              <a:t>での</a:t>
            </a:r>
            <a:r>
              <a:rPr lang="ja-JP" altLang="en-US" dirty="0"/>
              <a:t>散布図／折れ線グラフ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3-3 </a:t>
            </a:r>
            <a:r>
              <a:rPr lang="ja-JP" altLang="en-US" dirty="0"/>
              <a:t>円グラフ，横棒グラフ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3-4 </a:t>
            </a:r>
            <a:r>
              <a:rPr lang="ja-JP" altLang="en-US" dirty="0"/>
              <a:t>横棒グラフのバリエーション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081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散布図の作成手順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20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7" y="1533525"/>
            <a:ext cx="2641146" cy="156694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771" y="1501320"/>
            <a:ext cx="2736941" cy="162378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59" y="3747639"/>
            <a:ext cx="3557588" cy="162163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4963" y="3804667"/>
            <a:ext cx="3393281" cy="1735931"/>
          </a:xfrm>
          <a:prstGeom prst="rect">
            <a:avLst/>
          </a:prstGeom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3698932" y="3179511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　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データ部分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範囲選択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3482116" y="3054032"/>
            <a:ext cx="3385871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088572" y="3125102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元データ</a:t>
            </a:r>
          </a:p>
        </p:txBody>
      </p:sp>
      <p:sp>
        <p:nvSpPr>
          <p:cNvPr id="12" name="右矢印 11"/>
          <p:cNvSpPr/>
          <p:nvPr/>
        </p:nvSpPr>
        <p:spPr>
          <a:xfrm>
            <a:off x="2986814" y="2100520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87767" y="4228771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4555436" y="4241035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-38914" y="5566837"/>
            <a:ext cx="5639921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　リボンで「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挿入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」→散布図の選択（次ページ）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0" y="5406617"/>
            <a:ext cx="5414963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361444" y="3883512"/>
            <a:ext cx="481644" cy="2307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986814" y="4815261"/>
            <a:ext cx="481644" cy="5540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986813" y="4469335"/>
            <a:ext cx="270737" cy="1660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5886450" y="5583556"/>
            <a:ext cx="2995239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散布図が得られる</a:t>
            </a:r>
          </a:p>
        </p:txBody>
      </p:sp>
    </p:spTree>
    <p:extLst>
      <p:ext uri="{BB962C8B-B14F-4D97-AF65-F5344CB8AC3E}">
        <p14:creationId xmlns:p14="http://schemas.microsoft.com/office/powerpoint/2010/main" val="1971531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散布図の種類の選択例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21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3532"/>
            <a:ext cx="8676185" cy="3954807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132969" y="2068999"/>
            <a:ext cx="1024568" cy="4170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3157537" y="1764332"/>
            <a:ext cx="1019175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挿入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6019169" y="3352422"/>
            <a:ext cx="710244" cy="4909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6905625" y="3553178"/>
            <a:ext cx="1538288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▼を展開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6195381" y="4276166"/>
            <a:ext cx="934082" cy="8816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5893278" y="5362708"/>
            <a:ext cx="2550635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一番左上の散布図をクリック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898105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折れ線グラフの作成手順</a:t>
            </a:r>
          </a:p>
        </p:txBody>
      </p:sp>
      <p:pic>
        <p:nvPicPr>
          <p:cNvPr id="22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358" y="3533392"/>
            <a:ext cx="4524375" cy="2314575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22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45" y="853914"/>
            <a:ext cx="2641146" cy="156694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849" y="821709"/>
            <a:ext cx="2736941" cy="1623782"/>
          </a:xfrm>
          <a:prstGeom prst="rect">
            <a:avLst/>
          </a:prstGeom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3933010" y="2499900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　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データ部分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範囲選択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3716194" y="2374421"/>
            <a:ext cx="3385871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322650" y="2445491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元データ</a:t>
            </a:r>
          </a:p>
        </p:txBody>
      </p:sp>
      <p:sp>
        <p:nvSpPr>
          <p:cNvPr id="12" name="右矢印 11"/>
          <p:cNvSpPr/>
          <p:nvPr/>
        </p:nvSpPr>
        <p:spPr>
          <a:xfrm>
            <a:off x="3220892" y="1420909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87767" y="4228771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5414963" y="4262208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-39163" y="6241233"/>
            <a:ext cx="5639921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　リボンで「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挿入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」→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散布図（折れ線＋マーカ）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8435" y="6090424"/>
            <a:ext cx="5414963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642418" y="3835232"/>
            <a:ext cx="481644" cy="2307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892154" y="5546251"/>
            <a:ext cx="481644" cy="2819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773981" y="4541924"/>
            <a:ext cx="358995" cy="1877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6076098" y="5562129"/>
            <a:ext cx="2995239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折れ線グラフが得られる</a:t>
            </a: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4392144" y="5291093"/>
            <a:ext cx="2550635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一番左で</a:t>
            </a:r>
            <a:endParaRPr lang="en-US" altLang="ja-JP" sz="21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上から２番目</a:t>
            </a: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1022" y="3761531"/>
            <a:ext cx="3170315" cy="162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67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散布図＋線形近似の作成手順（１／３）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23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88" y="1228191"/>
            <a:ext cx="2641146" cy="156694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492" y="1195986"/>
            <a:ext cx="2736941" cy="162378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59" y="3747639"/>
            <a:ext cx="3557588" cy="162163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4963" y="3804667"/>
            <a:ext cx="3393281" cy="1735931"/>
          </a:xfrm>
          <a:prstGeom prst="rect">
            <a:avLst/>
          </a:prstGeom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4164653" y="2874177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　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データ部分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範囲選択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3947837" y="2748698"/>
            <a:ext cx="3385871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554293" y="2819768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元データ</a:t>
            </a:r>
          </a:p>
        </p:txBody>
      </p:sp>
      <p:sp>
        <p:nvSpPr>
          <p:cNvPr id="12" name="右矢印 11"/>
          <p:cNvSpPr/>
          <p:nvPr/>
        </p:nvSpPr>
        <p:spPr>
          <a:xfrm>
            <a:off x="3452535" y="1795186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87767" y="4228771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4555436" y="4241035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-38914" y="5566837"/>
            <a:ext cx="5639921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　リボンで「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挿入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」→散布図の選択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0" y="5406617"/>
            <a:ext cx="4200525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361444" y="3883512"/>
            <a:ext cx="481644" cy="2307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986814" y="4815261"/>
            <a:ext cx="481644" cy="5540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986813" y="4469335"/>
            <a:ext cx="270737" cy="1660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5699608" y="5566837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　散布図を確認</a:t>
            </a:r>
            <a:endParaRPr lang="ja-JP" altLang="en-US" sz="1875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5591422" y="5424171"/>
            <a:ext cx="2448045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3956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4832" y="36501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散布図＋線形近似の作成手順（１／３）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24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7" y="1263046"/>
            <a:ext cx="2641146" cy="156694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771" y="1230841"/>
            <a:ext cx="2736941" cy="162378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59" y="3747639"/>
            <a:ext cx="3557588" cy="162163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4963" y="3804667"/>
            <a:ext cx="3393281" cy="1735931"/>
          </a:xfrm>
          <a:prstGeom prst="rect">
            <a:avLst/>
          </a:prstGeom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3698932" y="2909032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　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データ部分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範囲選択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3482116" y="2783553"/>
            <a:ext cx="3385871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088572" y="2854623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元データ</a:t>
            </a:r>
          </a:p>
        </p:txBody>
      </p:sp>
      <p:sp>
        <p:nvSpPr>
          <p:cNvPr id="12" name="右矢印 11"/>
          <p:cNvSpPr/>
          <p:nvPr/>
        </p:nvSpPr>
        <p:spPr>
          <a:xfrm>
            <a:off x="2986814" y="1830041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87767" y="4228771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4555436" y="4241035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-38914" y="5566837"/>
            <a:ext cx="5639921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　リボンで「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挿入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」→散布図の選択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0" y="5406617"/>
            <a:ext cx="4200525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361444" y="3883512"/>
            <a:ext cx="481644" cy="2307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986814" y="4815261"/>
            <a:ext cx="481644" cy="5540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986813" y="4469335"/>
            <a:ext cx="270737" cy="1660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5699608" y="5566837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　散布図を確認</a:t>
            </a:r>
            <a:endParaRPr lang="ja-JP" altLang="en-US" sz="1875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5591422" y="5424171"/>
            <a:ext cx="2448045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8488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25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34" y="1523404"/>
            <a:ext cx="3818258" cy="212798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196" y="1577540"/>
            <a:ext cx="1550194" cy="195024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348" y="4477348"/>
            <a:ext cx="1457325" cy="1607344"/>
          </a:xfrm>
          <a:prstGeom prst="rect">
            <a:avLst/>
          </a:prstGeom>
        </p:spPr>
      </p:pic>
      <p:sp>
        <p:nvSpPr>
          <p:cNvPr id="3" name="円/楕円 2"/>
          <p:cNvSpPr/>
          <p:nvPr/>
        </p:nvSpPr>
        <p:spPr>
          <a:xfrm>
            <a:off x="2789711" y="1719858"/>
            <a:ext cx="794629" cy="2106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2789711" y="1901500"/>
            <a:ext cx="253527" cy="40714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2077174" y="2398630"/>
            <a:ext cx="1425073" cy="4079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この付近を</a:t>
            </a:r>
            <a:endParaRPr lang="en-US" altLang="ja-JP" sz="1875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75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クリック</a:t>
            </a: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520349" y="3707398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④　グラフメニューを出す</a:t>
            </a:r>
            <a:endParaRPr lang="ja-JP" altLang="en-US" sz="1875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303533" y="3581919"/>
            <a:ext cx="3385871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 flipH="1" flipV="1">
            <a:off x="3861258" y="2344441"/>
            <a:ext cx="53517" cy="46216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3474584" y="2834357"/>
            <a:ext cx="1425073" cy="4079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グラフ</a:t>
            </a:r>
            <a:endParaRPr lang="en-US" altLang="ja-JP" sz="1875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75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メニュー</a:t>
            </a:r>
          </a:p>
        </p:txBody>
      </p:sp>
      <p:sp>
        <p:nvSpPr>
          <p:cNvPr id="24" name="右矢印 23"/>
          <p:cNvSpPr/>
          <p:nvPr/>
        </p:nvSpPr>
        <p:spPr>
          <a:xfrm>
            <a:off x="4547428" y="2147243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5588873" y="1614882"/>
            <a:ext cx="481644" cy="2866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002422" y="2806608"/>
            <a:ext cx="670874" cy="2794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4784059" y="3600335"/>
            <a:ext cx="4040456" cy="60619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⑤　「＋」のボタンをクリックしたのちに，「近似曲線」をクリック</a:t>
            </a:r>
            <a:endParaRPr lang="ja-JP" altLang="en-US" sz="1875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4672432" y="3492108"/>
            <a:ext cx="4152083" cy="671249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9" name="右矢印 28"/>
          <p:cNvSpPr/>
          <p:nvPr/>
        </p:nvSpPr>
        <p:spPr>
          <a:xfrm>
            <a:off x="35644" y="2174992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194137" y="4823379"/>
            <a:ext cx="670874" cy="2794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325595" y="5737984"/>
            <a:ext cx="670874" cy="2794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2" name="コンテンツ プレースホルダー 2"/>
          <p:cNvSpPr txBox="1">
            <a:spLocks/>
          </p:cNvSpPr>
          <p:nvPr/>
        </p:nvSpPr>
        <p:spPr>
          <a:xfrm>
            <a:off x="2669339" y="5078235"/>
            <a:ext cx="2144158" cy="116014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⑥「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系列１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</a:t>
            </a:r>
            <a:endParaRPr lang="en-US" altLang="ja-JP" sz="1875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クリックして</a:t>
            </a:r>
            <a:endParaRPr lang="en-US" altLang="ja-JP" sz="1875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ＯＫ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ja-JP" altLang="en-US" sz="1875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2651461" y="4951104"/>
            <a:ext cx="1895966" cy="1254823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4" name="右矢印 33"/>
          <p:cNvSpPr/>
          <p:nvPr/>
        </p:nvSpPr>
        <p:spPr>
          <a:xfrm>
            <a:off x="498688" y="4866971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5" name="右矢印 34"/>
          <p:cNvSpPr/>
          <p:nvPr/>
        </p:nvSpPr>
        <p:spPr>
          <a:xfrm>
            <a:off x="4713861" y="4919150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3743" y="4586651"/>
            <a:ext cx="2460172" cy="1386563"/>
          </a:xfrm>
          <a:prstGeom prst="rect">
            <a:avLst/>
          </a:prstGeom>
        </p:spPr>
      </p:pic>
      <p:sp>
        <p:nvSpPr>
          <p:cNvPr id="37" name="角丸四角形 36"/>
          <p:cNvSpPr/>
          <p:nvPr/>
        </p:nvSpPr>
        <p:spPr>
          <a:xfrm>
            <a:off x="4899656" y="5731741"/>
            <a:ext cx="3515001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8" name="コンテンツ プレースホルダー 2"/>
          <p:cNvSpPr txBox="1">
            <a:spLocks/>
          </p:cNvSpPr>
          <p:nvPr/>
        </p:nvSpPr>
        <p:spPr>
          <a:xfrm>
            <a:off x="4919019" y="5874407"/>
            <a:ext cx="4061271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⑦　補助線が１つ出るので確認</a:t>
            </a:r>
            <a:endParaRPr lang="ja-JP" altLang="en-US" sz="1875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9" name="タイトル 1"/>
          <p:cNvSpPr txBox="1">
            <a:spLocks/>
          </p:cNvSpPr>
          <p:nvPr/>
        </p:nvSpPr>
        <p:spPr>
          <a:xfrm>
            <a:off x="226815" y="568061"/>
            <a:ext cx="8753475" cy="50720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7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Excel </a:t>
            </a:r>
            <a:r>
              <a:rPr lang="ja-JP" altLang="en-US" sz="2700" b="1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での</a:t>
            </a:r>
            <a:r>
              <a:rPr lang="ja-JP" altLang="en-US" sz="27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散布図＋線形近似の作成手順（２／３）</a:t>
            </a:r>
          </a:p>
        </p:txBody>
      </p:sp>
    </p:spTree>
    <p:extLst>
      <p:ext uri="{BB962C8B-B14F-4D97-AF65-F5344CB8AC3E}">
        <p14:creationId xmlns:p14="http://schemas.microsoft.com/office/powerpoint/2010/main" val="3824981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コンテンツ プレースホルダー 31">
            <a:extLst>
              <a:ext uri="{FF2B5EF4-FFF2-40B4-BE49-F238E27FC236}">
                <a16:creationId xmlns:a16="http://schemas.microsoft.com/office/drawing/2014/main" id="{E36166BA-7A22-439D-9ACC-24A8C16D5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26</a:t>
            </a:fld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77" y="1452121"/>
            <a:ext cx="1707356" cy="166449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288" y="1411311"/>
            <a:ext cx="2721769" cy="211455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90" y="4524224"/>
            <a:ext cx="1450181" cy="1600200"/>
          </a:xfrm>
          <a:prstGeom prst="rect">
            <a:avLst/>
          </a:prstGeom>
        </p:spPr>
      </p:pic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426366" y="3113415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⑧　もう１度，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グラフメニュー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を出し，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近似曲線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右横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の「▶」を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展開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209550" y="3030969"/>
            <a:ext cx="3497498" cy="909950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221439" y="543255"/>
            <a:ext cx="8753475" cy="50720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7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Excel </a:t>
            </a:r>
            <a:r>
              <a:rPr lang="ja-JP" altLang="en-US" sz="2700" b="1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での</a:t>
            </a:r>
            <a:r>
              <a:rPr lang="ja-JP" altLang="en-US" sz="27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散布図＋線形近似の作成手順（３／３）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729203" y="1499473"/>
            <a:ext cx="481644" cy="2866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825089" y="2667690"/>
            <a:ext cx="481644" cy="2866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35644" y="2174992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2895125" y="2046937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右矢印 16"/>
          <p:cNvSpPr/>
          <p:nvPr/>
        </p:nvSpPr>
        <p:spPr>
          <a:xfrm>
            <a:off x="221439" y="4994641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4586287" y="3561514"/>
            <a:ext cx="3111227" cy="464606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243839" y="2691048"/>
            <a:ext cx="481644" cy="2866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4959602" y="3671938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⑨　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線形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」を選ぶ</a:t>
            </a:r>
            <a:endParaRPr lang="ja-JP" altLang="en-US" sz="1875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2663349" y="4897905"/>
            <a:ext cx="1895966" cy="1254823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2681227" y="5025036"/>
            <a:ext cx="2144158" cy="116014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⑩「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系列２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</a:t>
            </a:r>
            <a:endParaRPr lang="en-US" altLang="ja-JP" sz="1875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クリックして</a:t>
            </a:r>
            <a:endParaRPr lang="en-US" altLang="ja-JP" sz="1875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ＯＫ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ja-JP" altLang="en-US" sz="1875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786124" y="5020501"/>
            <a:ext cx="481644" cy="2866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814556" y="5773442"/>
            <a:ext cx="734470" cy="2866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右矢印 24"/>
          <p:cNvSpPr/>
          <p:nvPr/>
        </p:nvSpPr>
        <p:spPr>
          <a:xfrm>
            <a:off x="4825385" y="4932632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5792" y="4363679"/>
            <a:ext cx="3044882" cy="15256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5563815" y="5963526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完成</a:t>
            </a:r>
          </a:p>
        </p:txBody>
      </p:sp>
    </p:spTree>
    <p:extLst>
      <p:ext uri="{BB962C8B-B14F-4D97-AF65-F5344CB8AC3E}">
        <p14:creationId xmlns:p14="http://schemas.microsoft.com/office/powerpoint/2010/main" val="957783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グラフの調整</a:t>
            </a:r>
          </a:p>
        </p:txBody>
      </p:sp>
      <p:sp>
        <p:nvSpPr>
          <p:cNvPr id="23" name="コンテンツ プレースホルダー 22">
            <a:extLst>
              <a:ext uri="{FF2B5EF4-FFF2-40B4-BE49-F238E27FC236}">
                <a16:creationId xmlns:a16="http://schemas.microsoft.com/office/drawing/2014/main" id="{C659C06B-0997-4128-923A-AB3BE7D9A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27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932" y="2567480"/>
            <a:ext cx="4819081" cy="2818708"/>
          </a:xfrm>
          <a:prstGeom prst="rect">
            <a:avLst/>
          </a:prstGeom>
        </p:spPr>
      </p:pic>
      <p:sp>
        <p:nvSpPr>
          <p:cNvPr id="6" name="円/楕円 5"/>
          <p:cNvSpPr/>
          <p:nvPr/>
        </p:nvSpPr>
        <p:spPr>
          <a:xfrm>
            <a:off x="4186570" y="2419704"/>
            <a:ext cx="1682602" cy="582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rPr>
              <a:t>ｄＤｄ</a:t>
            </a:r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5869172" y="2291989"/>
            <a:ext cx="721684" cy="311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/楕円 8"/>
          <p:cNvSpPr/>
          <p:nvPr/>
        </p:nvSpPr>
        <p:spPr>
          <a:xfrm>
            <a:off x="4227439" y="5095121"/>
            <a:ext cx="1682602" cy="582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rPr>
              <a:t>ｄＤ</a:t>
            </a:r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5869172" y="2909770"/>
            <a:ext cx="767540" cy="2442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416881" y="1547592"/>
            <a:ext cx="2839239" cy="147732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b="1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タイトルと凡例</a:t>
            </a:r>
            <a:endParaRPr lang="en-US" altLang="ja-JP" b="1" dirty="0">
              <a:solidFill>
                <a:srgbClr val="00206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クリックして</a:t>
            </a:r>
            <a:endParaRPr lang="en-US" altLang="ja-JP" dirty="0">
              <a:solidFill>
                <a:srgbClr val="00206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書き換えること</a:t>
            </a:r>
            <a:endParaRPr lang="en-US" altLang="ja-JP" dirty="0">
              <a:solidFill>
                <a:srgbClr val="00206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ができる</a:t>
            </a:r>
            <a:endParaRPr lang="en-US" altLang="ja-JP" dirty="0">
              <a:solidFill>
                <a:srgbClr val="00206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lang="ja-JP" altLang="en-US" sz="1350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（右クリックメニューもある）</a:t>
            </a:r>
            <a:endParaRPr lang="en-US" altLang="ja-JP" sz="1350" dirty="0">
              <a:solidFill>
                <a:srgbClr val="00206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2644933" y="2856303"/>
            <a:ext cx="441168" cy="2107241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rPr>
              <a:t>ｄＤｄ</a:t>
            </a:r>
          </a:p>
        </p:txBody>
      </p:sp>
      <p:sp>
        <p:nvSpPr>
          <p:cNvPr id="14" name="円/楕円 13"/>
          <p:cNvSpPr/>
          <p:nvPr/>
        </p:nvSpPr>
        <p:spPr>
          <a:xfrm>
            <a:off x="2824938" y="4875825"/>
            <a:ext cx="4543424" cy="23549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rPr>
              <a:t>ｄＤｄ</a:t>
            </a:r>
          </a:p>
        </p:txBody>
      </p:sp>
      <p:sp>
        <p:nvSpPr>
          <p:cNvPr id="15" name="円/楕円 14"/>
          <p:cNvSpPr/>
          <p:nvPr/>
        </p:nvSpPr>
        <p:spPr>
          <a:xfrm>
            <a:off x="3180380" y="3086994"/>
            <a:ext cx="3908879" cy="1613393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1350" dirty="0">
                <a:solidFill>
                  <a:srgbClr val="00B05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ｄＤｄ</a:t>
            </a: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2221872" y="2664349"/>
            <a:ext cx="1119410" cy="90367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2198032" y="2787059"/>
            <a:ext cx="502138" cy="59278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2174191" y="2909769"/>
            <a:ext cx="1666445" cy="196605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179262" y="2198437"/>
            <a:ext cx="2492990" cy="166199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縦軸，横軸，</a:t>
            </a:r>
            <a:endParaRPr lang="en-US" altLang="ja-JP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プロットエリア</a:t>
            </a:r>
            <a:endParaRPr lang="en-US" altLang="ja-JP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クリックして，</a:t>
            </a:r>
            <a:endParaRPr lang="en-US" altLang="ja-JP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調整できる</a:t>
            </a:r>
            <a:endParaRPr lang="en-US" altLang="ja-JP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（右クリックメニューもある</a:t>
            </a:r>
            <a:r>
              <a:rPr lang="ja-JP" altLang="en-US" sz="1200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lang="en-US" altLang="ja-JP" dirty="0">
              <a:solidFill>
                <a:srgbClr val="00206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ja-JP" altLang="en-US" dirty="0">
              <a:solidFill>
                <a:srgbClr val="00206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3174081" y="2416249"/>
            <a:ext cx="625479" cy="493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 flipH="1">
            <a:off x="3558512" y="1645864"/>
            <a:ext cx="160698" cy="7835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3520986" y="1173725"/>
            <a:ext cx="2954655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グラフの地の部分</a:t>
            </a:r>
            <a:endParaRPr lang="en-US" altLang="ja-JP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クリックするとメニュー</a:t>
            </a:r>
            <a:endParaRPr lang="en-US" altLang="ja-JP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が出る．右クリック</a:t>
            </a:r>
            <a:endParaRPr lang="en-US" altLang="ja-JP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メニューもある</a:t>
            </a:r>
            <a:endParaRPr lang="en-US" altLang="ja-JP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8271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次のように値を入力しなさい．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（値を入力して，</a:t>
            </a:r>
            <a:r>
              <a:rPr lang="en-US" altLang="ja-JP" dirty="0"/>
              <a:t>Enter</a:t>
            </a:r>
            <a:r>
              <a:rPr lang="ja-JP" altLang="en-US" dirty="0"/>
              <a:t>キーを押すと，アクティブセルが１つ下に動く）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28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08905" y="6076647"/>
            <a:ext cx="3954929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必ず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Ａ列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から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Ｃ列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を使いなさい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84263" y="3440370"/>
            <a:ext cx="1795143" cy="23544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必ず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１行</a:t>
            </a:r>
            <a:endParaRPr lang="en-US" altLang="ja-JP" sz="21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から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７行</a:t>
            </a:r>
            <a:endParaRPr lang="en-US" altLang="ja-JP" sz="21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を使いな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さい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36292" y="5710099"/>
            <a:ext cx="4028667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数字はすべて半角にしなさい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353" y="2532551"/>
            <a:ext cx="5355866" cy="31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93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次の３つのグラフをすべて作成しなさい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29</a:t>
            </a:fld>
            <a:endParaRPr lang="ja-JP" altLang="en-US"/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5189618" y="4003612"/>
            <a:ext cx="3499944" cy="6710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必ず，結果を確認</a:t>
            </a:r>
            <a:endParaRPr lang="en-US" altLang="ja-JP" sz="21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（間違っていたらやり直す）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1917374" y="5189044"/>
            <a:ext cx="5163992" cy="721050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2011537" y="5344639"/>
            <a:ext cx="5088870" cy="6710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操作を間違ってしまって，元に戻したいときは </a:t>
            </a:r>
            <a:r>
              <a:rPr lang="en-US" altLang="ja-JP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CTRL + Z</a:t>
            </a:r>
          </a:p>
          <a:p>
            <a:pPr marL="0" indent="0">
              <a:buNone/>
            </a:pPr>
            <a:r>
              <a:rPr lang="en-US" altLang="ja-JP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コントロールキーと「</a:t>
            </a:r>
            <a:r>
              <a:rPr lang="en-US" altLang="ja-JP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Z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」を同時押し</a:t>
            </a:r>
            <a:r>
              <a:rPr lang="en-US" altLang="ja-JP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)</a:t>
            </a:r>
            <a:endParaRPr lang="ja-JP" altLang="en-US" sz="21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27" y="1951627"/>
            <a:ext cx="3046064" cy="15583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452" y="1968097"/>
            <a:ext cx="3011487" cy="15406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27" y="3621710"/>
            <a:ext cx="3046064" cy="15262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0" name="正方形/長方形 19"/>
          <p:cNvSpPr/>
          <p:nvPr/>
        </p:nvSpPr>
        <p:spPr>
          <a:xfrm>
            <a:off x="3264119" y="2497012"/>
            <a:ext cx="992579" cy="41549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散布図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7415940" y="2497012"/>
            <a:ext cx="992579" cy="41549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折れ線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3277891" y="4037876"/>
            <a:ext cx="1531188" cy="73866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散布図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＋線形近似</a:t>
            </a:r>
          </a:p>
        </p:txBody>
      </p:sp>
    </p:spTree>
    <p:extLst>
      <p:ext uri="{BB962C8B-B14F-4D97-AF65-F5344CB8AC3E}">
        <p14:creationId xmlns:p14="http://schemas.microsoft.com/office/powerpoint/2010/main" val="1353835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何の役に立つか</a:t>
            </a:r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変化を見る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024723"/>
              </p:ext>
            </p:extLst>
          </p:nvPr>
        </p:nvGraphicFramePr>
        <p:xfrm>
          <a:off x="479745" y="2037138"/>
          <a:ext cx="3142162" cy="3146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18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年次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出生数（千人）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死亡数</a:t>
                      </a:r>
                      <a:endParaRPr kumimoji="1" lang="en-US" altLang="ja-JP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（千人）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1985</a:t>
                      </a:r>
                      <a:endParaRPr lang="ja-JP" altLang="en-US" sz="2100" dirty="0"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1432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752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1990</a:t>
                      </a:r>
                      <a:endParaRPr lang="ja-JP" altLang="en-US" sz="2100" dirty="0"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1222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820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1995</a:t>
                      </a: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1187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922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2000</a:t>
                      </a: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1191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962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2005</a:t>
                      </a: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1063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1084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2010</a:t>
                      </a:r>
                      <a:endParaRPr lang="ja-JP" altLang="en-US" sz="2100" dirty="0"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1071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1197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右矢印 2"/>
          <p:cNvSpPr/>
          <p:nvPr/>
        </p:nvSpPr>
        <p:spPr>
          <a:xfrm>
            <a:off x="3975178" y="3207348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5276686"/>
            <a:ext cx="5211683" cy="64633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出生数，死亡数の推移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zh-TW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出典：総務省「第</a:t>
            </a:r>
            <a:r>
              <a:rPr lang="en-US" altLang="zh-TW" dirty="0">
                <a:latin typeface="Arial" panose="020B0604020202020204" pitchFamily="34" charset="0"/>
                <a:ea typeface="メイリオ" panose="020B0604030504040204" pitchFamily="50" charset="-128"/>
              </a:rPr>
              <a:t>63</a:t>
            </a:r>
            <a:r>
              <a:rPr lang="zh-TW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回 日本統計年鑑 平成</a:t>
            </a:r>
            <a:r>
              <a:rPr lang="en-US" altLang="zh-TW" dirty="0">
                <a:latin typeface="Arial" panose="020B0604020202020204" pitchFamily="34" charset="0"/>
                <a:ea typeface="メイリオ" panose="020B0604030504040204" pitchFamily="50" charset="-128"/>
              </a:rPr>
              <a:t>26</a:t>
            </a:r>
            <a:r>
              <a:rPr lang="zh-TW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年」</a:t>
            </a:r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74406" y="5669426"/>
            <a:ext cx="4570482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散布図／折れ線グラフ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（ここでは３通り）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207" y="1398109"/>
            <a:ext cx="2703159" cy="13828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206" y="2833782"/>
            <a:ext cx="2705450" cy="13840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0207" y="4270626"/>
            <a:ext cx="2703159" cy="135440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25689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終わったら，データを消去（クリア）しておくこと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※</a:t>
            </a:r>
            <a:r>
              <a:rPr lang="ja-JP" altLang="en-US" dirty="0"/>
              <a:t>　範囲選択して，右クリックメニューで，「数式と値のクリア」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4440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3-3 </a:t>
            </a:r>
            <a:r>
              <a:rPr lang="ja-JP" altLang="en-US" dirty="0"/>
              <a:t>円グラフ，横棒グラフ</a:t>
            </a:r>
          </a:p>
        </p:txBody>
      </p:sp>
      <p:sp>
        <p:nvSpPr>
          <p:cNvPr id="12" name="字幕 11">
            <a:extLst>
              <a:ext uri="{FF2B5EF4-FFF2-40B4-BE49-F238E27FC236}">
                <a16:creationId xmlns:a16="http://schemas.microsoft.com/office/drawing/2014/main" id="{3806F0E3-3108-4201-B2D4-26145E8687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21286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円グラフ，横棒グラフ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32</a:t>
            </a:fld>
            <a:endParaRPr lang="ja-JP" altLang="en-US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55050" y="1401175"/>
            <a:ext cx="4045475" cy="37967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一種類のデータから</a:t>
            </a:r>
            <a:endParaRPr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200526" y="3479956"/>
            <a:ext cx="3185487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円グラフ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トップ数個を強調</a:t>
            </a: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370156"/>
              </p:ext>
            </p:extLst>
          </p:nvPr>
        </p:nvGraphicFramePr>
        <p:xfrm>
          <a:off x="25786" y="1780852"/>
          <a:ext cx="3177651" cy="3483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25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原因食品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事件数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魚介類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155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魚介類加工品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12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肉類及びその加工品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83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卵類及びその加工品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乳類及びその加工品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穀類及びその加工品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7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野菜及びその加工品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44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菓子類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複合調理食品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64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その他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453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不明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146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1" name="右矢印 10"/>
          <p:cNvSpPr/>
          <p:nvPr/>
        </p:nvSpPr>
        <p:spPr>
          <a:xfrm>
            <a:off x="3474123" y="3192140"/>
            <a:ext cx="464574" cy="420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5786" y="5315922"/>
            <a:ext cx="3820277" cy="57708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出典：厚生労働省，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rPr>
              <a:t>　　　平成２６年度原因食品別食中毒発生状況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226102" y="5654501"/>
            <a:ext cx="341632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横棒グラフ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主要なものを強調</a:t>
            </a: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257" y="1381293"/>
            <a:ext cx="3419687" cy="20728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256" y="3819218"/>
            <a:ext cx="3471863" cy="18359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7511944" y="1982889"/>
            <a:ext cx="1569660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上位１個で</a:t>
            </a:r>
            <a:endParaRPr lang="en-US" altLang="ja-JP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全体の半分．</a:t>
            </a:r>
            <a:endParaRPr lang="en-US" altLang="ja-JP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上位３個で</a:t>
            </a:r>
            <a:endParaRPr lang="en-US" altLang="ja-JP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全体の４／３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564119" y="4146546"/>
            <a:ext cx="1569660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１個だけ</a:t>
            </a:r>
            <a:endParaRPr lang="en-US" altLang="ja-JP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極端に多い．</a:t>
            </a:r>
            <a:endParaRPr lang="en-US" altLang="ja-JP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あと６個は，</a:t>
            </a:r>
            <a:endParaRPr lang="en-US" altLang="ja-JP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わりと多い</a:t>
            </a:r>
            <a:endParaRPr lang="en-US" altLang="ja-JP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7619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円グラフのお薦めの描き方</a:t>
            </a: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☑　データを降順に並べ替えてから，円グラフを作る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33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685" y="1856891"/>
            <a:ext cx="3869151" cy="246033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16" y="1856891"/>
            <a:ext cx="4059026" cy="2460331"/>
          </a:xfrm>
          <a:prstGeom prst="rect">
            <a:avLst/>
          </a:prstGeom>
        </p:spPr>
      </p:pic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915685" y="4547770"/>
            <a:ext cx="3579786" cy="7846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□　並べ替えないと，ごちゃごちゃして分かりにくい</a:t>
            </a: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8093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963" y="3861388"/>
            <a:ext cx="3064324" cy="178177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65" y="3962134"/>
            <a:ext cx="2071688" cy="174307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3562" y="3912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円グラフの作成手順（１／３）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34</a:t>
            </a:fld>
            <a:endParaRPr lang="ja-JP" altLang="en-US"/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088571" y="3275672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元データ</a:t>
            </a:r>
          </a:p>
        </p:txBody>
      </p:sp>
      <p:sp>
        <p:nvSpPr>
          <p:cNvPr id="12" name="右矢印 11"/>
          <p:cNvSpPr/>
          <p:nvPr/>
        </p:nvSpPr>
        <p:spPr>
          <a:xfrm>
            <a:off x="2986814" y="2100520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296106" y="4495494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3707816" y="4503989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169425" y="5833560"/>
            <a:ext cx="5639921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右クリックメニュー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で「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コピー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208339" y="5673340"/>
            <a:ext cx="4200525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064566" y="4991611"/>
            <a:ext cx="724241" cy="2307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4710532" y="5646702"/>
            <a:ext cx="4024238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④　空いている領域（例えば，セル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Ｄ２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）を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右クリック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して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貼り付け</a:t>
            </a: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4" y="1445691"/>
            <a:ext cx="2014538" cy="1821656"/>
          </a:xfrm>
          <a:prstGeom prst="rect">
            <a:avLst/>
          </a:prstGeom>
        </p:spPr>
      </p:pic>
      <p:sp>
        <p:nvSpPr>
          <p:cNvPr id="23" name="角丸四角形 22"/>
          <p:cNvSpPr/>
          <p:nvPr/>
        </p:nvSpPr>
        <p:spPr>
          <a:xfrm>
            <a:off x="4710532" y="5517743"/>
            <a:ext cx="3959881" cy="705005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3043" y="1415787"/>
            <a:ext cx="1804635" cy="1593785"/>
          </a:xfrm>
          <a:prstGeom prst="rect">
            <a:avLst/>
          </a:prstGeom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3736570" y="3104283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　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データ部分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範囲選択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3519754" y="2978804"/>
            <a:ext cx="3385871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453974" y="4117792"/>
            <a:ext cx="724241" cy="2307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6845488" y="4636896"/>
            <a:ext cx="326518" cy="3096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90203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338457" y="392997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円グラフの作成手順（２／３）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35</a:t>
            </a:fld>
            <a:endParaRPr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40" y="1403392"/>
            <a:ext cx="3529013" cy="183594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088" y="1817729"/>
            <a:ext cx="4029075" cy="1007269"/>
          </a:xfrm>
          <a:prstGeom prst="rect">
            <a:avLst/>
          </a:prstGeom>
        </p:spPr>
      </p:pic>
      <p:sp>
        <p:nvSpPr>
          <p:cNvPr id="13" name="右矢印 12"/>
          <p:cNvSpPr/>
          <p:nvPr/>
        </p:nvSpPr>
        <p:spPr>
          <a:xfrm>
            <a:off x="226527" y="1991680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555273" y="3316644"/>
            <a:ext cx="3783983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⑤　貼り付けた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データを範囲選択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338457" y="3191164"/>
            <a:ext cx="4082165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4572001" y="3241384"/>
            <a:ext cx="4531046" cy="45555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⑥　リボンで「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データ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」→「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並べ替え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4556072" y="3109201"/>
            <a:ext cx="4546974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右矢印 17"/>
          <p:cNvSpPr/>
          <p:nvPr/>
        </p:nvSpPr>
        <p:spPr>
          <a:xfrm>
            <a:off x="4362313" y="1978053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7215903" y="1774753"/>
            <a:ext cx="542624" cy="2948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8061909" y="2026479"/>
            <a:ext cx="458285" cy="5045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338458" y="4515439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895084" y="5640470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⑦「最優先されるキー」と「順序」を設定して「</a:t>
            </a:r>
            <a:r>
              <a:rPr lang="en-US" altLang="ja-JP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OK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ja-JP" altLang="en-US" sz="1875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722540" y="5559235"/>
            <a:ext cx="3385871" cy="660812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541" y="4123445"/>
            <a:ext cx="3869195" cy="1380095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722540" y="4518608"/>
            <a:ext cx="1241870" cy="2948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3178752" y="4537449"/>
            <a:ext cx="1241870" cy="2948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3250747" y="4914324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降順</a:t>
            </a:r>
          </a:p>
        </p:txBody>
      </p:sp>
      <p:sp>
        <p:nvSpPr>
          <p:cNvPr id="29" name="右矢印 28"/>
          <p:cNvSpPr/>
          <p:nvPr/>
        </p:nvSpPr>
        <p:spPr>
          <a:xfrm>
            <a:off x="4680247" y="4383903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5381008" y="5621467"/>
            <a:ext cx="3049234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1" name="コンテンツ プレースホルダー 2"/>
          <p:cNvSpPr txBox="1">
            <a:spLocks/>
          </p:cNvSpPr>
          <p:nvPr/>
        </p:nvSpPr>
        <p:spPr>
          <a:xfrm>
            <a:off x="5554443" y="5777400"/>
            <a:ext cx="4408168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⑧　並べ替え結果の確認</a:t>
            </a: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1300" y="4010640"/>
            <a:ext cx="2842576" cy="1470699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7151467" y="4220555"/>
            <a:ext cx="992408" cy="11364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54490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21" y="939196"/>
            <a:ext cx="3571875" cy="1828800"/>
          </a:xfrm>
          <a:prstGeom prst="rect">
            <a:avLst/>
          </a:prstGeom>
        </p:spPr>
      </p:pic>
      <p:sp>
        <p:nvSpPr>
          <p:cNvPr id="24" name="タイトル 1"/>
          <p:cNvSpPr>
            <a:spLocks noGrp="1"/>
          </p:cNvSpPr>
          <p:nvPr>
            <p:ph type="title"/>
          </p:nvPr>
        </p:nvSpPr>
        <p:spPr>
          <a:xfrm>
            <a:off x="273562" y="30416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円グラフの作成手順（３／３）</a:t>
            </a:r>
          </a:p>
        </p:txBody>
      </p:sp>
      <p:pic>
        <p:nvPicPr>
          <p:cNvPr id="27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16495" y="1149234"/>
            <a:ext cx="4227505" cy="1312181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36</a:t>
            </a:fld>
            <a:endParaRPr lang="ja-JP" altLang="en-US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877815" y="2782303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⑨　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データ部分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範囲選択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652866" y="2621456"/>
            <a:ext cx="3385871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161515" y="1457677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273562" y="4469334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4717914" y="2672506"/>
            <a:ext cx="5639921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⑩　リボンで「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挿入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」→円グラフの選択</a:t>
            </a:r>
            <a:endParaRPr lang="en-US" altLang="ja-JP" sz="1875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　（詳細は次ページ）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4690505" y="2615478"/>
            <a:ext cx="4389131" cy="67370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4538612" y="1475643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0" name="コンテンツ プレースホルダー 2"/>
          <p:cNvSpPr txBox="1">
            <a:spLocks/>
          </p:cNvSpPr>
          <p:nvPr/>
        </p:nvSpPr>
        <p:spPr>
          <a:xfrm>
            <a:off x="4331142" y="5149506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円グラフが得られる</a:t>
            </a: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67" y="3905670"/>
            <a:ext cx="3431876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130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円グラフの種類の選択例</a:t>
            </a:r>
          </a:p>
        </p:txBody>
      </p:sp>
      <p:pic>
        <p:nvPicPr>
          <p:cNvPr id="12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938" y="2417763"/>
            <a:ext cx="7058025" cy="2190750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37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831344" y="2645236"/>
            <a:ext cx="1024568" cy="4170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500312" y="1972845"/>
            <a:ext cx="1019175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挿入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6774869" y="3246211"/>
            <a:ext cx="710244" cy="4909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6543512" y="2336781"/>
            <a:ext cx="1538288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▼を展開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6774869" y="3737127"/>
            <a:ext cx="934082" cy="8816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6089569" y="4821446"/>
            <a:ext cx="2550635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一番左上の</a:t>
            </a:r>
            <a:endParaRPr lang="en-US" altLang="ja-JP" sz="21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円グラフをクリック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16960853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558" y="3746209"/>
            <a:ext cx="5515667" cy="1505501"/>
          </a:xfrm>
          <a:prstGeom prst="rect">
            <a:avLst/>
          </a:prstGeom>
        </p:spPr>
      </p:pic>
      <p:sp>
        <p:nvSpPr>
          <p:cNvPr id="19" name="タイトル 18">
            <a:extLst>
              <a:ext uri="{FF2B5EF4-FFF2-40B4-BE49-F238E27FC236}">
                <a16:creationId xmlns:a16="http://schemas.microsoft.com/office/drawing/2014/main" id="{34285419-5677-46CE-9B44-51D4EC787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38</a:t>
            </a:fld>
            <a:endParaRPr lang="ja-JP" altLang="en-US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3716016" y="2870701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　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データ部分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範囲選択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3499200" y="2745222"/>
            <a:ext cx="3385871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105656" y="2816292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元データ</a:t>
            </a:r>
          </a:p>
        </p:txBody>
      </p:sp>
      <p:sp>
        <p:nvSpPr>
          <p:cNvPr id="12" name="右矢印 11"/>
          <p:cNvSpPr/>
          <p:nvPr/>
        </p:nvSpPr>
        <p:spPr>
          <a:xfrm>
            <a:off x="3127610" y="1720640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730317" y="4169277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1330864" y="5551857"/>
            <a:ext cx="6270086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　リボンで「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挿入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」→横棒グラフの選択（次ページ）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1369779" y="5391637"/>
            <a:ext cx="6531209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032957" y="3867896"/>
            <a:ext cx="481644" cy="2307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720855" y="4347050"/>
            <a:ext cx="481644" cy="5540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667738" y="4023749"/>
            <a:ext cx="375875" cy="2482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07" y="1107732"/>
            <a:ext cx="1848165" cy="1671213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344" y="1173633"/>
            <a:ext cx="1725846" cy="152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681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2265"/>
            <a:ext cx="8934833" cy="243876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横棒グラフの種類の選択例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39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132844" y="2194168"/>
            <a:ext cx="1024568" cy="4170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157412" y="1893945"/>
            <a:ext cx="1019175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挿入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7139701" y="2440999"/>
            <a:ext cx="589837" cy="4593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6665475" y="2047514"/>
            <a:ext cx="1538288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▼を展開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7241106" y="2978902"/>
            <a:ext cx="774182" cy="6747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5663366" y="4577387"/>
            <a:ext cx="2909134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一番左上の</a:t>
            </a:r>
            <a:endParaRPr lang="en-US" altLang="ja-JP" sz="21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横棒グラフをクリック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2587776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何の役に立つか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88468" y="1042761"/>
            <a:ext cx="4045475" cy="37967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◆　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まとめる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50240" y="3438715"/>
            <a:ext cx="3185487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円グラフ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トップ数個を強調</a:t>
            </a: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604999"/>
              </p:ext>
            </p:extLst>
          </p:nvPr>
        </p:nvGraphicFramePr>
        <p:xfrm>
          <a:off x="627718" y="1820306"/>
          <a:ext cx="3177651" cy="3483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25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原因食品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事件数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魚介類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155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魚介類加工品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12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肉類及びその加工品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83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卵類及びその加工品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乳類及びその加工品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穀類及びその加工品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7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野菜及びその加工品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44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菓子類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複合調理食品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64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その他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453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不明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146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1" name="右矢印 10"/>
          <p:cNvSpPr/>
          <p:nvPr/>
        </p:nvSpPr>
        <p:spPr>
          <a:xfrm>
            <a:off x="4076054" y="3231595"/>
            <a:ext cx="464574" cy="420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5786" y="5315922"/>
            <a:ext cx="5032147" cy="64633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出典：厚生労働省，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　　平成２６年度原因食品別食中毒発生状況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43902" y="5579741"/>
            <a:ext cx="341632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横棒グラフ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主要なものを強調</a:t>
            </a: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058" y="1368957"/>
            <a:ext cx="3419687" cy="20728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057" y="3744458"/>
            <a:ext cx="3471863" cy="183594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540398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279512" y="367745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横棒グラフの作成手順（２／２）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40</a:t>
            </a:fld>
            <a:endParaRPr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72" y="1678782"/>
            <a:ext cx="2240756" cy="308810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191" y="2177033"/>
            <a:ext cx="1921272" cy="2502497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3188" y="2499390"/>
            <a:ext cx="3471863" cy="1835944"/>
          </a:xfrm>
          <a:prstGeom prst="rect">
            <a:avLst/>
          </a:prstGeom>
        </p:spPr>
      </p:pic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41340" y="5058880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　右クリックメニューで</a:t>
            </a:r>
            <a:endParaRPr lang="en-US" altLang="ja-JP" sz="1875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　軸の書式設定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0" y="4912140"/>
            <a:ext cx="3114675" cy="874298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567119" y="2100263"/>
            <a:ext cx="712535" cy="8943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H="1">
            <a:off x="1176913" y="1988345"/>
            <a:ext cx="1630962" cy="35553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2705133" y="1629575"/>
            <a:ext cx="1425073" cy="4079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この付近を</a:t>
            </a:r>
            <a:endParaRPr lang="en-US" altLang="ja-JP" sz="1875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75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クリック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1117881" y="4408113"/>
            <a:ext cx="1024568" cy="358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646210" y="4351598"/>
            <a:ext cx="1024568" cy="2204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右矢印 21"/>
          <p:cNvSpPr/>
          <p:nvPr/>
        </p:nvSpPr>
        <p:spPr>
          <a:xfrm>
            <a:off x="2950431" y="3040295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5339495" y="3098598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3247741" y="5047666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④　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軸の書式設定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で「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軸を</a:t>
            </a:r>
            <a:endParaRPr lang="en-US" altLang="ja-JP" sz="1875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　反転する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」に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チェック</a:t>
            </a:r>
          </a:p>
        </p:txBody>
      </p:sp>
      <p:sp>
        <p:nvSpPr>
          <p:cNvPr id="25" name="角丸四角形 24"/>
          <p:cNvSpPr/>
          <p:nvPr/>
        </p:nvSpPr>
        <p:spPr>
          <a:xfrm>
            <a:off x="3206402" y="4900926"/>
            <a:ext cx="3114675" cy="874298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コンテンツ プレースホルダー 2"/>
          <p:cNvSpPr txBox="1">
            <a:spLocks/>
          </p:cNvSpPr>
          <p:nvPr/>
        </p:nvSpPr>
        <p:spPr>
          <a:xfrm>
            <a:off x="6165397" y="4470176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横棒グラフが得られる</a:t>
            </a:r>
          </a:p>
        </p:txBody>
      </p:sp>
    </p:spTree>
    <p:extLst>
      <p:ext uri="{BB962C8B-B14F-4D97-AF65-F5344CB8AC3E}">
        <p14:creationId xmlns:p14="http://schemas.microsoft.com/office/powerpoint/2010/main" val="6044193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次のように値を入力しなさい．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（値を入力して，</a:t>
            </a:r>
            <a:r>
              <a:rPr lang="en-US" altLang="ja-JP" dirty="0"/>
              <a:t>Enter</a:t>
            </a:r>
            <a:r>
              <a:rPr lang="ja-JP" altLang="en-US" dirty="0"/>
              <a:t>キーを押すと，アクティブセルが１つ下に動く）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41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49242" y="3620540"/>
            <a:ext cx="1659596" cy="1384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必ず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１行</a:t>
            </a:r>
            <a:endParaRPr lang="en-US" altLang="ja-JP" sz="21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から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１２行</a:t>
            </a:r>
            <a:endParaRPr lang="en-US" altLang="ja-JP" sz="21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を使いな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さい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00" y="2380112"/>
            <a:ext cx="4200525" cy="379834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252838" y="6110514"/>
            <a:ext cx="3685624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必ず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Ａ列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と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Ｂ列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を使いなさい</a:t>
            </a:r>
          </a:p>
        </p:txBody>
      </p:sp>
    </p:spTree>
    <p:extLst>
      <p:ext uri="{BB962C8B-B14F-4D97-AF65-F5344CB8AC3E}">
        <p14:creationId xmlns:p14="http://schemas.microsoft.com/office/powerpoint/2010/main" val="30075899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次の２つのグラフをすべて作成しなさい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42</a:t>
            </a:fld>
            <a:endParaRPr lang="ja-JP" altLang="en-US"/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5889706" y="5189044"/>
            <a:ext cx="3499944" cy="6710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必ず，結果を確認</a:t>
            </a:r>
            <a:endParaRPr lang="en-US" altLang="ja-JP" sz="21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（間違っていたらやり直す）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474337" y="5139024"/>
            <a:ext cx="5163992" cy="721050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568499" y="5294619"/>
            <a:ext cx="5088870" cy="6710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操作を間違ってしまって，元に戻したいときは </a:t>
            </a:r>
            <a:r>
              <a:rPr lang="en-US" altLang="ja-JP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CTRL + Z</a:t>
            </a:r>
          </a:p>
          <a:p>
            <a:pPr marL="0" indent="0">
              <a:buNone/>
            </a:pPr>
            <a:r>
              <a:rPr lang="en-US" altLang="ja-JP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コントロールキーと「</a:t>
            </a:r>
            <a:r>
              <a:rPr lang="en-US" altLang="ja-JP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Z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」を同時押し</a:t>
            </a:r>
            <a:r>
              <a:rPr lang="en-US" altLang="ja-JP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)</a:t>
            </a:r>
            <a:endParaRPr lang="ja-JP" altLang="en-US" sz="21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52" y="1957694"/>
            <a:ext cx="4102227" cy="24865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971" y="1973514"/>
            <a:ext cx="4589650" cy="24270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1584447" y="4599804"/>
            <a:ext cx="1471885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円グラフ</a:t>
            </a:r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6094615" y="4596650"/>
            <a:ext cx="1471885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横棒グラフ</a:t>
            </a:r>
          </a:p>
        </p:txBody>
      </p:sp>
    </p:spTree>
    <p:extLst>
      <p:ext uri="{BB962C8B-B14F-4D97-AF65-F5344CB8AC3E}">
        <p14:creationId xmlns:p14="http://schemas.microsoft.com/office/powerpoint/2010/main" val="26690334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終わったら，データを消去（クリア）しておくこと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※</a:t>
            </a:r>
            <a:r>
              <a:rPr lang="ja-JP" altLang="en-US" dirty="0"/>
              <a:t>　範囲選択して，右クリックメニューで，「数式と値のクリア」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278054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3-4 </a:t>
            </a:r>
            <a:r>
              <a:rPr lang="ja-JP" altLang="en-US" dirty="0"/>
              <a:t>横棒グラフのバリエーション</a:t>
            </a:r>
          </a:p>
        </p:txBody>
      </p:sp>
      <p:sp>
        <p:nvSpPr>
          <p:cNvPr id="12" name="字幕 11">
            <a:extLst>
              <a:ext uri="{FF2B5EF4-FFF2-40B4-BE49-F238E27FC236}">
                <a16:creationId xmlns:a16="http://schemas.microsoft.com/office/drawing/2014/main" id="{810D1135-CA76-4F4D-BE6E-FE9B1F2928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721622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5599" y="395980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の横棒グラフのバリエーション（１／２）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45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0656"/>
            <a:ext cx="4647164" cy="124539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1" y="3305045"/>
            <a:ext cx="4607719" cy="188595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112" y="1440655"/>
            <a:ext cx="4062989" cy="1102520"/>
          </a:xfrm>
          <a:prstGeom prst="rect">
            <a:avLst/>
          </a:prstGeom>
        </p:spPr>
      </p:pic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793970" y="2596017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　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データ部分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範囲選択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5577154" y="2470538"/>
            <a:ext cx="3385871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2020687" y="2713707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元データ</a:t>
            </a:r>
          </a:p>
        </p:txBody>
      </p:sp>
      <p:sp>
        <p:nvSpPr>
          <p:cNvPr id="13" name="右矢印 12"/>
          <p:cNvSpPr/>
          <p:nvPr/>
        </p:nvSpPr>
        <p:spPr>
          <a:xfrm>
            <a:off x="4647164" y="1708668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719104" y="3831543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1083454" y="5502036"/>
            <a:ext cx="4402810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　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挿入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で，「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その他の横棒グラフ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ja-JP" altLang="en-US" sz="1875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083454" y="5376557"/>
            <a:ext cx="4102772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020687" y="3233301"/>
            <a:ext cx="550343" cy="3897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2571029" y="3090551"/>
            <a:ext cx="1019175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挿入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4257668" y="3459043"/>
            <a:ext cx="457071" cy="3798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4568096" y="3117985"/>
            <a:ext cx="1538288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▼を展開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4257668" y="4726810"/>
            <a:ext cx="1228595" cy="3798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54726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1"/>
          <p:cNvSpPr>
            <a:spLocks noGrp="1"/>
          </p:cNvSpPr>
          <p:nvPr>
            <p:ph type="title"/>
          </p:nvPr>
        </p:nvSpPr>
        <p:spPr>
          <a:xfrm>
            <a:off x="260433" y="314796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の横棒グラフのバリエーション（２／２）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46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89" y="1713610"/>
            <a:ext cx="2919047" cy="2614721"/>
          </a:xfrm>
          <a:prstGeom prst="rect">
            <a:avLst/>
          </a:prstGeom>
        </p:spPr>
      </p:pic>
      <p:sp>
        <p:nvSpPr>
          <p:cNvPr id="22" name="右矢印 21"/>
          <p:cNvSpPr/>
          <p:nvPr/>
        </p:nvSpPr>
        <p:spPr>
          <a:xfrm>
            <a:off x="209551" y="2669623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079566" y="1820572"/>
            <a:ext cx="439463" cy="3990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2113076" y="2323151"/>
            <a:ext cx="1535759" cy="10058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587026" y="4011210"/>
            <a:ext cx="584800" cy="3171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825084" y="4814912"/>
            <a:ext cx="4402810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④　横棒グラフの種類を</a:t>
            </a:r>
            <a:endParaRPr lang="en-US" altLang="ja-JP" sz="1875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上の通りに選び </a:t>
            </a:r>
            <a:r>
              <a:rPr lang="en-US" altLang="ja-JP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OK</a:t>
            </a:r>
            <a:endParaRPr lang="ja-JP" altLang="en-US" sz="1875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653212" y="4658539"/>
            <a:ext cx="2995624" cy="1102895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0" name="右矢印 29"/>
          <p:cNvSpPr/>
          <p:nvPr/>
        </p:nvSpPr>
        <p:spPr>
          <a:xfrm>
            <a:off x="3967163" y="2669622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037" y="1820571"/>
            <a:ext cx="4551242" cy="2190639"/>
          </a:xfrm>
          <a:prstGeom prst="rect">
            <a:avLst/>
          </a:prstGeom>
        </p:spPr>
      </p:pic>
      <p:sp>
        <p:nvSpPr>
          <p:cNvPr id="32" name="コンテンツ プレースホルダー 2"/>
          <p:cNvSpPr txBox="1">
            <a:spLocks/>
          </p:cNvSpPr>
          <p:nvPr/>
        </p:nvSpPr>
        <p:spPr>
          <a:xfrm>
            <a:off x="5227894" y="4375213"/>
            <a:ext cx="2897100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横棒グラフが得られる</a:t>
            </a:r>
            <a:endParaRPr lang="ja-JP" altLang="en-US" sz="1875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66139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次のように値を入力しなさい．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（値を入力して，</a:t>
            </a:r>
            <a:r>
              <a:rPr lang="en-US" altLang="ja-JP" dirty="0"/>
              <a:t>Enter</a:t>
            </a:r>
            <a:r>
              <a:rPr lang="ja-JP" altLang="en-US" dirty="0"/>
              <a:t>キーを押すと，アクティブセルが１つ下に動く）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47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41567" y="2406859"/>
            <a:ext cx="1659596" cy="1384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必ず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１行</a:t>
            </a:r>
            <a:endParaRPr lang="en-US" altLang="ja-JP" sz="21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から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４行</a:t>
            </a:r>
            <a:endParaRPr lang="en-US" altLang="ja-JP" sz="21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を使いな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さい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44599" y="4451456"/>
            <a:ext cx="2143536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数字はすべて</a:t>
            </a:r>
            <a:endParaRPr lang="en-US" altLang="ja-JP" sz="2100" dirty="0">
              <a:solidFill>
                <a:srgbClr val="0033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半角にしなさい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87663" y="4674167"/>
            <a:ext cx="3954929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必ず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Ａ列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から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Ｄ列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を使いなさい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45" y="2504639"/>
            <a:ext cx="7264511" cy="194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893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次のグラフを作成しなさい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48</a:t>
            </a:fld>
            <a:endParaRPr lang="ja-JP" altLang="en-US"/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5889706" y="5189044"/>
            <a:ext cx="3499944" cy="6710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必ず，結果を確認</a:t>
            </a:r>
            <a:endParaRPr lang="en-US" altLang="ja-JP" sz="21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（間違っていたらやり直す）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474337" y="5139023"/>
            <a:ext cx="5163992" cy="1321043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568499" y="5294619"/>
            <a:ext cx="5088870" cy="6710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操作を間違ってしまって，元に戻したいときは </a:t>
            </a:r>
            <a:r>
              <a:rPr lang="en-US" altLang="ja-JP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CTRL + Z</a:t>
            </a:r>
          </a:p>
          <a:p>
            <a:pPr marL="0" indent="0">
              <a:buNone/>
            </a:pPr>
            <a:r>
              <a:rPr lang="en-US" altLang="ja-JP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コントロールキーと「</a:t>
            </a:r>
            <a:r>
              <a:rPr lang="en-US" altLang="ja-JP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Z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」を同時押し</a:t>
            </a:r>
            <a:r>
              <a:rPr lang="en-US" altLang="ja-JP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)</a:t>
            </a:r>
            <a:endParaRPr lang="ja-JP" altLang="en-US" sz="21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3703568" y="4721386"/>
            <a:ext cx="1471885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横棒グラフ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714" y="1930862"/>
            <a:ext cx="5745595" cy="276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234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終わったら，データを消去（クリア）しておくこと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※</a:t>
            </a:r>
            <a:r>
              <a:rPr lang="ja-JP" altLang="en-US" dirty="0"/>
              <a:t>　範囲選択して，右クリックメニューで，「数式と値のクリア」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4988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何</a:t>
            </a:r>
            <a:r>
              <a:rPr lang="ja-JP" altLang="en-US" dirty="0"/>
              <a:t>の役に立つか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</a:t>
            </a:fld>
            <a:endParaRPr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549599"/>
              </p:ext>
            </p:extLst>
          </p:nvPr>
        </p:nvGraphicFramePr>
        <p:xfrm>
          <a:off x="37231" y="2112710"/>
          <a:ext cx="4521808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0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endParaRPr kumimoji="1" lang="ja-JP" altLang="en-US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朝食のあと</a:t>
                      </a:r>
                      <a:r>
                        <a:rPr kumimoji="1" lang="en-U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(%)</a:t>
                      </a:r>
                      <a:endParaRPr kumimoji="1" lang="ja-JP" altLang="en-US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昼食のあと</a:t>
                      </a:r>
                      <a:r>
                        <a:rPr kumimoji="1" lang="en-U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(%)</a:t>
                      </a:r>
                      <a:endParaRPr kumimoji="1" lang="ja-JP" altLang="en-US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夕食のあと</a:t>
                      </a:r>
                      <a:r>
                        <a:rPr kumimoji="1" lang="en-U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(%)</a:t>
                      </a:r>
                      <a:endParaRPr kumimoji="1" lang="ja-JP" altLang="en-US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北海道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15.7</a:t>
                      </a:r>
                      <a:endParaRPr kumimoji="1" lang="ja-JP" altLang="en-US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31.5</a:t>
                      </a:r>
                      <a:endParaRPr kumimoji="1" lang="ja-JP" altLang="en-US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79.0</a:t>
                      </a:r>
                      <a:endParaRPr kumimoji="1" lang="ja-JP" altLang="en-US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東京都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17.0</a:t>
                      </a:r>
                      <a:endParaRPr kumimoji="1" lang="ja-JP" altLang="en-US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31.7</a:t>
                      </a:r>
                      <a:endParaRPr kumimoji="1" lang="ja-JP" altLang="en-US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83.9</a:t>
                      </a:r>
                      <a:endParaRPr kumimoji="1" lang="ja-JP" altLang="en-US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広島県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11.7</a:t>
                      </a:r>
                      <a:endParaRPr kumimoji="1" lang="ja-JP" altLang="en-US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26.8</a:t>
                      </a:r>
                      <a:endParaRPr kumimoji="1" lang="ja-JP" altLang="en-US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80.4</a:t>
                      </a:r>
                      <a:endParaRPr kumimoji="1" lang="ja-JP" altLang="en-US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右矢印 5"/>
          <p:cNvSpPr/>
          <p:nvPr/>
        </p:nvSpPr>
        <p:spPr>
          <a:xfrm>
            <a:off x="4750143" y="2892697"/>
            <a:ext cx="464574" cy="420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68012" y="1212735"/>
            <a:ext cx="8807975" cy="37967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◆　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比べる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38092" y="4148060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横棒グラフ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149320" y="4182686"/>
            <a:ext cx="6436506" cy="64633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「食後のデザート」を食べるタイミング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出典：　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http://</a:t>
            </a:r>
            <a:r>
              <a:rPr lang="en-US" altLang="ja-JP" dirty="0" err="1">
                <a:latin typeface="Arial" panose="020B0604020202020204" pitchFamily="34" charset="0"/>
                <a:ea typeface="メイリオ" panose="020B0604030504040204" pitchFamily="50" charset="-128"/>
              </a:rPr>
              <a:t>www.dohouse.co.jp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/news/research/20140403/</a:t>
            </a:r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23" y="2264403"/>
            <a:ext cx="3557203" cy="171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677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演習問題</a:t>
            </a:r>
            <a:br>
              <a:rPr lang="en-US" altLang="ja-JP" dirty="0"/>
            </a:br>
            <a:br>
              <a:rPr lang="en-US" altLang="ja-JP" dirty="0"/>
            </a:br>
            <a:endParaRPr lang="ja-JP" altLang="en-US" dirty="0"/>
          </a:p>
        </p:txBody>
      </p:sp>
      <p:sp>
        <p:nvSpPr>
          <p:cNvPr id="12" name="字幕 11">
            <a:extLst>
              <a:ext uri="{FF2B5EF4-FFF2-40B4-BE49-F238E27FC236}">
                <a16:creationId xmlns:a16="http://schemas.microsoft.com/office/drawing/2014/main" id="{387A0062-7164-4A2E-926C-9BF727475D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8563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4">
            <a:extLst>
              <a:ext uri="{FF2B5EF4-FFF2-40B4-BE49-F238E27FC236}">
                <a16:creationId xmlns:a16="http://schemas.microsoft.com/office/drawing/2014/main" id="{47C5F0FB-7321-4A0F-A06E-BBAC0B5D4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次のように，値を入力しなさい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51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0928" y="5541253"/>
            <a:ext cx="4478854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数字はすべて半角にしなさい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64" y="1863090"/>
            <a:ext cx="8364857" cy="3370307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720856" y="2341826"/>
            <a:ext cx="7474454" cy="26541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16353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>
            <a:extLst>
              <a:ext uri="{FF2B5EF4-FFF2-40B4-BE49-F238E27FC236}">
                <a16:creationId xmlns:a16="http://schemas.microsoft.com/office/drawing/2014/main" id="{E2F0FFBE-4FA1-4556-9735-B26110305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折れ線グラフを作成しなさい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52</a:t>
            </a:fld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75" y="2529989"/>
            <a:ext cx="3633937" cy="146415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269" y="1863090"/>
            <a:ext cx="4707374" cy="2797958"/>
          </a:xfrm>
          <a:prstGeom prst="rect">
            <a:avLst/>
          </a:prstGeom>
        </p:spPr>
      </p:pic>
      <p:sp>
        <p:nvSpPr>
          <p:cNvPr id="7" name="右矢印 6"/>
          <p:cNvSpPr/>
          <p:nvPr/>
        </p:nvSpPr>
        <p:spPr>
          <a:xfrm>
            <a:off x="3861493" y="3225652"/>
            <a:ext cx="344495" cy="4385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8822" y="4830600"/>
            <a:ext cx="4478854" cy="73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例えば，このような折れ線グラフ</a:t>
            </a:r>
            <a:endParaRPr lang="en-US" altLang="ja-JP" sz="2100" dirty="0">
              <a:solidFill>
                <a:srgbClr val="0033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（必ず，</a:t>
            </a:r>
            <a:r>
              <a:rPr lang="ja-JP" altLang="en-US" sz="2100" b="1" u="sng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４本</a:t>
            </a:r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の折れ線にすること）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4942" y="5546180"/>
            <a:ext cx="4478854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作成したグラフは消さないこと</a:t>
            </a:r>
          </a:p>
        </p:txBody>
      </p:sp>
    </p:spTree>
    <p:extLst>
      <p:ext uri="{BB962C8B-B14F-4D97-AF65-F5344CB8AC3E}">
        <p14:creationId xmlns:p14="http://schemas.microsoft.com/office/powerpoint/2010/main" val="36579855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4">
            <a:extLst>
              <a:ext uri="{FF2B5EF4-FFF2-40B4-BE49-F238E27FC236}">
                <a16:creationId xmlns:a16="http://schemas.microsoft.com/office/drawing/2014/main" id="{0D53F526-529F-46CB-9F33-957D2BD76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次のように，値を入力しなさい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53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0928" y="5541253"/>
            <a:ext cx="4478854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数字はすべて半角にしなさい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24" y="2160550"/>
            <a:ext cx="4731904" cy="317746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534247" y="2000726"/>
            <a:ext cx="3569381" cy="31228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81269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>
            <a:extLst>
              <a:ext uri="{FF2B5EF4-FFF2-40B4-BE49-F238E27FC236}">
                <a16:creationId xmlns:a16="http://schemas.microsoft.com/office/drawing/2014/main" id="{70131BBC-E5E2-43EE-99C9-60399D5DF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散布図を作成しなさい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54</a:t>
            </a:fld>
            <a:endParaRPr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3861493" y="3225652"/>
            <a:ext cx="344495" cy="4385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8822" y="4830600"/>
            <a:ext cx="4478854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例えば，このような散布図</a:t>
            </a:r>
            <a:endParaRPr lang="en-US" altLang="ja-JP" sz="2100" dirty="0">
              <a:solidFill>
                <a:srgbClr val="0033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4942" y="5546180"/>
            <a:ext cx="4478854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作成したグラフは消さないこと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" y="2266891"/>
            <a:ext cx="3313115" cy="222474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762" y="2112428"/>
            <a:ext cx="4766914" cy="25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271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27" y="2323463"/>
            <a:ext cx="7589525" cy="2066455"/>
          </a:xfrm>
          <a:prstGeom prst="rect">
            <a:avLst/>
          </a:prstGeom>
        </p:spPr>
      </p:pic>
      <p:sp>
        <p:nvSpPr>
          <p:cNvPr id="15" name="タイトル 14">
            <a:extLst>
              <a:ext uri="{FF2B5EF4-FFF2-40B4-BE49-F238E27FC236}">
                <a16:creationId xmlns:a16="http://schemas.microsoft.com/office/drawing/2014/main" id="{D218A3A0-9D34-4FB7-9EC3-59A797AE1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次のように，値を入力しなさい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55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0928" y="5541253"/>
            <a:ext cx="4478854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数字はすべて半角にしなさい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725633" y="2120342"/>
            <a:ext cx="5818167" cy="16156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41403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>
            <a:extLst>
              <a:ext uri="{FF2B5EF4-FFF2-40B4-BE49-F238E27FC236}">
                <a16:creationId xmlns:a16="http://schemas.microsoft.com/office/drawing/2014/main" id="{339D1572-C800-485E-A711-DE353FDB5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円グラフを作成しなさい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56</a:t>
            </a:fld>
            <a:endParaRPr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3861493" y="3225652"/>
            <a:ext cx="344495" cy="4385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8822" y="4830600"/>
            <a:ext cx="4478854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例えば，このような円グラフ</a:t>
            </a:r>
            <a:endParaRPr lang="en-US" altLang="ja-JP" sz="2100" dirty="0">
              <a:solidFill>
                <a:srgbClr val="0033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4942" y="5546180"/>
            <a:ext cx="4478854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作成したグラフは消さないこと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26" y="2944430"/>
            <a:ext cx="3555562" cy="96809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796" y="1573771"/>
            <a:ext cx="3459393" cy="309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521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3794"/>
            <a:ext cx="9167753" cy="1482733"/>
          </a:xfrm>
          <a:prstGeom prst="rect">
            <a:avLst/>
          </a:prstGeom>
        </p:spPr>
      </p:pic>
      <p:sp>
        <p:nvSpPr>
          <p:cNvPr id="15" name="タイトル 14">
            <a:extLst>
              <a:ext uri="{FF2B5EF4-FFF2-40B4-BE49-F238E27FC236}">
                <a16:creationId xmlns:a16="http://schemas.microsoft.com/office/drawing/2014/main" id="{319053AA-CC67-464A-8D30-3AC76AFF3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次のように，値を入力しなさい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57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0928" y="5541253"/>
            <a:ext cx="4478854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数字はすべて半角にしなさい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99862" y="2093794"/>
            <a:ext cx="8544138" cy="16156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91329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>
            <a:extLst>
              <a:ext uri="{FF2B5EF4-FFF2-40B4-BE49-F238E27FC236}">
                <a16:creationId xmlns:a16="http://schemas.microsoft.com/office/drawing/2014/main" id="{17687B02-B83F-4858-90DF-7ACCC99F3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横棒グラフを作成しなさい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58</a:t>
            </a:fld>
            <a:endParaRPr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3656098" y="3159969"/>
            <a:ext cx="344495" cy="4385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8822" y="4830600"/>
            <a:ext cx="4478854" cy="10618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↑ 「軸を反転する」をチェックして</a:t>
            </a:r>
            <a:endParaRPr lang="en-US" altLang="ja-JP" sz="2100" dirty="0">
              <a:solidFill>
                <a:srgbClr val="0033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上から</a:t>
            </a:r>
            <a:r>
              <a:rPr lang="en-US" altLang="ja-JP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1980, 1985, 1995, 1995 </a:t>
            </a:r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の順に並ぶようにしなさい</a:t>
            </a:r>
            <a:endParaRPr lang="en-US" altLang="ja-JP" sz="2100" dirty="0">
              <a:solidFill>
                <a:srgbClr val="0033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4942" y="5546180"/>
            <a:ext cx="4478854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作成したグラフは消さないこと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1" y="3097734"/>
            <a:ext cx="3533949" cy="56651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089" y="2085426"/>
            <a:ext cx="4972586" cy="267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647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>
            <a:extLst>
              <a:ext uri="{FF2B5EF4-FFF2-40B4-BE49-F238E27FC236}">
                <a16:creationId xmlns:a16="http://schemas.microsoft.com/office/drawing/2014/main" id="{8A98E8DA-5A89-4D46-AF08-2452AC7D8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/>
              <a:t>Excel </a:t>
            </a:r>
            <a:r>
              <a:rPr lang="ja-JP" altLang="en-US" dirty="0"/>
              <a:t>で，４つのグラフを並べなさい（あとで印刷したいので）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59</a:t>
            </a:fld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049" y="2000726"/>
            <a:ext cx="5415544" cy="339155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04942" y="5546180"/>
            <a:ext cx="7657835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４つのグラフが見えていれば，並べ方は何でもよい</a:t>
            </a:r>
          </a:p>
        </p:txBody>
      </p:sp>
    </p:spTree>
    <p:extLst>
      <p:ext uri="{BB962C8B-B14F-4D97-AF65-F5344CB8AC3E}">
        <p14:creationId xmlns:p14="http://schemas.microsoft.com/office/powerpoint/2010/main" val="3296989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3-1 Excel </a:t>
            </a:r>
            <a:r>
              <a:rPr lang="ja-JP" altLang="en-US" dirty="0" err="1"/>
              <a:t>での</a:t>
            </a:r>
            <a:r>
              <a:rPr lang="ja-JP" altLang="en-US" dirty="0"/>
              <a:t>並べ替え</a:t>
            </a:r>
          </a:p>
        </p:txBody>
      </p:sp>
      <p:sp>
        <p:nvSpPr>
          <p:cNvPr id="12" name="字幕 11">
            <a:extLst>
              <a:ext uri="{FF2B5EF4-FFF2-40B4-BE49-F238E27FC236}">
                <a16:creationId xmlns:a16="http://schemas.microsoft.com/office/drawing/2014/main" id="{87B5B730-EB16-41E9-86D8-D1C1673882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49348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並べ替え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データを一定の規則で並べ替え．</a:t>
            </a:r>
            <a:endParaRPr lang="en-US" altLang="ja-JP" dirty="0"/>
          </a:p>
          <a:p>
            <a:r>
              <a:rPr lang="ja-JP" altLang="en-US" dirty="0"/>
              <a:t>並べ替えは行単位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514104" y="4629850"/>
            <a:ext cx="1784350" cy="5453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並べ替え前</a:t>
            </a: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5541169" y="3101930"/>
            <a:ext cx="2602443" cy="42280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得点（</a:t>
            </a:r>
            <a:r>
              <a:rPr lang="en-US" altLang="ja-JP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</a:t>
            </a: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列）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で</a:t>
            </a: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昇順</a:t>
            </a: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5541169" y="5624513"/>
            <a:ext cx="2602443" cy="42280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得点（</a:t>
            </a:r>
            <a:r>
              <a:rPr lang="en-US" altLang="ja-JP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</a:t>
            </a: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列）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で</a:t>
            </a: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降順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93" y="2250134"/>
            <a:ext cx="3253419" cy="216326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169" y="1215059"/>
            <a:ext cx="2722739" cy="181040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169" y="3684322"/>
            <a:ext cx="2693897" cy="179123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5" name="右矢印 14"/>
          <p:cNvSpPr/>
          <p:nvPr/>
        </p:nvSpPr>
        <p:spPr>
          <a:xfrm>
            <a:off x="4514360" y="2435701"/>
            <a:ext cx="464574" cy="1179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1214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72" y="3992059"/>
            <a:ext cx="3761000" cy="134801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並べ替え手順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8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25" y="1479301"/>
            <a:ext cx="2340665" cy="161299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162" y="1718823"/>
            <a:ext cx="4769242" cy="115908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6674" y="3852531"/>
            <a:ext cx="2558731" cy="1701355"/>
          </a:xfrm>
          <a:prstGeom prst="rect">
            <a:avLst/>
          </a:prstGeom>
        </p:spPr>
      </p:pic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209551" y="3296795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　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データ部分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範囲選択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104362" y="3164612"/>
            <a:ext cx="3385871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812681" y="1901699"/>
            <a:ext cx="522931" cy="2414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617280" y="2118632"/>
            <a:ext cx="476249" cy="5143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3601919" y="2143126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4554858" y="3278225"/>
            <a:ext cx="4408168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　リボンで「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データ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」→「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並べ替え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4449669" y="3146042"/>
            <a:ext cx="4513356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166357" y="4375848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812524" y="4431542"/>
            <a:ext cx="1230671" cy="2414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218998" y="4431542"/>
            <a:ext cx="1230671" cy="2414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276906" y="5408787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③「最優先されるキー」と「順序」を設定して「</a:t>
            </a:r>
            <a:r>
              <a:rPr lang="en-US" altLang="ja-JP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OK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ja-JP" altLang="en-US" sz="1875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114420" y="5332812"/>
            <a:ext cx="3385871" cy="660812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4693258" y="4375848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5332639" y="5677040"/>
            <a:ext cx="3280682" cy="31132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並べ替え結果が得られる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3629074" y="5078772"/>
            <a:ext cx="526569" cy="2487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110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9043"/>
            <a:ext cx="5600700" cy="200739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1" y="1533525"/>
            <a:ext cx="5600700" cy="2007394"/>
          </a:xfrm>
          <a:prstGeom prst="rect">
            <a:avLst/>
          </a:prstGeom>
        </p:spPr>
      </p:pic>
      <p:sp>
        <p:nvSpPr>
          <p:cNvPr id="21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並べ替えでの「最優先されるキー」と順序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9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831" y="1473645"/>
            <a:ext cx="2595329" cy="177208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414" y="3762296"/>
            <a:ext cx="2578359" cy="1691182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93927" y="2141668"/>
            <a:ext cx="1858859" cy="2964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93927" y="4429425"/>
            <a:ext cx="1858859" cy="2964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724636" y="2141668"/>
            <a:ext cx="1858859" cy="2964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724636" y="4459682"/>
            <a:ext cx="1858859" cy="2964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5878334" y="2114533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5848210" y="4430206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29899" y="2497238"/>
            <a:ext cx="2024913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氏名（列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29898" y="4782741"/>
            <a:ext cx="2024913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氏名（列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724636" y="2497237"/>
            <a:ext cx="80021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昇順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24636" y="4856080"/>
            <a:ext cx="80021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降順</a:t>
            </a:r>
          </a:p>
        </p:txBody>
      </p:sp>
    </p:spTree>
    <p:extLst>
      <p:ext uri="{BB962C8B-B14F-4D97-AF65-F5344CB8AC3E}">
        <p14:creationId xmlns:p14="http://schemas.microsoft.com/office/powerpoint/2010/main" val="2159307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2098</Words>
  <Application>Microsoft Office PowerPoint</Application>
  <PresentationFormat>画面に合わせる (4:3)</PresentationFormat>
  <Paragraphs>493</Paragraphs>
  <Slides>59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59</vt:i4>
      </vt:variant>
    </vt:vector>
  </HeadingPairs>
  <TitlesOfParts>
    <vt:vector size="63" baseType="lpstr">
      <vt:lpstr>游ゴシック</vt:lpstr>
      <vt:lpstr>Arial</vt:lpstr>
      <vt:lpstr>Calibri</vt:lpstr>
      <vt:lpstr>Office テーマ</vt:lpstr>
      <vt:lpstr>ex-3. Excel での並べ替え，グラフ </vt:lpstr>
      <vt:lpstr>アウトライン</vt:lpstr>
      <vt:lpstr>何の役に立つか</vt:lpstr>
      <vt:lpstr>何の役に立つか</vt:lpstr>
      <vt:lpstr>何の役に立つか</vt:lpstr>
      <vt:lpstr>3-1 Excel での並べ替え</vt:lpstr>
      <vt:lpstr>Excel での並べ替え</vt:lpstr>
      <vt:lpstr>Excel での並べ替え手順</vt:lpstr>
      <vt:lpstr>並べ替えでの「最優先されるキー」と順序</vt:lpstr>
      <vt:lpstr>並べ替えでの「最優先されるキー」と順序</vt:lpstr>
      <vt:lpstr>3-1 Excel での並べ替え</vt:lpstr>
      <vt:lpstr>実習</vt:lpstr>
      <vt:lpstr>Excel演習</vt:lpstr>
      <vt:lpstr>Excel演習</vt:lpstr>
      <vt:lpstr>Excel演習</vt:lpstr>
      <vt:lpstr>Excel演習</vt:lpstr>
      <vt:lpstr>3-2 Excel での散布図／折れ線グラフ</vt:lpstr>
      <vt:lpstr>Excel での散布図，折れ線グラフのバリエーション</vt:lpstr>
      <vt:lpstr>線形近似の例</vt:lpstr>
      <vt:lpstr>Excel での散布図の作成手順</vt:lpstr>
      <vt:lpstr>Excel での散布図の種類の選択例</vt:lpstr>
      <vt:lpstr>Excel での折れ線グラフの作成手順</vt:lpstr>
      <vt:lpstr>Excel での散布図＋線形近似の作成手順（１／３）</vt:lpstr>
      <vt:lpstr>Excel での散布図＋線形近似の作成手順（１／３）</vt:lpstr>
      <vt:lpstr>PowerPoint プレゼンテーション</vt:lpstr>
      <vt:lpstr>PowerPoint プレゼンテーション</vt:lpstr>
      <vt:lpstr>グラフの調整</vt:lpstr>
      <vt:lpstr>Excel演習</vt:lpstr>
      <vt:lpstr>Excel演習</vt:lpstr>
      <vt:lpstr>Excel演習</vt:lpstr>
      <vt:lpstr>3-3 円グラフ，横棒グラフ</vt:lpstr>
      <vt:lpstr>Excel での円グラフ，横棒グラフ</vt:lpstr>
      <vt:lpstr>円グラフのお薦めの描き方</vt:lpstr>
      <vt:lpstr>Excel での円グラフの作成手順（１／３）</vt:lpstr>
      <vt:lpstr>Excel での円グラフの作成手順（２／３）</vt:lpstr>
      <vt:lpstr>Excel での円グラフの作成手順（３／３）</vt:lpstr>
      <vt:lpstr>Excel での円グラフの種類の選択例</vt:lpstr>
      <vt:lpstr>PowerPoint プレゼンテーション</vt:lpstr>
      <vt:lpstr>Excel での横棒グラフの種類の選択例</vt:lpstr>
      <vt:lpstr>Excel での横棒グラフの作成手順（２／２）</vt:lpstr>
      <vt:lpstr>Excel演習</vt:lpstr>
      <vt:lpstr>Excel演習</vt:lpstr>
      <vt:lpstr>Excel演習</vt:lpstr>
      <vt:lpstr>3-4 横棒グラフのバリエーション</vt:lpstr>
      <vt:lpstr>Excel の横棒グラフのバリエーション（１／２）</vt:lpstr>
      <vt:lpstr>Excel の横棒グラフのバリエーション（２／２）</vt:lpstr>
      <vt:lpstr>Excel演習</vt:lpstr>
      <vt:lpstr>Excel演習</vt:lpstr>
      <vt:lpstr>Excel演習</vt:lpstr>
      <vt:lpstr>演習問題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ex-3. Excel での並べ替え，グラフ（Excel の使い方）</dc:title>
  <dc:creator>kaneko kunihiko</dc:creator>
  <cp:lastModifiedBy>金子　邦彦</cp:lastModifiedBy>
  <cp:revision>43</cp:revision>
  <dcterms:created xsi:type="dcterms:W3CDTF">2019-11-02T00:06:04Z</dcterms:created>
  <dcterms:modified xsi:type="dcterms:W3CDTF">2025-03-26T06:06:58Z</dcterms:modified>
</cp:coreProperties>
</file>