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948" r:id="rId2"/>
    <p:sldId id="556" r:id="rId3"/>
    <p:sldId id="558" r:id="rId4"/>
    <p:sldId id="559" r:id="rId5"/>
    <p:sldId id="560" r:id="rId6"/>
    <p:sldId id="561" r:id="rId7"/>
    <p:sldId id="562" r:id="rId8"/>
    <p:sldId id="563" r:id="rId9"/>
    <p:sldId id="564" r:id="rId10"/>
    <p:sldId id="565" r:id="rId11"/>
    <p:sldId id="566" r:id="rId12"/>
    <p:sldId id="567" r:id="rId13"/>
    <p:sldId id="568" r:id="rId14"/>
    <p:sldId id="569" r:id="rId15"/>
    <p:sldId id="570" r:id="rId16"/>
    <p:sldId id="571" r:id="rId17"/>
    <p:sldId id="572" r:id="rId18"/>
    <p:sldId id="573" r:id="rId19"/>
    <p:sldId id="574" r:id="rId20"/>
    <p:sldId id="575" r:id="rId21"/>
    <p:sldId id="576" r:id="rId22"/>
    <p:sldId id="577" r:id="rId23"/>
    <p:sldId id="578" r:id="rId24"/>
    <p:sldId id="579" r:id="rId25"/>
    <p:sldId id="580" r:id="rId26"/>
    <p:sldId id="581" r:id="rId27"/>
    <p:sldId id="582" r:id="rId28"/>
    <p:sldId id="583" r:id="rId29"/>
    <p:sldId id="584" r:id="rId30"/>
    <p:sldId id="585" r:id="rId31"/>
    <p:sldId id="586" r:id="rId32"/>
    <p:sldId id="587" r:id="rId33"/>
    <p:sldId id="588" r:id="rId34"/>
    <p:sldId id="589" r:id="rId35"/>
    <p:sldId id="590" r:id="rId36"/>
    <p:sldId id="591" r:id="rId37"/>
    <p:sldId id="592" r:id="rId38"/>
    <p:sldId id="593" r:id="rId39"/>
    <p:sldId id="594" r:id="rId40"/>
    <p:sldId id="595" r:id="rId41"/>
    <p:sldId id="596" r:id="rId42"/>
    <p:sldId id="597" r:id="rId43"/>
    <p:sldId id="598" r:id="rId44"/>
    <p:sldId id="599" r:id="rId45"/>
    <p:sldId id="600" r:id="rId46"/>
    <p:sldId id="601" r:id="rId47"/>
    <p:sldId id="602" r:id="rId48"/>
    <p:sldId id="603" r:id="rId49"/>
    <p:sldId id="604" r:id="rId50"/>
    <p:sldId id="605" r:id="rId51"/>
    <p:sldId id="606" r:id="rId5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2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1924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240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916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9388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8303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771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5231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080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392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570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8572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3626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833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076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634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395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135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821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0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700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157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excel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3203" y="1122363"/>
            <a:ext cx="8530307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ex-2. Excel </a:t>
            </a:r>
            <a:r>
              <a:rPr lang="ja-JP" altLang="en-US" dirty="0"/>
              <a:t>での切り取りとコピーと貼り付け，</a:t>
            </a:r>
            <a:r>
              <a:rPr lang="en-US" altLang="ja-JP" dirty="0"/>
              <a:t>Excel </a:t>
            </a:r>
            <a:r>
              <a:rPr lang="ja-JP" altLang="en-US" dirty="0"/>
              <a:t>の関数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/>
              <a:t>（</a:t>
            </a:r>
            <a:r>
              <a:rPr lang="en-US" altLang="ja-JP"/>
              <a:t>Excel </a:t>
            </a:r>
            <a:r>
              <a:rPr lang="ja-JP" altLang="en-US" dirty="0"/>
              <a:t>の使い方）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hlinkClick r:id="rId3"/>
              </a:rPr>
              <a:t>https://www.kkaneko.jp/cc/excel/index.html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2-2 </a:t>
            </a:r>
            <a:r>
              <a:rPr lang="ja-JP" altLang="en-US" dirty="0"/>
              <a:t>数式のコピー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0A785A86-ADCF-414A-B028-7F0EA5839E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865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 </a:t>
            </a:r>
            <a:r>
              <a:rPr lang="ja-JP" altLang="en-US" dirty="0" err="1"/>
              <a:t>での</a:t>
            </a:r>
            <a:r>
              <a:rPr lang="ja-JP" altLang="en-US" dirty="0"/>
              <a:t>数式の例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セル </a:t>
            </a:r>
            <a:r>
              <a:rPr lang="en-US" altLang="ja-JP" dirty="0" err="1"/>
              <a:t>B1</a:t>
            </a:r>
            <a:r>
              <a:rPr lang="en-US" altLang="ja-JP" dirty="0"/>
              <a:t> </a:t>
            </a:r>
            <a:r>
              <a:rPr lang="ja-JP" altLang="en-US" dirty="0"/>
              <a:t>に，数式「</a:t>
            </a:r>
            <a:r>
              <a:rPr lang="en-US" altLang="ja-JP" dirty="0"/>
              <a:t>=A1*1.08</a:t>
            </a:r>
            <a:r>
              <a:rPr lang="ja-JP" altLang="en-US" dirty="0"/>
              <a:t>」を入力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82" y="1452454"/>
            <a:ext cx="5553379" cy="142101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82" y="3191285"/>
            <a:ext cx="5562516" cy="1386434"/>
          </a:xfrm>
          <a:prstGeom prst="rect">
            <a:avLst/>
          </a:prstGeom>
        </p:spPr>
      </p:pic>
      <p:sp>
        <p:nvSpPr>
          <p:cNvPr id="8" name="下矢印 7"/>
          <p:cNvSpPr/>
          <p:nvPr/>
        </p:nvSpPr>
        <p:spPr>
          <a:xfrm>
            <a:off x="2526623" y="2923627"/>
            <a:ext cx="1028700" cy="306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コンテンツ プレースホルダー 5"/>
          <p:cNvSpPr txBox="1">
            <a:spLocks/>
          </p:cNvSpPr>
          <p:nvPr/>
        </p:nvSpPr>
        <p:spPr>
          <a:xfrm>
            <a:off x="5970490" y="3598918"/>
            <a:ext cx="3173510" cy="7448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ja-JP" altLang="en-US" sz="24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b="1" u="sng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B1</a:t>
            </a:r>
            <a:r>
              <a:rPr lang="en-US" altLang="ja-JP" sz="2400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には，「</a:t>
            </a:r>
            <a:r>
              <a:rPr lang="en-US" altLang="ja-JP" sz="2400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108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」が表示される</a:t>
            </a:r>
          </a:p>
        </p:txBody>
      </p:sp>
      <p:sp>
        <p:nvSpPr>
          <p:cNvPr id="10" name="コンテンツ プレースホルダー 5"/>
          <p:cNvSpPr txBox="1">
            <a:spLocks/>
          </p:cNvSpPr>
          <p:nvPr/>
        </p:nvSpPr>
        <p:spPr>
          <a:xfrm>
            <a:off x="3640213" y="2893323"/>
            <a:ext cx="4487277" cy="47432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Enter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キーを押すと・・・</a:t>
            </a:r>
          </a:p>
        </p:txBody>
      </p:sp>
      <p:sp>
        <p:nvSpPr>
          <p:cNvPr id="13" name="コンテンツ プレースホルダー 5"/>
          <p:cNvSpPr txBox="1">
            <a:spLocks/>
          </p:cNvSpPr>
          <p:nvPr/>
        </p:nvSpPr>
        <p:spPr>
          <a:xfrm>
            <a:off x="4953980" y="5113654"/>
            <a:ext cx="3173510" cy="7448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8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lang="ja-JP" altLang="en-US" sz="18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ja-JP" altLang="en-US" sz="1800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1800" b="1" u="sng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B1</a:t>
            </a:r>
            <a:r>
              <a:rPr lang="ja-JP" altLang="en-US" sz="18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をクリックすると，数式バーには数式「</a:t>
            </a:r>
            <a:r>
              <a:rPr lang="en-US" altLang="ja-JP" sz="1800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=A1*1.08</a:t>
            </a:r>
            <a:r>
              <a:rPr lang="ja-JP" altLang="en-US" sz="18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」が表示される</a:t>
            </a:r>
            <a:endParaRPr lang="en-US" altLang="ja-JP" sz="18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45" y="4947689"/>
            <a:ext cx="4773879" cy="105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531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セルの列番号，行番号を含む数式のコピー</a:t>
            </a:r>
          </a:p>
        </p:txBody>
      </p:sp>
      <p:sp>
        <p:nvSpPr>
          <p:cNvPr id="10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② セルのアドレス（行番号，列番号） を含む数式「</a:t>
            </a:r>
            <a:r>
              <a:rPr lang="en-US" altLang="ja-JP" dirty="0"/>
              <a:t>=A1*1.08</a:t>
            </a:r>
            <a:r>
              <a:rPr lang="ja-JP" altLang="en-US" dirty="0"/>
              <a:t>」をコピー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969982"/>
            <a:ext cx="5591531" cy="1233426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1893973" y="2214280"/>
            <a:ext cx="1354553" cy="4477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397921" y="2850826"/>
            <a:ext cx="1354553" cy="4477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下矢印 13"/>
          <p:cNvSpPr/>
          <p:nvPr/>
        </p:nvSpPr>
        <p:spPr>
          <a:xfrm>
            <a:off x="2734176" y="3389743"/>
            <a:ext cx="1028700" cy="306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" y="3839954"/>
            <a:ext cx="5591531" cy="1968616"/>
          </a:xfrm>
          <a:prstGeom prst="rect">
            <a:avLst/>
          </a:prstGeom>
        </p:spPr>
      </p:pic>
      <p:sp>
        <p:nvSpPr>
          <p:cNvPr id="16" name="コンテンツ プレースホルダー 5"/>
          <p:cNvSpPr txBox="1">
            <a:spLocks/>
          </p:cNvSpPr>
          <p:nvPr/>
        </p:nvSpPr>
        <p:spPr>
          <a:xfrm>
            <a:off x="5801080" y="4198928"/>
            <a:ext cx="3342920" cy="7448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貼り付け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043367" y="5050475"/>
            <a:ext cx="1354553" cy="4477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446528" y="3935079"/>
            <a:ext cx="1354553" cy="4477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コンテンツ プレースホルダー 5"/>
          <p:cNvSpPr txBox="1">
            <a:spLocks/>
          </p:cNvSpPr>
          <p:nvPr/>
        </p:nvSpPr>
        <p:spPr>
          <a:xfrm>
            <a:off x="5963438" y="4678060"/>
            <a:ext cx="3342920" cy="74483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400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400" b="1" u="sng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A2</a:t>
            </a:r>
            <a:r>
              <a:rPr lang="en-US" altLang="ja-JP" sz="2400" b="1" u="sng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*1.08</a:t>
            </a: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」が貼り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付けられる</a:t>
            </a:r>
          </a:p>
        </p:txBody>
      </p:sp>
    </p:spTree>
    <p:extLst>
      <p:ext uri="{BB962C8B-B14F-4D97-AF65-F5344CB8AC3E}">
        <p14:creationId xmlns:p14="http://schemas.microsoft.com/office/powerpoint/2010/main" val="4115403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実習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24DC9C4A-6C46-4666-8129-3AFFF1A49F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6386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Microsoft Excel </a:t>
            </a:r>
            <a:r>
              <a:rPr lang="ja-JP" altLang="en-US" dirty="0"/>
              <a:t>を起動しなさい</a:t>
            </a:r>
            <a:endParaRPr lang="en-US" altLang="ja-JP" dirty="0"/>
          </a:p>
          <a:p>
            <a:r>
              <a:rPr lang="en-US" altLang="ja-JP" dirty="0"/>
              <a:t>Excel </a:t>
            </a:r>
            <a:r>
              <a:rPr lang="ja-JP" altLang="en-US" dirty="0"/>
              <a:t>のスタート画面で「空白のブック」を選びなさい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14</a:t>
            </a:fld>
            <a:endParaRPr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590" y="3901687"/>
            <a:ext cx="3681161" cy="268668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3037166" y="4800012"/>
            <a:ext cx="952513" cy="8900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0618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次のように値を入力しなさい．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（値を入力して，</a:t>
            </a:r>
            <a:r>
              <a:rPr lang="en-US" altLang="ja-JP" dirty="0"/>
              <a:t>Enter</a:t>
            </a:r>
            <a:r>
              <a:rPr lang="ja-JP" altLang="en-US" dirty="0"/>
              <a:t>キーを押すと，アクティブセルが１つ下に動く）　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06145" y="5531421"/>
            <a:ext cx="5186035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Ａ列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と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Ｂ列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87388" y="2726081"/>
            <a:ext cx="1723549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１行</a:t>
            </a:r>
            <a:endParaRPr lang="en-US" altLang="ja-JP" sz="3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４行</a:t>
            </a:r>
            <a:endParaRPr lang="en-US" altLang="ja-JP" sz="3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さい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95047" y="4790455"/>
            <a:ext cx="5676554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0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30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数字はすべて半角にしなさい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088" y="2184565"/>
            <a:ext cx="5375296" cy="256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747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228234"/>
              </p:ext>
            </p:extLst>
          </p:nvPr>
        </p:nvGraphicFramePr>
        <p:xfrm>
          <a:off x="1646321" y="2958764"/>
          <a:ext cx="3966412" cy="2626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3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5380"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38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価格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税込み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38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24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A2</a:t>
                      </a:r>
                      <a:r>
                        <a:rPr lang="en-US" altLang="ja-JP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*1.08</a:t>
                      </a:r>
                      <a:endParaRPr lang="ja-JP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38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38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250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次のように数式を入力しなさい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（数式を入力して，</a:t>
            </a:r>
            <a:r>
              <a:rPr lang="en-US" altLang="ja-JP" dirty="0"/>
              <a:t>Enter</a:t>
            </a:r>
            <a:r>
              <a:rPr lang="ja-JP" altLang="en-US" dirty="0"/>
              <a:t>キーを押すと，アクティブセルが１つ下に動く）　</a:t>
            </a:r>
            <a:endParaRPr lang="en-US" altLang="ja-JP" dirty="0"/>
          </a:p>
          <a:p>
            <a:r>
              <a:rPr lang="en-US" altLang="ja-JP" dirty="0"/>
              <a:t>	</a:t>
            </a:r>
            <a:r>
              <a:rPr lang="ja-JP" altLang="en-US" dirty="0"/>
              <a:t>「</a:t>
            </a:r>
            <a:r>
              <a:rPr lang="en-US" altLang="ja-JP" dirty="0"/>
              <a:t>=</a:t>
            </a:r>
            <a:r>
              <a:rPr lang="en-US" altLang="ja-JP" dirty="0" err="1"/>
              <a:t>A2</a:t>
            </a:r>
            <a:r>
              <a:rPr lang="en-US" altLang="ja-JP" dirty="0"/>
              <a:t>*1.08</a:t>
            </a:r>
            <a:r>
              <a:rPr lang="ja-JP" altLang="en-US" dirty="0"/>
              <a:t>」は半角です（正確に！）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952374" y="3975539"/>
            <a:ext cx="1660359" cy="5933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3545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次のように表示されることを確認しなさい．</a:t>
            </a:r>
            <a:endParaRPr lang="en-US" altLang="ja-JP" dirty="0"/>
          </a:p>
          <a:p>
            <a:r>
              <a:rPr lang="ja-JP" altLang="en-US" dirty="0"/>
              <a:t>表示されないときは，前に戻って，ミスを修正すること！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17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0515" y="2643940"/>
            <a:ext cx="5304610" cy="276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2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 err="1"/>
              <a:t>B2</a:t>
            </a:r>
            <a:r>
              <a:rPr lang="en-US" altLang="ja-JP" dirty="0"/>
              <a:t> </a:t>
            </a:r>
            <a:r>
              <a:rPr lang="ja-JP" altLang="en-US" dirty="0"/>
              <a:t>の数式を，セル </a:t>
            </a:r>
            <a:r>
              <a:rPr lang="en-US" altLang="ja-JP" dirty="0" err="1"/>
              <a:t>B3</a:t>
            </a:r>
            <a:r>
              <a:rPr lang="en-US" altLang="ja-JP" dirty="0"/>
              <a:t> </a:t>
            </a:r>
            <a:r>
              <a:rPr lang="ja-JP" altLang="en-US" dirty="0"/>
              <a:t>と セル </a:t>
            </a:r>
            <a:r>
              <a:rPr lang="en-US" altLang="ja-JP" dirty="0" err="1"/>
              <a:t>B4</a:t>
            </a:r>
            <a:r>
              <a:rPr lang="en-US" altLang="ja-JP" dirty="0"/>
              <a:t> </a:t>
            </a:r>
            <a:r>
              <a:rPr lang="ja-JP" altLang="en-US" dirty="0"/>
              <a:t>にコピーしなさい</a:t>
            </a:r>
            <a:endParaRPr lang="en-US" altLang="ja-JP" dirty="0"/>
          </a:p>
          <a:p>
            <a:r>
              <a:rPr lang="ja-JP" altLang="en-US" dirty="0"/>
              <a:t>次のように表示されることを確認しなさい．</a:t>
            </a:r>
            <a:endParaRPr lang="en-US" altLang="ja-JP" dirty="0"/>
          </a:p>
          <a:p>
            <a:r>
              <a:rPr lang="ja-JP" altLang="en-US" dirty="0"/>
              <a:t>表示されないときは，前に戻って，ミスを修正すること！　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18</a:t>
            </a:fld>
            <a:endParaRPr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614" y="2893031"/>
            <a:ext cx="6115239" cy="292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725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92142"/>
            <a:ext cx="6115239" cy="2922060"/>
          </a:xfrm>
          <a:prstGeom prst="rect">
            <a:avLst/>
          </a:prstGeom>
        </p:spPr>
      </p:pic>
      <p:sp>
        <p:nvSpPr>
          <p:cNvPr id="7" name="左矢印 6"/>
          <p:cNvSpPr/>
          <p:nvPr/>
        </p:nvSpPr>
        <p:spPr>
          <a:xfrm>
            <a:off x="5763315" y="3063674"/>
            <a:ext cx="703848" cy="37899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左矢印 7"/>
          <p:cNvSpPr/>
          <p:nvPr/>
        </p:nvSpPr>
        <p:spPr>
          <a:xfrm>
            <a:off x="5763315" y="3600179"/>
            <a:ext cx="703848" cy="37899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左矢印 8"/>
          <p:cNvSpPr/>
          <p:nvPr/>
        </p:nvSpPr>
        <p:spPr>
          <a:xfrm>
            <a:off x="5781362" y="4136684"/>
            <a:ext cx="703848" cy="37899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13621" y="2957921"/>
            <a:ext cx="1733167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7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A2</a:t>
            </a:r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 *1.08</a:t>
            </a:r>
            <a:endParaRPr lang="ja-JP" altLang="en-US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13621" y="3600180"/>
            <a:ext cx="1733167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7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A3</a:t>
            </a:r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 *1.08</a:t>
            </a:r>
            <a:endParaRPr lang="ja-JP" altLang="en-US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13621" y="4242439"/>
            <a:ext cx="1733167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7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A4</a:t>
            </a:r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 *1.08</a:t>
            </a:r>
            <a:endParaRPr lang="ja-JP" altLang="en-US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6FB6F9B1-C459-4AE8-A781-9C5B21816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6E9C216-3050-4ADC-BFE5-CBAA7458B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696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2-1 Excel </a:t>
            </a:r>
            <a:r>
              <a:rPr lang="ja-JP" altLang="en-US" dirty="0" err="1"/>
              <a:t>での</a:t>
            </a:r>
            <a:r>
              <a:rPr lang="ja-JP" altLang="en-US" dirty="0"/>
              <a:t>切り取り，コピー，貼り付け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2-2 </a:t>
            </a:r>
            <a:r>
              <a:rPr lang="ja-JP" altLang="en-US" dirty="0"/>
              <a:t>数式のコピー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2-3 </a:t>
            </a:r>
            <a:r>
              <a:rPr lang="ja-JP" altLang="en-US" dirty="0"/>
              <a:t>絶対番地と相対番地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2-4 Excel </a:t>
            </a:r>
            <a:r>
              <a:rPr lang="ja-JP" altLang="en-US" dirty="0"/>
              <a:t>の便利な関数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2-5 Excel </a:t>
            </a:r>
            <a:r>
              <a:rPr lang="ja-JP" altLang="en-US" dirty="0"/>
              <a:t>のショートカットキー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081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確認したら，範囲選択して，右クリックして，「数式と値のクリア」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20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34274"/>
            <a:ext cx="4098522" cy="194506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364458" y="4942233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範囲選択</a:t>
            </a:r>
          </a:p>
        </p:txBody>
      </p:sp>
      <p:sp>
        <p:nvSpPr>
          <p:cNvPr id="7" name="右矢印 6"/>
          <p:cNvSpPr/>
          <p:nvPr/>
        </p:nvSpPr>
        <p:spPr>
          <a:xfrm>
            <a:off x="4368247" y="3555724"/>
            <a:ext cx="358058" cy="4770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6030" y="2524304"/>
            <a:ext cx="2756492" cy="318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206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2-3 </a:t>
            </a:r>
            <a:r>
              <a:rPr lang="ja-JP" altLang="en-US" dirty="0"/>
              <a:t>絶対番地と相対番地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F4F134E0-9A72-47A1-B0D0-80771EB3B8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2444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2-3 Excel </a:t>
            </a:r>
            <a:r>
              <a:rPr lang="ja-JP" altLang="en-US" dirty="0" err="1"/>
              <a:t>での</a:t>
            </a:r>
            <a:r>
              <a:rPr lang="ja-JP" altLang="en-US" dirty="0"/>
              <a:t>絶対番地と相対番地</a:t>
            </a:r>
          </a:p>
        </p:txBody>
      </p:sp>
      <p:sp>
        <p:nvSpPr>
          <p:cNvPr id="1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760786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000" dirty="0"/>
              <a:t>◆ 相対番地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セルのアドレスを　「列番号」と「行番号」で示す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（例）　</a:t>
            </a:r>
            <a:r>
              <a:rPr lang="en-US" altLang="ja-JP" sz="2000" dirty="0" err="1"/>
              <a:t>A2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 	</a:t>
            </a:r>
            <a:r>
              <a:rPr lang="ja-JP" altLang="en-US" sz="2000" dirty="0"/>
              <a:t>コピー／切り取りして貼り付けるとき，コピー先とコピー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	</a:t>
            </a:r>
            <a:r>
              <a:rPr lang="ja-JP" altLang="en-US" sz="2000" dirty="0"/>
              <a:t>元のセルのアドレスのずれに応じて，調整が行われる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◆ 絶対番地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セルのアドレスを　「</a:t>
            </a:r>
            <a:r>
              <a:rPr lang="en-US" altLang="ja-JP" sz="2000" dirty="0"/>
              <a:t>$</a:t>
            </a:r>
            <a:r>
              <a:rPr lang="ja-JP" altLang="en-US" sz="2000" dirty="0"/>
              <a:t>」と「列番号」と「</a:t>
            </a:r>
            <a:r>
              <a:rPr lang="en-US" altLang="ja-JP" sz="2000" dirty="0"/>
              <a:t>$</a:t>
            </a:r>
            <a:r>
              <a:rPr lang="ja-JP" altLang="en-US" sz="2000" dirty="0"/>
              <a:t>」と「行番号」で示す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　（例）　</a:t>
            </a:r>
            <a:r>
              <a:rPr lang="en-US" altLang="ja-JP" sz="2000" dirty="0"/>
              <a:t>$</a:t>
            </a:r>
            <a:r>
              <a:rPr lang="en-US" altLang="ja-JP" sz="2000" dirty="0" err="1"/>
              <a:t>A$2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 	</a:t>
            </a:r>
            <a:r>
              <a:rPr lang="ja-JP" altLang="en-US" sz="2000" dirty="0"/>
              <a:t>コピー／切り取りして貼り付けるときの調整は無い</a:t>
            </a:r>
            <a:endParaRPr lang="en-US" altLang="ja-JP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54439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次のように値を入力しなさい．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（値を入力して，</a:t>
            </a:r>
            <a:r>
              <a:rPr lang="en-US" altLang="ja-JP" dirty="0"/>
              <a:t>Enter</a:t>
            </a:r>
            <a:r>
              <a:rPr lang="ja-JP" altLang="en-US" dirty="0"/>
              <a:t>キーを押すと，アクティブセルが１つ下に動く）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4441" y="5469835"/>
            <a:ext cx="5570756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Ａ列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Ｄ列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を使いなさい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56619" y="2375471"/>
            <a:ext cx="1723549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１行</a:t>
            </a:r>
            <a:endParaRPr lang="en-US" altLang="ja-JP" sz="3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６行</a:t>
            </a:r>
            <a:endParaRPr lang="en-US" altLang="ja-JP" sz="3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さい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547" y="2191266"/>
            <a:ext cx="7064072" cy="2881968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743340" y="5073234"/>
            <a:ext cx="5676554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30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30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数字はすべて半角にしなさい</a:t>
            </a:r>
          </a:p>
        </p:txBody>
      </p:sp>
    </p:spTree>
    <p:extLst>
      <p:ext uri="{BB962C8B-B14F-4D97-AF65-F5344CB8AC3E}">
        <p14:creationId xmlns:p14="http://schemas.microsoft.com/office/powerpoint/2010/main" val="22090660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515183"/>
              </p:ext>
            </p:extLst>
          </p:nvPr>
        </p:nvGraphicFramePr>
        <p:xfrm>
          <a:off x="1108794" y="3569091"/>
          <a:ext cx="6679095" cy="2610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5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5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9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9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2904"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購入者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購入数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=$</a:t>
                      </a:r>
                      <a:r>
                        <a:rPr lang="en-US" altLang="ja-JP" sz="2400" b="1" i="0" u="none" strike="noStrike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C$6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B2</a:t>
                      </a:r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*</a:t>
                      </a:r>
                      <a:r>
                        <a:rPr lang="en-US" altLang="ja-JP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C2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BB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単価は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次のように数式を入力しなさい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（数式を入力して，</a:t>
            </a:r>
            <a:r>
              <a:rPr lang="en-US" altLang="ja-JP" dirty="0"/>
              <a:t>Enter</a:t>
            </a:r>
            <a:r>
              <a:rPr lang="ja-JP" altLang="en-US" dirty="0"/>
              <a:t>キーを押すと，アクティブセルが１つ下に動く）　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「</a:t>
            </a:r>
            <a:r>
              <a:rPr lang="en-US" altLang="ja-JP" dirty="0"/>
              <a:t>=$</a:t>
            </a:r>
            <a:r>
              <a:rPr lang="en-US" altLang="ja-JP" dirty="0" err="1"/>
              <a:t>C$6</a:t>
            </a:r>
            <a:r>
              <a:rPr lang="ja-JP" altLang="en-US" dirty="0"/>
              <a:t>」，「</a:t>
            </a:r>
            <a:r>
              <a:rPr lang="en-US" altLang="ja-JP" dirty="0"/>
              <a:t>=</a:t>
            </a:r>
            <a:r>
              <a:rPr lang="en-US" altLang="ja-JP" dirty="0" err="1"/>
              <a:t>B2</a:t>
            </a:r>
            <a:r>
              <a:rPr lang="en-US" altLang="ja-JP" dirty="0"/>
              <a:t>*</a:t>
            </a:r>
            <a:r>
              <a:rPr lang="en-US" altLang="ja-JP" dirty="0" err="1"/>
              <a:t>C2</a:t>
            </a:r>
            <a:r>
              <a:rPr lang="ja-JP" altLang="en-US" dirty="0"/>
              <a:t>」は半角（正確に）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117820" y="4280277"/>
            <a:ext cx="1325305" cy="45169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443125" y="4280277"/>
            <a:ext cx="1325305" cy="45169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37935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次のように表示されることを確認しなさい．</a:t>
            </a:r>
            <a:endParaRPr lang="en-US" altLang="ja-JP" dirty="0"/>
          </a:p>
          <a:p>
            <a:r>
              <a:rPr lang="ja-JP" altLang="en-US" dirty="0"/>
              <a:t>表示されないときは，前に戻って，ミスを修正すること！　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25</a:t>
            </a:fld>
            <a:endParaRPr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10" y="2535768"/>
            <a:ext cx="7011345" cy="292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5774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 err="1"/>
              <a:t>C2</a:t>
            </a:r>
            <a:r>
              <a:rPr lang="en-US" altLang="ja-JP" dirty="0"/>
              <a:t> </a:t>
            </a:r>
            <a:r>
              <a:rPr lang="ja-JP" altLang="en-US" dirty="0"/>
              <a:t>の数式を，セル </a:t>
            </a:r>
            <a:r>
              <a:rPr lang="en-US" altLang="ja-JP" dirty="0" err="1"/>
              <a:t>C3</a:t>
            </a:r>
            <a:r>
              <a:rPr lang="en-US" altLang="ja-JP" dirty="0"/>
              <a:t> </a:t>
            </a:r>
            <a:r>
              <a:rPr lang="ja-JP" altLang="en-US" dirty="0"/>
              <a:t>と セル </a:t>
            </a:r>
            <a:r>
              <a:rPr lang="en-US" altLang="ja-JP" dirty="0" err="1"/>
              <a:t>C4</a:t>
            </a:r>
            <a:r>
              <a:rPr lang="en-US" altLang="ja-JP" dirty="0"/>
              <a:t> </a:t>
            </a:r>
            <a:r>
              <a:rPr lang="ja-JP" altLang="en-US" dirty="0"/>
              <a:t>にコピーしなさい</a:t>
            </a:r>
            <a:endParaRPr lang="en-US" altLang="ja-JP" dirty="0"/>
          </a:p>
          <a:p>
            <a:r>
              <a:rPr lang="ja-JP" altLang="en-US" dirty="0"/>
              <a:t>次のように表示されることを確認しなさい．</a:t>
            </a:r>
            <a:endParaRPr lang="en-US" altLang="ja-JP" dirty="0"/>
          </a:p>
          <a:p>
            <a:r>
              <a:rPr lang="ja-JP" altLang="en-US" dirty="0"/>
              <a:t>表示されないときは，前に戻って，ミスを修正すること！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71" y="2906885"/>
            <a:ext cx="7157967" cy="298950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4429451" y="3706804"/>
            <a:ext cx="1578753" cy="11608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94185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 err="1"/>
              <a:t>D2</a:t>
            </a:r>
            <a:r>
              <a:rPr lang="en-US" altLang="ja-JP" dirty="0"/>
              <a:t> </a:t>
            </a:r>
            <a:r>
              <a:rPr lang="ja-JP" altLang="en-US" dirty="0"/>
              <a:t>の数式を，セル </a:t>
            </a:r>
            <a:r>
              <a:rPr lang="en-US" altLang="ja-JP" dirty="0" err="1"/>
              <a:t>D3</a:t>
            </a:r>
            <a:r>
              <a:rPr lang="en-US" altLang="ja-JP" dirty="0"/>
              <a:t> </a:t>
            </a:r>
            <a:r>
              <a:rPr lang="ja-JP" altLang="en-US" dirty="0"/>
              <a:t>と セル </a:t>
            </a:r>
            <a:r>
              <a:rPr lang="en-US" altLang="ja-JP" dirty="0" err="1"/>
              <a:t>D4</a:t>
            </a:r>
            <a:r>
              <a:rPr lang="en-US" altLang="ja-JP" dirty="0"/>
              <a:t> </a:t>
            </a:r>
            <a:r>
              <a:rPr lang="ja-JP" altLang="en-US" dirty="0"/>
              <a:t>にコピーしなさい</a:t>
            </a:r>
            <a:endParaRPr lang="en-US" altLang="ja-JP" dirty="0"/>
          </a:p>
          <a:p>
            <a:r>
              <a:rPr lang="ja-JP" altLang="en-US" dirty="0"/>
              <a:t>次のように表示されることを確認しなさい．</a:t>
            </a:r>
            <a:endParaRPr lang="en-US" altLang="ja-JP" dirty="0"/>
          </a:p>
          <a:p>
            <a:r>
              <a:rPr lang="ja-JP" altLang="en-US" dirty="0"/>
              <a:t>表示されないときは，前に戻って，ミスを修正すること！　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27</a:t>
            </a:fld>
            <a:endParaRPr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75" y="2735746"/>
            <a:ext cx="7282163" cy="304137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890504" y="3596019"/>
            <a:ext cx="1578753" cy="11822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2219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 err="1"/>
              <a:t>C6</a:t>
            </a:r>
            <a:r>
              <a:rPr lang="en-US" altLang="ja-JP" dirty="0"/>
              <a:t> </a:t>
            </a:r>
            <a:r>
              <a:rPr lang="ja-JP" altLang="en-US" dirty="0"/>
              <a:t>の値を「</a:t>
            </a:r>
            <a:r>
              <a:rPr lang="en-US" altLang="ja-JP" dirty="0"/>
              <a:t>60</a:t>
            </a:r>
            <a:r>
              <a:rPr lang="ja-JP" altLang="en-US" dirty="0"/>
              <a:t>」に変えなさい</a:t>
            </a:r>
            <a:endParaRPr lang="en-US" altLang="ja-JP" dirty="0"/>
          </a:p>
          <a:p>
            <a:r>
              <a:rPr lang="ja-JP" altLang="en-US" dirty="0"/>
              <a:t>次のように表示されることを確認しなさい．</a:t>
            </a:r>
            <a:endParaRPr lang="en-US" altLang="ja-JP" dirty="0"/>
          </a:p>
          <a:p>
            <a:r>
              <a:rPr lang="ja-JP" altLang="en-US" dirty="0"/>
              <a:t>表示されないときは，前に戻って，ミスを修正すること！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28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128" y="2780472"/>
            <a:ext cx="7193665" cy="3004413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4726305" y="5176341"/>
            <a:ext cx="1325305" cy="451692"/>
          </a:xfrm>
          <a:prstGeom prst="rect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429451" y="3706804"/>
            <a:ext cx="3144167" cy="11608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167293" y="5694063"/>
            <a:ext cx="4570482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あとで使うので，消さずに残しておくこと</a:t>
            </a:r>
          </a:p>
        </p:txBody>
      </p:sp>
    </p:spTree>
    <p:extLst>
      <p:ext uri="{BB962C8B-B14F-4D97-AF65-F5344CB8AC3E}">
        <p14:creationId xmlns:p14="http://schemas.microsoft.com/office/powerpoint/2010/main" val="2108648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2-4 Excel </a:t>
            </a:r>
            <a:r>
              <a:rPr lang="ja-JP" altLang="en-US" dirty="0"/>
              <a:t>の便利な関数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54D27AFD-EFB4-4243-8045-9964DFDA9C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5553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何の役に立つか</a:t>
            </a:r>
          </a:p>
        </p:txBody>
      </p:sp>
      <p:sp>
        <p:nvSpPr>
          <p:cNvPr id="1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4" y="846253"/>
            <a:ext cx="8822155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 </a:t>
            </a:r>
            <a:r>
              <a:rPr lang="en-US" altLang="ja-JP" sz="2400" dirty="0"/>
              <a:t>Excel </a:t>
            </a:r>
            <a:r>
              <a:rPr lang="ja-JP" altLang="en-US" sz="2400" dirty="0" err="1"/>
              <a:t>での</a:t>
            </a:r>
            <a:r>
              <a:rPr lang="ja-JP" altLang="en-US" sz="2400" dirty="0"/>
              <a:t>切り取り，コピー，貼り付け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ja-JP" altLang="en-US" sz="2400" dirty="0"/>
              <a:t>→　同じ値や式を，繰り返し入力したい場合に便利．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すばやく，確実にできる！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 </a:t>
            </a:r>
            <a:r>
              <a:rPr lang="en-US" altLang="ja-JP" sz="2400" dirty="0"/>
              <a:t>Excel </a:t>
            </a:r>
            <a:r>
              <a:rPr lang="ja-JP" altLang="en-US" sz="2400" dirty="0"/>
              <a:t>のショートカットキー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→　キーボードの操作だけで，すばやくコマンドを実行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厳選して紹介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 </a:t>
            </a:r>
            <a:r>
              <a:rPr lang="en-US" altLang="ja-JP" sz="2400" dirty="0"/>
              <a:t>Excel </a:t>
            </a:r>
            <a:r>
              <a:rPr lang="ja-JP" altLang="en-US" sz="2400" dirty="0"/>
              <a:t>の関数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→　種々の機能が関数として </a:t>
            </a:r>
            <a:r>
              <a:rPr lang="en-US" altLang="ja-JP" sz="2400" dirty="0"/>
              <a:t>Excel </a:t>
            </a:r>
            <a:r>
              <a:rPr lang="ja-JP" altLang="en-US" sz="2400" dirty="0"/>
              <a:t>に登録済み．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すぐに使える．長い式を入力する必要がなくなる．</a:t>
            </a:r>
            <a:endParaRPr lang="en-US" altLang="ja-JP" sz="2400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14409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2-4 Excel </a:t>
            </a:r>
            <a:r>
              <a:rPr lang="ja-JP" altLang="en-US" dirty="0"/>
              <a:t>の関数とは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良く使う計算のパターン　＝　関数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関数の例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 合計 </a:t>
            </a:r>
            <a:r>
              <a:rPr lang="en-US" altLang="ja-JP" dirty="0"/>
              <a:t>SUM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ja-JP" altLang="en-US" dirty="0"/>
              <a:t>平均 </a:t>
            </a:r>
            <a:r>
              <a:rPr lang="en-US" altLang="ja-JP" dirty="0"/>
              <a:t>AVERAGE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ja-JP" altLang="en-US" dirty="0"/>
              <a:t>順位 </a:t>
            </a:r>
            <a:r>
              <a:rPr lang="en-US" altLang="ja-JP" dirty="0" err="1"/>
              <a:t>RANK.EQ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89841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合計 </a:t>
            </a:r>
            <a:r>
              <a:rPr lang="en-US" altLang="ja-JP" dirty="0"/>
              <a:t>SUM</a:t>
            </a:r>
            <a:endParaRPr lang="ja-JP" altLang="en-US" dirty="0"/>
          </a:p>
        </p:txBody>
      </p:sp>
      <p:sp>
        <p:nvSpPr>
          <p:cNvPr id="5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合計を求める巻子 </a:t>
            </a:r>
            <a:r>
              <a:rPr lang="en-US" altLang="ja-JP" dirty="0"/>
              <a:t>SUM </a:t>
            </a:r>
            <a:r>
              <a:rPr lang="ja-JP" altLang="en-US" dirty="0"/>
              <a:t>を使う．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「</a:t>
            </a:r>
            <a:r>
              <a:rPr lang="en-US" altLang="ja-JP" dirty="0"/>
              <a:t>=SUM(</a:t>
            </a:r>
            <a:r>
              <a:rPr lang="en-US" altLang="ja-JP" dirty="0" err="1"/>
              <a:t>D2:D4</a:t>
            </a:r>
            <a:r>
              <a:rPr lang="en-US" altLang="ja-JP" dirty="0"/>
              <a:t>)</a:t>
            </a:r>
            <a:r>
              <a:rPr lang="ja-JP" altLang="en-US" dirty="0"/>
              <a:t>」を入力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31</a:t>
            </a:fld>
            <a:endParaRPr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784" y="1889467"/>
            <a:ext cx="4979504" cy="1986284"/>
          </a:xfrm>
          <a:prstGeom prst="rect">
            <a:avLst/>
          </a:prstGeom>
        </p:spPr>
      </p:pic>
      <p:sp>
        <p:nvSpPr>
          <p:cNvPr id="6" name="下矢印 5"/>
          <p:cNvSpPr/>
          <p:nvPr/>
        </p:nvSpPr>
        <p:spPr>
          <a:xfrm>
            <a:off x="3364897" y="4016026"/>
            <a:ext cx="745435" cy="223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642" y="4317224"/>
            <a:ext cx="5173007" cy="1991823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4630645" y="5661946"/>
            <a:ext cx="1224004" cy="2922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110332" y="3234187"/>
            <a:ext cx="1386509" cy="31966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82817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011" y="4376208"/>
            <a:ext cx="5142672" cy="198014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合計 </a:t>
            </a:r>
            <a:r>
              <a:rPr lang="en-US" altLang="ja-JP" dirty="0"/>
              <a:t>AVERAGE</a:t>
            </a:r>
            <a:endParaRPr lang="ja-JP" altLang="en-US" dirty="0"/>
          </a:p>
        </p:txBody>
      </p:sp>
      <p:sp>
        <p:nvSpPr>
          <p:cNvPr id="5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② 合計を求める巻子 </a:t>
            </a:r>
            <a:r>
              <a:rPr lang="en-US" altLang="ja-JP" dirty="0"/>
              <a:t>AVERAGE </a:t>
            </a:r>
            <a:r>
              <a:rPr lang="ja-JP" altLang="en-US" dirty="0"/>
              <a:t>を使う．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「</a:t>
            </a:r>
            <a:r>
              <a:rPr lang="en-US" altLang="ja-JP" dirty="0"/>
              <a:t>=AVERAGE(</a:t>
            </a:r>
            <a:r>
              <a:rPr lang="en-US" altLang="ja-JP" dirty="0" err="1"/>
              <a:t>D2:D4</a:t>
            </a:r>
            <a:r>
              <a:rPr lang="en-US" altLang="ja-JP" dirty="0"/>
              <a:t>)</a:t>
            </a:r>
            <a:r>
              <a:rPr lang="ja-JP" altLang="en-US" dirty="0"/>
              <a:t>」を入力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3596846" y="4080703"/>
            <a:ext cx="745435" cy="223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62594" y="5726623"/>
            <a:ext cx="1224004" cy="2922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745" y="1934771"/>
            <a:ext cx="5515389" cy="20227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4073925" y="3327996"/>
            <a:ext cx="1862759" cy="2756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30719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順位 </a:t>
            </a:r>
            <a:r>
              <a:rPr lang="en-US" altLang="ja-JP" dirty="0" err="1"/>
              <a:t>RANK.EQ</a:t>
            </a:r>
            <a:endParaRPr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33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72503"/>
            <a:ext cx="4995502" cy="1581909"/>
          </a:xfrm>
          <a:prstGeom prst="rect">
            <a:avLst/>
          </a:prstGeom>
        </p:spPr>
      </p:pic>
      <p:sp>
        <p:nvSpPr>
          <p:cNvPr id="6" name="左矢印 5"/>
          <p:cNvSpPr/>
          <p:nvPr/>
        </p:nvSpPr>
        <p:spPr>
          <a:xfrm>
            <a:off x="4995502" y="2769385"/>
            <a:ext cx="240992" cy="37899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36494" y="2755964"/>
            <a:ext cx="355257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RANK.EQ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D2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,$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D$2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:$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D$4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endParaRPr lang="ja-JP" altLang="en-US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左矢印 7"/>
          <p:cNvSpPr/>
          <p:nvPr/>
        </p:nvSpPr>
        <p:spPr>
          <a:xfrm>
            <a:off x="5017059" y="3021161"/>
            <a:ext cx="240992" cy="37899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左矢印 8"/>
          <p:cNvSpPr/>
          <p:nvPr/>
        </p:nvSpPr>
        <p:spPr>
          <a:xfrm>
            <a:off x="4995502" y="3272938"/>
            <a:ext cx="240992" cy="37899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36494" y="3021161"/>
            <a:ext cx="355257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RANK.EQ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D3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,$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D$2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:$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D$4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endParaRPr lang="ja-JP" altLang="en-US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36494" y="3286358"/>
            <a:ext cx="355257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=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RANK.EQ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D4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,$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D$2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:$</a:t>
            </a:r>
            <a:r>
              <a:rPr lang="en-US" altLang="ja-JP" sz="21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D$4</a:t>
            </a:r>
            <a:r>
              <a:rPr lang="en-US" altLang="ja-JP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  <a:endParaRPr lang="ja-JP" altLang="en-US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45123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次のように数式を入力しなさい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（数式を入力して，</a:t>
            </a:r>
            <a:r>
              <a:rPr lang="en-US" altLang="ja-JP" dirty="0"/>
              <a:t>Enter</a:t>
            </a:r>
            <a:r>
              <a:rPr lang="ja-JP" altLang="en-US" dirty="0"/>
              <a:t>キーを押すと，アクティブセルが１つ下に動く）　</a:t>
            </a:r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/>
              <a:t>=AVERAGE(</a:t>
            </a:r>
            <a:r>
              <a:rPr lang="en-US" altLang="ja-JP" dirty="0" err="1"/>
              <a:t>D2:D4</a:t>
            </a:r>
            <a:r>
              <a:rPr lang="en-US" altLang="ja-JP" dirty="0"/>
              <a:t>)</a:t>
            </a:r>
            <a:r>
              <a:rPr lang="ja-JP" altLang="en-US" dirty="0"/>
              <a:t>」は半角です（正確に！）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34</a:t>
            </a:fld>
            <a:endParaRPr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207884"/>
              </p:ext>
            </p:extLst>
          </p:nvPr>
        </p:nvGraphicFramePr>
        <p:xfrm>
          <a:off x="785813" y="3127099"/>
          <a:ext cx="7158038" cy="2237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0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2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7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09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2904"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購入者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購入数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1320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BB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840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1500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平均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=AVERAGE(</a:t>
                      </a:r>
                      <a:r>
                        <a:rPr lang="en-US" altLang="ja-JP" sz="2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D2:D4</a:t>
                      </a:r>
                      <a:r>
                        <a:rPr lang="en-US" altLang="ja-JP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)</a:t>
                      </a:r>
                      <a:endParaRPr lang="ja-JP" alt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5057775" y="4984268"/>
            <a:ext cx="2886074" cy="45169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595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次のように表示されることを確認しなさい．</a:t>
            </a:r>
            <a:endParaRPr lang="en-US" altLang="ja-JP" dirty="0"/>
          </a:p>
          <a:p>
            <a:r>
              <a:rPr lang="ja-JP" altLang="en-US" dirty="0"/>
              <a:t>表示されないときは，前に戻って，ミスを修正すること！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35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10" y="2414588"/>
            <a:ext cx="8105865" cy="312109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915025" y="4469918"/>
            <a:ext cx="2280285" cy="45169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72708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次のように数式を入力しなさい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（数式を入力して，</a:t>
            </a:r>
            <a:r>
              <a:rPr lang="en-US" altLang="ja-JP" dirty="0"/>
              <a:t>Enter</a:t>
            </a:r>
            <a:r>
              <a:rPr lang="ja-JP" altLang="en-US" dirty="0"/>
              <a:t>キーを押すと，アクティブセルが１つ下に動く）　</a:t>
            </a:r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/>
              <a:t>=</a:t>
            </a:r>
            <a:r>
              <a:rPr lang="en-US" altLang="ja-JP" dirty="0" err="1"/>
              <a:t>RANK.EQ</a:t>
            </a:r>
            <a:r>
              <a:rPr lang="en-US" altLang="ja-JP" dirty="0"/>
              <a:t>(</a:t>
            </a:r>
            <a:r>
              <a:rPr lang="en-US" altLang="ja-JP" dirty="0" err="1"/>
              <a:t>D2</a:t>
            </a:r>
            <a:r>
              <a:rPr lang="en-US" altLang="ja-JP" dirty="0"/>
              <a:t>,$</a:t>
            </a:r>
            <a:r>
              <a:rPr lang="en-US" altLang="ja-JP" dirty="0" err="1"/>
              <a:t>D$2</a:t>
            </a:r>
            <a:r>
              <a:rPr lang="en-US" altLang="ja-JP" dirty="0"/>
              <a:t>:$</a:t>
            </a:r>
            <a:r>
              <a:rPr lang="en-US" altLang="ja-JP" dirty="0" err="1"/>
              <a:t>D$4</a:t>
            </a:r>
            <a:r>
              <a:rPr lang="en-US" altLang="ja-JP" dirty="0"/>
              <a:t>)</a:t>
            </a:r>
            <a:r>
              <a:rPr lang="ja-JP" altLang="en-US" dirty="0"/>
              <a:t>」は半角です（正確に！）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36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036550"/>
              </p:ext>
            </p:extLst>
          </p:nvPr>
        </p:nvGraphicFramePr>
        <p:xfrm>
          <a:off x="321845" y="3551672"/>
          <a:ext cx="8606791" cy="1864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9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0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2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07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2904"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購入者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購入数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単価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合計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1320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=</a:t>
                      </a:r>
                      <a:r>
                        <a:rPr lang="en-US" altLang="ja-JP" sz="21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RANK.EQ</a:t>
                      </a:r>
                      <a:r>
                        <a:rPr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en-US" altLang="ja-JP" sz="21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D2</a:t>
                      </a:r>
                      <a:r>
                        <a:rPr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,$</a:t>
                      </a:r>
                      <a:r>
                        <a:rPr lang="en-US" altLang="ja-JP" sz="21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D$2</a:t>
                      </a:r>
                      <a:r>
                        <a:rPr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:$</a:t>
                      </a:r>
                      <a:r>
                        <a:rPr lang="en-US" altLang="ja-JP" sz="21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D$4</a:t>
                      </a:r>
                      <a:r>
                        <a:rPr lang="en-US" altLang="ja-JP" sz="21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)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BB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840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4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1500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985283" y="4258085"/>
            <a:ext cx="3943350" cy="45169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53781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次のように表示されることを確認しなさい．</a:t>
            </a:r>
            <a:endParaRPr lang="en-US" altLang="ja-JP" dirty="0"/>
          </a:p>
          <a:p>
            <a:r>
              <a:rPr lang="ja-JP" altLang="en-US" dirty="0"/>
              <a:t>表示されないときは，前に戻って，ミスを修正すること！　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37</a:t>
            </a:fld>
            <a:endParaRPr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215" y="2613953"/>
            <a:ext cx="8424444" cy="282958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7672388" y="3366200"/>
            <a:ext cx="1137285" cy="45169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89645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358" y="3523403"/>
            <a:ext cx="6961585" cy="283294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Excel</a:t>
            </a:r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 err="1"/>
              <a:t>E2</a:t>
            </a:r>
            <a:r>
              <a:rPr lang="en-US" altLang="ja-JP" dirty="0"/>
              <a:t> </a:t>
            </a:r>
            <a:r>
              <a:rPr lang="ja-JP" altLang="en-US" dirty="0"/>
              <a:t>の数式を，セル </a:t>
            </a:r>
            <a:r>
              <a:rPr lang="en-US" altLang="ja-JP" dirty="0" err="1"/>
              <a:t>E3</a:t>
            </a:r>
            <a:r>
              <a:rPr lang="en-US" altLang="ja-JP" dirty="0"/>
              <a:t> </a:t>
            </a:r>
            <a:r>
              <a:rPr lang="ja-JP" altLang="en-US" dirty="0"/>
              <a:t>と セル </a:t>
            </a:r>
            <a:r>
              <a:rPr lang="en-US" altLang="ja-JP" dirty="0" err="1"/>
              <a:t>E4</a:t>
            </a:r>
            <a:r>
              <a:rPr lang="en-US" altLang="ja-JP" dirty="0"/>
              <a:t> </a:t>
            </a:r>
            <a:r>
              <a:rPr lang="ja-JP" altLang="en-US" dirty="0"/>
              <a:t>にコピーしなさい</a:t>
            </a:r>
            <a:endParaRPr lang="en-US" altLang="ja-JP" dirty="0"/>
          </a:p>
          <a:p>
            <a:r>
              <a:rPr lang="ja-JP" altLang="en-US" dirty="0"/>
              <a:t>次のように表示されることを確認しなさい．</a:t>
            </a:r>
            <a:endParaRPr lang="en-US" altLang="ja-JP" dirty="0"/>
          </a:p>
          <a:p>
            <a:r>
              <a:rPr lang="ja-JP" altLang="en-US" dirty="0"/>
              <a:t>表示されないときは，前に戻って，ミスを修正すること！　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979343" y="4359434"/>
            <a:ext cx="1578753" cy="11608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4445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2-5 Excel </a:t>
            </a:r>
            <a:r>
              <a:rPr lang="ja-JP" altLang="en-US" dirty="0"/>
              <a:t>のショートカットキー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9A098537-2E28-47D9-9898-F679F759D4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8642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2-1 Excel </a:t>
            </a:r>
            <a:r>
              <a:rPr lang="ja-JP" altLang="en-US" dirty="0" err="1"/>
              <a:t>での</a:t>
            </a:r>
            <a:r>
              <a:rPr lang="ja-JP" altLang="en-US" dirty="0"/>
              <a:t>切り取り，コピー，貼り付け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7634AF49-A84E-4F42-BDAD-E5B2063C4D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63447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322222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右クリックの代わりに，キーボード・ショートカット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コピー（ </a:t>
            </a:r>
            <a:r>
              <a:rPr lang="en-US" altLang="ja-JP" dirty="0"/>
              <a:t>CTRL + C </a:t>
            </a:r>
            <a:r>
              <a:rPr lang="ja-JP" altLang="en-US" dirty="0"/>
              <a:t>）して，貼り付け </a:t>
            </a:r>
            <a:r>
              <a:rPr lang="en-US" altLang="ja-JP" dirty="0"/>
              <a:t>( CTRL + V )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切り取り </a:t>
            </a:r>
            <a:r>
              <a:rPr lang="en-US" altLang="ja-JP" dirty="0"/>
              <a:t>( CTRL + X ) </a:t>
            </a:r>
            <a:r>
              <a:rPr lang="ja-JP" altLang="en-US" dirty="0"/>
              <a:t>して，貼り付け </a:t>
            </a:r>
            <a:r>
              <a:rPr lang="en-US" altLang="ja-JP" dirty="0"/>
              <a:t>( CTRL + V )</a:t>
            </a: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40</a:t>
            </a:fld>
            <a:endParaRPr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512" y="2557905"/>
            <a:ext cx="4380912" cy="1035152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>
            <a:off x="4342734" y="2732580"/>
            <a:ext cx="413416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483" y="2605282"/>
            <a:ext cx="4388517" cy="940397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96268"/>
            <a:ext cx="4380246" cy="1000660"/>
          </a:xfrm>
          <a:prstGeom prst="rect">
            <a:avLst/>
          </a:prstGeom>
        </p:spPr>
      </p:pic>
      <p:sp>
        <p:nvSpPr>
          <p:cNvPr id="10" name="右矢印 9"/>
          <p:cNvSpPr/>
          <p:nvPr/>
        </p:nvSpPr>
        <p:spPr>
          <a:xfrm>
            <a:off x="4468803" y="5380113"/>
            <a:ext cx="413416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9840" y="5140920"/>
            <a:ext cx="4314160" cy="105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8892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ショートカットキー  </a:t>
            </a:r>
            <a:r>
              <a:rPr lang="en-US" altLang="ja-JP" dirty="0"/>
              <a:t>CTRL + 1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41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349" y="2222338"/>
            <a:ext cx="2403890" cy="250059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468" y="2271569"/>
            <a:ext cx="2116814" cy="152090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88217" y="3938776"/>
            <a:ext cx="3744936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CTRL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と「</a:t>
            </a:r>
            <a:r>
              <a:rPr lang="en-US" altLang="ja-JP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同時押し</a:t>
            </a:r>
            <a:endParaRPr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（マウス不要）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06640" y="4842891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セルの書式設定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4541" y="1590279"/>
            <a:ext cx="587513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CTRL + 1 (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同時押し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)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は，セルの書式設定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3031236" y="2994129"/>
            <a:ext cx="372982" cy="580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37872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ショートカットキー  </a:t>
            </a:r>
            <a:r>
              <a:rPr lang="en-US" altLang="ja-JP" dirty="0"/>
              <a:t>CTRL + 1</a:t>
            </a:r>
            <a:endParaRPr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63" y="2080021"/>
            <a:ext cx="2772625" cy="3250393"/>
          </a:xfrm>
        </p:spPr>
      </p:pic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6617970" y="2528373"/>
            <a:ext cx="685800" cy="1988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169447" y="4860854"/>
            <a:ext cx="1133856" cy="1988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18455" y="5330414"/>
            <a:ext cx="4493538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書式設定したいセルを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右クリックして「セルの書式設定」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15" y="2241019"/>
            <a:ext cx="2403890" cy="250059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68" y="2271569"/>
            <a:ext cx="2116814" cy="152090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88217" y="3938776"/>
            <a:ext cx="3744936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CTRL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と「</a:t>
            </a:r>
            <a:r>
              <a:rPr lang="en-US" altLang="ja-JP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同時押し</a:t>
            </a:r>
            <a:endParaRPr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（マウス不要）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06640" y="4842891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セルの書式設定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1666" y="951685"/>
            <a:ext cx="587513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CTRL + 1 (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同時押し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)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は，セルの書式設定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3031236" y="2994129"/>
            <a:ext cx="372982" cy="580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 flipH="1">
            <a:off x="6263896" y="2994129"/>
            <a:ext cx="285809" cy="580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35594" y="1700886"/>
            <a:ext cx="260840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42121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厳選！　ショートカットキー　</a:t>
            </a:r>
            <a:r>
              <a:rPr lang="en-US" altLang="ja-JP" dirty="0" err="1"/>
              <a:t>F4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43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3" y="2125266"/>
            <a:ext cx="2586038" cy="1900582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732877" y="3254824"/>
            <a:ext cx="686943" cy="1988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090833" y="2375315"/>
            <a:ext cx="308324" cy="2214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3033736" y="2943225"/>
            <a:ext cx="350044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4316" y="2125267"/>
            <a:ext cx="2283572" cy="1823224"/>
          </a:xfrm>
          <a:prstGeom prst="rect">
            <a:avLst/>
          </a:prstGeom>
        </p:spPr>
      </p:pic>
      <p:sp>
        <p:nvSpPr>
          <p:cNvPr id="10" name="右矢印 9"/>
          <p:cNvSpPr/>
          <p:nvPr/>
        </p:nvSpPr>
        <p:spPr>
          <a:xfrm>
            <a:off x="157164" y="4776325"/>
            <a:ext cx="350044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24480" y="2747017"/>
            <a:ext cx="3147015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何かの動作をした後で，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159" y="4044897"/>
            <a:ext cx="2277713" cy="1920056"/>
          </a:xfrm>
          <a:prstGeom prst="rect">
            <a:avLst/>
          </a:prstGeom>
        </p:spPr>
      </p:pic>
      <p:sp>
        <p:nvSpPr>
          <p:cNvPr id="14" name="右矢印 13"/>
          <p:cNvSpPr/>
          <p:nvPr/>
        </p:nvSpPr>
        <p:spPr>
          <a:xfrm>
            <a:off x="3135464" y="4776325"/>
            <a:ext cx="350044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2099" y="4044898"/>
            <a:ext cx="2443879" cy="190424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549541" y="1365392"/>
            <a:ext cx="643477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F4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は，ひとつ前の動作をもう１度繰り返す技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91071" y="3139433"/>
            <a:ext cx="2877711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ここでは，黄色</a:t>
            </a:r>
            <a:endParaRPr lang="en-US" altLang="ja-JP" sz="21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で塗りつぶす動作</a:t>
            </a:r>
            <a:endParaRPr lang="en-US" altLang="ja-JP" sz="21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5870" y="4474514"/>
            <a:ext cx="3685624" cy="138499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アクティブセルを動かして，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100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F4</a:t>
            </a:r>
            <a:r>
              <a:rPr lang="en-US" altLang="ja-JP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ファンクション４） キー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ひとつ前の動作の繰り返し</a:t>
            </a:r>
            <a:endParaRPr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19795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ショートカットキー　</a:t>
            </a:r>
            <a:r>
              <a:rPr lang="en-US" altLang="ja-JP" dirty="0"/>
              <a:t>ALT</a:t>
            </a:r>
            <a:r>
              <a:rPr lang="ja-JP" altLang="en-US" dirty="0"/>
              <a:t>→「○」→「○」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35276298-0771-4235-976B-A6FC032A6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4734" y="2910552"/>
            <a:ext cx="110799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例えば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085" y="2031433"/>
            <a:ext cx="2815458" cy="193851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0288" y="2031432"/>
            <a:ext cx="2953412" cy="1938512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6876" y="4006365"/>
            <a:ext cx="2953412" cy="1938512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4316" y="3969944"/>
            <a:ext cx="3090740" cy="1938512"/>
          </a:xfrm>
          <a:prstGeom prst="rect">
            <a:avLst/>
          </a:prstGeom>
        </p:spPr>
      </p:pic>
      <p:sp>
        <p:nvSpPr>
          <p:cNvPr id="18" name="右矢印 17"/>
          <p:cNvSpPr/>
          <p:nvPr/>
        </p:nvSpPr>
        <p:spPr>
          <a:xfrm>
            <a:off x="4089393" y="2829435"/>
            <a:ext cx="350044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右矢印 18"/>
          <p:cNvSpPr/>
          <p:nvPr/>
        </p:nvSpPr>
        <p:spPr>
          <a:xfrm>
            <a:off x="1038357" y="4802894"/>
            <a:ext cx="350044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右矢印 19"/>
          <p:cNvSpPr/>
          <p:nvPr/>
        </p:nvSpPr>
        <p:spPr>
          <a:xfrm>
            <a:off x="4747280" y="4747020"/>
            <a:ext cx="350044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47844" y="3376518"/>
            <a:ext cx="75976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ALT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38357" y="5260094"/>
            <a:ext cx="40748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N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79448" y="5204220"/>
            <a:ext cx="38985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P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08449" y="1503053"/>
            <a:ext cx="572464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リボンのあらゆるコマンドを呼び出す技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20853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実習</a:t>
            </a:r>
            <a:br>
              <a:rPr lang="en-US" altLang="ja-JP" dirty="0"/>
            </a:b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A077DC50-53E8-43C5-A092-C8643708D6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97888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B6E03DE7-A241-4702-853B-6B9ED3FFD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次のように，値を入力しなさい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6315" y="4547136"/>
            <a:ext cx="5570756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Ａ列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Ｄ列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を使いなさい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86265" y="2374542"/>
            <a:ext cx="2492990" cy="147732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１行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４行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さい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83" y="2163620"/>
            <a:ext cx="6479271" cy="187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2212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4C2E453B-2945-405C-AE16-D38EE13E0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セル </a:t>
            </a:r>
            <a:r>
              <a:rPr lang="en-US" altLang="ja-JP" dirty="0" err="1"/>
              <a:t>E2</a:t>
            </a:r>
            <a:r>
              <a:rPr lang="en-US" altLang="ja-JP" dirty="0"/>
              <a:t>, </a:t>
            </a:r>
            <a:r>
              <a:rPr lang="en-US" altLang="ja-JP" dirty="0" err="1"/>
              <a:t>E3</a:t>
            </a:r>
            <a:r>
              <a:rPr lang="en-US" altLang="ja-JP" dirty="0"/>
              <a:t>, </a:t>
            </a:r>
            <a:r>
              <a:rPr lang="en-US" altLang="ja-JP" dirty="0" err="1"/>
              <a:t>E4</a:t>
            </a:r>
            <a:r>
              <a:rPr lang="en-US" altLang="ja-JP" dirty="0"/>
              <a:t> </a:t>
            </a:r>
            <a:r>
              <a:rPr lang="ja-JP" altLang="en-US" dirty="0"/>
              <a:t>には，平均を求める式を考えて，入力しなさい．</a:t>
            </a:r>
            <a:endParaRPr lang="en-US" altLang="ja-JP" dirty="0"/>
          </a:p>
          <a:p>
            <a:r>
              <a:rPr lang="ja-JP" altLang="en-US" dirty="0"/>
              <a:t>関数 </a:t>
            </a:r>
            <a:r>
              <a:rPr lang="en-US" altLang="ja-JP" dirty="0"/>
              <a:t>AVERAGE </a:t>
            </a:r>
            <a:r>
              <a:rPr lang="ja-JP" altLang="en-US" dirty="0"/>
              <a:t>を用いなさい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・セル</a:t>
            </a:r>
            <a:r>
              <a:rPr lang="en-US" altLang="ja-JP" dirty="0" err="1"/>
              <a:t>E2</a:t>
            </a:r>
            <a:r>
              <a:rPr lang="en-US" altLang="ja-JP" dirty="0"/>
              <a:t>: </a:t>
            </a:r>
            <a:r>
              <a:rPr lang="ja-JP" altLang="en-US" dirty="0"/>
              <a:t>東京の１月，２月，３月の平均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・セル</a:t>
            </a:r>
            <a:r>
              <a:rPr lang="en-US" altLang="ja-JP" dirty="0" err="1"/>
              <a:t>E3</a:t>
            </a:r>
            <a:r>
              <a:rPr lang="en-US" altLang="ja-JP" dirty="0"/>
              <a:t>: </a:t>
            </a:r>
            <a:r>
              <a:rPr lang="ja-JP" altLang="en-US" dirty="0"/>
              <a:t>大阪の１月，２月，３月の平均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・セル</a:t>
            </a:r>
            <a:r>
              <a:rPr lang="en-US" altLang="ja-JP" dirty="0" err="1"/>
              <a:t>E4</a:t>
            </a:r>
            <a:r>
              <a:rPr lang="en-US" altLang="ja-JP" dirty="0"/>
              <a:t>: </a:t>
            </a:r>
            <a:r>
              <a:rPr lang="ja-JP" altLang="en-US" dirty="0"/>
              <a:t>名古屋の１月，２月，３月の平均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期待される結果は，下の表の通り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47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854" y="4495800"/>
            <a:ext cx="7798824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5918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4D3637ED-F96F-438F-9833-4FC57243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次のように，値を入力しなさい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6315" y="4547136"/>
            <a:ext cx="5570756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Ａ列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Ｄ列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を使いなさい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86265" y="2374542"/>
            <a:ext cx="2550698" cy="147732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6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行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行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さい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62" y="1955541"/>
            <a:ext cx="6441662" cy="231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05786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DB02C7D1-7321-48FF-8B12-C462AC6CA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金額と合計を求める式を考えて，次の表を完成させなさい</a:t>
            </a:r>
            <a:endParaRPr lang="en-US" altLang="ja-JP" dirty="0"/>
          </a:p>
          <a:p>
            <a:r>
              <a:rPr lang="ja-JP" altLang="en-US" dirty="0"/>
              <a:t>合計を求めるために，関数 </a:t>
            </a:r>
            <a:r>
              <a:rPr lang="en-US" altLang="ja-JP" dirty="0"/>
              <a:t>SUM </a:t>
            </a:r>
            <a:r>
              <a:rPr lang="ja-JP" altLang="en-US" dirty="0"/>
              <a:t>を使いなさい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49</a:t>
            </a:fld>
            <a:endParaRPr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328" y="2551642"/>
            <a:ext cx="8466827" cy="304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3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2-1 Excel </a:t>
            </a:r>
            <a:r>
              <a:rPr lang="ja-JP" altLang="en-US" dirty="0" err="1"/>
              <a:t>での</a:t>
            </a:r>
            <a:r>
              <a:rPr lang="ja-JP" altLang="en-US" dirty="0"/>
              <a:t>切り取り，コピー，貼り付け</a:t>
            </a:r>
          </a:p>
        </p:txBody>
      </p:sp>
      <p:sp>
        <p:nvSpPr>
          <p:cNvPr id="1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◆ </a:t>
            </a:r>
            <a:r>
              <a:rPr lang="en-US" altLang="ja-JP" dirty="0"/>
              <a:t>Excel </a:t>
            </a:r>
            <a:r>
              <a:rPr lang="ja-JP" altLang="en-US" dirty="0" err="1"/>
              <a:t>での</a:t>
            </a:r>
            <a:r>
              <a:rPr lang="ja-JP" altLang="en-US" dirty="0"/>
              <a:t>切り取り，コピー，貼り付けは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 セル単位で行う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 複数のセルを同時に切り取り，コピー，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貼り付けすることもできる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60943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0863ADA0-2BA1-4A88-8CD8-B5CA055AF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次のように，値を入力しなさい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6315" y="4547136"/>
            <a:ext cx="5426486" cy="5539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Ａ列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列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を使いなさい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44500" y="2403117"/>
            <a:ext cx="2550698" cy="147732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必ず</a:t>
            </a:r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12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行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から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16</a:t>
            </a:r>
            <a:r>
              <a:rPr lang="ja-JP" altLang="en-US" sz="3000" b="1" dirty="0">
                <a:latin typeface="Arial" panose="020B0604020202020204" pitchFamily="34" charset="0"/>
                <a:ea typeface="メイリオ" panose="020B0604030504040204" pitchFamily="50" charset="-128"/>
              </a:rPr>
              <a:t>行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を使いな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さい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47" y="2000726"/>
            <a:ext cx="5509134" cy="2378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5431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0EDFD5DA-1E93-45CE-BE3B-96D66D964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順位を求める式を考えて，次の表を完成させなさい</a:t>
            </a:r>
            <a:endParaRPr lang="en-US" altLang="ja-JP" dirty="0"/>
          </a:p>
          <a:p>
            <a:r>
              <a:rPr lang="ja-JP" altLang="en-US"/>
              <a:t>順位</a:t>
            </a:r>
            <a:r>
              <a:rPr lang="ja-JP" altLang="en-US" dirty="0"/>
              <a:t>を求めるために，関数 </a:t>
            </a:r>
            <a:r>
              <a:rPr lang="en-US" altLang="ja-JP" dirty="0" err="1"/>
              <a:t>RANK.EQ</a:t>
            </a:r>
            <a:r>
              <a:rPr lang="en-US" altLang="ja-JP" dirty="0"/>
              <a:t> </a:t>
            </a:r>
            <a:r>
              <a:rPr lang="ja-JP" altLang="en-US" dirty="0"/>
              <a:t>を使いなさい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51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772" y="2643188"/>
            <a:ext cx="7131868" cy="307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37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57C53748-4B5C-476A-A30B-DC5AFE16B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3" name="コンテンツ プレースホルダー 12">
            <a:extLst>
              <a:ext uri="{FF2B5EF4-FFF2-40B4-BE49-F238E27FC236}">
                <a16:creationId xmlns:a16="http://schemas.microsoft.com/office/drawing/2014/main" id="{A1E67537-F5A4-48E7-89C3-37B2291D3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361" y="1161048"/>
            <a:ext cx="5237824" cy="128437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5081349" y="1633049"/>
            <a:ext cx="3954929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①　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ドラッグ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して，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複数の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セルの範囲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を選ぶ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362" y="2917419"/>
            <a:ext cx="6382001" cy="2755865"/>
          </a:xfrm>
          <a:prstGeom prst="rect">
            <a:avLst/>
          </a:prstGeom>
        </p:spPr>
      </p:pic>
      <p:sp>
        <p:nvSpPr>
          <p:cNvPr id="8" name="下矢印 7"/>
          <p:cNvSpPr/>
          <p:nvPr/>
        </p:nvSpPr>
        <p:spPr>
          <a:xfrm>
            <a:off x="3013910" y="2445418"/>
            <a:ext cx="1028700" cy="306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19362" y="3628781"/>
            <a:ext cx="2608406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②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して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「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コピー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」を選ぶ</a:t>
            </a:r>
          </a:p>
        </p:txBody>
      </p:sp>
      <p:sp>
        <p:nvSpPr>
          <p:cNvPr id="10" name="下矢印 9"/>
          <p:cNvSpPr/>
          <p:nvPr/>
        </p:nvSpPr>
        <p:spPr>
          <a:xfrm>
            <a:off x="3013910" y="5673283"/>
            <a:ext cx="1028700" cy="306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81464" y="3136441"/>
            <a:ext cx="3099886" cy="5933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642889" y="3998677"/>
            <a:ext cx="2034638" cy="59334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5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620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>
            <a:extLst>
              <a:ext uri="{FF2B5EF4-FFF2-40B4-BE49-F238E27FC236}">
                <a16:creationId xmlns:a16="http://schemas.microsoft.com/office/drawing/2014/main" id="{9F1269BC-30A3-4968-9B58-EB49F0DB7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3" name="コンテンツ プレースホルダー 12">
            <a:extLst>
              <a:ext uri="{FF2B5EF4-FFF2-40B4-BE49-F238E27FC236}">
                <a16:creationId xmlns:a16="http://schemas.microsoft.com/office/drawing/2014/main" id="{0D80BEEC-49A9-445B-BC36-BA6B51556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2619"/>
            <a:ext cx="5323974" cy="1199473"/>
          </a:xfrm>
          <a:prstGeom prst="rect">
            <a:avLst/>
          </a:prstGeom>
        </p:spPr>
      </p:pic>
      <p:sp>
        <p:nvSpPr>
          <p:cNvPr id="6" name="下矢印 5"/>
          <p:cNvSpPr/>
          <p:nvPr/>
        </p:nvSpPr>
        <p:spPr>
          <a:xfrm>
            <a:off x="2869532" y="1018500"/>
            <a:ext cx="1028700" cy="306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23974" y="1690731"/>
            <a:ext cx="3954929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③　「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晴れ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１つ下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セル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を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クリック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（</a:t>
            </a: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アクティブセル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の移動）</a:t>
            </a:r>
          </a:p>
        </p:txBody>
      </p:sp>
      <p:sp>
        <p:nvSpPr>
          <p:cNvPr id="8" name="下矢印 7"/>
          <p:cNvSpPr/>
          <p:nvPr/>
        </p:nvSpPr>
        <p:spPr>
          <a:xfrm>
            <a:off x="2869532" y="2756801"/>
            <a:ext cx="1028700" cy="306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895" y="3217687"/>
            <a:ext cx="4082652" cy="2586117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323974" y="3495611"/>
            <a:ext cx="2608406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④　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右クリック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して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貼り付け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981464" y="3365835"/>
            <a:ext cx="2313811" cy="36395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120222" y="4720612"/>
            <a:ext cx="557200" cy="44995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0389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7ABDEB6A-528B-43DB-AD38-BC55E3BDB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D0B8A601-E7F3-49A0-BE55-E5DB6AC82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2869532" y="1018500"/>
            <a:ext cx="1028700" cy="306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05" y="1471049"/>
            <a:ext cx="5785218" cy="1299223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182730" y="2027173"/>
            <a:ext cx="3776193" cy="51139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0219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「コピー」と「切り取り」の違い</a:t>
            </a:r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コピーして，貼り付け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◆　切り取りして，貼り付け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512" y="3162607"/>
            <a:ext cx="4380912" cy="1035152"/>
          </a:xfrm>
          <a:prstGeom prst="rect">
            <a:avLst/>
          </a:prstGeom>
        </p:spPr>
      </p:pic>
      <p:sp>
        <p:nvSpPr>
          <p:cNvPr id="11" name="右矢印 10"/>
          <p:cNvSpPr/>
          <p:nvPr/>
        </p:nvSpPr>
        <p:spPr>
          <a:xfrm>
            <a:off x="4342734" y="3337283"/>
            <a:ext cx="413416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483" y="3209984"/>
            <a:ext cx="4388517" cy="94039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6287" y="1532143"/>
            <a:ext cx="3587447" cy="1108049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5464278" y="2658349"/>
            <a:ext cx="226215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右クリックメニュー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7512" y="4815924"/>
            <a:ext cx="4380246" cy="1000660"/>
          </a:xfrm>
          <a:prstGeom prst="rect">
            <a:avLst/>
          </a:prstGeom>
        </p:spPr>
      </p:pic>
      <p:sp>
        <p:nvSpPr>
          <p:cNvPr id="16" name="右矢印 15"/>
          <p:cNvSpPr/>
          <p:nvPr/>
        </p:nvSpPr>
        <p:spPr>
          <a:xfrm>
            <a:off x="4379580" y="4925393"/>
            <a:ext cx="413416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9841" y="4681057"/>
            <a:ext cx="4314160" cy="105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516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1872</Words>
  <Application>Microsoft Office PowerPoint</Application>
  <PresentationFormat>画面に合わせる (4:3)</PresentationFormat>
  <Paragraphs>404</Paragraphs>
  <Slides>51</Slides>
  <Notes>22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51</vt:i4>
      </vt:variant>
    </vt:vector>
  </HeadingPairs>
  <TitlesOfParts>
    <vt:vector size="55" baseType="lpstr">
      <vt:lpstr>游ゴシック</vt:lpstr>
      <vt:lpstr>Arial</vt:lpstr>
      <vt:lpstr>Calibri</vt:lpstr>
      <vt:lpstr>Office テーマ</vt:lpstr>
      <vt:lpstr>ex-2. Excel での切り取りとコピーと貼り付け，Excel の関数 </vt:lpstr>
      <vt:lpstr>アウトライン</vt:lpstr>
      <vt:lpstr>何の役に立つか</vt:lpstr>
      <vt:lpstr>2-1 Excel での切り取り，コピー，貼り付け</vt:lpstr>
      <vt:lpstr>2-1 Excel での切り取り，コピー，貼り付け</vt:lpstr>
      <vt:lpstr>PowerPoint プレゼンテーション</vt:lpstr>
      <vt:lpstr>PowerPoint プレゼンテーション</vt:lpstr>
      <vt:lpstr>PowerPoint プレゼンテーション</vt:lpstr>
      <vt:lpstr>「コピー」と「切り取り」の違い</vt:lpstr>
      <vt:lpstr>2-2 数式のコピー</vt:lpstr>
      <vt:lpstr>Excel での数式の例</vt:lpstr>
      <vt:lpstr>セルの列番号，行番号を含む数式のコピー</vt:lpstr>
      <vt:lpstr>実習</vt:lpstr>
      <vt:lpstr>Excel演習</vt:lpstr>
      <vt:lpstr>Excel演習</vt:lpstr>
      <vt:lpstr>Excel演習</vt:lpstr>
      <vt:lpstr>Excel演習</vt:lpstr>
      <vt:lpstr>Excel演習</vt:lpstr>
      <vt:lpstr>PowerPoint プレゼンテーション</vt:lpstr>
      <vt:lpstr>Excel演習</vt:lpstr>
      <vt:lpstr>2-3 絶対番地と相対番地</vt:lpstr>
      <vt:lpstr>2-3 Excel での絶対番地と相対番地</vt:lpstr>
      <vt:lpstr>Excel演習</vt:lpstr>
      <vt:lpstr>Excel演習</vt:lpstr>
      <vt:lpstr>Excel演習</vt:lpstr>
      <vt:lpstr>Excel演習</vt:lpstr>
      <vt:lpstr>Excel演習</vt:lpstr>
      <vt:lpstr>Excel演習</vt:lpstr>
      <vt:lpstr>2-4 Excel の便利な関数</vt:lpstr>
      <vt:lpstr>2-4 Excel の関数とは</vt:lpstr>
      <vt:lpstr>合計 SUM</vt:lpstr>
      <vt:lpstr>合計 AVERAGE</vt:lpstr>
      <vt:lpstr>順位 RANK.EQ</vt:lpstr>
      <vt:lpstr>Excel演習</vt:lpstr>
      <vt:lpstr>Excel演習</vt:lpstr>
      <vt:lpstr>Excel演習</vt:lpstr>
      <vt:lpstr>Excel演習</vt:lpstr>
      <vt:lpstr>Excel演習</vt:lpstr>
      <vt:lpstr>2-5 Excel のショートカットキー</vt:lpstr>
      <vt:lpstr>右クリックの代わりに，キーボード・ショートカット</vt:lpstr>
      <vt:lpstr>ショートカットキー  CTRL + 1</vt:lpstr>
      <vt:lpstr>ショートカットキー  CTRL + 1</vt:lpstr>
      <vt:lpstr>厳選！　ショートカットキー　F4</vt:lpstr>
      <vt:lpstr>ショートカットキー　ALT→「○」→「○」</vt:lpstr>
      <vt:lpstr>実習 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ex-2. Excel での切り取りとコピーと貼り付け，Excel の関数（Excel の使い方）</dc:title>
  <dc:creator>kaneko kunihiko</dc:creator>
  <cp:lastModifiedBy>金子　邦彦</cp:lastModifiedBy>
  <cp:revision>41</cp:revision>
  <dcterms:created xsi:type="dcterms:W3CDTF">2019-11-02T00:06:04Z</dcterms:created>
  <dcterms:modified xsi:type="dcterms:W3CDTF">2025-03-26T06:06:32Z</dcterms:modified>
</cp:coreProperties>
</file>