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948" r:id="rId2"/>
    <p:sldId id="546" r:id="rId3"/>
    <p:sldId id="547" r:id="rId4"/>
    <p:sldId id="548" r:id="rId5"/>
    <p:sldId id="549" r:id="rId6"/>
    <p:sldId id="550" r:id="rId7"/>
    <p:sldId id="551" r:id="rId8"/>
    <p:sldId id="552" r:id="rId9"/>
    <p:sldId id="553" r:id="rId10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61" d="100"/>
          <a:sy n="61" d="100"/>
        </p:scale>
        <p:origin x="112" y="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3927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kaneko.jp/cc/excel/index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ex-10.</a:t>
            </a:r>
            <a:r>
              <a:rPr lang="ja-JP" altLang="en-US" dirty="0"/>
              <a:t> </a:t>
            </a:r>
            <a:r>
              <a:rPr lang="en-US" altLang="ja-JP" dirty="0"/>
              <a:t>Excel </a:t>
            </a:r>
            <a:r>
              <a:rPr lang="ja-JP" altLang="en-US" dirty="0"/>
              <a:t>でのデータの入力規則</a:t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6" name="字幕 5">
            <a:extLst>
              <a:ext uri="{FF2B5EF4-FFF2-40B4-BE49-F238E27FC236}">
                <a16:creationId xmlns:a16="http://schemas.microsoft.com/office/drawing/2014/main" id="{C84E1CA8-AB97-4D64-AAA1-5B084FB857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954620"/>
            <a:ext cx="6858000" cy="1655762"/>
          </a:xfrm>
        </p:spPr>
        <p:txBody>
          <a:bodyPr>
            <a:noAutofit/>
          </a:bodyPr>
          <a:lstStyle/>
          <a:p>
            <a:r>
              <a:rPr lang="ja-JP" altLang="en-US"/>
              <a:t>（</a:t>
            </a:r>
            <a:r>
              <a:rPr lang="en-US" altLang="ja-JP"/>
              <a:t>Excel </a:t>
            </a:r>
            <a:r>
              <a:rPr lang="ja-JP" altLang="en-US" dirty="0"/>
              <a:t>の使い方）</a:t>
            </a:r>
            <a:endParaRPr lang="en-US" altLang="ja-JP" dirty="0"/>
          </a:p>
          <a:p>
            <a:r>
              <a:rPr lang="en-US" altLang="ja-JP" dirty="0"/>
              <a:t>URL: </a:t>
            </a: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  <a:hlinkClick r:id="rId3"/>
              </a:rPr>
              <a:t>https://www.kkaneko.jp/cc/excel/index.html</a:t>
            </a: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780" y="61055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222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データの入力規則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データとして，所定の値しか入力できないようにする機能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範囲選択可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プルダウンメニューとの連携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</a:t>
            </a:fld>
            <a:endParaRPr lang="ja-JP" altLang="en-US"/>
          </a:p>
        </p:txBody>
      </p:sp>
      <p:sp>
        <p:nvSpPr>
          <p:cNvPr id="5" name="角丸四角形 4"/>
          <p:cNvSpPr/>
          <p:nvPr/>
        </p:nvSpPr>
        <p:spPr>
          <a:xfrm>
            <a:off x="489849" y="4691709"/>
            <a:ext cx="8291294" cy="820346"/>
          </a:xfrm>
          <a:prstGeom prst="roundRect">
            <a:avLst/>
          </a:prstGeom>
          <a:noFill/>
          <a:ln w="50800">
            <a:solidFill>
              <a:schemeClr val="tx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720243" y="4820965"/>
            <a:ext cx="5724644" cy="6463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3600" dirty="0">
                <a:ea typeface="メイリオ" panose="020B0604030504040204" pitchFamily="50" charset="-128"/>
              </a:rPr>
              <a:t>入力ミスよ　さようなら！</a:t>
            </a:r>
          </a:p>
        </p:txBody>
      </p:sp>
    </p:spTree>
    <p:extLst>
      <p:ext uri="{BB962C8B-B14F-4D97-AF65-F5344CB8AC3E}">
        <p14:creationId xmlns:p14="http://schemas.microsoft.com/office/powerpoint/2010/main" val="3078831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8">
            <a:extLst>
              <a:ext uri="{FF2B5EF4-FFF2-40B4-BE49-F238E27FC236}">
                <a16:creationId xmlns:a16="http://schemas.microsoft.com/office/drawing/2014/main" id="{71326A11-17A5-45AE-B4DE-8D58C754F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B</a:t>
            </a:r>
            <a:r>
              <a:rPr lang="ja-JP" altLang="en-US" dirty="0"/>
              <a:t>列を選択　（「</a:t>
            </a:r>
            <a:r>
              <a:rPr lang="en-US" altLang="ja-JP" dirty="0"/>
              <a:t>B</a:t>
            </a:r>
            <a:r>
              <a:rPr lang="ja-JP" altLang="en-US" dirty="0"/>
              <a:t>」のところを左クリック）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3</a:t>
            </a:fld>
            <a:endParaRPr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664494"/>
            <a:ext cx="7602649" cy="2149272"/>
          </a:xfrm>
          <a:prstGeom prst="rect">
            <a:avLst/>
          </a:prstGeom>
        </p:spPr>
      </p:pic>
      <p:sp>
        <p:nvSpPr>
          <p:cNvPr id="6" name="正方形/長方形 5"/>
          <p:cNvSpPr/>
          <p:nvPr/>
        </p:nvSpPr>
        <p:spPr>
          <a:xfrm>
            <a:off x="1323549" y="1695967"/>
            <a:ext cx="1100677" cy="485037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solidFill>
                <a:prstClr val="white"/>
              </a:solidFill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140828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タイトル 9">
            <a:extLst>
              <a:ext uri="{FF2B5EF4-FFF2-40B4-BE49-F238E27FC236}">
                <a16:creationId xmlns:a16="http://schemas.microsoft.com/office/drawing/2014/main" id="{51B28B6E-594A-431A-B3ED-9F91E74C6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「データ」タブの「データの入力規則」をクリック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4</a:t>
            </a:fld>
            <a:endParaRPr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550" y="1914859"/>
            <a:ext cx="8934608" cy="1829132"/>
          </a:xfrm>
          <a:prstGeom prst="rect">
            <a:avLst/>
          </a:prstGeom>
        </p:spPr>
      </p:pic>
      <p:sp>
        <p:nvSpPr>
          <p:cNvPr id="6" name="正方形/長方形 5"/>
          <p:cNvSpPr/>
          <p:nvPr/>
        </p:nvSpPr>
        <p:spPr>
          <a:xfrm>
            <a:off x="4020002" y="2100391"/>
            <a:ext cx="1100677" cy="485037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solidFill>
                <a:prstClr val="white"/>
              </a:solidFill>
              <a:ea typeface="メイリオ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5952469" y="3056915"/>
            <a:ext cx="1479691" cy="485037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solidFill>
                <a:prstClr val="white"/>
              </a:solidFill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62769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図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3227" y="1652830"/>
            <a:ext cx="3617397" cy="3301664"/>
          </a:xfrm>
          <a:prstGeom prst="rect">
            <a:avLst/>
          </a:prstGeom>
        </p:spPr>
      </p:pic>
      <p:sp>
        <p:nvSpPr>
          <p:cNvPr id="15" name="タイトル 14">
            <a:extLst>
              <a:ext uri="{FF2B5EF4-FFF2-40B4-BE49-F238E27FC236}">
                <a16:creationId xmlns:a16="http://schemas.microsoft.com/office/drawing/2014/main" id="{B56B6BB8-6034-4403-A445-4010466249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入力値の種類として「リスト」を選ぶ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5</a:t>
            </a:fld>
            <a:endParaRPr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46" y="1627065"/>
            <a:ext cx="3681966" cy="3360598"/>
          </a:xfrm>
          <a:prstGeom prst="rect">
            <a:avLst/>
          </a:prstGeom>
        </p:spPr>
      </p:pic>
      <p:sp>
        <p:nvSpPr>
          <p:cNvPr id="6" name="正方形/長方形 5"/>
          <p:cNvSpPr/>
          <p:nvPr/>
        </p:nvSpPr>
        <p:spPr>
          <a:xfrm>
            <a:off x="258734" y="3173727"/>
            <a:ext cx="1479691" cy="299134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solidFill>
                <a:prstClr val="white"/>
              </a:solidFill>
              <a:ea typeface="メイリオ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148986" y="2660155"/>
            <a:ext cx="461849" cy="270446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solidFill>
                <a:prstClr val="white"/>
              </a:solidFill>
              <a:ea typeface="メイリオ" panose="020B0604030504040204" pitchFamily="50" charset="-128"/>
            </a:endParaRPr>
          </a:p>
        </p:txBody>
      </p:sp>
      <p:sp>
        <p:nvSpPr>
          <p:cNvPr id="9" name="右矢印 8"/>
          <p:cNvSpPr/>
          <p:nvPr/>
        </p:nvSpPr>
        <p:spPr>
          <a:xfrm>
            <a:off x="3850925" y="3173725"/>
            <a:ext cx="321193" cy="54226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ea typeface="メイリオ" panose="020B0604030504040204" pitchFamily="50" charset="-128"/>
            </a:endParaRPr>
          </a:p>
        </p:txBody>
      </p:sp>
      <p:sp>
        <p:nvSpPr>
          <p:cNvPr id="10" name="コンテンツ プレースホルダー 2"/>
          <p:cNvSpPr txBox="1">
            <a:spLocks/>
          </p:cNvSpPr>
          <p:nvPr/>
        </p:nvSpPr>
        <p:spPr>
          <a:xfrm>
            <a:off x="4372150" y="5081200"/>
            <a:ext cx="4113481" cy="817157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  <a:ea typeface="メイリオ" panose="020B0604030504040204" pitchFamily="50" charset="-128"/>
              </a:rPr>
              <a:t>④　元の値として</a:t>
            </a:r>
            <a:endParaRPr lang="en-US" altLang="ja-JP" dirty="0">
              <a:solidFill>
                <a:schemeClr val="tx1"/>
              </a:solidFill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  <a:ea typeface="メイリオ" panose="020B0604030504040204" pitchFamily="50" charset="-128"/>
              </a:rPr>
              <a:t>「</a:t>
            </a:r>
            <a:r>
              <a:rPr lang="en-US" altLang="ja-JP" b="1" dirty="0">
                <a:solidFill>
                  <a:schemeClr val="tx1"/>
                </a:solidFill>
                <a:ea typeface="メイリオ" panose="020B0604030504040204" pitchFamily="50" charset="-128"/>
              </a:rPr>
              <a:t>=$G$2:$G$4</a:t>
            </a:r>
            <a:r>
              <a:rPr lang="ja-JP" altLang="en-US" dirty="0">
                <a:solidFill>
                  <a:schemeClr val="tx1"/>
                </a:solidFill>
                <a:ea typeface="メイリオ" panose="020B0604030504040204" pitchFamily="50" charset="-128"/>
              </a:rPr>
              <a:t>」を指定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4372151" y="3323292"/>
            <a:ext cx="2358258" cy="53234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solidFill>
                <a:prstClr val="white"/>
              </a:solidFill>
              <a:ea typeface="メイリオ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6443776" y="4539097"/>
            <a:ext cx="796997" cy="448565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solidFill>
                <a:prstClr val="white"/>
              </a:solidFill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385582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8">
            <a:extLst>
              <a:ext uri="{FF2B5EF4-FFF2-40B4-BE49-F238E27FC236}">
                <a16:creationId xmlns:a16="http://schemas.microsoft.com/office/drawing/2014/main" id="{1EED66FE-59D6-40E1-90B6-18B656785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B</a:t>
            </a:r>
            <a:r>
              <a:rPr lang="ja-JP" altLang="en-US" dirty="0"/>
              <a:t>列のセルにデータを入力しようとするとき，</a:t>
            </a:r>
            <a:endParaRPr lang="en-US" altLang="ja-JP" dirty="0"/>
          </a:p>
          <a:p>
            <a:r>
              <a:rPr lang="ja-JP" altLang="en-US" dirty="0"/>
              <a:t>プルダウンメニューが現れる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6</a:t>
            </a:fld>
            <a:endParaRPr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5052" y="2179997"/>
            <a:ext cx="6855785" cy="3229585"/>
          </a:xfrm>
          <a:prstGeom prst="rect">
            <a:avLst/>
          </a:prstGeom>
        </p:spPr>
      </p:pic>
      <p:sp>
        <p:nvSpPr>
          <p:cNvPr id="6" name="正方形/長方形 5"/>
          <p:cNvSpPr/>
          <p:nvPr/>
        </p:nvSpPr>
        <p:spPr>
          <a:xfrm>
            <a:off x="3243200" y="3607553"/>
            <a:ext cx="478019" cy="508398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solidFill>
                <a:prstClr val="white"/>
              </a:solidFill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748612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実習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次の入力規則を設定しなさい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7</a:t>
            </a:fld>
            <a:endParaRPr lang="ja-JP" altLang="en-US"/>
          </a:p>
        </p:txBody>
      </p:sp>
      <p:graphicFrame>
        <p:nvGraphicFramePr>
          <p:cNvPr id="9" name="表 8"/>
          <p:cNvGraphicFramePr>
            <a:graphicFrameLocks noGrp="1"/>
          </p:cNvGraphicFramePr>
          <p:nvPr/>
        </p:nvGraphicFramePr>
        <p:xfrm>
          <a:off x="1189073" y="2083793"/>
          <a:ext cx="5956006" cy="13030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1354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05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4340"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ea typeface="メイリオ" panose="020B0604030504040204" pitchFamily="50" charset="-128"/>
                        </a:rPr>
                        <a:t>範囲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b="1" dirty="0">
                          <a:ea typeface="メイリオ" panose="020B0604030504040204" pitchFamily="50" charset="-128"/>
                        </a:rPr>
                        <a:t>B</a:t>
                      </a:r>
                      <a:r>
                        <a:rPr kumimoji="1" lang="ja-JP" altLang="en-US" sz="2400" b="1" dirty="0">
                          <a:ea typeface="メイリオ" panose="020B0604030504040204" pitchFamily="50" charset="-128"/>
                        </a:rPr>
                        <a:t>列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ea typeface="メイリオ" panose="020B0604030504040204" pitchFamily="50" charset="-128"/>
                        </a:rPr>
                        <a:t>入力値の種類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1" dirty="0">
                          <a:ea typeface="メイリオ" panose="020B0604030504040204" pitchFamily="50" charset="-128"/>
                        </a:rPr>
                        <a:t>リスト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ea typeface="メイリオ" panose="020B0604030504040204" pitchFamily="50" charset="-128"/>
                        </a:rPr>
                        <a:t>元の値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altLang="ja-JP" sz="2400" b="1" dirty="0">
                          <a:ea typeface="メイリオ" panose="020B0604030504040204" pitchFamily="50" charset="-128"/>
                        </a:rPr>
                        <a:t>=$G$2:$G$4</a:t>
                      </a:r>
                      <a:endParaRPr kumimoji="1" lang="ja-JP" altLang="en-US" sz="2400" dirty="0"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12" name="図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3572435"/>
            <a:ext cx="3296902" cy="931776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61636" y="3573347"/>
            <a:ext cx="2249306" cy="2051166"/>
          </a:xfrm>
          <a:prstGeom prst="rect">
            <a:avLst/>
          </a:prstGeom>
        </p:spPr>
      </p:pic>
      <p:pic>
        <p:nvPicPr>
          <p:cNvPr id="20" name="図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75675" y="3572437"/>
            <a:ext cx="2224043" cy="2069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42928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Excel</a:t>
            </a:r>
            <a:r>
              <a:rPr lang="ja-JP" altLang="en-US" dirty="0"/>
              <a:t>演習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次のように，１行追加しなさい。「みかん」を入力するときは，</a:t>
            </a:r>
            <a:endParaRPr lang="en-US" altLang="ja-JP" dirty="0"/>
          </a:p>
          <a:p>
            <a:r>
              <a:rPr lang="ja-JP" altLang="en-US" dirty="0"/>
              <a:t>プルダウンメニューを使ってみなさい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8</a:t>
            </a:fld>
            <a:endParaRPr lang="ja-JP" altLang="en-US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551" y="2611568"/>
            <a:ext cx="8875721" cy="2535920"/>
          </a:xfrm>
          <a:prstGeom prst="rect">
            <a:avLst/>
          </a:prstGeom>
        </p:spPr>
      </p:pic>
      <p:sp>
        <p:nvSpPr>
          <p:cNvPr id="7" name="正方形/長方形 6"/>
          <p:cNvSpPr/>
          <p:nvPr/>
        </p:nvSpPr>
        <p:spPr>
          <a:xfrm>
            <a:off x="734093" y="4511498"/>
            <a:ext cx="3125526" cy="508398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solidFill>
                <a:prstClr val="white"/>
              </a:solidFill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77688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Excel</a:t>
            </a:r>
            <a:r>
              <a:rPr lang="ja-JP" altLang="en-US" dirty="0"/>
              <a:t>演習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 </a:t>
            </a:r>
            <a:r>
              <a:rPr lang="ja-JP" altLang="en-US" dirty="0"/>
              <a:t>セル </a:t>
            </a:r>
            <a:r>
              <a:rPr lang="en-US" altLang="ja-JP" dirty="0"/>
              <a:t>D4 </a:t>
            </a:r>
            <a:r>
              <a:rPr lang="ja-JP" altLang="en-US" dirty="0"/>
              <a:t>の数式を セル</a:t>
            </a:r>
            <a:r>
              <a:rPr lang="en-US" altLang="ja-JP" dirty="0"/>
              <a:t>D5 </a:t>
            </a:r>
            <a:r>
              <a:rPr lang="ja-JP" altLang="en-US" dirty="0"/>
              <a:t>にコピーしなさい．セル </a:t>
            </a:r>
            <a:r>
              <a:rPr lang="en-US" altLang="ja-JP" dirty="0"/>
              <a:t>E4 </a:t>
            </a:r>
            <a:r>
              <a:rPr lang="ja-JP" altLang="en-US" dirty="0"/>
              <a:t>の数式をセル</a:t>
            </a:r>
            <a:r>
              <a:rPr lang="en-US" altLang="ja-JP" dirty="0"/>
              <a:t>E5</a:t>
            </a:r>
            <a:r>
              <a:rPr lang="ja-JP" altLang="en-US" dirty="0"/>
              <a:t> にコピーしなさい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① セル </a:t>
            </a:r>
            <a:r>
              <a:rPr lang="en-US" altLang="ja-JP" dirty="0"/>
              <a:t>D4 </a:t>
            </a:r>
            <a:r>
              <a:rPr lang="ja-JP" altLang="en-US" dirty="0"/>
              <a:t>を右クリックし，右クリックメニューで「コピー」．その後，セル</a:t>
            </a:r>
            <a:r>
              <a:rPr lang="en-US" altLang="ja-JP" dirty="0"/>
              <a:t> D5 </a:t>
            </a:r>
            <a:r>
              <a:rPr lang="ja-JP" altLang="en-US" dirty="0"/>
              <a:t>で貼り付け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② セル </a:t>
            </a:r>
            <a:r>
              <a:rPr lang="en-US" altLang="ja-JP" dirty="0"/>
              <a:t>E4 </a:t>
            </a:r>
            <a:r>
              <a:rPr lang="ja-JP" altLang="en-US" dirty="0"/>
              <a:t>を右クリックし，右クリックメニューで「コピー」．その後，セル</a:t>
            </a:r>
            <a:r>
              <a:rPr lang="en-US" altLang="ja-JP" dirty="0"/>
              <a:t> E5 </a:t>
            </a:r>
            <a:r>
              <a:rPr lang="ja-JP" altLang="en-US" dirty="0"/>
              <a:t>で貼り付け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　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9</a:t>
            </a:fld>
            <a:endParaRPr lang="ja-JP" altLang="en-US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497" y="4060417"/>
            <a:ext cx="8342521" cy="2108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65511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721</TotalTime>
  <Words>259</Words>
  <Application>Microsoft Office PowerPoint</Application>
  <PresentationFormat>画面に合わせる (4:3)</PresentationFormat>
  <Paragraphs>45</Paragraphs>
  <Slides>9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4" baseType="lpstr">
      <vt:lpstr>メイリオ</vt:lpstr>
      <vt:lpstr>游ゴシック</vt:lpstr>
      <vt:lpstr>Arial</vt:lpstr>
      <vt:lpstr>Calibri</vt:lpstr>
      <vt:lpstr>Office テーマ</vt:lpstr>
      <vt:lpstr>ex-10. Excel でのデータの入力規則 </vt:lpstr>
      <vt:lpstr>データの入力規則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実習</vt:lpstr>
      <vt:lpstr>Excel演習</vt:lpstr>
      <vt:lpstr>Excel演習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ex-10. Excel でのデータの入力規則（Excel の使い方）</dc:title>
  <dc:creator>kaneko kunihiko</dc:creator>
  <cp:lastModifiedBy>金子　邦彦</cp:lastModifiedBy>
  <cp:revision>43</cp:revision>
  <dcterms:created xsi:type="dcterms:W3CDTF">2019-11-02T00:06:04Z</dcterms:created>
  <dcterms:modified xsi:type="dcterms:W3CDTF">2025-03-26T06:02:49Z</dcterms:modified>
</cp:coreProperties>
</file>