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947" r:id="rId2"/>
    <p:sldId id="556" r:id="rId3"/>
    <p:sldId id="558" r:id="rId4"/>
    <p:sldId id="559" r:id="rId5"/>
    <p:sldId id="560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74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2" r:id="rId28"/>
    <p:sldId id="583" r:id="rId29"/>
    <p:sldId id="584" r:id="rId30"/>
    <p:sldId id="585" r:id="rId31"/>
    <p:sldId id="586" r:id="rId32"/>
    <p:sldId id="587" r:id="rId33"/>
    <p:sldId id="588" r:id="rId34"/>
    <p:sldId id="589" r:id="rId35"/>
    <p:sldId id="590" r:id="rId36"/>
    <p:sldId id="591" r:id="rId37"/>
    <p:sldId id="592" r:id="rId38"/>
    <p:sldId id="593" r:id="rId39"/>
    <p:sldId id="594" r:id="rId40"/>
    <p:sldId id="595" r:id="rId41"/>
    <p:sldId id="596" r:id="rId42"/>
    <p:sldId id="597" r:id="rId43"/>
    <p:sldId id="598" r:id="rId44"/>
    <p:sldId id="599" r:id="rId45"/>
    <p:sldId id="600" r:id="rId4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9FCB-209D-41C2-9741-77E4024AD8F8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EF89-B881-410A-A79E-8D6C70770B30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9E0-E80C-4B1E-87AB-CD82E51321F1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2199-6964-41F5-A25C-34A0EE50212E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82E5-67CA-4320-92E9-16E9ADD05CE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ex-1. Excel </a:t>
            </a:r>
            <a:r>
              <a:rPr lang="ja-JP" altLang="en-US" dirty="0"/>
              <a:t>を使ってみる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1-1 Excel </a:t>
            </a:r>
            <a:r>
              <a:rPr lang="ja-JP" altLang="en-US" dirty="0"/>
              <a:t>のシート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のシート（ワークシートともいう）には，表の形で，値や数式を並べる</a:t>
            </a:r>
            <a:endParaRPr lang="en-US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650" y="3119812"/>
            <a:ext cx="7843208" cy="234125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421504" y="5571658"/>
            <a:ext cx="222644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のシートの例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0D2A12-6121-4C2E-A521-104EC30A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321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1-2 Excel </a:t>
            </a:r>
            <a:r>
              <a:rPr lang="ja-JP" altLang="en-US" dirty="0"/>
              <a:t>のスタート画面と</a:t>
            </a:r>
            <a:br>
              <a:rPr lang="en-US" altLang="ja-JP" dirty="0"/>
            </a:br>
            <a:r>
              <a:rPr lang="ja-JP" altLang="en-US" dirty="0"/>
              <a:t>ブックの作成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4891A21-215B-4E8A-BE2C-FCAB312E12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907C8B-50B7-4191-8614-E75895FD1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32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1-2 Excel </a:t>
            </a:r>
            <a:r>
              <a:rPr lang="ja-JP" altLang="en-US" dirty="0"/>
              <a:t>のブックとは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のブックとは，</a:t>
            </a:r>
            <a:r>
              <a:rPr lang="en-US" altLang="ja-JP" dirty="0"/>
              <a:t>Excel </a:t>
            </a:r>
            <a:r>
              <a:rPr lang="ja-JP" altLang="en-US" dirty="0"/>
              <a:t>のファイルのこと</a:t>
            </a:r>
            <a:endParaRPr lang="en-US" altLang="ja-JP" dirty="0"/>
          </a:p>
          <a:p>
            <a:r>
              <a:rPr lang="ja-JP" altLang="en-US" dirty="0"/>
              <a:t>１つあるいは複数のシートを，１つのブックに保存することができる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1" y="4120263"/>
            <a:ext cx="8405084" cy="909360"/>
          </a:xfrm>
          <a:prstGeom prst="rect">
            <a:avLst/>
          </a:prstGeom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516495" y="5131706"/>
            <a:ext cx="6541322" cy="5738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ja-JP" sz="2100" dirty="0">
                <a:latin typeface="Arial" panose="020B0604020202020204" pitchFamily="34" charset="0"/>
              </a:rPr>
              <a:t>Excel </a:t>
            </a:r>
            <a:r>
              <a:rPr lang="ja-JP" altLang="en-US" sz="2100" dirty="0" err="1">
                <a:latin typeface="Arial" panose="020B0604020202020204" pitchFamily="34" charset="0"/>
              </a:rPr>
              <a:t>で保</a:t>
            </a:r>
            <a:r>
              <a:rPr lang="ja-JP" altLang="en-US" sz="2100" dirty="0">
                <a:latin typeface="Arial" panose="020B0604020202020204" pitchFamily="34" charset="0"/>
              </a:rPr>
              <a:t>存するときに，このような画面が出てくる</a:t>
            </a:r>
            <a:endParaRPr lang="en-US" altLang="ja-JP" sz="2100" dirty="0">
              <a:latin typeface="Arial" panose="020B0604020202020204" pitchFamily="34" charset="0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2CC2774-FA0C-4AFB-9EAC-631CD20DF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049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のスタート画面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76769F7-5346-44BD-8758-4D57C96F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887" y="2239819"/>
            <a:ext cx="4879638" cy="35613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410195" y="1616876"/>
            <a:ext cx="6874831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起動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すると，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最初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スタート画面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が表示される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257303" y="1497331"/>
            <a:ext cx="7133665" cy="631508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371A054A-58A1-40D5-AC9F-168534F1F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4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のスタート画面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5C963485-4D18-45BC-AC6E-6608CBB1E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887" y="2239819"/>
            <a:ext cx="4879638" cy="356139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444876" y="1608311"/>
            <a:ext cx="6874831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起動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すると，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最初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スタート画面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が表示される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1257303" y="1497331"/>
            <a:ext cx="7133665" cy="631508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25037" y="2797493"/>
            <a:ext cx="1689726" cy="531495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1642462" y="3094414"/>
            <a:ext cx="425426" cy="72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8954" y="2299026"/>
            <a:ext cx="1703478" cy="17081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最近開いた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があるときは，その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一覧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が表示される</a:t>
            </a: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1642462" y="3967836"/>
            <a:ext cx="482576" cy="4887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角丸四角形 11"/>
          <p:cNvSpPr/>
          <p:nvPr/>
        </p:nvSpPr>
        <p:spPr>
          <a:xfrm>
            <a:off x="2125037" y="3442749"/>
            <a:ext cx="1689726" cy="2168345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954" y="4192051"/>
            <a:ext cx="1703478" cy="1384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保存済み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を開くときに使う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3982778" y="3297818"/>
            <a:ext cx="2703775" cy="2472223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6" name="直線矢印コネクタ 15"/>
          <p:cNvCxnSpPr>
            <a:stCxn id="18" idx="1"/>
          </p:cNvCxnSpPr>
          <p:nvPr/>
        </p:nvCxnSpPr>
        <p:spPr>
          <a:xfrm flipH="1">
            <a:off x="6686554" y="3782569"/>
            <a:ext cx="442256" cy="967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128810" y="2928489"/>
            <a:ext cx="2015190" cy="17081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新しい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作成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の種類を選ぶ），ツアーに参加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4097077" y="3412115"/>
            <a:ext cx="1186703" cy="1201449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 flipV="1">
            <a:off x="5291936" y="4460812"/>
            <a:ext cx="1769893" cy="6826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115540" y="4821040"/>
            <a:ext cx="1921021" cy="738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新しい空白の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作成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09A78E77-9100-4F1F-B098-4F7F5931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454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の画面構成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F108DEB-09C3-4DC5-A610-563DDF4D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7396" y="1637487"/>
            <a:ext cx="5148853" cy="3427961"/>
          </a:xfrm>
          <a:prstGeom prst="rect">
            <a:avLst/>
          </a:prstGeom>
        </p:spPr>
      </p:pic>
      <p:sp>
        <p:nvSpPr>
          <p:cNvPr id="3" name="左中かっこ 2"/>
          <p:cNvSpPr/>
          <p:nvPr/>
        </p:nvSpPr>
        <p:spPr>
          <a:xfrm>
            <a:off x="2568389" y="2874310"/>
            <a:ext cx="309282" cy="2191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79680" y="3612086"/>
            <a:ext cx="153118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シート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907F63-22E7-4125-A6A2-D6957189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160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1-3 Excel </a:t>
            </a:r>
            <a:r>
              <a:rPr lang="ja-JP" altLang="en-US" dirty="0"/>
              <a:t>のアクティブセル，</a:t>
            </a:r>
            <a:br>
              <a:rPr lang="en-US" altLang="ja-JP" dirty="0"/>
            </a:br>
            <a:r>
              <a:rPr lang="ja-JP" altLang="en-US" dirty="0"/>
              <a:t>値の入力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6730C0B0-899E-4576-8EEF-65A68D06C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4B212A-7F23-4BF8-9FD2-639E7EB5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189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の画面構成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A6D03809-837E-4EBE-906D-BA426E90C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7396" y="1637487"/>
            <a:ext cx="5148853" cy="3427961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037395" y="1828848"/>
            <a:ext cx="5148853" cy="828629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611967" y="2100441"/>
            <a:ext cx="425424" cy="894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01669" y="1638476"/>
            <a:ext cx="2523013" cy="738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リボン</a:t>
            </a:r>
            <a:endParaRPr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コマンドを選べる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8758" y="2495203"/>
            <a:ext cx="2728782" cy="17081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アクティブセル</a:t>
            </a: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（処理対象になっている</a:t>
            </a:r>
            <a:r>
              <a:rPr lang="ja-JP" altLang="en-US" sz="2100" u="sng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）の</a:t>
            </a:r>
            <a:r>
              <a:rPr lang="ja-JP" altLang="en-US" sz="2100" b="1" u="sng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列番号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r>
              <a:rPr lang="ja-JP" altLang="en-US" sz="2100" b="1" u="sng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行番号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が表示される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037393" y="2722686"/>
            <a:ext cx="843614" cy="181709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>
            <a:endCxn id="9" idx="1"/>
          </p:cNvCxnSpPr>
          <p:nvPr/>
        </p:nvCxnSpPr>
        <p:spPr>
          <a:xfrm>
            <a:off x="2351726" y="2698215"/>
            <a:ext cx="685665" cy="1153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4728665" y="2729579"/>
            <a:ext cx="3457581" cy="174813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40743" y="3554007"/>
            <a:ext cx="2414457" cy="10618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数式バー</a:t>
            </a:r>
          </a:p>
          <a:p>
            <a:r>
              <a:rPr lang="ja-JP" altLang="en-US" sz="2100" u="sng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アクティブセル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中身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が表示される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 flipH="1" flipV="1">
            <a:off x="6024029" y="2928866"/>
            <a:ext cx="433425" cy="5778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3037395" y="3053669"/>
            <a:ext cx="220159" cy="2011776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8610" y="4122802"/>
            <a:ext cx="2728782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シート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列番号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2351726" y="4129747"/>
            <a:ext cx="685665" cy="1040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3277087" y="2928867"/>
            <a:ext cx="4909160" cy="124804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31" name="直線矢印コネクタ 30"/>
          <p:cNvCxnSpPr/>
          <p:nvPr/>
        </p:nvCxnSpPr>
        <p:spPr>
          <a:xfrm flipH="1" flipV="1">
            <a:off x="4511952" y="3062549"/>
            <a:ext cx="328991" cy="7080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881005" y="3789358"/>
            <a:ext cx="2728782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シート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行番号</a:t>
            </a: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80EE5176-5EA4-49A6-B8BA-D04AF224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027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1-3 Excel </a:t>
            </a:r>
            <a:r>
              <a:rPr lang="ja-JP" altLang="en-US" dirty="0" err="1"/>
              <a:t>での</a:t>
            </a:r>
            <a:r>
              <a:rPr lang="ja-JP" altLang="en-US" dirty="0"/>
              <a:t>セルの行番号と列番号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行番号：　</a:t>
            </a:r>
            <a:r>
              <a:rPr lang="en-US" altLang="ja-JP" dirty="0"/>
              <a:t>1, 2, 3, </a:t>
            </a:r>
            <a:r>
              <a:rPr lang="ja-JP" altLang="en-US" dirty="0"/>
              <a:t>・・・ （数字）</a:t>
            </a:r>
            <a:endParaRPr lang="en-US" altLang="ja-JP" dirty="0"/>
          </a:p>
          <a:p>
            <a:r>
              <a:rPr lang="ja-JP" altLang="en-US" dirty="0"/>
              <a:t>列番号：　</a:t>
            </a:r>
            <a:r>
              <a:rPr lang="en-US" altLang="ja-JP" dirty="0"/>
              <a:t>A, B, C, </a:t>
            </a:r>
            <a:r>
              <a:rPr lang="ja-JP" altLang="en-US" dirty="0"/>
              <a:t>・・・ （アルファベット）</a:t>
            </a:r>
            <a:endParaRPr lang="en-US" altLang="ja-JP" dirty="0"/>
          </a:p>
          <a:p>
            <a:r>
              <a:rPr lang="ja-JP" altLang="en-US" dirty="0"/>
              <a:t>行番号と列番号を使って，セルを特定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809" y="3604996"/>
            <a:ext cx="4411723" cy="1997144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782698" y="4707617"/>
            <a:ext cx="983974" cy="3130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27225" y="4722525"/>
            <a:ext cx="526774" cy="3174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782698" y="3914110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76808" y="3639445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33300" y="3308800"/>
            <a:ext cx="180049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行番号と列番号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7165927" y="1698260"/>
            <a:ext cx="1223412" cy="1014061"/>
            <a:chOff x="7582266" y="316010"/>
            <a:chExt cx="1631216" cy="1352079"/>
          </a:xfrm>
        </p:grpSpPr>
        <p:sp>
          <p:nvSpPr>
            <p:cNvPr id="17" name="Text Box 1035"/>
            <p:cNvSpPr txBox="1">
              <a:spLocks noChangeArrowheads="1"/>
            </p:cNvSpPr>
            <p:nvPr/>
          </p:nvSpPr>
          <p:spPr bwMode="auto">
            <a:xfrm>
              <a:off x="7582266" y="1288755"/>
              <a:ext cx="1631216" cy="379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rgbClr val="0033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ja-JP" altLang="en-US" sz="1350" dirty="0">
                  <a:solidFill>
                    <a:schemeClr val="tx1"/>
                  </a:solidFill>
                  <a:latin typeface="Arial" panose="020B0604020202020204" pitchFamily="34" charset="0"/>
                </a:rPr>
                <a:t>まとめページ</a:t>
              </a:r>
            </a:p>
          </p:txBody>
        </p:sp>
        <p:pic>
          <p:nvPicPr>
            <p:cNvPr id="18" name="Picture 2" descr="http://3.bp.blogspot.com/-nYzwhfjYgF0/UOFKLhF54UI/AAAAAAAAKEs/hbFj1OvGjSE/s1600/bunbougu_no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4625" y="316010"/>
              <a:ext cx="1206500" cy="936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390D7198-1A82-4CD6-AB6D-AD8C13CC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454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1-3 Excel </a:t>
            </a:r>
            <a:r>
              <a:rPr lang="ja-JP" altLang="en-US" dirty="0"/>
              <a:t>のアクティブセル</a:t>
            </a:r>
            <a:r>
              <a:rPr lang="en-US" altLang="ja-JP" dirty="0"/>
              <a:t> 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アクティブセルとは，いま選択されているセルのこと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713" y="3151984"/>
            <a:ext cx="4411723" cy="1997144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555601" y="4254605"/>
            <a:ext cx="983974" cy="3130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00125" y="4269512"/>
            <a:ext cx="526774" cy="3174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55601" y="3461098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49711" y="3186433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197172" y="3187054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06203" y="2855785"/>
            <a:ext cx="180049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行番号と列番号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34411" y="2865387"/>
            <a:ext cx="226215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アクティブセルの値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8FB885BA-7ACA-40BE-9C2E-AA82D0596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8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1-1 Excel </a:t>
            </a:r>
            <a:r>
              <a:rPr lang="ja-JP" altLang="en-US" dirty="0"/>
              <a:t>の基本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1-2 Excel </a:t>
            </a:r>
            <a:r>
              <a:rPr lang="ja-JP" altLang="en-US" dirty="0"/>
              <a:t>のスタート画面とブックの作成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1-3 Excel </a:t>
            </a:r>
            <a:r>
              <a:rPr lang="ja-JP" altLang="en-US" dirty="0"/>
              <a:t>のアクティブセル，値の入力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1-4 </a:t>
            </a:r>
            <a:r>
              <a:rPr lang="ja-JP" altLang="en-US" dirty="0"/>
              <a:t>数式の入力，クリア，元に戻す操作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1-5 </a:t>
            </a:r>
            <a:r>
              <a:rPr lang="ja-JP" altLang="en-US" dirty="0"/>
              <a:t>ブックの保存と，</a:t>
            </a:r>
            <a:r>
              <a:rPr lang="en-US" altLang="ja-JP" dirty="0"/>
              <a:t>Excel </a:t>
            </a:r>
            <a:r>
              <a:rPr lang="ja-JP" altLang="en-US" dirty="0"/>
              <a:t>の終了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8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1-3 Excel </a:t>
            </a:r>
            <a:r>
              <a:rPr lang="ja-JP" altLang="en-US" dirty="0"/>
              <a:t>のアクティブセル</a:t>
            </a:r>
            <a:r>
              <a:rPr lang="en-US" altLang="ja-JP" dirty="0"/>
              <a:t> 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アクティブセルとは，いま選択されているセルのこと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86" y="2810911"/>
            <a:ext cx="4411723" cy="1997144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555476" y="3913532"/>
            <a:ext cx="983974" cy="3130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3928441"/>
            <a:ext cx="526774" cy="3174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55476" y="3120025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9586" y="2845363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197047" y="2845984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78" y="2514714"/>
            <a:ext cx="180049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行番号と列番号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34286" y="2524315"/>
            <a:ext cx="226215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アクティブセルの値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839" y="2790037"/>
            <a:ext cx="4328973" cy="2018018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5486403" y="3536510"/>
            <a:ext cx="983974" cy="3130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848933" y="2784238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846882" y="2784058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35918" y="2509774"/>
            <a:ext cx="180049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行番号と列番号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19333" y="2471931"/>
            <a:ext cx="226215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アクティブセルの値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96155" y="4975666"/>
            <a:ext cx="457048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範囲選択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しているときは，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アクティブセルは</a:t>
            </a:r>
            <a:r>
              <a:rPr lang="ja-JP" altLang="en-US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白の背景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で表示される</a:t>
            </a:r>
          </a:p>
        </p:txBody>
      </p:sp>
      <p:sp>
        <p:nvSpPr>
          <p:cNvPr id="21" name="スライド番号プレースホルダー 20">
            <a:extLst>
              <a:ext uri="{FF2B5EF4-FFF2-40B4-BE49-F238E27FC236}">
                <a16:creationId xmlns:a16="http://schemas.microsoft.com/office/drawing/2014/main" id="{CE282EBF-A7AF-4269-B214-9E091927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832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アクティブセルの移動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シート内のセルをクリックすると，アクティブセルが移動する．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カーソルキー　→↓←↑　でも移動する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706" y="2511839"/>
            <a:ext cx="6347999" cy="2959217"/>
          </a:xfrm>
          <a:prstGeom prst="rect">
            <a:avLst/>
          </a:prstGeom>
        </p:spPr>
      </p:pic>
      <p:cxnSp>
        <p:nvCxnSpPr>
          <p:cNvPr id="5" name="直線矢印コネクタ 4"/>
          <p:cNvCxnSpPr/>
          <p:nvPr/>
        </p:nvCxnSpPr>
        <p:spPr>
          <a:xfrm flipV="1">
            <a:off x="4055169" y="3809176"/>
            <a:ext cx="641074" cy="12076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A853901D-5D2C-4999-8E10-D71853D2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541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アクティブセルでの値の入力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12EBDA1-789C-4EC4-A3AF-EC7BB6977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5" y="2217604"/>
            <a:ext cx="3534587" cy="1937324"/>
          </a:xfrm>
          <a:prstGeom prst="rect">
            <a:avLst/>
          </a:prstGeom>
        </p:spPr>
      </p:pic>
      <p:sp>
        <p:nvSpPr>
          <p:cNvPr id="4" name="右矢印 3"/>
          <p:cNvSpPr/>
          <p:nvPr/>
        </p:nvSpPr>
        <p:spPr>
          <a:xfrm>
            <a:off x="4251964" y="2859241"/>
            <a:ext cx="283265" cy="893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494901" y="4387243"/>
            <a:ext cx="4727886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3300" dirty="0">
                <a:latin typeface="Arial" panose="020B0604020202020204" pitchFamily="34" charset="0"/>
              </a:rPr>
              <a:t>キーボードで「</a:t>
            </a:r>
            <a:r>
              <a:rPr lang="en-US" altLang="ja-JP" sz="3300" b="1" dirty="0">
                <a:latin typeface="Arial" panose="020B0604020202020204" pitchFamily="34" charset="0"/>
              </a:rPr>
              <a:t>500</a:t>
            </a:r>
            <a:r>
              <a:rPr lang="ja-JP" altLang="en-US" sz="3300" dirty="0">
                <a:latin typeface="Arial" panose="020B0604020202020204" pitchFamily="34" charset="0"/>
              </a:rPr>
              <a:t>」と打つと，</a:t>
            </a:r>
            <a:endParaRPr lang="en-US" altLang="ja-JP" sz="33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3300" dirty="0">
                <a:solidFill>
                  <a:srgbClr val="C00000"/>
                </a:solidFill>
                <a:latin typeface="Arial" panose="020B0604020202020204" pitchFamily="34" charset="0"/>
              </a:rPr>
              <a:t>アクティブセル</a:t>
            </a:r>
            <a:r>
              <a:rPr lang="ja-JP" altLang="en-US" sz="3300" dirty="0">
                <a:latin typeface="Arial" panose="020B0604020202020204" pitchFamily="34" charset="0"/>
              </a:rPr>
              <a:t>に値 </a:t>
            </a:r>
            <a:r>
              <a:rPr lang="en-US" altLang="ja-JP" sz="3300" dirty="0">
                <a:latin typeface="Arial" panose="020B0604020202020204" pitchFamily="34" charset="0"/>
              </a:rPr>
              <a:t>500 </a:t>
            </a:r>
            <a:r>
              <a:rPr lang="ja-JP" altLang="en-US" sz="3300" dirty="0">
                <a:latin typeface="Arial" panose="020B0604020202020204" pitchFamily="34" charset="0"/>
              </a:rPr>
              <a:t>が入る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106" y="2168205"/>
            <a:ext cx="3624714" cy="1986724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117309" y="3118931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D845A3FD-1B73-4E9B-A2A1-DF2700CE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802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8301638B-21EB-4F76-BD24-73C6697355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74EEFD-28CC-4C37-BAD2-205EFD8D7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626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Microsoft Excel </a:t>
            </a:r>
            <a:r>
              <a:rPr lang="ja-JP" altLang="en-US" dirty="0"/>
              <a:t>を起動しなさい</a:t>
            </a:r>
            <a:endParaRPr lang="en-US" altLang="ja-JP" dirty="0"/>
          </a:p>
          <a:p>
            <a:r>
              <a:rPr lang="en-US" altLang="ja-JP" dirty="0"/>
              <a:t>Excel </a:t>
            </a:r>
            <a:r>
              <a:rPr lang="ja-JP" altLang="en-US" dirty="0"/>
              <a:t>のスタート画面で「空白のブック」を選びなさい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643" y="3736656"/>
            <a:ext cx="3681161" cy="268668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660625" y="4579400"/>
            <a:ext cx="952513" cy="890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E6051338-676D-4C97-92DD-42204A9B5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579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次のように値を入力しなさい．東京，大阪，福岡の３つ．</a:t>
            </a:r>
            <a:endParaRPr lang="en-US" altLang="ja-JP" dirty="0"/>
          </a:p>
          <a:p>
            <a:r>
              <a:rPr lang="ja-JP" altLang="en-US" dirty="0"/>
              <a:t>Ｅｎｔｅｒキーを押したときに，アクティブセルが１つ下に移動することを確認しなさい．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あとで使うので，消さずに残しておくこと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156" y="3016093"/>
            <a:ext cx="5410601" cy="2185458"/>
          </a:xfrm>
          <a:prstGeom prst="rect">
            <a:avLst/>
          </a:prstGeom>
        </p:spPr>
      </p:pic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C3A1C1-056B-468B-8309-09AFEE3A4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963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1-4 </a:t>
            </a:r>
            <a:r>
              <a:rPr lang="ja-JP" altLang="en-US" dirty="0"/>
              <a:t>数式の入力，クリア，</a:t>
            </a:r>
            <a:br>
              <a:rPr lang="en-US" altLang="ja-JP" dirty="0"/>
            </a:br>
            <a:r>
              <a:rPr lang="ja-JP" altLang="en-US" dirty="0"/>
              <a:t>元に戻す操作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2B06BAB5-CA76-4412-A007-2D81EA0B33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382757-B8C1-48CE-806F-322A2604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291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669" y="2704016"/>
            <a:ext cx="3953466" cy="179807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アクティブセルでの数式の入力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53B664-DF34-4EAB-8FD9-C277FD73F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右矢印 3"/>
          <p:cNvSpPr/>
          <p:nvPr/>
        </p:nvSpPr>
        <p:spPr>
          <a:xfrm>
            <a:off x="4316358" y="3175077"/>
            <a:ext cx="283265" cy="893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238789" y="4748542"/>
            <a:ext cx="3795409" cy="139437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入力を終わりたい</a:t>
            </a:r>
            <a:r>
              <a:rPr lang="ja-JP" altLang="en-US" sz="2100" dirty="0">
                <a:latin typeface="Arial" panose="020B0604020202020204" pitchFamily="34" charset="0"/>
              </a:rPr>
              <a:t>ので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b="1" u="sng" dirty="0">
                <a:latin typeface="Arial" panose="020B0604020202020204" pitchFamily="34" charset="0"/>
              </a:rPr>
              <a:t>Ｅｎｔｅｒキーを押す</a:t>
            </a:r>
            <a:r>
              <a:rPr lang="ja-JP" altLang="en-US" sz="2100" dirty="0">
                <a:latin typeface="Arial" panose="020B0604020202020204" pitchFamily="34" charset="0"/>
              </a:rPr>
              <a:t>．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すると，数式が</a:t>
            </a:r>
            <a:r>
              <a:rPr lang="ja-JP" altLang="en-US" sz="2100" b="1" u="sng" dirty="0">
                <a:latin typeface="Arial" panose="020B0604020202020204" pitchFamily="34" charset="0"/>
              </a:rPr>
              <a:t>自動計算</a:t>
            </a:r>
            <a:r>
              <a:rPr lang="ja-JP" altLang="en-US" sz="2100" dirty="0">
                <a:latin typeface="Arial" panose="020B0604020202020204" pitchFamily="34" charset="0"/>
              </a:rPr>
              <a:t>される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152519" y="4009962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83663" y="1412272"/>
            <a:ext cx="8560340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3300" b="1" u="sng" dirty="0">
                <a:latin typeface="Arial" panose="020B0604020202020204" pitchFamily="34" charset="0"/>
              </a:rPr>
              <a:t>数式</a:t>
            </a:r>
            <a:r>
              <a:rPr lang="ja-JP" altLang="en-US" sz="3300" dirty="0">
                <a:latin typeface="Arial" panose="020B0604020202020204" pitchFamily="34" charset="0"/>
              </a:rPr>
              <a:t>を入力したいときは，</a:t>
            </a:r>
            <a:r>
              <a:rPr lang="ja-JP" altLang="en-US" sz="3300" b="1" u="sng" dirty="0">
                <a:latin typeface="Arial" panose="020B0604020202020204" pitchFamily="34" charset="0"/>
              </a:rPr>
              <a:t>頭</a:t>
            </a:r>
            <a:r>
              <a:rPr lang="ja-JP" altLang="en-US" sz="3300" dirty="0">
                <a:latin typeface="Arial" panose="020B0604020202020204" pitchFamily="34" charset="0"/>
              </a:rPr>
              <a:t>に</a:t>
            </a:r>
            <a:r>
              <a:rPr lang="ja-JP" altLang="en-US" sz="3300" b="1" u="sng" dirty="0">
                <a:latin typeface="Arial" panose="020B0604020202020204" pitchFamily="34" charset="0"/>
              </a:rPr>
              <a:t>半角の「</a:t>
            </a:r>
            <a:r>
              <a:rPr lang="en-US" altLang="ja-JP" sz="3300" b="1" u="sng" dirty="0">
                <a:latin typeface="Arial" panose="020B0604020202020204" pitchFamily="34" charset="0"/>
              </a:rPr>
              <a:t>=</a:t>
            </a:r>
            <a:r>
              <a:rPr lang="ja-JP" altLang="en-US" sz="3300" b="1" u="sng" dirty="0">
                <a:latin typeface="Arial" panose="020B0604020202020204" pitchFamily="34" charset="0"/>
              </a:rPr>
              <a:t>」</a:t>
            </a:r>
            <a:r>
              <a:rPr lang="ja-JP" altLang="en-US" sz="3300" dirty="0">
                <a:latin typeface="Arial" panose="020B0604020202020204" pitchFamily="34" charset="0"/>
              </a:rPr>
              <a:t>を付ける</a:t>
            </a:r>
            <a:endParaRPr lang="en-US" altLang="ja-JP" sz="3300" dirty="0">
              <a:latin typeface="Arial" panose="020B0604020202020204" pitchFamily="34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4" y="2704016"/>
            <a:ext cx="3953466" cy="1798078"/>
          </a:xfrm>
          <a:prstGeom prst="rect">
            <a:avLst/>
          </a:prstGeom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190558" y="4748538"/>
            <a:ext cx="4727886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キーボードで「</a:t>
            </a:r>
            <a:r>
              <a:rPr lang="en-US" altLang="ja-JP" sz="2100" b="1" dirty="0">
                <a:latin typeface="Arial" panose="020B0604020202020204" pitchFamily="34" charset="0"/>
              </a:rPr>
              <a:t>=100+200</a:t>
            </a:r>
            <a:r>
              <a:rPr lang="ja-JP" altLang="en-US" sz="2100" dirty="0">
                <a:latin typeface="Arial" panose="020B0604020202020204" pitchFamily="34" charset="0"/>
              </a:rPr>
              <a:t>」と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打つと，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</a:rPr>
              <a:t>アクティブセル</a:t>
            </a:r>
            <a:r>
              <a:rPr lang="ja-JP" altLang="en-US" sz="2100" dirty="0">
                <a:latin typeface="Arial" panose="020B0604020202020204" pitchFamily="34" charset="0"/>
              </a:rPr>
              <a:t>に数式が入る</a:t>
            </a: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57ECAF44-F6FF-4906-BFD8-0C0462E6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952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275" y="2388180"/>
            <a:ext cx="3953466" cy="179807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アクティブセルでの数式の入力　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4442C56-FF3A-4797-9C74-EF2A98D8F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右矢印 3"/>
          <p:cNvSpPr/>
          <p:nvPr/>
        </p:nvSpPr>
        <p:spPr>
          <a:xfrm>
            <a:off x="4251964" y="2859241"/>
            <a:ext cx="283265" cy="893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174395" y="4432704"/>
            <a:ext cx="3795409" cy="1385465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入力を終わりたい</a:t>
            </a:r>
            <a:r>
              <a:rPr lang="ja-JP" altLang="en-US" sz="2100" dirty="0">
                <a:latin typeface="Arial" panose="020B0604020202020204" pitchFamily="34" charset="0"/>
              </a:rPr>
              <a:t>ので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b="1" u="sng" dirty="0">
                <a:latin typeface="Arial" panose="020B0604020202020204" pitchFamily="34" charset="0"/>
              </a:rPr>
              <a:t>Ｅｎｔｅｒキーを押す</a:t>
            </a:r>
            <a:r>
              <a:rPr lang="ja-JP" altLang="en-US" sz="2100" dirty="0">
                <a:latin typeface="Arial" panose="020B0604020202020204" pitchFamily="34" charset="0"/>
              </a:rPr>
              <a:t>．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すると，数式が</a:t>
            </a:r>
            <a:r>
              <a:rPr lang="ja-JP" altLang="en-US" sz="2100" b="1" u="sng" dirty="0">
                <a:latin typeface="Arial" panose="020B0604020202020204" pitchFamily="34" charset="0"/>
              </a:rPr>
              <a:t>自動計算</a:t>
            </a:r>
            <a:r>
              <a:rPr lang="ja-JP" altLang="en-US" sz="2100" dirty="0">
                <a:latin typeface="Arial" panose="020B0604020202020204" pitchFamily="34" charset="0"/>
              </a:rPr>
              <a:t>される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088125" y="3694126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83663" y="1412272"/>
            <a:ext cx="8560340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3300" b="1" u="sng" dirty="0">
                <a:latin typeface="Arial" panose="020B0604020202020204" pitchFamily="34" charset="0"/>
              </a:rPr>
              <a:t>数式</a:t>
            </a:r>
            <a:r>
              <a:rPr lang="ja-JP" altLang="en-US" sz="3300" dirty="0">
                <a:latin typeface="Arial" panose="020B0604020202020204" pitchFamily="34" charset="0"/>
              </a:rPr>
              <a:t>を入力したいときは，</a:t>
            </a:r>
            <a:r>
              <a:rPr lang="ja-JP" altLang="en-US" sz="3300" b="1" u="sng" dirty="0">
                <a:latin typeface="Arial" panose="020B0604020202020204" pitchFamily="34" charset="0"/>
              </a:rPr>
              <a:t>頭</a:t>
            </a:r>
            <a:r>
              <a:rPr lang="ja-JP" altLang="en-US" sz="3300" dirty="0">
                <a:latin typeface="Arial" panose="020B0604020202020204" pitchFamily="34" charset="0"/>
              </a:rPr>
              <a:t>に</a:t>
            </a:r>
            <a:r>
              <a:rPr lang="ja-JP" altLang="en-US" sz="3300" b="1" u="sng" dirty="0">
                <a:latin typeface="Arial" panose="020B0604020202020204" pitchFamily="34" charset="0"/>
              </a:rPr>
              <a:t>半角の「</a:t>
            </a:r>
            <a:r>
              <a:rPr lang="en-US" altLang="ja-JP" sz="3300" b="1" u="sng" dirty="0">
                <a:latin typeface="Arial" panose="020B0604020202020204" pitchFamily="34" charset="0"/>
              </a:rPr>
              <a:t>=</a:t>
            </a:r>
            <a:r>
              <a:rPr lang="ja-JP" altLang="en-US" sz="3300" b="1" u="sng" dirty="0">
                <a:latin typeface="Arial" panose="020B0604020202020204" pitchFamily="34" charset="0"/>
              </a:rPr>
              <a:t>」</a:t>
            </a:r>
            <a:r>
              <a:rPr lang="ja-JP" altLang="en-US" sz="3300" dirty="0">
                <a:latin typeface="Arial" panose="020B0604020202020204" pitchFamily="34" charset="0"/>
              </a:rPr>
              <a:t>を付ける</a:t>
            </a:r>
            <a:endParaRPr lang="en-US" altLang="ja-JP" sz="3300" dirty="0">
              <a:latin typeface="Arial" panose="020B0604020202020204" pitchFamily="34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88180"/>
            <a:ext cx="3953466" cy="1798078"/>
          </a:xfrm>
          <a:prstGeom prst="rect">
            <a:avLst/>
          </a:prstGeom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126164" y="4432702"/>
            <a:ext cx="4727886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キーボードで「</a:t>
            </a:r>
            <a:r>
              <a:rPr lang="en-US" altLang="ja-JP" sz="2100" b="1" dirty="0">
                <a:latin typeface="Arial" panose="020B0604020202020204" pitchFamily="34" charset="0"/>
              </a:rPr>
              <a:t>=100+200</a:t>
            </a:r>
            <a:r>
              <a:rPr lang="ja-JP" altLang="en-US" sz="2100" dirty="0">
                <a:latin typeface="Arial" panose="020B0604020202020204" pitchFamily="34" charset="0"/>
              </a:rPr>
              <a:t>」と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打つと，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</a:rPr>
              <a:t>アクティブセル</a:t>
            </a:r>
            <a:r>
              <a:rPr lang="ja-JP" altLang="en-US" sz="2100" dirty="0">
                <a:latin typeface="Arial" panose="020B0604020202020204" pitchFamily="34" charset="0"/>
              </a:rPr>
              <a:t>に数式が入る</a:t>
            </a: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EB8F8C40-AB40-4A62-9765-F9F03F4A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990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数式バーで数式の確認①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24394A7D-82A8-4746-AEC1-41080A2FA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9" y="2597412"/>
            <a:ext cx="3596418" cy="1635689"/>
          </a:xfrm>
          <a:prstGeom prst="rect">
            <a:avLst/>
          </a:prstGeom>
        </p:spPr>
      </p:pic>
      <p:sp>
        <p:nvSpPr>
          <p:cNvPr id="4" name="右矢印 3"/>
          <p:cNvSpPr/>
          <p:nvPr/>
        </p:nvSpPr>
        <p:spPr>
          <a:xfrm>
            <a:off x="4000280" y="3194032"/>
            <a:ext cx="331839" cy="817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824" y="2597414"/>
            <a:ext cx="4277396" cy="194540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969181" y="3971393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83485" y="2643646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2702825" y="4764949"/>
            <a:ext cx="3258591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「</a:t>
            </a:r>
            <a:r>
              <a:rPr lang="en-US" altLang="ja-JP" sz="2100" b="1" dirty="0">
                <a:latin typeface="Arial" panose="020B0604020202020204" pitchFamily="34" charset="0"/>
              </a:rPr>
              <a:t>300</a:t>
            </a:r>
            <a:r>
              <a:rPr lang="ja-JP" altLang="en-US" sz="2100" dirty="0">
                <a:latin typeface="Arial" panose="020B0604020202020204" pitchFamily="34" charset="0"/>
              </a:rPr>
              <a:t>」のところを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700" b="1" dirty="0">
                <a:latin typeface="Arial" panose="020B0604020202020204" pitchFamily="34" charset="0"/>
              </a:rPr>
              <a:t>クリック</a:t>
            </a:r>
            <a:endParaRPr lang="en-US" altLang="ja-JP" sz="2700" b="1" dirty="0">
              <a:latin typeface="Arial" panose="020B0604020202020204" pitchFamily="34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5998331" y="4478047"/>
            <a:ext cx="3258591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アクティブセル</a:t>
            </a:r>
            <a:r>
              <a:rPr lang="ja-JP" altLang="en-US" sz="2100" dirty="0">
                <a:latin typeface="Arial" panose="020B0604020202020204" pitchFamily="34" charset="0"/>
              </a:rPr>
              <a:t>が動く</a:t>
            </a:r>
            <a:endParaRPr lang="en-US" altLang="ja-JP" sz="2100" dirty="0">
              <a:latin typeface="Arial" panose="020B0604020202020204" pitchFamily="34" charset="0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5885411" y="1465045"/>
            <a:ext cx="3258591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数式バーに</a:t>
            </a:r>
            <a:endParaRPr lang="en-US" altLang="ja-JP" sz="2100" b="1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数式が表示される</a:t>
            </a:r>
            <a:endParaRPr lang="en-US" altLang="ja-JP" sz="2100" b="1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（</a:t>
            </a:r>
            <a:r>
              <a:rPr lang="ja-JP" altLang="en-US" sz="2100" b="1" u="sng" dirty="0">
                <a:latin typeface="Arial" panose="020B0604020202020204" pitchFamily="34" charset="0"/>
              </a:rPr>
              <a:t>ここで修正もできる</a:t>
            </a:r>
            <a:r>
              <a:rPr lang="ja-JP" altLang="en-US" sz="2100" b="1" dirty="0">
                <a:latin typeface="Arial" panose="020B0604020202020204" pitchFamily="34" charset="0"/>
              </a:rPr>
              <a:t>）</a:t>
            </a:r>
            <a:endParaRPr lang="en-US" altLang="ja-JP" sz="2100" b="1" dirty="0">
              <a:latin typeface="Arial" panose="020B0604020202020204" pitchFamily="34" charset="0"/>
            </a:endParaRP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535DE8B0-0D62-4249-9F75-8E3C4A8ED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58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パソコンの威力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ワープロ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文書の編集，清書．　目次，表なども簡単に作成できる</a:t>
            </a:r>
            <a:endParaRPr lang="en-US" altLang="ja-JP" dirty="0"/>
          </a:p>
          <a:p>
            <a:r>
              <a:rPr lang="ja-JP" altLang="en-US" dirty="0"/>
              <a:t>表計算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データの管理，計算，グラフ作成</a:t>
            </a:r>
            <a:endParaRPr lang="en-US" altLang="ja-JP" dirty="0"/>
          </a:p>
          <a:p>
            <a:r>
              <a:rPr lang="ja-JP" altLang="en-US" dirty="0"/>
              <a:t>プレゼン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ビジュアル資料作成</a:t>
            </a:r>
            <a:endParaRPr lang="en-US" altLang="ja-JP" dirty="0"/>
          </a:p>
          <a:p>
            <a:r>
              <a:rPr lang="ja-JP" altLang="en-US" dirty="0"/>
              <a:t>インターネット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情報収集，コミュニケーション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835886" y="5746226"/>
            <a:ext cx="6815759" cy="104618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データはすべてデジタル（ファイル）．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管理，共有，交換が簡単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1039EB-C283-4D80-B556-DFB2A374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077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665" y="2516364"/>
            <a:ext cx="4339737" cy="197375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数式バーで数式の確認②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AC55994B-B1F5-487E-B835-2350E7038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9950"/>
            <a:ext cx="3596418" cy="1635689"/>
          </a:xfrm>
          <a:prstGeom prst="rect">
            <a:avLst/>
          </a:prstGeom>
        </p:spPr>
      </p:pic>
      <p:sp>
        <p:nvSpPr>
          <p:cNvPr id="4" name="右矢印 3"/>
          <p:cNvSpPr/>
          <p:nvPr/>
        </p:nvSpPr>
        <p:spPr>
          <a:xfrm>
            <a:off x="3920123" y="3136570"/>
            <a:ext cx="331839" cy="817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889021" y="3913931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03325" y="2586185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2622665" y="4707487"/>
            <a:ext cx="3258591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「</a:t>
            </a:r>
            <a:r>
              <a:rPr lang="en-US" altLang="ja-JP" sz="2100" b="1" dirty="0">
                <a:latin typeface="Arial" panose="020B0604020202020204" pitchFamily="34" charset="0"/>
              </a:rPr>
              <a:t>300</a:t>
            </a:r>
            <a:r>
              <a:rPr lang="ja-JP" altLang="en-US" sz="2100" dirty="0">
                <a:latin typeface="Arial" panose="020B0604020202020204" pitchFamily="34" charset="0"/>
              </a:rPr>
              <a:t>」のところを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700" b="1" u="sng" dirty="0">
                <a:latin typeface="Arial" panose="020B0604020202020204" pitchFamily="34" charset="0"/>
              </a:rPr>
              <a:t>ダブル</a:t>
            </a:r>
            <a:r>
              <a:rPr lang="ja-JP" altLang="en-US" sz="2700" b="1" dirty="0">
                <a:latin typeface="Arial" panose="020B0604020202020204" pitchFamily="34" charset="0"/>
              </a:rPr>
              <a:t>クリック</a:t>
            </a:r>
            <a:endParaRPr lang="en-US" altLang="ja-JP" sz="2700" b="1" dirty="0">
              <a:latin typeface="Arial" panose="020B0604020202020204" pitchFamily="34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5918171" y="4420589"/>
            <a:ext cx="3258591" cy="12411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アクティブセル</a:t>
            </a:r>
            <a:r>
              <a:rPr lang="ja-JP" altLang="en-US" sz="2100" dirty="0">
                <a:latin typeface="Arial" panose="020B0604020202020204" pitchFamily="34" charset="0"/>
              </a:rPr>
              <a:t>のところに数式が表示される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（ここでも修正できる）</a:t>
            </a:r>
            <a:endParaRPr lang="en-US" altLang="ja-JP" sz="2100" dirty="0">
              <a:latin typeface="Arial" panose="020B0604020202020204" pitchFamily="34" charset="0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6002777" y="1425913"/>
            <a:ext cx="3258591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数式バーに</a:t>
            </a:r>
            <a:endParaRPr lang="en-US" altLang="ja-JP" sz="2100" b="1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数式が表示される</a:t>
            </a:r>
            <a:endParaRPr lang="en-US" altLang="ja-JP" sz="2100" b="1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（</a:t>
            </a:r>
            <a:r>
              <a:rPr lang="ja-JP" altLang="en-US" sz="2100" b="1" u="sng" dirty="0">
                <a:latin typeface="Arial" panose="020B0604020202020204" pitchFamily="34" charset="0"/>
              </a:rPr>
              <a:t>ここで修正もできる</a:t>
            </a:r>
            <a:r>
              <a:rPr lang="ja-JP" altLang="en-US" sz="2100" b="1" dirty="0">
                <a:latin typeface="Arial" panose="020B0604020202020204" pitchFamily="34" charset="0"/>
              </a:rPr>
              <a:t>）</a:t>
            </a:r>
            <a:endParaRPr lang="en-US" altLang="ja-JP" sz="2100" b="1" dirty="0">
              <a:latin typeface="Arial" panose="020B0604020202020204" pitchFamily="34" charset="0"/>
            </a:endParaRP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21580F1B-FD4B-4A2B-811C-B09B9F2C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621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アクティブセルでの数式の入力　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7446FC3F-9C3E-4C49-9225-B09430C78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右矢印 3"/>
          <p:cNvSpPr/>
          <p:nvPr/>
        </p:nvSpPr>
        <p:spPr>
          <a:xfrm>
            <a:off x="4456205" y="2840593"/>
            <a:ext cx="283265" cy="893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115294" y="4741466"/>
            <a:ext cx="3795409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b="1" dirty="0">
                <a:latin typeface="Arial" panose="020B0604020202020204" pitchFamily="34" charset="0"/>
              </a:rPr>
              <a:t>入力を終わりたい</a:t>
            </a:r>
            <a:r>
              <a:rPr lang="ja-JP" altLang="en-US" sz="2100" dirty="0">
                <a:latin typeface="Arial" panose="020B0604020202020204" pitchFamily="34" charset="0"/>
              </a:rPr>
              <a:t>ので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b="1" u="sng" dirty="0">
                <a:latin typeface="Arial" panose="020B0604020202020204" pitchFamily="34" charset="0"/>
              </a:rPr>
              <a:t>Ｅｎｔｅｒキーを押す</a:t>
            </a:r>
            <a:r>
              <a:rPr lang="ja-JP" altLang="en-US" sz="2100" dirty="0">
                <a:latin typeface="Arial" panose="020B0604020202020204" pitchFamily="34" charset="0"/>
              </a:rPr>
              <a:t>．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すると，数式が</a:t>
            </a:r>
            <a:r>
              <a:rPr lang="ja-JP" altLang="en-US" sz="2100" b="1" u="sng" dirty="0">
                <a:latin typeface="Arial" panose="020B0604020202020204" pitchFamily="34" charset="0"/>
              </a:rPr>
              <a:t>自動計算</a:t>
            </a:r>
            <a:r>
              <a:rPr lang="ja-JP" altLang="en-US" sz="2100" dirty="0">
                <a:latin typeface="Arial" panose="020B0604020202020204" pitchFamily="34" charset="0"/>
              </a:rPr>
              <a:t>される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088125" y="3694126"/>
            <a:ext cx="983974" cy="3501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83663" y="1412272"/>
            <a:ext cx="8560340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3300" dirty="0">
                <a:latin typeface="Arial" panose="020B0604020202020204" pitchFamily="34" charset="0"/>
              </a:rPr>
              <a:t>「</a:t>
            </a:r>
            <a:r>
              <a:rPr lang="en-US" altLang="ja-JP" sz="3300" b="1" dirty="0">
                <a:latin typeface="Arial" panose="020B0604020202020204" pitchFamily="34" charset="0"/>
              </a:rPr>
              <a:t>=</a:t>
            </a:r>
            <a:r>
              <a:rPr lang="en-US" altLang="ja-JP" sz="3300" b="1" dirty="0" err="1">
                <a:latin typeface="Arial" panose="020B0604020202020204" pitchFamily="34" charset="0"/>
              </a:rPr>
              <a:t>B3+B4</a:t>
            </a:r>
            <a:r>
              <a:rPr lang="ja-JP" altLang="en-US" sz="3300" dirty="0">
                <a:latin typeface="Arial" panose="020B0604020202020204" pitchFamily="34" charset="0"/>
              </a:rPr>
              <a:t>」のような数式もあります</a:t>
            </a:r>
            <a:endParaRPr lang="en-US" altLang="ja-JP" sz="3300" dirty="0">
              <a:latin typeface="Arial" panose="020B0604020202020204" pitchFamily="34" charset="0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26164" y="4432702"/>
            <a:ext cx="4727886" cy="97590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キーボードで「</a:t>
            </a:r>
            <a:r>
              <a:rPr lang="en-US" altLang="ja-JP" sz="2100" b="1" dirty="0">
                <a:latin typeface="Arial" panose="020B0604020202020204" pitchFamily="34" charset="0"/>
              </a:rPr>
              <a:t>=</a:t>
            </a:r>
            <a:r>
              <a:rPr lang="en-US" altLang="ja-JP" sz="2100" b="1" dirty="0" err="1">
                <a:latin typeface="Arial" panose="020B0604020202020204" pitchFamily="34" charset="0"/>
              </a:rPr>
              <a:t>B3+B4</a:t>
            </a:r>
            <a:r>
              <a:rPr lang="ja-JP" altLang="en-US" sz="2100" dirty="0">
                <a:latin typeface="Arial" panose="020B0604020202020204" pitchFamily="34" charset="0"/>
              </a:rPr>
              <a:t>」と</a:t>
            </a:r>
            <a:endParaRPr lang="en-US" altLang="ja-JP" sz="21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2100" dirty="0">
                <a:latin typeface="Arial" panose="020B0604020202020204" pitchFamily="34" charset="0"/>
              </a:rPr>
              <a:t>打つと，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</a:rPr>
              <a:t>アクティブセル</a:t>
            </a:r>
            <a:r>
              <a:rPr lang="ja-JP" altLang="en-US" sz="2100" dirty="0">
                <a:latin typeface="Arial" panose="020B0604020202020204" pitchFamily="34" charset="0"/>
              </a:rPr>
              <a:t>に数式が入る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1" y="2296018"/>
            <a:ext cx="4156106" cy="189024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834" y="2415274"/>
            <a:ext cx="4008791" cy="1823240"/>
          </a:xfrm>
          <a:prstGeom prst="rect">
            <a:avLst/>
          </a:prstGeom>
        </p:spPr>
      </p:pic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7C1DE5E0-BCA4-4E38-9D48-453B292AC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5493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1-4 Excel </a:t>
            </a:r>
            <a:r>
              <a:rPr lang="ja-JP" altLang="en-US" dirty="0"/>
              <a:t>の数式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では，数式の頭に，半角の「</a:t>
            </a:r>
            <a:r>
              <a:rPr lang="en-US" altLang="ja-JP" dirty="0"/>
              <a:t>=</a:t>
            </a:r>
            <a:r>
              <a:rPr lang="ja-JP" altLang="en-US" dirty="0"/>
              <a:t>」を付ける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数式は，半角文字である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数式の中には，セルの位置（「</a:t>
            </a:r>
            <a:r>
              <a:rPr lang="en-US" altLang="ja-JP" dirty="0" err="1"/>
              <a:t>B3</a:t>
            </a:r>
            <a:r>
              <a:rPr lang="ja-JP" altLang="en-US" dirty="0"/>
              <a:t>」や「</a:t>
            </a:r>
            <a:r>
              <a:rPr lang="en-US" altLang="ja-JP" dirty="0" err="1"/>
              <a:t>B4</a:t>
            </a:r>
            <a:r>
              <a:rPr lang="ja-JP" altLang="en-US" dirty="0"/>
              <a:t>」など）</a:t>
            </a:r>
            <a:endParaRPr lang="en-US" altLang="ja-JP" dirty="0"/>
          </a:p>
          <a:p>
            <a:r>
              <a:rPr lang="ja-JP" altLang="en-US" dirty="0"/>
              <a:t>を書くことができる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989B98-A127-428A-93BF-D1252A5D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8281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00" y="2208532"/>
            <a:ext cx="4269318" cy="287837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セルの数式と値のクリア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クリアしたいセルを右クリックして，</a:t>
            </a:r>
            <a:endParaRPr lang="en-US" altLang="ja-JP" dirty="0"/>
          </a:p>
          <a:p>
            <a:r>
              <a:rPr lang="ja-JP" altLang="en-US" dirty="0"/>
              <a:t>「数式と値のクリア」を選ぶ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2245661" y="4860936"/>
            <a:ext cx="404291" cy="5092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右矢印 6"/>
          <p:cNvSpPr/>
          <p:nvPr/>
        </p:nvSpPr>
        <p:spPr>
          <a:xfrm>
            <a:off x="4543358" y="3191061"/>
            <a:ext cx="283265" cy="893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321164" y="4619049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657" y="2208532"/>
            <a:ext cx="3991307" cy="2690937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6237181" y="3070119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6208201" y="3374873"/>
            <a:ext cx="2935799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消えた！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D42284F9-83D9-4B41-9189-5959A71D0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901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614" y="2437570"/>
            <a:ext cx="3793331" cy="255746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586" y="2477403"/>
            <a:ext cx="3793331" cy="255746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セルの数値と値のクリア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クリアしたいセルを範囲選択（マウスでドラッグ）したあと，右クリックして，「数式と値のクリア」を選ぶ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3097801" y="4868410"/>
            <a:ext cx="404291" cy="5092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右矢印 6"/>
          <p:cNvSpPr/>
          <p:nvPr/>
        </p:nvSpPr>
        <p:spPr>
          <a:xfrm>
            <a:off x="4701948" y="3131794"/>
            <a:ext cx="283265" cy="893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99948" y="4616656"/>
            <a:ext cx="983974" cy="241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687848" y="3197601"/>
            <a:ext cx="2828799" cy="3911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6318271" y="3735603"/>
            <a:ext cx="2935799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消えた！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A50045E4-C597-48E6-8401-8170C4AD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7294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元に戻す操作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何かの操作をしたとする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3" y="2704255"/>
            <a:ext cx="2566418" cy="1714730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2786754" y="3401349"/>
            <a:ext cx="464574" cy="641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097" y="2704258"/>
            <a:ext cx="2411339" cy="1714730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>
          <a:xfrm>
            <a:off x="5974198" y="3401349"/>
            <a:ext cx="464574" cy="641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1964" y="1442339"/>
            <a:ext cx="878681" cy="721519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12" name="直線矢印コネクタ 11"/>
          <p:cNvCxnSpPr/>
          <p:nvPr/>
        </p:nvCxnSpPr>
        <p:spPr>
          <a:xfrm flipH="1">
            <a:off x="3929282" y="1968211"/>
            <a:ext cx="277531" cy="7360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5175795" y="1442337"/>
            <a:ext cx="2392750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「</a:t>
            </a:r>
            <a:r>
              <a:rPr lang="ja-JP" altLang="en-US" sz="2400" b="1" dirty="0">
                <a:latin typeface="Arial" panose="020B0604020202020204" pitchFamily="34" charset="0"/>
              </a:rPr>
              <a:t>元に戻す</a:t>
            </a:r>
            <a:r>
              <a:rPr lang="ja-JP" altLang="en-US" sz="2400" dirty="0">
                <a:latin typeface="Arial" panose="020B0604020202020204" pitchFamily="34" charset="0"/>
              </a:rPr>
              <a:t>」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 </a:t>
            </a:r>
            <a:r>
              <a:rPr lang="ja-JP" altLang="en-US" sz="2400" dirty="0">
                <a:latin typeface="Arial" panose="020B0604020202020204" pitchFamily="34" charset="0"/>
              </a:rPr>
              <a:t>ボタン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9350" y="2675167"/>
            <a:ext cx="2664650" cy="1743821"/>
          </a:xfrm>
          <a:prstGeom prst="rect">
            <a:avLst/>
          </a:prstGeom>
        </p:spPr>
      </p:pic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5418929" y="4802343"/>
            <a:ext cx="2650357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100" dirty="0">
                <a:latin typeface="Arial" panose="020B0604020202020204" pitchFamily="34" charset="0"/>
              </a:rPr>
              <a:t>「</a:t>
            </a:r>
            <a:r>
              <a:rPr lang="ja-JP" altLang="en-US" sz="2100" b="1" dirty="0">
                <a:latin typeface="Arial" panose="020B0604020202020204" pitchFamily="34" charset="0"/>
              </a:rPr>
              <a:t>元に戻す</a:t>
            </a:r>
            <a:r>
              <a:rPr lang="ja-JP" altLang="en-US" sz="2100" dirty="0">
                <a:latin typeface="Arial" panose="020B0604020202020204" pitchFamily="34" charset="0"/>
              </a:rPr>
              <a:t>」ボタンを押すと元に戻る</a:t>
            </a:r>
            <a:endParaRPr lang="en-US" altLang="ja-JP" sz="2100" dirty="0">
              <a:latin typeface="Arial" panose="020B060402020202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731356" y="2675169"/>
            <a:ext cx="197924" cy="2013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BD0D9A13-45D2-4EF2-90DF-18771869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904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次のようにデータと数式を入力しなさい．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386" y="2228851"/>
            <a:ext cx="5353434" cy="294646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38971" y="4529601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合計　→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27151" y="3459711"/>
            <a:ext cx="1588897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← </a:t>
            </a:r>
            <a:r>
              <a:rPr lang="en-US" altLang="ja-JP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13196</a:t>
            </a:r>
            <a:endParaRPr lang="ja-JP" altLang="en-US" sz="27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10318" y="3888561"/>
            <a:ext cx="1396536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← </a:t>
            </a:r>
            <a:r>
              <a:rPr lang="en-US" altLang="ja-JP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8861</a:t>
            </a:r>
            <a:endParaRPr lang="ja-JP" altLang="en-US" sz="27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10318" y="4317410"/>
            <a:ext cx="1396536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← </a:t>
            </a:r>
            <a:r>
              <a:rPr lang="en-US" altLang="ja-JP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5079</a:t>
            </a:r>
            <a:endParaRPr lang="ja-JP" altLang="en-US" sz="27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10319" y="4698630"/>
            <a:ext cx="2560316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← </a:t>
            </a:r>
            <a:r>
              <a:rPr lang="en-US" altLang="ja-JP" sz="27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7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B1+B2+B3</a:t>
            </a:r>
            <a:endParaRPr lang="ja-JP" altLang="en-US" sz="27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BE92E96B-0423-47CA-BE83-933C162E3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4513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演習問題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24E760-3CC0-4DFA-868C-FC744ABDD9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1FFD58-EA5D-41E0-A6EC-A2D33E7B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6837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22D7701-83AB-4918-B242-FBA6FF24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まず，次のように値を入力しなさい．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2" y="2000726"/>
            <a:ext cx="6477655" cy="3169068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640717" y="5247223"/>
            <a:ext cx="5570756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Ａ列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Ｄ列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を使いなさい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6265" y="2374542"/>
            <a:ext cx="2492990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１行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７行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さい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19D9C-55D1-40A2-ACF7-2C74DD5C0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2506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9EB96525-D0B3-4741-A7F7-B84FF1229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次のように数式を入力しなさい（正確に！）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973897"/>
              </p:ext>
            </p:extLst>
          </p:nvPr>
        </p:nvGraphicFramePr>
        <p:xfrm>
          <a:off x="161126" y="2000726"/>
          <a:ext cx="8835391" cy="3760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9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1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624"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予算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使用済み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関東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東京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400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C2+D2</a:t>
                      </a:r>
                      <a:endParaRPr lang="en-US" altLang="ja-JP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横浜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300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180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C3+D3</a:t>
                      </a:r>
                      <a:endParaRPr lang="en-US" altLang="ja-JP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神奈川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200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150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C4+D4</a:t>
                      </a:r>
                      <a:endParaRPr lang="en-US" altLang="ja-JP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関西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大阪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400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350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C5+D5</a:t>
                      </a:r>
                      <a:endParaRPr lang="en-US" altLang="ja-JP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京都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150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C6+D6</a:t>
                      </a:r>
                      <a:endParaRPr lang="en-US" altLang="ja-JP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兵庫</a:t>
                      </a:r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7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C7+D7</a:t>
                      </a:r>
                      <a:endParaRPr lang="en-US" altLang="ja-JP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E2+E3+E4+E5+E6+E7</a:t>
                      </a:r>
                      <a:endParaRPr lang="en-US" altLang="ja-JP" sz="2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5567531" y="2387576"/>
            <a:ext cx="3576471" cy="3159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518EF2-4E18-476D-9FBE-FED103CF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19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表計算ソフトウエアは何の役に立つのか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データの記録，保管，共有</a:t>
            </a:r>
            <a:endParaRPr lang="en-US" altLang="ja-JP" dirty="0"/>
          </a:p>
          <a:p>
            <a:r>
              <a:rPr lang="ja-JP" altLang="en-US" dirty="0"/>
              <a:t>表計算の機能　＝　集計・集約，グラフ作成など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2" y="2943379"/>
            <a:ext cx="3549685" cy="105960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633" y="2943381"/>
            <a:ext cx="4102997" cy="220477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666" y="4216261"/>
            <a:ext cx="3516631" cy="1599623"/>
          </a:xfrm>
          <a:prstGeom prst="rect">
            <a:avLst/>
          </a:prstGeom>
        </p:spPr>
      </p:pic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B93368E-85A5-4A34-9CE2-EE056371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0210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781B4EE1-6BCD-4A12-816F-1B869F4B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次のように値を書き加えなさい．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1566" y="5469835"/>
            <a:ext cx="5570756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Ａ列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Ｃ列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を使いなさい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72218" y="4084844"/>
            <a:ext cx="3647152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新しく入れる値は，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９行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１１行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1" y="1863091"/>
            <a:ext cx="5044502" cy="3470006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711566" y="4334006"/>
            <a:ext cx="3576471" cy="9990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3112" y="2831305"/>
            <a:ext cx="3300904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←　この部分は，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消さずに残しておく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481D64-3329-43BE-AD24-ADFDD907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7619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683115"/>
              </p:ext>
            </p:extLst>
          </p:nvPr>
        </p:nvGraphicFramePr>
        <p:xfrm>
          <a:off x="1084009" y="2739600"/>
          <a:ext cx="7632291" cy="2455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9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3902">
                <a:tc>
                  <a:txBody>
                    <a:bodyPr/>
                    <a:lstStyle/>
                    <a:p>
                      <a:pPr algn="l" fontAlgn="ctr"/>
                      <a:endParaRPr lang="ja-JP" alt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男性</a:t>
                      </a:r>
                      <a:endParaRPr lang="ja-JP" alt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女性</a:t>
                      </a:r>
                      <a:endParaRPr lang="ja-JP" alt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英語</a:t>
                      </a:r>
                      <a:endParaRPr lang="ja-JP" alt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28</a:t>
                      </a:r>
                      <a:endParaRPr lang="en-US" altLang="ja-JP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12</a:t>
                      </a:r>
                      <a:endParaRPr lang="en-US" altLang="ja-JP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3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B10+C10</a:t>
                      </a:r>
                      <a:endParaRPr lang="ja-JP" altLang="en-US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算数</a:t>
                      </a:r>
                      <a:endParaRPr lang="ja-JP" alt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</a:t>
                      </a:r>
                      <a:endParaRPr lang="en-US" altLang="ja-JP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3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B11+C11</a:t>
                      </a:r>
                      <a:endParaRPr lang="ja-JP" altLang="en-US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902">
                <a:tc>
                  <a:txBody>
                    <a:bodyPr/>
                    <a:lstStyle/>
                    <a:p>
                      <a:pPr algn="r" fontAlgn="ctr"/>
                      <a:endParaRPr lang="ja-JP" alt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3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B10+B11</a:t>
                      </a:r>
                      <a:endParaRPr lang="ja-JP" altLang="en-US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3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C10+C11</a:t>
                      </a:r>
                      <a:endParaRPr lang="ja-JP" altLang="en-US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3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D10+D11</a:t>
                      </a:r>
                      <a:endParaRPr lang="ja-JP" altLang="en-US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599E9139-0EAF-4DCF-8CE7-5330A39D9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次のように数式を入力しなさい（正確に！）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6946493" y="3353700"/>
            <a:ext cx="1769807" cy="18415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130345" y="4595968"/>
            <a:ext cx="5585952" cy="6065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D0F099-8462-4042-8331-FE552A090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180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1-5 </a:t>
            </a:r>
            <a:r>
              <a:rPr lang="ja-JP" altLang="en-US" dirty="0"/>
              <a:t>ブックの保存と，</a:t>
            </a:r>
            <a:br>
              <a:rPr lang="en-US" altLang="ja-JP" dirty="0"/>
            </a:br>
            <a:r>
              <a:rPr lang="en-US" altLang="ja-JP" dirty="0"/>
              <a:t>Excel </a:t>
            </a:r>
            <a:r>
              <a:rPr lang="ja-JP" altLang="en-US" dirty="0"/>
              <a:t>の終了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CE8052F-E2E3-4D97-9730-9198210761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45456A6-C5E6-4864-9281-93AC6262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9830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ブックを閉じる手順　（１／２）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2BD59D19-0786-46AA-82DB-B9CA19085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85" y="1629208"/>
            <a:ext cx="4900562" cy="135840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907447" y="1755203"/>
            <a:ext cx="624662" cy="4444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338192" y="1977438"/>
            <a:ext cx="2334425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①「</a:t>
            </a:r>
            <a:r>
              <a:rPr lang="ja-JP" altLang="en-US" sz="2400" b="1" dirty="0">
                <a:latin typeface="Arial" panose="020B0604020202020204" pitchFamily="34" charset="0"/>
              </a:rPr>
              <a:t>ファイル</a:t>
            </a:r>
            <a:r>
              <a:rPr lang="ja-JP" altLang="en-US" sz="2400" dirty="0">
                <a:latin typeface="Arial" panose="020B0604020202020204" pitchFamily="34" charset="0"/>
              </a:rPr>
              <a:t>」をクリック</a:t>
            </a:r>
            <a:endParaRPr lang="en-US" altLang="ja-JP" sz="2400" dirty="0">
              <a:latin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508" y="3372032"/>
            <a:ext cx="3132716" cy="2552583"/>
          </a:xfrm>
          <a:prstGeom prst="rect">
            <a:avLst/>
          </a:prstGeom>
        </p:spPr>
      </p:pic>
      <p:sp>
        <p:nvSpPr>
          <p:cNvPr id="7" name="下矢印 6"/>
          <p:cNvSpPr/>
          <p:nvPr/>
        </p:nvSpPr>
        <p:spPr>
          <a:xfrm>
            <a:off x="3109674" y="3041203"/>
            <a:ext cx="700391" cy="277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93511" y="5570301"/>
            <a:ext cx="624662" cy="3543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087705" y="4207797"/>
            <a:ext cx="2334425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②「</a:t>
            </a:r>
            <a:r>
              <a:rPr lang="ja-JP" altLang="en-US" sz="2400" b="1" dirty="0">
                <a:latin typeface="Arial" panose="020B0604020202020204" pitchFamily="34" charset="0"/>
              </a:rPr>
              <a:t>閉じる</a:t>
            </a:r>
            <a:r>
              <a:rPr lang="ja-JP" altLang="en-US" sz="2400" dirty="0">
                <a:latin typeface="Arial" panose="020B0604020202020204" pitchFamily="34" charset="0"/>
              </a:rPr>
              <a:t>」をクリック</a:t>
            </a: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6087705" y="5557098"/>
            <a:ext cx="2334425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次ページに続く</a:t>
            </a: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C0B8984A-87EC-4E67-AD4F-32EA6F6D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2150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940" y="1978281"/>
            <a:ext cx="3607594" cy="120015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98719" y="2721978"/>
            <a:ext cx="1462535" cy="3543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22910" y="1108234"/>
            <a:ext cx="7886700" cy="50339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sz="3300" b="1" i="1" dirty="0">
                <a:solidFill>
                  <a:srgbClr val="FF0000"/>
                </a:solidFill>
                <a:latin typeface="Arial" panose="020B0604020202020204" pitchFamily="34" charset="0"/>
              </a:rPr>
              <a:t>ブックを閉じる手順　（２／２</a:t>
            </a:r>
            <a:r>
              <a:rPr lang="ja-JP" altLang="en-US" sz="3300" dirty="0">
                <a:latin typeface="Arial" panose="020B0604020202020204" pitchFamily="34" charset="0"/>
              </a:rPr>
              <a:t>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661487" y="2092584"/>
            <a:ext cx="3212492" cy="8810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③「</a:t>
            </a:r>
            <a:r>
              <a:rPr lang="ja-JP" altLang="en-US" sz="2400" b="1" dirty="0">
                <a:latin typeface="Arial" panose="020B0604020202020204" pitchFamily="34" charset="0"/>
              </a:rPr>
              <a:t>保存</a:t>
            </a:r>
            <a:r>
              <a:rPr lang="ja-JP" altLang="en-US" sz="2400" dirty="0">
                <a:latin typeface="Arial" panose="020B0604020202020204" pitchFamily="34" charset="0"/>
              </a:rPr>
              <a:t>」か「</a:t>
            </a:r>
            <a:r>
              <a:rPr lang="ja-JP" altLang="en-US" sz="2400" b="1" dirty="0">
                <a:latin typeface="Arial" panose="020B0604020202020204" pitchFamily="34" charset="0"/>
              </a:rPr>
              <a:t>保存しない</a:t>
            </a:r>
            <a:r>
              <a:rPr lang="ja-JP" altLang="en-US" sz="2400" dirty="0">
                <a:latin typeface="Arial" panose="020B0604020202020204" pitchFamily="34" charset="0"/>
              </a:rPr>
              <a:t>」</a:t>
            </a:r>
            <a:r>
              <a:rPr lang="ja-JP" altLang="en-US" sz="2400" dirty="0" err="1">
                <a:latin typeface="Arial" panose="020B0604020202020204" pitchFamily="34" charset="0"/>
              </a:rPr>
              <a:t>かを</a:t>
            </a:r>
            <a:r>
              <a:rPr lang="ja-JP" altLang="en-US" sz="2400" dirty="0">
                <a:latin typeface="Arial" panose="020B0604020202020204" pitchFamily="34" charset="0"/>
              </a:rPr>
              <a:t>選ぶ</a:t>
            </a: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3136542" y="3478012"/>
            <a:ext cx="700391" cy="277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873" y="4046576"/>
            <a:ext cx="4657725" cy="1314450"/>
          </a:xfrm>
          <a:prstGeom prst="rect">
            <a:avLst/>
          </a:prstGeom>
        </p:spPr>
      </p:pic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921705" y="4263275"/>
            <a:ext cx="3070889" cy="143778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④</a:t>
            </a:r>
            <a:r>
              <a:rPr lang="ja-JP" altLang="en-US" sz="2400" b="1" dirty="0">
                <a:latin typeface="Arial" panose="020B0604020202020204" pitchFamily="34" charset="0"/>
              </a:rPr>
              <a:t>保存</a:t>
            </a:r>
            <a:r>
              <a:rPr lang="ja-JP" altLang="en-US" sz="2400" dirty="0">
                <a:latin typeface="Arial" panose="020B0604020202020204" pitchFamily="34" charset="0"/>
              </a:rPr>
              <a:t>するときは，</a:t>
            </a:r>
            <a:r>
              <a:rPr lang="ja-JP" altLang="en-US" sz="2400" b="1" dirty="0">
                <a:latin typeface="Arial" panose="020B0604020202020204" pitchFamily="34" charset="0"/>
              </a:rPr>
              <a:t>ファイル名</a:t>
            </a:r>
            <a:r>
              <a:rPr lang="ja-JP" altLang="en-US" sz="2400" dirty="0">
                <a:latin typeface="Arial" panose="020B0604020202020204" pitchFamily="34" charset="0"/>
              </a:rPr>
              <a:t>と</a:t>
            </a:r>
            <a:r>
              <a:rPr lang="ja-JP" altLang="en-US" sz="2400" b="1" dirty="0">
                <a:latin typeface="Arial" panose="020B0604020202020204" pitchFamily="34" charset="0"/>
              </a:rPr>
              <a:t>ファイルの種類</a:t>
            </a:r>
            <a:r>
              <a:rPr lang="ja-JP" altLang="en-US" sz="2400" dirty="0">
                <a:latin typeface="Arial" panose="020B0604020202020204" pitchFamily="34" charset="0"/>
              </a:rPr>
              <a:t>を指定</a:t>
            </a: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57871" y="4086117"/>
            <a:ext cx="1857072" cy="3543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214854" y="4982166"/>
            <a:ext cx="886676" cy="3788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E4AC278-60CC-45A3-A3DB-1A19D745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8912198-403F-4510-8E8B-7B4170C69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5169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の終了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2" y="2797918"/>
            <a:ext cx="8122727" cy="2422568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7980222" y="2704165"/>
            <a:ext cx="561109" cy="3543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2D4AD6-5B8A-496B-9E47-CF1C59E1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76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例えば，こんなことが簡単にできます</a:t>
            </a:r>
          </a:p>
        </p:txBody>
      </p:sp>
      <p:sp>
        <p:nvSpPr>
          <p:cNvPr id="16" name="コンテンツ プレースホルダー 15">
            <a:extLst>
              <a:ext uri="{FF2B5EF4-FFF2-40B4-BE49-F238E27FC236}">
                <a16:creationId xmlns:a16="http://schemas.microsoft.com/office/drawing/2014/main" id="{E1024FDA-1C53-47AE-937E-28B80F2FA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426" y="1840134"/>
            <a:ext cx="5198845" cy="1551894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573961" y="3531763"/>
            <a:ext cx="15339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の画面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426" y="4068987"/>
            <a:ext cx="5198845" cy="155189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648748" y="5654505"/>
            <a:ext cx="15339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の画面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015345" y="4621141"/>
            <a:ext cx="1236617" cy="313943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32652" y="4621141"/>
            <a:ext cx="1236617" cy="313943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32652" y="5195065"/>
            <a:ext cx="1236617" cy="313943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115177" y="4360798"/>
            <a:ext cx="1757363" cy="945080"/>
          </a:xfrm>
          <a:prstGeom prst="wedgeRoundRectCallout">
            <a:avLst>
              <a:gd name="adj1" fmla="val -67174"/>
              <a:gd name="adj2" fmla="val 2772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308611" y="3596448"/>
            <a:ext cx="2478980" cy="609292"/>
          </a:xfrm>
          <a:prstGeom prst="wedgeRoundRectCallout">
            <a:avLst>
              <a:gd name="adj1" fmla="val 89818"/>
              <a:gd name="adj2" fmla="val 13957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0373" y="3704884"/>
            <a:ext cx="260840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単価を書き変えると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44662" y="4475546"/>
            <a:ext cx="1800493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合計が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再計算される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0373" y="1502199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表の作成</a:t>
            </a: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EEFBA790-6633-4BEA-A60A-FD81BF3C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11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例えば，こんなことが簡単にできます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B798E3-2E86-468E-A7E5-36DDDB67A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0375" y="1502199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グラフ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1899486"/>
            <a:ext cx="7458075" cy="4007644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9EECA2-3DCD-4074-8F07-F13C1795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例えば，こんなことが簡単にできます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ED47EB-1B49-4AF5-908A-1B663020F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3263" y="1497332"/>
            <a:ext cx="314701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条件に合致するデータの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強調表示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73" y="2378870"/>
            <a:ext cx="4224621" cy="192166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040" y="2378871"/>
            <a:ext cx="4224621" cy="192166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414719" y="1658912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並べ替え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A8BE09D-2BCE-477A-A5A5-49234E1B7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7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1-1 Excel </a:t>
            </a:r>
            <a:r>
              <a:rPr lang="ja-JP" altLang="en-US" dirty="0"/>
              <a:t>の基本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47CA6D1C-DF41-45F9-B812-7C5E87C3CB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2CAD9F-1A7B-43C8-817C-3FC8D95F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40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の画面には，リボン，シートなどが表示される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7E7417C3-AE52-4225-952E-EBD30D5AF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261" y="1778584"/>
            <a:ext cx="5877037" cy="3236874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3065261" y="1923436"/>
            <a:ext cx="5877037" cy="735722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065260" y="2841284"/>
            <a:ext cx="5877037" cy="2174177"/>
          </a:xfrm>
          <a:prstGeom prst="roundRect">
            <a:avLst/>
          </a:prstGeom>
          <a:noFill/>
          <a:ln w="508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174140" y="1660462"/>
            <a:ext cx="2434590" cy="1180820"/>
          </a:xfrm>
          <a:prstGeom prst="wedgeRoundRectCallout">
            <a:avLst>
              <a:gd name="adj1" fmla="val 67814"/>
              <a:gd name="adj2" fmla="val 520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4200" y="5197585"/>
            <a:ext cx="199561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の画面の例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1377" y="1771924"/>
            <a:ext cx="2569279" cy="10618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リボン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は，マイクロソフトオフィスの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リボン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と類似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174140" y="3423915"/>
            <a:ext cx="2542167" cy="1773666"/>
          </a:xfrm>
          <a:prstGeom prst="wedgeRoundRectCallout">
            <a:avLst>
              <a:gd name="adj1" fmla="val 63582"/>
              <a:gd name="adj2" fmla="val -1905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1377" y="3512506"/>
            <a:ext cx="2300119" cy="17081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１つの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シート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の中には，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表形式のデータ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が入る．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グラフの挿入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なども可能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8B32AC34-7AA3-4CA3-8197-3F714B63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00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1439</Words>
  <Application>Microsoft Office PowerPoint</Application>
  <PresentationFormat>画面に合わせる (4:3)</PresentationFormat>
  <Paragraphs>302</Paragraphs>
  <Slides>45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49" baseType="lpstr">
      <vt:lpstr>游ゴシック</vt:lpstr>
      <vt:lpstr>Arial</vt:lpstr>
      <vt:lpstr>Calibri</vt:lpstr>
      <vt:lpstr>Office テーマ</vt:lpstr>
      <vt:lpstr>ex-1. Excel を使ってみる </vt:lpstr>
      <vt:lpstr>アウトライン</vt:lpstr>
      <vt:lpstr>パソコンの威力</vt:lpstr>
      <vt:lpstr>表計算ソフトウエアは何の役に立つのか</vt:lpstr>
      <vt:lpstr>例えば，こんなことが簡単にできます</vt:lpstr>
      <vt:lpstr>例えば，こんなことが簡単にできます</vt:lpstr>
      <vt:lpstr>例えば，こんなことが簡単にできます</vt:lpstr>
      <vt:lpstr>1-1 Excel の基本</vt:lpstr>
      <vt:lpstr>Excel の画面には，リボン，シートなどが表示される</vt:lpstr>
      <vt:lpstr>1-1 Excel のシート</vt:lpstr>
      <vt:lpstr>1-2 Excel のスタート画面と ブックの作成</vt:lpstr>
      <vt:lpstr>1-2 Excel のブックとは</vt:lpstr>
      <vt:lpstr>Excel のスタート画面</vt:lpstr>
      <vt:lpstr>Excel のスタート画面</vt:lpstr>
      <vt:lpstr>Excel の画面構成</vt:lpstr>
      <vt:lpstr>1-3 Excel のアクティブセル， 値の入力</vt:lpstr>
      <vt:lpstr>Excel の画面構成</vt:lpstr>
      <vt:lpstr>1-3 Excel でのセルの行番号と列番号</vt:lpstr>
      <vt:lpstr>1-3 Excel のアクティブセル </vt:lpstr>
      <vt:lpstr>1-3 Excel のアクティブセル </vt:lpstr>
      <vt:lpstr>アクティブセルの移動</vt:lpstr>
      <vt:lpstr>アクティブセルでの値の入力</vt:lpstr>
      <vt:lpstr>実習</vt:lpstr>
      <vt:lpstr>Excel演習</vt:lpstr>
      <vt:lpstr>Excel演習</vt:lpstr>
      <vt:lpstr>1-4 数式の入力，クリア， 元に戻す操作</vt:lpstr>
      <vt:lpstr>アクティブセルでの数式の入力</vt:lpstr>
      <vt:lpstr>アクティブセルでの数式の入力　</vt:lpstr>
      <vt:lpstr>数式バーで数式の確認①</vt:lpstr>
      <vt:lpstr>数式バーで数式の確認②</vt:lpstr>
      <vt:lpstr>アクティブセルでの数式の入力　</vt:lpstr>
      <vt:lpstr>1-4 Excel の数式</vt:lpstr>
      <vt:lpstr>セルの数式と値のクリア</vt:lpstr>
      <vt:lpstr>セルの数値と値のクリア</vt:lpstr>
      <vt:lpstr>元に戻す操作</vt:lpstr>
      <vt:lpstr>Excel演習</vt:lpstr>
      <vt:lpstr>演習問題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1-5 ブックの保存と， Excel の終了</vt:lpstr>
      <vt:lpstr>ブックを閉じる手順　（１／２）</vt:lpstr>
      <vt:lpstr>PowerPoint プレゼンテーション</vt:lpstr>
      <vt:lpstr>Excel の終了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ex-1. Excel を使ってみる（Excel の使い方）</dc:title>
  <dc:creator>kaneko kunihiko</dc:creator>
  <cp:lastModifiedBy>金子　邦彦</cp:lastModifiedBy>
  <cp:revision>43</cp:revision>
  <dcterms:created xsi:type="dcterms:W3CDTF">2019-11-02T00:06:04Z</dcterms:created>
  <dcterms:modified xsi:type="dcterms:W3CDTF">2025-03-26T06:01:21Z</dcterms:modified>
</cp:coreProperties>
</file>