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797" r:id="rId2"/>
    <p:sldId id="794" r:id="rId3"/>
    <p:sldId id="796" r:id="rId4"/>
    <p:sldId id="795" r:id="rId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51" d="100"/>
          <a:sy n="51" d="100"/>
        </p:scale>
        <p:origin x="776" y="1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5671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117927"/>
          </a:xfrm>
        </p:spPr>
        <p:txBody>
          <a:bodyPr>
            <a:noAutofit/>
          </a:bodyPr>
          <a:lstStyle/>
          <a:p>
            <a:r>
              <a:rPr lang="en-US" altLang="ja-JP" dirty="0"/>
              <a:t>Docker </a:t>
            </a:r>
            <a:r>
              <a:rPr lang="ja-JP" altLang="en-US" dirty="0"/>
              <a:t>の概要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1079" y="3240290"/>
            <a:ext cx="7027101" cy="1370092"/>
          </a:xfrm>
        </p:spPr>
        <p:txBody>
          <a:bodyPr>
            <a:noAutofit/>
          </a:bodyPr>
          <a:lstStyle/>
          <a:p>
            <a:r>
              <a:rPr lang="en-US" altLang="ja-JP" dirty="0"/>
              <a:t>URL: 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https://www.kkaneko.jp/cc/docker/index.html</a:t>
            </a:r>
            <a:endParaRPr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013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89549A-F1D9-4148-9BF5-3A284F444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7BF33A1-DF5F-47B8-85B3-F6496A737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9956ADA-EFEF-49C1-B155-6EC6527223A3}"/>
              </a:ext>
            </a:extLst>
          </p:cNvPr>
          <p:cNvSpPr txBox="1"/>
          <p:nvPr/>
        </p:nvSpPr>
        <p:spPr>
          <a:xfrm>
            <a:off x="6123687" y="5482771"/>
            <a:ext cx="2723823" cy="83099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Linux 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カーネル上</a:t>
            </a:r>
            <a:endParaRPr kumimoji="1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で動く</a:t>
            </a:r>
            <a:endParaRPr kumimoji="1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AF25568-B82C-4E91-96F7-BDB6CF7CB870}"/>
              </a:ext>
            </a:extLst>
          </p:cNvPr>
          <p:cNvSpPr txBox="1"/>
          <p:nvPr/>
        </p:nvSpPr>
        <p:spPr>
          <a:xfrm>
            <a:off x="5781540" y="3355051"/>
            <a:ext cx="3362460" cy="193899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Docker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コンテナ</a:t>
            </a:r>
            <a:endParaRPr kumimoji="1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実行環境（プロセス，ユーザ名前空間，ソケットなど）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ファイルシステム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DEEBF1E-69B0-4311-AFCF-D16A8177969A}"/>
              </a:ext>
            </a:extLst>
          </p:cNvPr>
          <p:cNvSpPr/>
          <p:nvPr/>
        </p:nvSpPr>
        <p:spPr>
          <a:xfrm>
            <a:off x="6832648" y="969592"/>
            <a:ext cx="1819835" cy="13088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314ADAF-C05F-4DDD-8492-77BBA84216FA}"/>
              </a:ext>
            </a:extLst>
          </p:cNvPr>
          <p:cNvSpPr/>
          <p:nvPr/>
        </p:nvSpPr>
        <p:spPr>
          <a:xfrm>
            <a:off x="6606516" y="1370563"/>
            <a:ext cx="1819835" cy="13088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5DDFBA9-B4DD-4E81-A2A3-B91E20ADCA13}"/>
              </a:ext>
            </a:extLst>
          </p:cNvPr>
          <p:cNvSpPr/>
          <p:nvPr/>
        </p:nvSpPr>
        <p:spPr>
          <a:xfrm>
            <a:off x="6470889" y="1795191"/>
            <a:ext cx="1819835" cy="13088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EAEC0B2-00B7-4B5B-82B1-3D4D5CC4D504}"/>
              </a:ext>
            </a:extLst>
          </p:cNvPr>
          <p:cNvSpPr txBox="1"/>
          <p:nvPr/>
        </p:nvSpPr>
        <p:spPr>
          <a:xfrm>
            <a:off x="2831784" y="3213123"/>
            <a:ext cx="15858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Docker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イメージ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A651368-15C9-49FF-976D-611AB1A02780}"/>
              </a:ext>
            </a:extLst>
          </p:cNvPr>
          <p:cNvSpPr txBox="1"/>
          <p:nvPr/>
        </p:nvSpPr>
        <p:spPr>
          <a:xfrm>
            <a:off x="72650" y="3355051"/>
            <a:ext cx="1908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Dockerfile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F64A71B-9941-4D74-B704-DDD9511752F6}"/>
              </a:ext>
            </a:extLst>
          </p:cNvPr>
          <p:cNvSpPr txBox="1"/>
          <p:nvPr/>
        </p:nvSpPr>
        <p:spPr>
          <a:xfrm>
            <a:off x="4146785" y="1093731"/>
            <a:ext cx="20979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実行（複数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実行可能）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330DE3D-B095-4C75-9CF7-542071CACCF7}"/>
              </a:ext>
            </a:extLst>
          </p:cNvPr>
          <p:cNvSpPr txBox="1"/>
          <p:nvPr/>
        </p:nvSpPr>
        <p:spPr>
          <a:xfrm>
            <a:off x="4333153" y="2473825"/>
            <a:ext cx="17252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イメージ化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041925C-B980-49E1-8E45-22F26F8F3AD7}"/>
              </a:ext>
            </a:extLst>
          </p:cNvPr>
          <p:cNvSpPr txBox="1"/>
          <p:nvPr/>
        </p:nvSpPr>
        <p:spPr>
          <a:xfrm>
            <a:off x="1812760" y="1624015"/>
            <a:ext cx="1125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ビルド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944C130-C772-4B09-B9C7-F940D7FBFB0A}"/>
              </a:ext>
            </a:extLst>
          </p:cNvPr>
          <p:cNvSpPr txBox="1"/>
          <p:nvPr/>
        </p:nvSpPr>
        <p:spPr>
          <a:xfrm>
            <a:off x="153790" y="4044120"/>
            <a:ext cx="2221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アプリの同封などの指定（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Go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言語）</a:t>
            </a:r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90EFE8CE-42E1-4A9E-B2D9-85975F6A08CF}"/>
              </a:ext>
            </a:extLst>
          </p:cNvPr>
          <p:cNvCxnSpPr/>
          <p:nvPr/>
        </p:nvCxnSpPr>
        <p:spPr>
          <a:xfrm>
            <a:off x="4333153" y="2014375"/>
            <a:ext cx="1657034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3ABA5089-C5E1-4E78-88B8-193268CD6522}"/>
              </a:ext>
            </a:extLst>
          </p:cNvPr>
          <p:cNvCxnSpPr>
            <a:cxnSpLocks/>
          </p:cNvCxnSpPr>
          <p:nvPr/>
        </p:nvCxnSpPr>
        <p:spPr>
          <a:xfrm flipH="1">
            <a:off x="4333154" y="2319183"/>
            <a:ext cx="1657033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4A95B731-AFAC-49F5-AC06-1EB1B6EC4561}"/>
              </a:ext>
            </a:extLst>
          </p:cNvPr>
          <p:cNvCxnSpPr>
            <a:cxnSpLocks/>
          </p:cNvCxnSpPr>
          <p:nvPr/>
        </p:nvCxnSpPr>
        <p:spPr>
          <a:xfrm>
            <a:off x="1732081" y="2187388"/>
            <a:ext cx="939399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5FB2F8C7-7B3B-4A9C-940B-C43AABF30F9A}"/>
              </a:ext>
            </a:extLst>
          </p:cNvPr>
          <p:cNvSpPr/>
          <p:nvPr/>
        </p:nvSpPr>
        <p:spPr>
          <a:xfrm>
            <a:off x="324642" y="1707371"/>
            <a:ext cx="1224399" cy="10207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B0993716-DAC4-4CEB-AC35-BAEEB59F3F54}"/>
              </a:ext>
            </a:extLst>
          </p:cNvPr>
          <p:cNvSpPr/>
          <p:nvPr/>
        </p:nvSpPr>
        <p:spPr>
          <a:xfrm>
            <a:off x="2922386" y="1658660"/>
            <a:ext cx="1224399" cy="102075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864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BDA650-32E9-42A7-B033-1B3F0565F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Docker </a:t>
            </a:r>
            <a:r>
              <a:rPr kumimoji="1" lang="ja-JP" altLang="en-US" dirty="0"/>
              <a:t>コンテナの実行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10BEE6D-23D3-44C4-989D-4130FE2F0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B9B1806-9E15-4CB6-9BB3-0670FDD84B8D}"/>
              </a:ext>
            </a:extLst>
          </p:cNvPr>
          <p:cNvSpPr/>
          <p:nvPr/>
        </p:nvSpPr>
        <p:spPr>
          <a:xfrm>
            <a:off x="2185697" y="804700"/>
            <a:ext cx="1819835" cy="13088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5364E6C-B956-4FDF-8CF7-E151AD68B388}"/>
              </a:ext>
            </a:extLst>
          </p:cNvPr>
          <p:cNvSpPr/>
          <p:nvPr/>
        </p:nvSpPr>
        <p:spPr>
          <a:xfrm>
            <a:off x="1959565" y="1205671"/>
            <a:ext cx="1819835" cy="13088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33AECA-1870-460C-992D-93997500B242}"/>
              </a:ext>
            </a:extLst>
          </p:cNvPr>
          <p:cNvSpPr/>
          <p:nvPr/>
        </p:nvSpPr>
        <p:spPr>
          <a:xfrm>
            <a:off x="1823938" y="1630299"/>
            <a:ext cx="1819835" cy="13088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C62041E-0F16-4936-9A34-4CCEFBE1F955}"/>
              </a:ext>
            </a:extLst>
          </p:cNvPr>
          <p:cNvSpPr txBox="1"/>
          <p:nvPr/>
        </p:nvSpPr>
        <p:spPr>
          <a:xfrm>
            <a:off x="1698911" y="5551603"/>
            <a:ext cx="2416046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Linux 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カーネル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3EDF48D-5674-4522-9A89-FA678C5AEE6B}"/>
              </a:ext>
            </a:extLst>
          </p:cNvPr>
          <p:cNvSpPr txBox="1"/>
          <p:nvPr/>
        </p:nvSpPr>
        <p:spPr>
          <a:xfrm>
            <a:off x="5011093" y="1570858"/>
            <a:ext cx="3362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Docker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コンテナ</a:t>
            </a:r>
            <a:endParaRPr kumimoji="1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A1A0216-2AD8-4446-9962-8C10DAADB6B0}"/>
              </a:ext>
            </a:extLst>
          </p:cNvPr>
          <p:cNvSpPr txBox="1"/>
          <p:nvPr/>
        </p:nvSpPr>
        <p:spPr>
          <a:xfrm>
            <a:off x="1518294" y="3881818"/>
            <a:ext cx="2655407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Docker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エンジン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AE68144-C3F0-47B1-8773-FA03F4CBF794}"/>
              </a:ext>
            </a:extLst>
          </p:cNvPr>
          <p:cNvSpPr txBox="1"/>
          <p:nvPr/>
        </p:nvSpPr>
        <p:spPr>
          <a:xfrm>
            <a:off x="1305374" y="5052164"/>
            <a:ext cx="3203121" cy="120032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         OS             </a:t>
            </a:r>
          </a:p>
          <a:p>
            <a:endParaRPr kumimoji="1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C11F6E4A-AA2C-44E0-82D3-FA2F2C0B212B}"/>
              </a:ext>
            </a:extLst>
          </p:cNvPr>
          <p:cNvSpPr/>
          <p:nvPr/>
        </p:nvSpPr>
        <p:spPr>
          <a:xfrm>
            <a:off x="4402318" y="2413262"/>
            <a:ext cx="669303" cy="2809187"/>
          </a:xfrm>
          <a:custGeom>
            <a:avLst/>
            <a:gdLst>
              <a:gd name="connsiteX0" fmla="*/ 0 w 669303"/>
              <a:gd name="connsiteY0" fmla="*/ 0 h 2809187"/>
              <a:gd name="connsiteX1" fmla="*/ 37707 w 669303"/>
              <a:gd name="connsiteY1" fmla="*/ 47134 h 2809187"/>
              <a:gd name="connsiteX2" fmla="*/ 65987 w 669303"/>
              <a:gd name="connsiteY2" fmla="*/ 65987 h 2809187"/>
              <a:gd name="connsiteX3" fmla="*/ 84841 w 669303"/>
              <a:gd name="connsiteY3" fmla="*/ 94268 h 2809187"/>
              <a:gd name="connsiteX4" fmla="*/ 113121 w 669303"/>
              <a:gd name="connsiteY4" fmla="*/ 113122 h 2809187"/>
              <a:gd name="connsiteX5" fmla="*/ 160255 w 669303"/>
              <a:gd name="connsiteY5" fmla="*/ 169682 h 2809187"/>
              <a:gd name="connsiteX6" fmla="*/ 188536 w 669303"/>
              <a:gd name="connsiteY6" fmla="*/ 188536 h 2809187"/>
              <a:gd name="connsiteX7" fmla="*/ 207389 w 669303"/>
              <a:gd name="connsiteY7" fmla="*/ 216816 h 2809187"/>
              <a:gd name="connsiteX8" fmla="*/ 263950 w 669303"/>
              <a:gd name="connsiteY8" fmla="*/ 273377 h 2809187"/>
              <a:gd name="connsiteX9" fmla="*/ 311084 w 669303"/>
              <a:gd name="connsiteY9" fmla="*/ 329938 h 2809187"/>
              <a:gd name="connsiteX10" fmla="*/ 348791 w 669303"/>
              <a:gd name="connsiteY10" fmla="*/ 386499 h 2809187"/>
              <a:gd name="connsiteX11" fmla="*/ 367645 w 669303"/>
              <a:gd name="connsiteY11" fmla="*/ 424206 h 2809187"/>
              <a:gd name="connsiteX12" fmla="*/ 395925 w 669303"/>
              <a:gd name="connsiteY12" fmla="*/ 452486 h 2809187"/>
              <a:gd name="connsiteX13" fmla="*/ 433633 w 669303"/>
              <a:gd name="connsiteY13" fmla="*/ 509047 h 2809187"/>
              <a:gd name="connsiteX14" fmla="*/ 461913 w 669303"/>
              <a:gd name="connsiteY14" fmla="*/ 565608 h 2809187"/>
              <a:gd name="connsiteX15" fmla="*/ 471340 w 669303"/>
              <a:gd name="connsiteY15" fmla="*/ 593889 h 2809187"/>
              <a:gd name="connsiteX16" fmla="*/ 509047 w 669303"/>
              <a:gd name="connsiteY16" fmla="*/ 650449 h 2809187"/>
              <a:gd name="connsiteX17" fmla="*/ 527901 w 669303"/>
              <a:gd name="connsiteY17" fmla="*/ 678730 h 2809187"/>
              <a:gd name="connsiteX18" fmla="*/ 537327 w 669303"/>
              <a:gd name="connsiteY18" fmla="*/ 707010 h 2809187"/>
              <a:gd name="connsiteX19" fmla="*/ 556181 w 669303"/>
              <a:gd name="connsiteY19" fmla="*/ 735291 h 2809187"/>
              <a:gd name="connsiteX20" fmla="*/ 565608 w 669303"/>
              <a:gd name="connsiteY20" fmla="*/ 782425 h 2809187"/>
              <a:gd name="connsiteX21" fmla="*/ 575035 w 669303"/>
              <a:gd name="connsiteY21" fmla="*/ 810705 h 2809187"/>
              <a:gd name="connsiteX22" fmla="*/ 593888 w 669303"/>
              <a:gd name="connsiteY22" fmla="*/ 904973 h 2809187"/>
              <a:gd name="connsiteX23" fmla="*/ 603315 w 669303"/>
              <a:gd name="connsiteY23" fmla="*/ 933253 h 2809187"/>
              <a:gd name="connsiteX24" fmla="*/ 622169 w 669303"/>
              <a:gd name="connsiteY24" fmla="*/ 1027522 h 2809187"/>
              <a:gd name="connsiteX25" fmla="*/ 631595 w 669303"/>
              <a:gd name="connsiteY25" fmla="*/ 1074656 h 2809187"/>
              <a:gd name="connsiteX26" fmla="*/ 650449 w 669303"/>
              <a:gd name="connsiteY26" fmla="*/ 1159497 h 2809187"/>
              <a:gd name="connsiteX27" fmla="*/ 669303 w 669303"/>
              <a:gd name="connsiteY27" fmla="*/ 1272618 h 2809187"/>
              <a:gd name="connsiteX28" fmla="*/ 659876 w 669303"/>
              <a:gd name="connsiteY28" fmla="*/ 1791093 h 2809187"/>
              <a:gd name="connsiteX29" fmla="*/ 650449 w 669303"/>
              <a:gd name="connsiteY29" fmla="*/ 1819373 h 2809187"/>
              <a:gd name="connsiteX30" fmla="*/ 641022 w 669303"/>
              <a:gd name="connsiteY30" fmla="*/ 1904214 h 2809187"/>
              <a:gd name="connsiteX31" fmla="*/ 631595 w 669303"/>
              <a:gd name="connsiteY31" fmla="*/ 1941922 h 2809187"/>
              <a:gd name="connsiteX32" fmla="*/ 603315 w 669303"/>
              <a:gd name="connsiteY32" fmla="*/ 2083324 h 2809187"/>
              <a:gd name="connsiteX33" fmla="*/ 593888 w 669303"/>
              <a:gd name="connsiteY33" fmla="*/ 2121031 h 2809187"/>
              <a:gd name="connsiteX34" fmla="*/ 575035 w 669303"/>
              <a:gd name="connsiteY34" fmla="*/ 2177592 h 2809187"/>
              <a:gd name="connsiteX35" fmla="*/ 565608 w 669303"/>
              <a:gd name="connsiteY35" fmla="*/ 2224726 h 2809187"/>
              <a:gd name="connsiteX36" fmla="*/ 537327 w 669303"/>
              <a:gd name="connsiteY36" fmla="*/ 2271860 h 2809187"/>
              <a:gd name="connsiteX37" fmla="*/ 518474 w 669303"/>
              <a:gd name="connsiteY37" fmla="*/ 2328420 h 2809187"/>
              <a:gd name="connsiteX38" fmla="*/ 509047 w 669303"/>
              <a:gd name="connsiteY38" fmla="*/ 2356701 h 2809187"/>
              <a:gd name="connsiteX39" fmla="*/ 490193 w 669303"/>
              <a:gd name="connsiteY39" fmla="*/ 2384981 h 2809187"/>
              <a:gd name="connsiteX40" fmla="*/ 471340 w 669303"/>
              <a:gd name="connsiteY40" fmla="*/ 2460396 h 2809187"/>
              <a:gd name="connsiteX41" fmla="*/ 452486 w 669303"/>
              <a:gd name="connsiteY41" fmla="*/ 2488676 h 2809187"/>
              <a:gd name="connsiteX42" fmla="*/ 433633 w 669303"/>
              <a:gd name="connsiteY42" fmla="*/ 2545237 h 2809187"/>
              <a:gd name="connsiteX43" fmla="*/ 424206 w 669303"/>
              <a:gd name="connsiteY43" fmla="*/ 2573517 h 2809187"/>
              <a:gd name="connsiteX44" fmla="*/ 414779 w 669303"/>
              <a:gd name="connsiteY44" fmla="*/ 2611225 h 2809187"/>
              <a:gd name="connsiteX45" fmla="*/ 395925 w 669303"/>
              <a:gd name="connsiteY45" fmla="*/ 2639505 h 2809187"/>
              <a:gd name="connsiteX46" fmla="*/ 386498 w 669303"/>
              <a:gd name="connsiteY46" fmla="*/ 2667785 h 2809187"/>
              <a:gd name="connsiteX47" fmla="*/ 348791 w 669303"/>
              <a:gd name="connsiteY47" fmla="*/ 2724346 h 2809187"/>
              <a:gd name="connsiteX48" fmla="*/ 329938 w 669303"/>
              <a:gd name="connsiteY48" fmla="*/ 2752627 h 2809187"/>
              <a:gd name="connsiteX49" fmla="*/ 311084 w 669303"/>
              <a:gd name="connsiteY49" fmla="*/ 2809187 h 2809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669303" h="2809187">
                <a:moveTo>
                  <a:pt x="0" y="0"/>
                </a:moveTo>
                <a:cubicBezTo>
                  <a:pt x="12569" y="15711"/>
                  <a:pt x="23480" y="32907"/>
                  <a:pt x="37707" y="47134"/>
                </a:cubicBezTo>
                <a:cubicBezTo>
                  <a:pt x="45718" y="55145"/>
                  <a:pt x="57976" y="57976"/>
                  <a:pt x="65987" y="65987"/>
                </a:cubicBezTo>
                <a:cubicBezTo>
                  <a:pt x="73998" y="73998"/>
                  <a:pt x="76830" y="86257"/>
                  <a:pt x="84841" y="94268"/>
                </a:cubicBezTo>
                <a:cubicBezTo>
                  <a:pt x="92852" y="102279"/>
                  <a:pt x="104417" y="105869"/>
                  <a:pt x="113121" y="113122"/>
                </a:cubicBezTo>
                <a:cubicBezTo>
                  <a:pt x="205792" y="190347"/>
                  <a:pt x="86096" y="95523"/>
                  <a:pt x="160255" y="169682"/>
                </a:cubicBezTo>
                <a:cubicBezTo>
                  <a:pt x="168266" y="177693"/>
                  <a:pt x="179109" y="182251"/>
                  <a:pt x="188536" y="188536"/>
                </a:cubicBezTo>
                <a:cubicBezTo>
                  <a:pt x="194820" y="197963"/>
                  <a:pt x="199862" y="208348"/>
                  <a:pt x="207389" y="216816"/>
                </a:cubicBezTo>
                <a:cubicBezTo>
                  <a:pt x="225103" y="236744"/>
                  <a:pt x="252026" y="249529"/>
                  <a:pt x="263950" y="273377"/>
                </a:cubicBezTo>
                <a:cubicBezTo>
                  <a:pt x="287871" y="321217"/>
                  <a:pt x="271112" y="303289"/>
                  <a:pt x="311084" y="329938"/>
                </a:cubicBezTo>
                <a:cubicBezTo>
                  <a:pt x="323653" y="348792"/>
                  <a:pt x="338657" y="366232"/>
                  <a:pt x="348791" y="386499"/>
                </a:cubicBezTo>
                <a:cubicBezTo>
                  <a:pt x="355076" y="399068"/>
                  <a:pt x="359477" y="412771"/>
                  <a:pt x="367645" y="424206"/>
                </a:cubicBezTo>
                <a:cubicBezTo>
                  <a:pt x="375394" y="435054"/>
                  <a:pt x="387740" y="441963"/>
                  <a:pt x="395925" y="452486"/>
                </a:cubicBezTo>
                <a:cubicBezTo>
                  <a:pt x="409837" y="470372"/>
                  <a:pt x="433633" y="509047"/>
                  <a:pt x="433633" y="509047"/>
                </a:cubicBezTo>
                <a:cubicBezTo>
                  <a:pt x="457323" y="580126"/>
                  <a:pt x="425368" y="492519"/>
                  <a:pt x="461913" y="565608"/>
                </a:cubicBezTo>
                <a:cubicBezTo>
                  <a:pt x="466357" y="574496"/>
                  <a:pt x="466514" y="585203"/>
                  <a:pt x="471340" y="593889"/>
                </a:cubicBezTo>
                <a:cubicBezTo>
                  <a:pt x="482344" y="613696"/>
                  <a:pt x="496478" y="631596"/>
                  <a:pt x="509047" y="650449"/>
                </a:cubicBezTo>
                <a:lnTo>
                  <a:pt x="527901" y="678730"/>
                </a:lnTo>
                <a:cubicBezTo>
                  <a:pt x="531043" y="688157"/>
                  <a:pt x="532883" y="698122"/>
                  <a:pt x="537327" y="707010"/>
                </a:cubicBezTo>
                <a:cubicBezTo>
                  <a:pt x="542394" y="717144"/>
                  <a:pt x="552203" y="724683"/>
                  <a:pt x="556181" y="735291"/>
                </a:cubicBezTo>
                <a:cubicBezTo>
                  <a:pt x="561807" y="750293"/>
                  <a:pt x="561722" y="766881"/>
                  <a:pt x="565608" y="782425"/>
                </a:cubicBezTo>
                <a:cubicBezTo>
                  <a:pt x="568018" y="792065"/>
                  <a:pt x="572801" y="801023"/>
                  <a:pt x="575035" y="810705"/>
                </a:cubicBezTo>
                <a:cubicBezTo>
                  <a:pt x="582241" y="841929"/>
                  <a:pt x="583754" y="874573"/>
                  <a:pt x="593888" y="904973"/>
                </a:cubicBezTo>
                <a:cubicBezTo>
                  <a:pt x="597030" y="914400"/>
                  <a:pt x="601081" y="923571"/>
                  <a:pt x="603315" y="933253"/>
                </a:cubicBezTo>
                <a:cubicBezTo>
                  <a:pt x="610521" y="964478"/>
                  <a:pt x="615885" y="996099"/>
                  <a:pt x="622169" y="1027522"/>
                </a:cubicBezTo>
                <a:cubicBezTo>
                  <a:pt x="625311" y="1043233"/>
                  <a:pt x="627709" y="1059112"/>
                  <a:pt x="631595" y="1074656"/>
                </a:cubicBezTo>
                <a:cubicBezTo>
                  <a:pt x="641037" y="1112424"/>
                  <a:pt x="643268" y="1118806"/>
                  <a:pt x="650449" y="1159497"/>
                </a:cubicBezTo>
                <a:cubicBezTo>
                  <a:pt x="657092" y="1197142"/>
                  <a:pt x="669303" y="1272618"/>
                  <a:pt x="669303" y="1272618"/>
                </a:cubicBezTo>
                <a:cubicBezTo>
                  <a:pt x="666161" y="1445443"/>
                  <a:pt x="665833" y="1618342"/>
                  <a:pt x="659876" y="1791093"/>
                </a:cubicBezTo>
                <a:cubicBezTo>
                  <a:pt x="659534" y="1801024"/>
                  <a:pt x="652083" y="1809572"/>
                  <a:pt x="650449" y="1819373"/>
                </a:cubicBezTo>
                <a:cubicBezTo>
                  <a:pt x="645771" y="1847440"/>
                  <a:pt x="645349" y="1876091"/>
                  <a:pt x="641022" y="1904214"/>
                </a:cubicBezTo>
                <a:cubicBezTo>
                  <a:pt x="639052" y="1917020"/>
                  <a:pt x="633913" y="1929175"/>
                  <a:pt x="631595" y="1941922"/>
                </a:cubicBezTo>
                <a:cubicBezTo>
                  <a:pt x="605414" y="2085922"/>
                  <a:pt x="642825" y="1925288"/>
                  <a:pt x="603315" y="2083324"/>
                </a:cubicBezTo>
                <a:cubicBezTo>
                  <a:pt x="600173" y="2095893"/>
                  <a:pt x="597985" y="2108740"/>
                  <a:pt x="593888" y="2121031"/>
                </a:cubicBezTo>
                <a:cubicBezTo>
                  <a:pt x="587604" y="2139885"/>
                  <a:pt x="578933" y="2158105"/>
                  <a:pt x="575035" y="2177592"/>
                </a:cubicBezTo>
                <a:cubicBezTo>
                  <a:pt x="571893" y="2193303"/>
                  <a:pt x="571559" y="2209850"/>
                  <a:pt x="565608" y="2224726"/>
                </a:cubicBezTo>
                <a:cubicBezTo>
                  <a:pt x="558803" y="2241738"/>
                  <a:pt x="544909" y="2255180"/>
                  <a:pt x="537327" y="2271860"/>
                </a:cubicBezTo>
                <a:cubicBezTo>
                  <a:pt x="529103" y="2289952"/>
                  <a:pt x="524758" y="2309567"/>
                  <a:pt x="518474" y="2328420"/>
                </a:cubicBezTo>
                <a:cubicBezTo>
                  <a:pt x="515332" y="2337847"/>
                  <a:pt x="514559" y="2348433"/>
                  <a:pt x="509047" y="2356701"/>
                </a:cubicBezTo>
                <a:lnTo>
                  <a:pt x="490193" y="2384981"/>
                </a:lnTo>
                <a:cubicBezTo>
                  <a:pt x="486607" y="2402910"/>
                  <a:pt x="481003" y="2441070"/>
                  <a:pt x="471340" y="2460396"/>
                </a:cubicBezTo>
                <a:cubicBezTo>
                  <a:pt x="466273" y="2470529"/>
                  <a:pt x="458771" y="2479249"/>
                  <a:pt x="452486" y="2488676"/>
                </a:cubicBezTo>
                <a:lnTo>
                  <a:pt x="433633" y="2545237"/>
                </a:lnTo>
                <a:cubicBezTo>
                  <a:pt x="430491" y="2554664"/>
                  <a:pt x="426616" y="2563877"/>
                  <a:pt x="424206" y="2573517"/>
                </a:cubicBezTo>
                <a:cubicBezTo>
                  <a:pt x="421064" y="2586086"/>
                  <a:pt x="419883" y="2599316"/>
                  <a:pt x="414779" y="2611225"/>
                </a:cubicBezTo>
                <a:cubicBezTo>
                  <a:pt x="410316" y="2621638"/>
                  <a:pt x="400992" y="2629372"/>
                  <a:pt x="395925" y="2639505"/>
                </a:cubicBezTo>
                <a:cubicBezTo>
                  <a:pt x="391481" y="2648393"/>
                  <a:pt x="391324" y="2659099"/>
                  <a:pt x="386498" y="2667785"/>
                </a:cubicBezTo>
                <a:cubicBezTo>
                  <a:pt x="375494" y="2687593"/>
                  <a:pt x="361360" y="2705492"/>
                  <a:pt x="348791" y="2724346"/>
                </a:cubicBezTo>
                <a:cubicBezTo>
                  <a:pt x="342507" y="2733773"/>
                  <a:pt x="333521" y="2741879"/>
                  <a:pt x="329938" y="2752627"/>
                </a:cubicBezTo>
                <a:lnTo>
                  <a:pt x="311084" y="2809187"/>
                </a:lnTo>
              </a:path>
            </a:pathLst>
          </a:custGeom>
          <a:noFill/>
          <a:ln w="41275">
            <a:solidFill>
              <a:schemeClr val="tx1"/>
            </a:solidFill>
            <a:headEnd type="triangle"/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7E8CA5B-0EFE-42B4-8B74-5DDD21B12B61}"/>
              </a:ext>
            </a:extLst>
          </p:cNvPr>
          <p:cNvSpPr txBox="1"/>
          <p:nvPr/>
        </p:nvSpPr>
        <p:spPr>
          <a:xfrm>
            <a:off x="5203841" y="3269789"/>
            <a:ext cx="35792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Docker</a:t>
            </a:r>
            <a:r>
              <a:rPr kumimoji="1" lang="ja-JP" altLang="en-US" sz="24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コンテナ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24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Linux</a:t>
            </a:r>
            <a:r>
              <a:rPr kumimoji="1" lang="ja-JP" altLang="en-US" sz="24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カーネル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の機能を利用．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・ホストと</a:t>
            </a:r>
            <a:r>
              <a:rPr kumimoji="1" lang="en-US" altLang="ja-JP" sz="24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Docker</a:t>
            </a:r>
            <a:r>
              <a:rPr kumimoji="1" lang="ja-JP" altLang="en-US" sz="24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コンテナ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kumimoji="1" lang="ja-JP" altLang="en-US" sz="24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実行環境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kumimoji="1" lang="ja-JP" altLang="en-US" sz="2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分離</a:t>
            </a:r>
            <a:endParaRPr kumimoji="1" lang="en-US" altLang="ja-JP" sz="2400" b="1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en-US" altLang="ja-JP" sz="24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Docker</a:t>
            </a:r>
            <a:r>
              <a:rPr kumimoji="1" lang="ja-JP" altLang="en-US" sz="24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コンテナ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は独自の実行環境とファイルシステムを持つ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9170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473826-72B1-4FD7-9B96-EA1C938B3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コンテナ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D0451B-EA3C-4B6D-9179-1CF4279ED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/>
              <a:t>アプリケーションを，さまざまなコンピュータの上で即時動かすことができる仕組み</a:t>
            </a:r>
            <a:endParaRPr lang="en-US" altLang="ja-JP" dirty="0"/>
          </a:p>
          <a:p>
            <a:r>
              <a:rPr lang="ja-JP" altLang="en-US" b="1" dirty="0">
                <a:solidFill>
                  <a:srgbClr val="C00000"/>
                </a:solidFill>
              </a:rPr>
              <a:t>イメージ</a:t>
            </a:r>
            <a:r>
              <a:rPr lang="ja-JP" altLang="en-US" dirty="0"/>
              <a:t>は，さまざまなコンピュータの上で，即時に</a:t>
            </a:r>
            <a:r>
              <a:rPr lang="ja-JP" altLang="en-US" b="1" dirty="0">
                <a:solidFill>
                  <a:srgbClr val="C00000"/>
                </a:solidFill>
              </a:rPr>
              <a:t>コンテナ</a:t>
            </a:r>
            <a:r>
              <a:rPr lang="ja-JP" altLang="en-US" dirty="0"/>
              <a:t>化される．（コンピュータは，同一の </a:t>
            </a:r>
            <a:r>
              <a:rPr lang="en-US" altLang="ja-JP" dirty="0"/>
              <a:t>Linux </a:t>
            </a:r>
            <a:r>
              <a:rPr lang="ja-JP" altLang="en-US" dirty="0"/>
              <a:t>カーネルを持つとする）</a:t>
            </a:r>
            <a:endParaRPr kumimoji="1" lang="en-US" altLang="ja-JP" dirty="0"/>
          </a:p>
          <a:p>
            <a:r>
              <a:rPr lang="ja-JP" altLang="en-US" b="1" dirty="0">
                <a:solidFill>
                  <a:srgbClr val="C00000"/>
                </a:solidFill>
              </a:rPr>
              <a:t>コンテナ</a:t>
            </a:r>
            <a:r>
              <a:rPr lang="ja-JP" altLang="en-US" dirty="0"/>
              <a:t>の実行において，実行環境とファイルシステムは隔離されている</a:t>
            </a:r>
            <a:endParaRPr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8AA53CA-AF7E-4577-BF3F-0115E372E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779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</TotalTime>
  <Words>168</Words>
  <Application>Microsoft Office PowerPoint</Application>
  <PresentationFormat>画面に合わせる (4:3)</PresentationFormat>
  <Paragraphs>33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メイリオ</vt:lpstr>
      <vt:lpstr>游ゴシック</vt:lpstr>
      <vt:lpstr>Arial</vt:lpstr>
      <vt:lpstr>Calibri</vt:lpstr>
      <vt:lpstr>Office テーマ</vt:lpstr>
      <vt:lpstr>Docker の概要 </vt:lpstr>
      <vt:lpstr>PowerPoint プレゼンテーション</vt:lpstr>
      <vt:lpstr>Docker コンテナの実行</vt:lpstr>
      <vt:lpstr>コンテナ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Docker の概要</dc:title>
  <dc:creator>kaneko kunihiko</dc:creator>
  <cp:lastModifiedBy>金子　邦彦</cp:lastModifiedBy>
  <cp:revision>41</cp:revision>
  <dcterms:created xsi:type="dcterms:W3CDTF">2019-11-02T00:06:04Z</dcterms:created>
  <dcterms:modified xsi:type="dcterms:W3CDTF">2022-08-15T14:57:15Z</dcterms:modified>
</cp:coreProperties>
</file>