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1"/>
  </p:notesMasterIdLst>
  <p:sldIdLst>
    <p:sldId id="544" r:id="rId2"/>
    <p:sldId id="1743" r:id="rId3"/>
    <p:sldId id="696" r:id="rId4"/>
    <p:sldId id="1299" r:id="rId5"/>
    <p:sldId id="1292" r:id="rId6"/>
    <p:sldId id="1402" r:id="rId7"/>
    <p:sldId id="1744" r:id="rId8"/>
    <p:sldId id="545" r:id="rId9"/>
    <p:sldId id="1293" r:id="rId10"/>
    <p:sldId id="1745" r:id="rId11"/>
    <p:sldId id="1721" r:id="rId12"/>
    <p:sldId id="573" r:id="rId13"/>
    <p:sldId id="574" r:id="rId14"/>
    <p:sldId id="575" r:id="rId15"/>
    <p:sldId id="576" r:id="rId16"/>
    <p:sldId id="577" r:id="rId17"/>
    <p:sldId id="1746" r:id="rId18"/>
    <p:sldId id="1294" r:id="rId19"/>
    <p:sldId id="1748" r:id="rId20"/>
    <p:sldId id="491" r:id="rId21"/>
    <p:sldId id="1747" r:id="rId22"/>
    <p:sldId id="493" r:id="rId23"/>
    <p:sldId id="494" r:id="rId24"/>
    <p:sldId id="495" r:id="rId25"/>
    <p:sldId id="496" r:id="rId26"/>
    <p:sldId id="497" r:id="rId27"/>
    <p:sldId id="498" r:id="rId28"/>
    <p:sldId id="1312" r:id="rId29"/>
    <p:sldId id="1313" r:id="rId30"/>
    <p:sldId id="499" r:id="rId31"/>
    <p:sldId id="500" r:id="rId32"/>
    <p:sldId id="1314" r:id="rId33"/>
    <p:sldId id="1315" r:id="rId34"/>
    <p:sldId id="1316" r:id="rId35"/>
    <p:sldId id="1317" r:id="rId36"/>
    <p:sldId id="1318" r:id="rId37"/>
    <p:sldId id="1295" r:id="rId38"/>
    <p:sldId id="1752" r:id="rId39"/>
    <p:sldId id="1749" r:id="rId40"/>
    <p:sldId id="1750" r:id="rId41"/>
    <p:sldId id="1319" r:id="rId42"/>
    <p:sldId id="1324" r:id="rId43"/>
    <p:sldId id="1321" r:id="rId44"/>
    <p:sldId id="1322" r:id="rId45"/>
    <p:sldId id="1323" r:id="rId46"/>
    <p:sldId id="501" r:id="rId47"/>
    <p:sldId id="1284" r:id="rId48"/>
    <p:sldId id="502" r:id="rId49"/>
    <p:sldId id="503" r:id="rId50"/>
    <p:sldId id="504" r:id="rId51"/>
    <p:sldId id="1751" r:id="rId52"/>
    <p:sldId id="1297" r:id="rId53"/>
    <p:sldId id="1753" r:id="rId54"/>
    <p:sldId id="1754" r:id="rId55"/>
    <p:sldId id="587" r:id="rId56"/>
    <p:sldId id="1289" r:id="rId57"/>
    <p:sldId id="1311" r:id="rId58"/>
    <p:sldId id="1756" r:id="rId59"/>
    <p:sldId id="1336" r:id="rId60"/>
    <p:sldId id="1325" r:id="rId61"/>
    <p:sldId id="1333" r:id="rId62"/>
    <p:sldId id="1337" r:id="rId63"/>
    <p:sldId id="1338" r:id="rId64"/>
    <p:sldId id="1329" r:id="rId65"/>
    <p:sldId id="1332" r:id="rId66"/>
    <p:sldId id="1349" r:id="rId67"/>
    <p:sldId id="1757" r:id="rId68"/>
    <p:sldId id="1755" r:id="rId69"/>
    <p:sldId id="1298" r:id="rId70"/>
    <p:sldId id="1307" r:id="rId71"/>
    <p:sldId id="1308" r:id="rId72"/>
    <p:sldId id="1309" r:id="rId73"/>
    <p:sldId id="1310" r:id="rId74"/>
    <p:sldId id="380" r:id="rId75"/>
    <p:sldId id="381" r:id="rId76"/>
    <p:sldId id="382" r:id="rId77"/>
    <p:sldId id="383" r:id="rId78"/>
    <p:sldId id="384" r:id="rId79"/>
    <p:sldId id="385" r:id="rId80"/>
    <p:sldId id="386" r:id="rId81"/>
    <p:sldId id="387" r:id="rId82"/>
    <p:sldId id="388" r:id="rId83"/>
    <p:sldId id="389" r:id="rId84"/>
    <p:sldId id="390" r:id="rId85"/>
    <p:sldId id="391" r:id="rId86"/>
    <p:sldId id="392" r:id="rId87"/>
    <p:sldId id="393" r:id="rId88"/>
    <p:sldId id="394" r:id="rId89"/>
    <p:sldId id="395" r:id="rId90"/>
    <p:sldId id="396" r:id="rId91"/>
    <p:sldId id="397" r:id="rId92"/>
    <p:sldId id="398" r:id="rId93"/>
    <p:sldId id="399" r:id="rId94"/>
    <p:sldId id="1305" r:id="rId95"/>
    <p:sldId id="1339" r:id="rId96"/>
    <p:sldId id="1306" r:id="rId97"/>
    <p:sldId id="403" r:id="rId98"/>
    <p:sldId id="404" r:id="rId99"/>
    <p:sldId id="405" r:id="rId10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7" d="100"/>
          <a:sy n="57" d="100"/>
        </p:scale>
        <p:origin x="1426" y="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9688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9.xml"/><Relationship Id="rId100" Type="http://schemas.openxmlformats.org/officeDocument/2006/relationships/slide" Target="slides/slide99.xml"/><Relationship Id="rId101" Type="http://schemas.openxmlformats.org/officeDocument/2006/relationships/notesMaster" Target="notesMasters/notesMaster1.xml"/><Relationship Id="rId102" Type="http://schemas.openxmlformats.org/officeDocument/2006/relationships/presProps" Target="presProps.xml"/><Relationship Id="rId103" Type="http://schemas.openxmlformats.org/officeDocument/2006/relationships/viewProps" Target="viewProps.xml"/><Relationship Id="rId104" Type="http://schemas.openxmlformats.org/officeDocument/2006/relationships/theme" Target="theme/theme1.xml"/><Relationship Id="rId105" Type="http://schemas.openxmlformats.org/officeDocument/2006/relationships/tableStyles" Target="tableStyles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" Type="http://schemas.openxmlformats.org/officeDocument/2006/relationships/slide" Target="slides/slide2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" Type="http://schemas.openxmlformats.org/officeDocument/2006/relationships/slide" Target="slides/slide3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" Type="http://schemas.openxmlformats.org/officeDocument/2006/relationships/slide" Target="slides/slide4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" Type="http://schemas.openxmlformats.org/officeDocument/2006/relationships/slide" Target="slides/slide5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7" Type="http://schemas.openxmlformats.org/officeDocument/2006/relationships/slide" Target="slides/slide6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8" Type="http://schemas.openxmlformats.org/officeDocument/2006/relationships/slide" Target="slides/slide7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9" Type="http://schemas.openxmlformats.org/officeDocument/2006/relationships/slide" Target="slides/slide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要約：cs-9. 線形式，線形計画法 （コンピューターサイエンス） URL: https:// www.kkaneko.jp /cc/cs/ index . html 金子邦彦 謝辞：この資料では「いらすとや」のイラストを使用している。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要約：線形式と Excel Excel のグラフ作成機能 （特に 散布図 ） を用いて データをプロットすることで、 線形式 の理解を深めることができる． （この授業では行わないが） Excel  には、 データを線形式で近似する（線形近似）といった、 線形式に関する機能 が備わっている。その利用により、データの傾向の把握などが可能になる。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要約：演習 【 トピックス 】 線形式 Excel の散布図 変数 x  についての線形式 5  x  + 3 この散布図を作成。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要約：① セル B1 , B2  に a, b の値を置く。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要約：② セル A3  から A10  に x の値を書く。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要約：③ セル B 3  に式「 = A3 * $ B$1 + $ B$2 」を書く ④ この式を B4  から B10  にコピーする。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要約：5 x + 3 x = 0 のとき 3 x が 1 増えると , 5  増える ⑤ B 列の値を確認する。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要約：ここまでのまとめ 線形式 はデータ分析、コンピュータグラフィクス、物理法則、そして 線形計画法 など、 多くの領域で利用される 。 線形式  “ ax+b ” において、 a  は x が１増えるときの結果の変化量 （ 傾き ）、 b は x = 0 のときの結果の値を表す。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要約：9-3 ２変数の線形式と Excel。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604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要約：いまから行うこと ２つの変数： x , y  （ x  は プリン の個数、 y  は ケーキ の枚数） プリン 1 個 を作るのに 卵 2 個 、 ケーキ 1 枚 を作るのに 卵 1 個 が必要である とき  たまごの使用量は  2  x  +  y プリン 1 個 を作るのに 牛乳 100 、 ケーキ 1 枚 を作るのに 牛乳 200 が必要である とき  牛乳の使用量 は  100  x  + 200  y。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要約：たまごについての線形式 資源  たまご 製品 プリン、ケーキ たまご ２ 個必要　　→　プリン １ 個 たまご １ 個必要　　→　ケーキ １ 枚 プリンの個数を x , ケーキの個数を y  とすると：  資源と製品の関係は線形式になる たまご = 2  x + y  線形式。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要約：① 線形式、線形計画法の基本概念と有用性 ② Excel を用いた演習を通じて、線形式と線形計画法の理解を深める ③ 身近な例（プリンとケーキの製造）を用いて，線形計画法を理解 ④ データ分析に必要な知識と Excel スキルを同時に学ぶ。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要約：演習 【 トピックス 】 線形式 変数 x , y  についての線形式  たまご = 2  x + y 牛乳  = 100  x + 200  y  この式をさまざまな x , y  の 値で計算。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要約：① 次の値を書く． 数字は半角で ． プリン １ 個　→　たまご ２ 個必要 ケーキ １ 枚　→　たまご １ 個必要 B 列はあとで使いたいのであけておく。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803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要約：② 次を書き加える． 数字は半角で ．。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909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要約：③ たまご をどれだけ使うか． 「  2  x  + y  」を求めるための、次の式を書く． セル F2  に式「 =$ C $ 2 * F $ 1 + $ D $2 * $ E2 」 0 になるので確認。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093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要約：④ セル F2  の式を， F3  から F7  （セル 5 個分） に「 コピー＆貼り付け 」する．  右クリックメニューが便利 0 1 2 3 4 5 のように なっている ことを確認．。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702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要約：⑤ セル F2  の式を， G2  から K7  に「 コピー＆貼り付け 」する．  右クリックメニューが便利。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114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要約：プリン ケーキ 2x + y たまごの量。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8363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要約：⑥ セル C 2  の値を， 4  に変えてみる． 数字は半角で． 変化を見る 自動計算。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112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要約：⑦ セル C 2  の値を， 2  に 戻しておく ． 数字は半角で． 自動計算。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1338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要約：いまの エクセルファイルに 書き加える  資源と製品の関係は線形式になる  牛乳  = 100  x  + 200  y 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要約：アウトライン 線形式 線形式と Excel ２変数の線形式と Excel 線形不等式の制約条件と Excel 線形計画法 線形計画法と Excel 線形計画法と Excel。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要約：⑧  必要な牛乳の量 を求めたい． まず， Excel で次 の値を書き加える ． （セル A3 , C3 , D3 ）。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1511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要約：⑨ セル E1  から  K7  を 範囲選択 し，右クリックメニューで「 コピー 」を選び， E8  から K14  に 張り付ける。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要約：⑩ 牛乳 をどれだけ使うか． 「  100  x  + 200  y  」を求めるための、次の式を書く． セル F9  に式「 =$ C$3 * F$8 + $ D$3 * $ E9  」 0 になるので確認。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要約：⑪ セル F9  の式を， F10  から F14  （セル 5 個分） に「 コピー＆貼り付け 」する．  右クリックメニューが便利 0 200 400 600 800 1000 のように なっている ことを確認．。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5418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要約：⑫ セル F9  の式を， G9  から K14  に「 コピー＆貼り付け 」する．  右クリックメニューが便利。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45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要約：プリン ケーキ 100  x  + 200  y 次で使うので， Excel を閉じないこと 牛乳の量。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8824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要約：9-4 線形不等式の制約条件と Excel。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0270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要約：線形不等式 線形不等式 は、意外と 難しいものではない 。 線形不等式 は、 数値の範囲を制約する ために使うことができる 例えば、ある数値（ a 、 b 、 c ）が与えられたとき、 「 2a + 3b + c ≦ 1000 」のような条件式を設ける。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要約：いまから行うこと たまごの使用量は  2  x  +  y 牛乳の使用量 は  100  x  + 200  y  卵は限りがある（量が 10 である）という制約条件  線形不等式  2  x  +  y  ≦  10 牛乳は限りがある（量が 1000 である）という制約条件  線形不等式  100  x  + 200  y  ≦  1000。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要約：演習 【 トピックス 】 制約条件 条件付き書式設定 変数 x , y  についての線形不等式  たまご 2  x  +  y  ≦  10 牛乳  100  x  + 200  y  ≦  1000 x , y  の値によっては、制約条件を満足する場合もあれば、制約条件を満足しない場合もある。。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要約：Office 365 の種類 ２種類 ある． この授業では， どちらを使用しても問題ない Office 365 の オンライン版  WEB ブラウザ で使う． https:// portal.office.com  各自の ID と パスワード でサインインが必要． Office 365 の アプリ版  前もってインストールが必要 ．  インストールでは，大量の通信が行われる．  （時間がかかる． 通信費用にも注意）。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 たまご  = 2  x  +  y   たまご が 10  しかありません（制約条件）。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 たまご  = 2  x  +  y   たまご が 10  しかありません（制約条件）  変数  x, y  について   2  x  +  y  ≦  10。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要約：① 前のパート「 9-3. ２変数の線形式 と  Excel 」の ものを引き続き使用する ② セル F2  から K7  を 範囲選択 し、 条件付き書式  次ページに続く。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451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 ③「 セルの強調表示ルール 」→「 指定の値 より大きい 」 と操作．  「 10 」を指定し、 OK をクリック 指定の値より大きい 「 10 」は半角で アプリ版 オンライン版 「 10 」は半角で 指定の値より大きい。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838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要約：いまできたこと ピンク の部分は材料不足 （制約条件を満たさない ） プリン ケーキ たまごの量。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 牛乳  = 100  x  + 200  y   牛乳が 1000  しかありません（制約条件）。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 牛乳  = 100  x  + 200  y   牛乳が 1000  しかありません（制約条件） 変数  x, y  について   100  x  + 200  y  ≦  1000。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要約：④ セル F9  から K14  を 範囲選択 し、 条件付き書式  次ページに続く。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8076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 ⑤「 セルの強調表示ルール 」→「 指定の値 より大きい 」 と操作．  「 1000 」を指定し、 OK をクリック 指定の値より大きい 「 1000 」は半角で アプリ版 オンライン版 「 1000 」は半角で 指定の値より大きい。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1208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要約：いまできたこと ピンク の部分は材料不足 （制約条件を満たさない ） プリン ケーキ 牛乳の量 次で使うので， Excel を閉じないこと。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要約：9-1 線形式。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9884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要約：まとめ 変数 x  と y  についての線形不等式  卵 の使用量の制約  2  x  +  y  ≦  10  牛乳 の使用量の制約  100  x  + 200  y  ≦  1000    x : プリンの個数、 y : ケーキの枚数 線形不等式 は、特定の資源（この場合は卵と牛乳）に対する使用量の 制約条件 を表す。 実際に使用する資源の量が、その資源の 利用可能な量 を 超えない こと。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要約：9-5 線形計画法。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272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要約：線形計画法の実用性 生産現場（例：工場）では、資源（労働力、原材料、機械の稼働時間など）が 限られている 。 線形計画法 は、このような「 有限の資源 」を 効率的に利用する策を立てる方法 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要約：線形計画法 線形計画法は 、 限られた資源を最も効率的に活用 するための意思決定に役立つ ． 目標関数 （例：利益の最大化やコストの最小化）を 制約条件下 で 最大化または最小化 することで、最適な策を導き出す。  目標関数 売り上げ「  150  x + 200  y 」 を 最大化 （プリン 150 円、ケーキ 200 円） 制約条件 を扱うために 線形不等式 を使用。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要約：線形計画法の用途の例 限られた材料で，なるべく多くの製品を作る．。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要約：線形計画法の有用性 限られた材料で，なるべく多くの製品を作る． 次の問題などを解決 ◆　資源が余る ◆　安い生産物をたくさん作ってしまう。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要約：9-6 線形計画法と Excel。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2967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要約：演習 【 トピックス 】 制約条件 条件付き書式設定 目標関数  売り上げ「  150  x + 200  y 」  を 最大化 （プリン 150 円、ケーキ 200 円）。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要約：① 前のパート「線形不等式の制約条件と Excel 」の続きである。 ② 次を書き加える． 数字は半角で 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要約：③ 次を書き加える． 数字は半角で 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要約：データ分析 データの特徴抽出のため、 線形式 を用いた データ変換 を行う コンピュータグラフィクス ３次元空間における オブジェクトの移動、変形 のために 線形式 を利用 物理法則 力学、電磁気学の方程式 は、多くの場合 線形式 で表現される 線形計画法 制約 と、 最大化あるいは最小化すべき目標関数 を 線形式 で扱う 線形式の有用性。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要約：④ 収益 「  150  x  + 200  y  」を求めるための、次の式を書く． セル F16  に式 「 =$ C$4 * F$15 + $ D$4 * $ E16 」 0 になるので確認。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0169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要約：⑤ セル F16  の式を， F17  から F21  （セル 5 個分） に「 コピー＆貼り付け 」する．  右クリックメニューが便利 0 200 400 600 800 1000 のように なっている ことを確認．。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66480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要約：⑥ セル F16  の式を， G16  から K21  に「 コピー＆貼り付け 」する．  右クリックメニューが便利。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5148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要約：収益   プリン（１個１５０円） ケーキ（１個２００円）。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要約：最大の収益は 11 00 だと分かる。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要約：線形 計画法の例 ・資源 たまご 、 牛乳 ・生産物  プリン ( x ) 、 ケーキ ( y ) ・資源と生産物の関係   たまご = 2  x + y    牛乳 = 100  x + 200 y  ・資源に関する制約条件   たまご　最大 10  2  x  +  y  ≦  10    牛乳  最大 1000 100  x  + 200  y  ≦  1000  ・目標関数  150  x + 200  y  の最大化  x = 2, y = 4 のとき，   150  x + 200  y  の最大値 1100 線形式 線形式 線形式。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要約：全体まとめ 線形式 「 ax+b 」  では、 a は x が 1 増えるときの 「 ax+b 」の 変化量（傾き）、  b は x=0 のときの 「 ax+b 」 の値を表す 2. 線形不等式 は、 数値の範囲を制約 できる 例： 「 2a + 3b + c ≦ 1000 」という線形不等式は、  2a + 3b + c の値が 1000 を超えない という 制約条件 3.  線形計画法 は、 制約条件 （例：原材料の量、労働力、機械の稼働時間など）の下で、 目標関数 （例：利益 = 売上 - コスト）を 最大化または最小化 することで、 最適な生産計画や資源配分を導き出 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要約：① 線形式や線形計画法の理解 ， Excel を用いた実践的スキル の習得 ② 現代社会で求められる データ分析スキル の習得 ③ 線形式の幅広い分野への応用を通じた， 広い視野の獲得 。日常生活や業務における最適化で，線形式という考え方が有用 ④ 実務で活用 できる有用なスキル． 在庫管理、生産計画、資源配分などビジネスの意思決定に直結 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要約：9-7 演習 （必須ではないが、さらに学習したい人は、自習に利用してせよ）。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32342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要約：最大化の例 ブラックコーヒー　１個 １３０ 円 ミルクコーヒー　　１個 １２０ 円 ブラックコーヒーの個数を x , ミルクコーヒーの個数を y  ： 売り上げ「  130  x + 120  y 」   を 最大化 目標関数の最大化。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要約：線形式 0 x ax + b b a &lt; 0 のとき 右下に傾く 0 x ax + b b a = 0 のとき 水平 0 x ax + b b a &gt; 0 のとき 右上に傾く 変数 x  について  a x  + b a は傾き： x が 1 増える と、 結果がどの程度変化 するか b  は、 x = 0 のとき の結果 の値 x  は 変数 で、値は変化する。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要約：資源と生産物の関係の例 ブラックコーヒーの原料  キリマンジャロ 0.15  コロンビア 0.05 ミルクコーヒーの 原料 キリマンジャロ 0.05  コロンビア 0.1 ブラックコーヒーの個数を x , ミルクコーヒーの 個数を y  ： キリマンジャロ = 0.15  x + 0.05 y  コロンビア = 0.05  x + 0.1 y  線形式 が２つ。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要約：制約の例 ブラックコーヒーの個数を x , ミルクコーヒーの 個数を y  ：  キリマンジャロ  50 トン以下 コロンビア    40 トン以下　という制約は   0.15  x + 0.05 y  ≦ 50 0.05  x + 0.1 y ≦ 40  線形式で書かれた制約条件。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要約：ここまでのまとめ 線形不等式 の 制約条件 目標関数 の値が 最大 になるように， 変数 の値を 調整 すること． 0.15  x + 0.05 y  ≦ 50 0.05  x + 0.1 y ≦ 40  130  x + 120  y 変数  x,  y の値を調整。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要約：① 資源の 最大値  キリマンジャロ 最大 50 トンしか使えない  コロンビア 最大 40 トンしか使えない Excel に次のように入れる． 数字は半角で。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要約：② 資源と生産物の 関係 Excel に次のように入れる． 数字は半角で ブラックコーヒーの個数を x , ミルクコーヒーの 個数を y  とすると： キリマンジャロ = 0.15  x + 0.05 y  コロンビア = 0.05  x + 0.1 y 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要約：③　収益  ブラックコーヒー  130  円  ミルクコーヒー  120 円 Excel に次のように入れる． 数字は半角で。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要約：④ 次のように 書き加える． 数字は半角で． E 列から K  列に。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要約：ブラックコーヒー ミルクコーヒー。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要約：⑤　資源の キリマンジャロ をどれだけ使うか  セル F2  に式「 =$ C$2 * F$1 + $ D$2 *$ E2 」。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要約：⑥　資源の キリマンジャロ をどれだけ使うか セル F2  の式を， F3  から F7  （セル 5 個分） に「 コピー＆貼り付け 」する．  右クリックメニューが便利。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要約：線形式 この式は、３次元空間中に平面を表す  a, b: 平面の傾斜  c: 平面の位置  x, y : 変数、平面上の点の場所に応じて変わる値 変数 x, y  について   a x  + b y + c。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要約：⑦　資源の キリマンジャロ をどれだけ使うか（続き） セル F2  の式を， G2  から K7  に「 コピー＆貼り付け 」する．   右クリックメニューが便利。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要約：確認  キリマンジャロの使用量 ブラックコーヒー ミルクコーヒー。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要約：⑧ セル E1  から  K7  を 範囲選択 し，右クリックメニューで「 コピー 」を選び， E8  から K14  に 張り付ける。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要約：⑨ コロンビア をどれだけ使うか  セル F9  に式「 =$ C$3 * F$8 + $ D$3 *$ E9 」。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要約：⑩ コロンビア をどれだけ使うか セル F9  の式を， F10  から F14  （セル 5 個分） に「 コピー＆貼り付け 」する．  右クリックメニューが便利。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要約：⑪ コロンビア をどれだけ使うか セル F9  の式を， G9  から K14  に「 コピー＆貼り付け 」する．  右クリックメニューが便利。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要約：確認   ブラックコーヒー ミルク コーヒー コロンビア の使用量 ミルク コーヒー キリマンジャロ の使用量。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要約：⑫ セル E1  から  K7  を 範囲選択 し，右クリックメニューで「 コピー 」を選び， E15  から K21  に 張り付ける。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要約：⑬　収益  セル G16  に式「 =$ C$4 * F$15 + $ D$4 *$ E16 」。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要約：⑭　収益 セル F16  の式を， F17  から F21  （セル 5 個分） に「 コピー＆貼り付け 」する．  右クリックメニューが便利。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要約：9-2 線形式と Excel。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36922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要約：⑮　収益 セル F16  の式を， G16  から K21  に「 コピー＆貼り付け 」する．  右クリックメニューが便利。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要約：収益   ブラックコーヒー ミルクコーヒー。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要約：⑯ セル F2  から K7  を 範囲選択 し、 条件付き書式 をクリック  次ページに続く。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38287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 ⑰ 「 セルの強調表示ルール 」→「 指定の値 より大きい 」 と操作．  「 =$ B$2 」を指定し、 OK をクリック 指定の値より大きい 「 =$ B$2 」は半角で アプリ版 オンライン版 「 =$ B$2 」は半角で 指定の値より大きい。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8450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要約：⑯ セル F9  から K14  を 範囲選択 し、 条件付き書式 をクリック  次ページに続く オンライン版 アプリ版 どちらか の表示。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51001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 ⑰ 「 セルの強調表示ルール 」→「 指定の値 より大きい 」 と操作．  「 =$ B$3 」を指定し、 OK をクリック 指定の値より大きい 「 =$ B$3 」は半角で アプリ版 オンライン版 「 =$ B$3 」は半角で 指定の値より大きい。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03673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要約：最大の収益は 62000  だと分かる。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要約：線形 計画法の例 ・資源 キリマンジャロ 、 コロンビア ・生産物  ブラックコーヒー ( x ) 、 ミルクコーヒー ( y ) ・資源と生産物の関係   キリマンジャロ = 0.15  x + 0.05 y    コロンビア = 0.05  x + 0.1 y  ・資源に関する制約条件   キリマンジャロ　最大 50    コロンビア　       最大 40  ・目標関数  130  x + 120  y  をなるべく多くすること 線形式 線形式。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kkaneko.jp/cc/cs/index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e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e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jpe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32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32.pn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1.pn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42.pn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42.pn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6.pn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4.pn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9.jpe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6.pn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7.pn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8.pn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9.pn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0.pn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1.pn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.jpe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62.png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63.png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64.png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65.png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65.png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6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67.png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68.png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68.png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69.png"/><Relationship Id="rId4" Type="http://schemas.openxmlformats.org/officeDocument/2006/relationships/image" Target="../media/image70.png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71.png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72.png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73.png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74.png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75.png"/><Relationship Id="rId4" Type="http://schemas.openxmlformats.org/officeDocument/2006/relationships/image" Target="../media/image76.png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77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78.png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79.png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80.png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81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/Relationships>
</file>

<file path=ppt/slides/_rels/slide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/Relationships>
</file>

<file path=ppt/slides/_rels/slide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84.png"/></Relationships>
</file>

<file path=ppt/slides/_rels/slide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/Relationships>
</file>

<file path=ppt/slides/_rels/slide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88.png"/></Relationships>
</file>

<file path=ppt/slides/_rels/slide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cs-9.</a:t>
            </a:r>
            <a:r>
              <a:rPr lang="zh-TW" altLang="en-US" sz="4000" dirty="0"/>
              <a:t>線形式，線形計画法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</a:t>
            </a:r>
            <a:r>
              <a:rPr lang="en-US" altLang="ja-JP" dirty="0">
                <a:hlinkClick r:id="rId3"/>
              </a:rPr>
              <a:t>https://</a:t>
            </a:r>
            <a:r>
              <a:rPr lang="en-US" altLang="ja-JP" dirty="0" err="1">
                <a:hlinkClick r:id="rId3"/>
              </a:rPr>
              <a:t>www.kkaneko.jp</a:t>
            </a:r>
            <a:r>
              <a:rPr lang="en-US" altLang="ja-JP" dirty="0">
                <a:hlinkClick r:id="rId3"/>
              </a:rPr>
              <a:t>/cc/cs/</a:t>
            </a:r>
            <a:r>
              <a:rPr lang="en-US" altLang="ja-JP" dirty="0" err="1">
                <a:hlinkClick r:id="rId3"/>
              </a:rPr>
              <a:t>index</a:t>
            </a:r>
            <a:r>
              <a:rPr lang="en-US" altLang="ja-JP" err="1">
                <a:hlinkClick r:id="rId3"/>
              </a:rPr>
              <a:t>.</a:t>
            </a:r>
            <a:r>
              <a:rPr lang="en-US" altLang="ja-JP">
                <a:hlinkClick r:id="rId3"/>
              </a:rPr>
              <a:t>html</a:t>
            </a:r>
            <a:endParaRPr lang="en-US" altLang="ja-JP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81019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1A7233-4573-49E8-8A28-9BA1E1F02BE0}"/>
              </a:ext>
            </a:extLst>
          </p:cNvPr>
          <p:cNvSpPr txBox="1"/>
          <p:nvPr/>
        </p:nvSpPr>
        <p:spPr>
          <a:xfrm>
            <a:off x="761549" y="644263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謝辞：この資料では「いらすとや」のイラストを使用している</a:t>
            </a:r>
          </a:p>
        </p:txBody>
      </p:sp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0865EF-6DDF-09D9-D415-8A5E9A317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線形式と</a:t>
            </a:r>
            <a:r>
              <a:rPr kumimoji="1" lang="en-US" altLang="ja-JP" dirty="0"/>
              <a:t>Excel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41170C-82C0-7728-318C-6D3103161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/>
              <a:t>Excel</a:t>
            </a:r>
            <a:r>
              <a:rPr kumimoji="1" lang="ja-JP" altLang="en-US" sz="2400" b="1" dirty="0"/>
              <a:t>のグラフ作成機能</a:t>
            </a:r>
            <a:r>
              <a:rPr kumimoji="1" lang="ja-JP" altLang="en-US" sz="2400" dirty="0"/>
              <a:t>（特に</a:t>
            </a:r>
            <a:r>
              <a:rPr kumimoji="1" lang="ja-JP" altLang="en-US" sz="2400" b="1" dirty="0"/>
              <a:t>散布図</a:t>
            </a:r>
            <a:r>
              <a:rPr kumimoji="1" lang="ja-JP" altLang="en-US" sz="2400" dirty="0"/>
              <a:t>）</a:t>
            </a:r>
            <a:r>
              <a:rPr lang="ja-JP" altLang="en-US" sz="2400" dirty="0"/>
              <a:t>を用いて</a:t>
            </a:r>
            <a:r>
              <a:rPr kumimoji="1" lang="ja-JP" altLang="en-US" sz="2400" dirty="0"/>
              <a:t>データをプロットすることで，</a:t>
            </a:r>
            <a:r>
              <a:rPr kumimoji="1" lang="ja-JP" altLang="en-US" sz="2400" b="1" dirty="0"/>
              <a:t>線形式</a:t>
            </a:r>
            <a:r>
              <a:rPr kumimoji="1" lang="ja-JP" altLang="en-US" sz="2400" dirty="0"/>
              <a:t>の理解を深めることができる．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latin typeface="+mn-ea"/>
                <a:ea typeface="+mn-ea"/>
              </a:rPr>
              <a:t>（この授業では行わないが）</a:t>
            </a:r>
            <a:r>
              <a:rPr lang="en-US" altLang="ja-JP" sz="2400" b="1" dirty="0">
                <a:latin typeface="+mn-ea"/>
                <a:ea typeface="+mn-ea"/>
              </a:rPr>
              <a:t>Excel</a:t>
            </a:r>
            <a:r>
              <a:rPr lang="ja-JP" altLang="en-US" sz="2400" dirty="0">
                <a:latin typeface="+mn-ea"/>
                <a:ea typeface="+mn-ea"/>
              </a:rPr>
              <a:t>には，</a:t>
            </a:r>
            <a:r>
              <a:rPr kumimoji="1" lang="ja-JP" altLang="en-US" sz="2400" dirty="0">
                <a:latin typeface="+mn-ea"/>
                <a:ea typeface="+mn-ea"/>
              </a:rPr>
              <a:t>データを線形式で近似する（線形近似）といった，</a:t>
            </a:r>
            <a:r>
              <a:rPr kumimoji="1" lang="ja-JP" altLang="en-US" sz="2400" b="1" dirty="0">
                <a:latin typeface="+mn-ea"/>
                <a:ea typeface="+mn-ea"/>
              </a:rPr>
              <a:t>線形式に関する機能</a:t>
            </a:r>
            <a:r>
              <a:rPr kumimoji="1" lang="ja-JP" altLang="en-US" sz="2400" dirty="0">
                <a:latin typeface="+mn-ea"/>
                <a:ea typeface="+mn-ea"/>
              </a:rPr>
              <a:t>が備わっている．その利用により，データの傾向の把握などが可能になる．</a:t>
            </a:r>
            <a:endParaRPr kumimoji="1" lang="en-US" altLang="ja-JP" sz="2400" dirty="0">
              <a:latin typeface="+mn-ea"/>
              <a:ea typeface="+mn-ea"/>
            </a:endParaRPr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672816-68B0-F9CC-E6D2-ACCC94E8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6D1ADAE-F11F-0F80-BEF5-6A679B098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23" y="1771609"/>
            <a:ext cx="5202397" cy="27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58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4330700"/>
            <a:ext cx="4939867" cy="18931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線形式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sz="2400" b="1" dirty="0"/>
              <a:t>Excel</a:t>
            </a:r>
            <a:r>
              <a:rPr lang="ja-JP" altLang="en-US" sz="2400" b="1" dirty="0"/>
              <a:t>の散布図</a:t>
            </a:r>
            <a:endParaRPr lang="en-US" altLang="ja-JP" sz="2400" b="1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23115A-F74B-7030-3D45-280657E17781}"/>
              </a:ext>
            </a:extLst>
          </p:cNvPr>
          <p:cNvSpPr txBox="1"/>
          <p:nvPr/>
        </p:nvSpPr>
        <p:spPr>
          <a:xfrm>
            <a:off x="3884682" y="2351643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800" dirty="0"/>
              <a:t>変数</a:t>
            </a:r>
            <a:r>
              <a:rPr lang="en-US" altLang="ja-JP" sz="2800" b="1" i="1" dirty="0">
                <a:solidFill>
                  <a:srgbClr val="FF0000"/>
                </a:solidFill>
              </a:rPr>
              <a:t>x</a:t>
            </a:r>
            <a:r>
              <a:rPr lang="ja-JP" altLang="en-US" sz="2800" dirty="0"/>
              <a:t>についての線形式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5</a:t>
            </a:r>
            <a:r>
              <a:rPr lang="en-US" altLang="ja-JP" sz="2800" b="1" i="1" dirty="0">
                <a:solidFill>
                  <a:srgbClr val="FF0000"/>
                </a:solidFill>
              </a:rPr>
              <a:t>x</a:t>
            </a:r>
            <a:r>
              <a:rPr lang="en-US" altLang="ja-JP" sz="2800" dirty="0"/>
              <a:t>+ 3</a:t>
            </a:r>
          </a:p>
          <a:p>
            <a:pPr marL="0" indent="0">
              <a:buNone/>
            </a:pPr>
            <a:r>
              <a:rPr lang="ja-JP" altLang="en-US" sz="2800" dirty="0"/>
              <a:t>この散布図を作成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763668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69A469-D5A4-4AE3-9FFF-483E265C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セル</a:t>
            </a:r>
            <a:r>
              <a:rPr kumimoji="1" lang="en-US" altLang="ja-JP" dirty="0" err="1"/>
              <a:t>B1</a:t>
            </a:r>
            <a:r>
              <a:rPr kumimoji="1" lang="en-US" altLang="ja-JP" dirty="0"/>
              <a:t>,</a:t>
            </a:r>
            <a:r>
              <a:rPr kumimoji="1" lang="en-US" altLang="ja-JP" dirty="0" err="1"/>
              <a:t>B2</a:t>
            </a:r>
            <a:r>
              <a:rPr kumimoji="1" lang="ja-JP" altLang="en-US" dirty="0"/>
              <a:t>に</a:t>
            </a:r>
            <a:r>
              <a:rPr kumimoji="1" lang="en-US" altLang="ja-JP" dirty="0"/>
              <a:t>a, b</a:t>
            </a:r>
            <a:r>
              <a:rPr kumimoji="1" lang="ja-JP" altLang="en-US" dirty="0"/>
              <a:t>の値を置く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E31926-EDFD-4836-B908-5A38CF22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E2D9538-EB53-4DDB-9A67-5592F43AD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65" y="1940254"/>
            <a:ext cx="5226208" cy="21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23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69A469-D5A4-4AE3-9FFF-483E265C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② セル</a:t>
            </a:r>
            <a:r>
              <a:rPr lang="en-US" altLang="ja-JP" dirty="0" err="1"/>
              <a:t>A3</a:t>
            </a:r>
            <a:r>
              <a:rPr lang="ja-JP" altLang="en-US" dirty="0"/>
              <a:t>から</a:t>
            </a:r>
            <a:r>
              <a:rPr lang="en-US" altLang="ja-JP" dirty="0" err="1"/>
              <a:t>A10</a:t>
            </a:r>
            <a:r>
              <a:rPr lang="ja-JP" altLang="en-US" dirty="0"/>
              <a:t>に</a:t>
            </a:r>
            <a:r>
              <a:rPr lang="en-US" altLang="ja-JP" dirty="0"/>
              <a:t>x</a:t>
            </a:r>
            <a:r>
              <a:rPr lang="ja-JP" altLang="en-US" dirty="0"/>
              <a:t>の値を書く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E31926-EDFD-4836-B908-5A38CF22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4777D63-B23E-47F0-B91D-41DDA7C93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447" y="1510456"/>
            <a:ext cx="4309245" cy="52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18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69A469-D5A4-4AE3-9FFF-483E265C7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321211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</a:t>
            </a:r>
            <a:r>
              <a:rPr kumimoji="1" lang="ja-JP" altLang="en-US" dirty="0"/>
              <a:t>セル</a:t>
            </a:r>
            <a:r>
              <a:rPr kumimoji="1" lang="en-US" altLang="ja-JP" dirty="0" err="1"/>
              <a:t>B</a:t>
            </a:r>
            <a:r>
              <a:rPr lang="en-US" altLang="ja-JP" dirty="0" err="1"/>
              <a:t>3</a:t>
            </a:r>
            <a:r>
              <a:rPr lang="ja-JP" altLang="en-US" dirty="0"/>
              <a:t>に式「</a:t>
            </a:r>
            <a:r>
              <a:rPr lang="en-US" altLang="ja-JP" dirty="0"/>
              <a:t>=</a:t>
            </a:r>
            <a:r>
              <a:rPr lang="en-US" altLang="ja-JP" dirty="0" err="1"/>
              <a:t>A3</a:t>
            </a:r>
            <a:r>
              <a:rPr lang="en-US" altLang="ja-JP" dirty="0"/>
              <a:t>* $</a:t>
            </a:r>
            <a:r>
              <a:rPr lang="en-US" altLang="ja-JP" dirty="0" err="1"/>
              <a:t>B$1</a:t>
            </a:r>
            <a:r>
              <a:rPr lang="en-US" altLang="ja-JP" dirty="0"/>
              <a:t>+ $</a:t>
            </a:r>
            <a:r>
              <a:rPr lang="en-US" altLang="ja-JP" dirty="0" err="1"/>
              <a:t>B$2</a:t>
            </a:r>
            <a:r>
              <a:rPr lang="ja-JP" altLang="en-US" dirty="0"/>
              <a:t>」を書く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④ この式を</a:t>
            </a:r>
            <a:r>
              <a:rPr kumimoji="1" lang="en-US" altLang="ja-JP" dirty="0" err="1"/>
              <a:t>B4</a:t>
            </a:r>
            <a:r>
              <a:rPr kumimoji="1" lang="ja-JP" altLang="en-US" dirty="0"/>
              <a:t>から</a:t>
            </a:r>
            <a:r>
              <a:rPr kumimoji="1" lang="en-US" altLang="ja-JP" dirty="0" err="1"/>
              <a:t>B10</a:t>
            </a:r>
            <a:r>
              <a:rPr kumimoji="1" lang="ja-JP" altLang="en-US" dirty="0"/>
              <a:t>にコピーする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E31926-EDFD-4836-B908-5A38CF22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26B0946-DB10-4341-B634-D26069691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116" y="942904"/>
            <a:ext cx="4470005" cy="20001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41E3D42-F5E1-4209-AED5-D77D02234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143" y="3564772"/>
            <a:ext cx="2231843" cy="32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44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69A469-D5A4-4AE3-9FFF-483E265C7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550" y="1713320"/>
            <a:ext cx="3280808" cy="551894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1" lang="en-US" altLang="ja-JP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E31926-EDFD-4836-B908-5A38CF22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41E3D42-F5E1-4209-AED5-D77D02234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07" y="1203623"/>
            <a:ext cx="3211137" cy="4745347"/>
          </a:xfrm>
          <a:prstGeom prst="rect">
            <a:avLst/>
          </a:prstGeo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7E493E38-D6EA-4949-9D31-A0D1C9190A20}"/>
              </a:ext>
            </a:extLst>
          </p:cNvPr>
          <p:cNvSpPr txBox="1">
            <a:spLocks/>
          </p:cNvSpPr>
          <p:nvPr/>
        </p:nvSpPr>
        <p:spPr>
          <a:xfrm>
            <a:off x="4369291" y="2578274"/>
            <a:ext cx="3280808" cy="551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x =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のとき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3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4BE9F056-6876-4B5D-BF6C-907CFB0567B8}"/>
              </a:ext>
            </a:extLst>
          </p:cNvPr>
          <p:cNvSpPr txBox="1">
            <a:spLocks/>
          </p:cNvSpPr>
          <p:nvPr/>
        </p:nvSpPr>
        <p:spPr>
          <a:xfrm>
            <a:off x="4369291" y="3260926"/>
            <a:ext cx="4278999" cy="97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x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増えると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,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5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増える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55BD4F07-09EC-C5C4-DDA3-2A6D6DB16B5F}"/>
              </a:ext>
            </a:extLst>
          </p:cNvPr>
          <p:cNvSpPr txBox="1">
            <a:spLocks/>
          </p:cNvSpPr>
          <p:nvPr/>
        </p:nvSpPr>
        <p:spPr>
          <a:xfrm>
            <a:off x="341396" y="321211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⑤</a:t>
            </a:r>
            <a:r>
              <a:rPr lang="en-US" altLang="ja-JP" dirty="0"/>
              <a:t>B</a:t>
            </a:r>
            <a:r>
              <a:rPr lang="ja-JP" altLang="en-US" dirty="0"/>
              <a:t>列の値を確認する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2530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14E1983-0840-42BE-9CAC-FAFA76AE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7B1569-E23A-4129-B3D2-5F648DDD6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" y="1301750"/>
            <a:ext cx="9062069" cy="462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2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47AABA-D2EB-BC22-E6C8-2014A011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9F67C2-8B20-7A02-F7F0-3DE652C0E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kumimoji="1" lang="ja-JP" altLang="en-US" sz="2400" b="1" dirty="0"/>
              <a:t>線形式</a:t>
            </a:r>
            <a:r>
              <a:rPr kumimoji="1" lang="ja-JP" altLang="en-US" sz="2400" dirty="0"/>
              <a:t>はデータ分析，コンピュータグラフィクス，物理法則，そして</a:t>
            </a:r>
            <a:r>
              <a:rPr kumimoji="1" lang="ja-JP" altLang="en-US" sz="2400" b="1" dirty="0"/>
              <a:t>線形計画法</a:t>
            </a:r>
            <a:r>
              <a:rPr kumimoji="1" lang="ja-JP" altLang="en-US" sz="2400" dirty="0"/>
              <a:t>など，</a:t>
            </a:r>
            <a:r>
              <a:rPr kumimoji="1" lang="ja-JP" altLang="en-US" sz="2400" b="1" dirty="0"/>
              <a:t>多くの領域で利用される</a:t>
            </a:r>
            <a:r>
              <a:rPr kumimoji="1" lang="ja-JP" altLang="en-US" sz="2400" dirty="0"/>
              <a:t>．</a:t>
            </a: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kumimoji="1" lang="ja-JP" altLang="en-US" sz="2400" b="1" dirty="0"/>
              <a:t>線形式</a:t>
            </a:r>
            <a:r>
              <a:rPr kumimoji="1" lang="en-US" altLang="ja-JP" sz="2400" dirty="0"/>
              <a:t>“</a:t>
            </a:r>
            <a:r>
              <a:rPr kumimoji="1" lang="en-US" altLang="ja-JP" sz="2400" b="1" dirty="0" err="1"/>
              <a:t>ax+b</a:t>
            </a:r>
            <a:r>
              <a:rPr kumimoji="1" lang="en-US" altLang="ja-JP" sz="2400" dirty="0"/>
              <a:t>”</a:t>
            </a:r>
            <a:r>
              <a:rPr kumimoji="1" lang="ja-JP" altLang="en-US" sz="2400" dirty="0"/>
              <a:t>において，</a:t>
            </a:r>
            <a:r>
              <a:rPr kumimoji="1" lang="en-US" altLang="ja-JP" sz="2400" b="1" dirty="0"/>
              <a:t>a</a:t>
            </a:r>
            <a:r>
              <a:rPr kumimoji="1" lang="ja-JP" altLang="en-US" sz="2400" dirty="0"/>
              <a:t>は</a:t>
            </a:r>
            <a:r>
              <a:rPr kumimoji="1" lang="en-US" altLang="ja-JP" sz="2400" b="1" dirty="0"/>
              <a:t>x</a:t>
            </a:r>
            <a:r>
              <a:rPr kumimoji="1" lang="ja-JP" altLang="en-US" sz="2400" b="1" dirty="0"/>
              <a:t>が１増えるときの結果の変化量</a:t>
            </a:r>
            <a:r>
              <a:rPr kumimoji="1" lang="ja-JP" altLang="en-US" sz="2400" dirty="0"/>
              <a:t>（</a:t>
            </a:r>
            <a:r>
              <a:rPr kumimoji="1" lang="ja-JP" altLang="en-US" sz="2400" b="1" dirty="0"/>
              <a:t>傾き</a:t>
            </a:r>
            <a:r>
              <a:rPr kumimoji="1" lang="ja-JP" altLang="en-US" sz="2400" dirty="0"/>
              <a:t>），</a:t>
            </a:r>
            <a:r>
              <a:rPr kumimoji="1" lang="en-US" altLang="ja-JP" sz="2400" b="1" dirty="0"/>
              <a:t>b</a:t>
            </a:r>
            <a:r>
              <a:rPr kumimoji="1" lang="ja-JP" altLang="en-US" sz="2400" dirty="0"/>
              <a:t>は</a:t>
            </a:r>
            <a:r>
              <a:rPr kumimoji="1" lang="en-US" altLang="ja-JP" sz="2400" dirty="0"/>
              <a:t>x = 0</a:t>
            </a:r>
            <a:r>
              <a:rPr kumimoji="1" lang="ja-JP" altLang="en-US" sz="2400" dirty="0"/>
              <a:t>のときの結果の値を表す．</a:t>
            </a:r>
            <a:r>
              <a:rPr lang="ja-JP" altLang="en-US" sz="2400" dirty="0"/>
              <a:t>（この式で</a:t>
            </a:r>
            <a:r>
              <a:rPr kumimoji="1" lang="ja-JP" altLang="en-US" sz="2400" dirty="0"/>
              <a:t>，</a:t>
            </a:r>
            <a:r>
              <a:rPr kumimoji="1" lang="en-US" altLang="ja-JP" sz="2400" dirty="0"/>
              <a:t>x</a:t>
            </a:r>
            <a:r>
              <a:rPr kumimoji="1" lang="ja-JP" altLang="en-US" sz="2400" dirty="0"/>
              <a:t>は変数であり，その値は変化する．）</a:t>
            </a:r>
          </a:p>
          <a:p>
            <a:pPr>
              <a:spcBef>
                <a:spcPts val="1200"/>
              </a:spcBef>
            </a:pPr>
            <a:r>
              <a:rPr kumimoji="1" lang="en-US" altLang="ja-JP" sz="2400" b="1" dirty="0"/>
              <a:t>Excel</a:t>
            </a:r>
            <a:r>
              <a:rPr kumimoji="1" lang="ja-JP" altLang="en-US" sz="2400" b="1" dirty="0"/>
              <a:t>のグラフ作成機能</a:t>
            </a:r>
            <a:r>
              <a:rPr kumimoji="1" lang="ja-JP" altLang="en-US" sz="2400" dirty="0"/>
              <a:t>を用いて，データをプロットすることで，線形式の理解を深めることができる．ツールを｜使いこなす能力は，</a:t>
            </a:r>
            <a:r>
              <a:rPr kumimoji="1" lang="ja-JP" altLang="en-US" sz="2400" b="1" dirty="0"/>
              <a:t>データ分析などの実務に直結</a:t>
            </a:r>
            <a:r>
              <a:rPr kumimoji="1" lang="ja-JP" altLang="en-US" sz="2400" dirty="0"/>
              <a:t>する．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1E2B50-FCF8-703F-7D96-02330DB9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164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9-3</a:t>
            </a:r>
            <a:r>
              <a:rPr lang="ja-JP" altLang="en-US" dirty="0"/>
              <a:t>２変数の線形式と</a:t>
            </a:r>
            <a:r>
              <a:rPr lang="en-US" altLang="ja-JP" dirty="0"/>
              <a:t>Excel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B8B0C34-58B3-DB14-5593-6D375D1B27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568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AAE56D-0D90-0498-B968-FE0127F6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いまから行うこと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FD039-6E76-7B4B-78F4-E7B5A39C4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２つの変数：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dirty="0"/>
              <a:t>,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（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プリン</a:t>
            </a:r>
            <a:r>
              <a:rPr kumimoji="1" lang="ja-JP" altLang="en-US" dirty="0"/>
              <a:t>の個数，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ケーキ</a:t>
            </a:r>
            <a:r>
              <a:rPr kumimoji="1" lang="ja-JP" altLang="en-US" dirty="0"/>
              <a:t>の枚数）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プリン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個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を作るのに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卵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2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個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ケーキ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枚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を作るのに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卵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個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が必要である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とき</a:t>
            </a:r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たまごの使用量は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endParaRPr lang="en-US" altLang="ja-JP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プリン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個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を作るのに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牛乳</a:t>
            </a: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100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ケーキ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枚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を作るのに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牛乳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200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が必要である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とき</a:t>
            </a:r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374151"/>
                </a:solidFill>
                <a:latin typeface="Söhne"/>
              </a:rPr>
              <a:t>牛乳の使用量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en-US" altLang="ja-JP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2C462A-B43B-332A-70CE-BCF4D005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96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1524000"/>
            <a:ext cx="6765328" cy="4331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① 線形式，線形計画法の基本概念と有用性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Excel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を用いた演習を通じて，線形式と線形計画法の理解を深める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③ 身近な例（プリンとケーキの製造）を用いて，線形計画法を理解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④ データ分析に必要な知識と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Excel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スキルを同時に学ぶ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385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たまごについての線形式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14039" y="1186429"/>
            <a:ext cx="8276820" cy="40555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資源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たまご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製品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プリン，ケーキ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たまご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個必要 → プリン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たまご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個必要 → ケーキ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枚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17" y="2636768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690" y="2642446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77656" y="5241948"/>
            <a:ext cx="8276820" cy="12683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プリンの個数を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ケーキの個数を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とすると：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資源と製品の関係は線形式になる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たまご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1" lang="en-US" altLang="ja-JP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30940" y="5415333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線形式</a:t>
            </a:r>
          </a:p>
        </p:txBody>
      </p:sp>
    </p:spTree>
    <p:extLst>
      <p:ext uri="{BB962C8B-B14F-4D97-AF65-F5344CB8AC3E}">
        <p14:creationId xmlns:p14="http://schemas.microsoft.com/office/powerpoint/2010/main" val="1696716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4590127"/>
            <a:ext cx="4939867" cy="18931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線形式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23115A-F74B-7030-3D45-280657E17781}"/>
              </a:ext>
            </a:extLst>
          </p:cNvPr>
          <p:cNvSpPr txBox="1"/>
          <p:nvPr/>
        </p:nvSpPr>
        <p:spPr>
          <a:xfrm>
            <a:off x="3884682" y="2129393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dirty="0"/>
              <a:t>変数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lang="ja-JP" altLang="en-US" sz="2400" dirty="0"/>
              <a:t>についての線形式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たまご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</a:p>
          <a:p>
            <a:pPr marL="0" indent="0">
              <a:buNone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endParaRPr kumimoji="1" lang="en-US" altLang="ja-JP" sz="24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この式をさまざまな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lang="ja-JP" altLang="en-US" sz="2400" dirty="0"/>
              <a:t>の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値で計算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647540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24591" y="1086616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 次の値を書く．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数字は半角で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．</a:t>
            </a: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37375" y="642461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62101" y="1821435"/>
            <a:ext cx="63431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プリン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 → たまご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個必要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ケーキ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枚 → たまご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個必要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C0A6B01-C3E0-4A16-A703-DAFBDDE6FBAF}"/>
              </a:ext>
            </a:extLst>
          </p:cNvPr>
          <p:cNvSpPr/>
          <p:nvPr/>
        </p:nvSpPr>
        <p:spPr>
          <a:xfrm>
            <a:off x="1462100" y="3033307"/>
            <a:ext cx="6993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列はあとで使いたいのであけておく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FA16E5-3793-44B0-BCA8-4C1EFC4BA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46" y="4071673"/>
            <a:ext cx="5899456" cy="155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07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30941" y="1054866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次を書き加える．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数字は半角で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．</a:t>
            </a: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892925" y="6389737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196A53D-BB26-4276-85B3-433E2151D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5" y="1720575"/>
            <a:ext cx="8990929" cy="21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67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94D4E0E-2F0C-47D1-89EF-07888D771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1" y="2489924"/>
            <a:ext cx="8977490" cy="2210503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05541" y="1112016"/>
            <a:ext cx="8987659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たまご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をどれだけ使うか．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+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」を求めるための，次の式を書く．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に式「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=$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$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*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$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+ $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$2 * $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18824" y="3168743"/>
            <a:ext cx="805585" cy="3296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11975" y="637381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0E50528-FAE1-4825-A757-35CBFF1BAB9D}"/>
              </a:ext>
            </a:extLst>
          </p:cNvPr>
          <p:cNvSpPr/>
          <p:nvPr/>
        </p:nvSpPr>
        <p:spPr>
          <a:xfrm>
            <a:off x="4418824" y="5039855"/>
            <a:ext cx="33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になるので確認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243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F7643D0-4945-40AE-B506-02E33FDC8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38" y="2302213"/>
            <a:ext cx="8616711" cy="2121564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47650" y="853248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F3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F7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（セル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個分）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49260" y="4303455"/>
            <a:ext cx="249299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のように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なっている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ことを確認．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470421" y="2904725"/>
            <a:ext cx="656383" cy="13987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50075" y="639921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119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ACBC05D-F97A-4D2D-8E4A-11A34D48D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10" y="2426948"/>
            <a:ext cx="8986415" cy="2145052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11150" y="82867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G2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K7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261924" y="3014823"/>
            <a:ext cx="3882076" cy="155717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72300" y="6391109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288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8427832-7C7D-49F1-9D37-F205A567C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1" y="1356402"/>
            <a:ext cx="9094524" cy="2758398"/>
          </a:xfrm>
          <a:prstGeom prst="rect">
            <a:avLst/>
          </a:prstGeom>
        </p:spPr>
      </p:pic>
      <p:cxnSp>
        <p:nvCxnSpPr>
          <p:cNvPr id="8" name="直線矢印コネクタ 7"/>
          <p:cNvCxnSpPr>
            <a:cxnSpLocks/>
          </p:cNvCxnSpPr>
          <p:nvPr/>
        </p:nvCxnSpPr>
        <p:spPr>
          <a:xfrm>
            <a:off x="2878209" y="2090631"/>
            <a:ext cx="6079721" cy="0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701403" y="112556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プリン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矢印コネクタ 9"/>
          <p:cNvCxnSpPr>
            <a:cxnSpLocks/>
          </p:cNvCxnSpPr>
          <p:nvPr/>
        </p:nvCxnSpPr>
        <p:spPr>
          <a:xfrm>
            <a:off x="2735333" y="2286838"/>
            <a:ext cx="0" cy="2125674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086358" y="443438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47920" y="4114800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848475" y="6434591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EBE17EB-5653-4EF4-A1C5-EE75665195E3}"/>
              </a:ext>
            </a:extLst>
          </p:cNvPr>
          <p:cNvSpPr txBox="1"/>
          <p:nvPr/>
        </p:nvSpPr>
        <p:spPr>
          <a:xfrm>
            <a:off x="793539" y="37426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たまごの量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343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43B2EDC-0F3F-4721-830A-E13AA7A4C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95" y="2055924"/>
            <a:ext cx="8844095" cy="2094836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11150" y="82867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⑥ セル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の値を，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4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に変えてみる．</a:t>
            </a:r>
            <a:r>
              <a:rPr lang="ja-JP" altLang="en-US" b="1" dirty="0">
                <a:solidFill>
                  <a:schemeClr val="tx1"/>
                </a:solidFill>
              </a:rPr>
              <a:t>数字は半角で．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変化を見る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030701" y="2650451"/>
            <a:ext cx="830652" cy="277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72300" y="6391109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87087E2-8C08-4162-B2E1-D305C2D78209}"/>
              </a:ext>
            </a:extLst>
          </p:cNvPr>
          <p:cNvSpPr/>
          <p:nvPr/>
        </p:nvSpPr>
        <p:spPr>
          <a:xfrm>
            <a:off x="4356243" y="2650452"/>
            <a:ext cx="4525766" cy="15003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64AD1E9-44D8-4E25-BD90-8407A460F461}"/>
              </a:ext>
            </a:extLst>
          </p:cNvPr>
          <p:cNvSpPr txBox="1"/>
          <p:nvPr/>
        </p:nvSpPr>
        <p:spPr>
          <a:xfrm>
            <a:off x="5864304" y="42460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自動計算</a:t>
            </a:r>
          </a:p>
        </p:txBody>
      </p:sp>
    </p:spTree>
    <p:extLst>
      <p:ext uri="{BB962C8B-B14F-4D97-AF65-F5344CB8AC3E}">
        <p14:creationId xmlns:p14="http://schemas.microsoft.com/office/powerpoint/2010/main" val="2557919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382A37F-2F1A-4208-BA32-4B5539ED0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3" y="2059986"/>
            <a:ext cx="8977793" cy="2186081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11150" y="82867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の値を，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戻しておく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．</a:t>
            </a:r>
            <a:r>
              <a:rPr lang="ja-JP" altLang="en-US" b="1" dirty="0">
                <a:solidFill>
                  <a:schemeClr val="tx1"/>
                </a:solidFill>
              </a:rPr>
              <a:t>数字は半角で．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030701" y="2650451"/>
            <a:ext cx="830652" cy="277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72300" y="6391109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87087E2-8C08-4162-B2E1-D305C2D78209}"/>
              </a:ext>
            </a:extLst>
          </p:cNvPr>
          <p:cNvSpPr/>
          <p:nvPr/>
        </p:nvSpPr>
        <p:spPr>
          <a:xfrm>
            <a:off x="4412750" y="2688103"/>
            <a:ext cx="4616949" cy="15003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F8D919-DA4D-435D-B3FE-505F99EF1F03}"/>
              </a:ext>
            </a:extLst>
          </p:cNvPr>
          <p:cNvSpPr txBox="1"/>
          <p:nvPr/>
        </p:nvSpPr>
        <p:spPr>
          <a:xfrm>
            <a:off x="5864304" y="42460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自動計算</a:t>
            </a:r>
          </a:p>
        </p:txBody>
      </p:sp>
    </p:spTree>
    <p:extLst>
      <p:ext uri="{BB962C8B-B14F-4D97-AF65-F5344CB8AC3E}">
        <p14:creationId xmlns:p14="http://schemas.microsoft.com/office/powerpoint/2010/main" val="84321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線形式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線形式と</a:t>
            </a:r>
            <a:r>
              <a:rPr lang="en-US" altLang="ja-JP" sz="2400" dirty="0"/>
              <a:t>Excel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２変数の線形式と</a:t>
            </a:r>
            <a:r>
              <a:rPr lang="en-US" altLang="ja-JP" sz="2400" dirty="0"/>
              <a:t>Excel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線形不等式の制約条件と</a:t>
            </a:r>
            <a:r>
              <a:rPr lang="en-US" altLang="ja-JP" sz="2400" dirty="0"/>
              <a:t>Excel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線形計画法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線形計画法と</a:t>
            </a:r>
            <a:r>
              <a:rPr lang="en-US" altLang="ja-JP" sz="2400" dirty="0"/>
              <a:t>Excel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線形計画法と</a:t>
            </a:r>
            <a:r>
              <a:rPr lang="en-US" altLang="ja-JP" sz="2400" dirty="0"/>
              <a:t>Excel</a:t>
            </a:r>
          </a:p>
          <a:p>
            <a:pPr marL="0" indent="0"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664494"/>
            <a:ext cx="7391400" cy="560702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いまの エクセルファイルに</a:t>
            </a:r>
            <a:r>
              <a:rPr lang="ja-JP" altLang="en-US" dirty="0">
                <a:solidFill>
                  <a:srgbClr val="FF0000"/>
                </a:solidFill>
              </a:rPr>
              <a:t>書き加える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308610" y="2576664"/>
            <a:ext cx="8238490" cy="198263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資源と製品の関係は線形式になる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77" y="3702705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853" y="3693251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08610" y="993934"/>
            <a:ext cx="7886700" cy="5033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0211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15901" y="750462"/>
            <a:ext cx="8324849" cy="9767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⑧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必要な牛乳の量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を求めたい．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まず，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Excel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で次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の値を書き加える</a:t>
            </a:r>
            <a:r>
              <a:rPr kumimoji="1" lang="ja-JP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．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（セル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A3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C3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D3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37375" y="645636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EF7D933D-06F2-48ED-B372-6582B3629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C4ACCE5-27AE-4FDC-A473-114E7C9DA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0" y="2414624"/>
            <a:ext cx="8857816" cy="217792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04484A1-266D-4F3D-946F-2C49F4C448E8}"/>
              </a:ext>
            </a:extLst>
          </p:cNvPr>
          <p:cNvSpPr/>
          <p:nvPr/>
        </p:nvSpPr>
        <p:spPr>
          <a:xfrm>
            <a:off x="477748" y="3282593"/>
            <a:ext cx="3154167" cy="2825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73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9475478-4F60-410F-8E35-C317F12AC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28" y="2725164"/>
            <a:ext cx="4383572" cy="213800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60" y="904074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⑨</a:t>
            </a:r>
            <a:r>
              <a:rPr lang="ja-JP" altLang="en-US" u="sng" dirty="0"/>
              <a:t>セル</a:t>
            </a:r>
            <a:r>
              <a:rPr lang="en-US" altLang="ja-JP" b="1" u="sng" dirty="0" err="1"/>
              <a:t>E1</a:t>
            </a:r>
            <a:r>
              <a:rPr lang="ja-JP" altLang="en-US" u="sng" dirty="0"/>
              <a:t>から</a:t>
            </a:r>
            <a:r>
              <a:rPr lang="en-US" altLang="ja-JP" b="1" u="sng" dirty="0" err="1"/>
              <a:t>K7</a:t>
            </a:r>
            <a:r>
              <a:rPr lang="ja-JP" altLang="en-US" i="1" u="sng" dirty="0"/>
              <a:t>を</a:t>
            </a:r>
            <a:r>
              <a:rPr lang="ja-JP" altLang="en-US" b="1" i="1" u="sng" dirty="0"/>
              <a:t>範囲選択</a:t>
            </a:r>
            <a:r>
              <a:rPr lang="ja-JP" altLang="en-US" i="1" dirty="0"/>
              <a:t>し，右クリックメニューで「</a:t>
            </a:r>
            <a:r>
              <a:rPr lang="ja-JP" altLang="en-US" b="1" i="1" dirty="0"/>
              <a:t>コピー</a:t>
            </a:r>
            <a:r>
              <a:rPr lang="ja-JP" altLang="en-US" i="1" dirty="0"/>
              <a:t>」を選び，</a:t>
            </a:r>
            <a:r>
              <a:rPr lang="en-US" altLang="ja-JP" b="1" u="sng" dirty="0" err="1"/>
              <a:t>E8</a:t>
            </a:r>
            <a:r>
              <a:rPr lang="ja-JP" altLang="en-US" u="sng" dirty="0"/>
              <a:t>から</a:t>
            </a:r>
            <a:r>
              <a:rPr lang="en-US" altLang="ja-JP" b="1" u="sng" dirty="0" err="1"/>
              <a:t>K14</a:t>
            </a:r>
            <a:r>
              <a:rPr lang="ja-JP" altLang="en-US" u="sng" dirty="0"/>
              <a:t>に</a:t>
            </a:r>
            <a:r>
              <a:rPr lang="ja-JP" altLang="en-US" b="1" u="sng" dirty="0"/>
              <a:t>張り付ける</a:t>
            </a:r>
            <a:endParaRPr lang="en-US" altLang="ja-JP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右矢印 4"/>
          <p:cNvSpPr/>
          <p:nvPr/>
        </p:nvSpPr>
        <p:spPr>
          <a:xfrm>
            <a:off x="4686445" y="3461900"/>
            <a:ext cx="371475" cy="928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76603" y="4344405"/>
            <a:ext cx="904076" cy="2253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B7E26B-00F4-4C26-96FD-550EACC8F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457" y="2618277"/>
            <a:ext cx="4070559" cy="24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69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464868"/>
            <a:ext cx="8901196" cy="3788156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  <a:defRPr/>
            </a:pPr>
            <a:r>
              <a:rPr lang="ja-JP" altLang="en-US" dirty="0"/>
              <a:t>⑩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</a:rPr>
              <a:t>牛乳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をどれだけ使うか．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「</a:t>
            </a:r>
            <a:r>
              <a:rPr lang="en-US" altLang="ja-JP" dirty="0">
                <a:solidFill>
                  <a:srgbClr val="C00000"/>
                </a:solidFill>
                <a:latin typeface="メイリオ" panose="020B0604030504040204" pitchFamily="50" charset="-128"/>
              </a:rPr>
              <a:t>100</a:t>
            </a:r>
            <a:r>
              <a:rPr lang="en-US" altLang="ja-JP" b="1" i="1" dirty="0">
                <a:solidFill>
                  <a:srgbClr val="FF0000"/>
                </a:solidFill>
                <a:latin typeface="メイリオ" panose="020B0604030504040204" pitchFamily="50" charset="-128"/>
              </a:rPr>
              <a:t>x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+</a:t>
            </a:r>
            <a:r>
              <a:rPr lang="en-US" altLang="ja-JP" dirty="0">
                <a:solidFill>
                  <a:srgbClr val="C00000"/>
                </a:solidFill>
                <a:latin typeface="メイリオ" panose="020B0604030504040204" pitchFamily="50" charset="-128"/>
              </a:rPr>
              <a:t>200</a:t>
            </a:r>
            <a:r>
              <a:rPr lang="en-US" altLang="ja-JP" b="1" i="1" dirty="0">
                <a:solidFill>
                  <a:srgbClr val="FF0000"/>
                </a:solidFill>
                <a:latin typeface="メイリオ" panose="020B0604030504040204" pitchFamily="50" charset="-128"/>
              </a:rPr>
              <a:t>y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」を求めるための，次の式を書く．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セル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</a:rPr>
              <a:t>F9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に式「</a:t>
            </a:r>
            <a:r>
              <a:rPr lang="en-US" altLang="ja-JP" b="1" dirty="0"/>
              <a:t>=$</a:t>
            </a:r>
            <a:r>
              <a:rPr lang="en-US" altLang="ja-JP" b="1" dirty="0" err="1"/>
              <a:t>C$3</a:t>
            </a:r>
            <a:r>
              <a:rPr lang="en-US" altLang="ja-JP" b="1" dirty="0"/>
              <a:t>*</a:t>
            </a:r>
            <a:r>
              <a:rPr lang="en-US" altLang="ja-JP" b="1" dirty="0" err="1"/>
              <a:t>F$8</a:t>
            </a:r>
            <a:r>
              <a:rPr lang="en-US" altLang="ja-JP" b="1" dirty="0"/>
              <a:t>+ $</a:t>
            </a:r>
            <a:r>
              <a:rPr lang="en-US" altLang="ja-JP" b="1" dirty="0" err="1"/>
              <a:t>D$3</a:t>
            </a:r>
            <a:r>
              <a:rPr lang="en-US" altLang="ja-JP" b="1" dirty="0"/>
              <a:t>* $</a:t>
            </a:r>
            <a:r>
              <a:rPr lang="en-US" altLang="ja-JP" b="1" dirty="0" err="1"/>
              <a:t>E9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」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439E268-D3DC-4DAC-928B-563098250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38" y="2211000"/>
            <a:ext cx="8178724" cy="3726853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A7973F7-2460-40B8-BE4D-4A81DC89D2A8}"/>
              </a:ext>
            </a:extLst>
          </p:cNvPr>
          <p:cNvSpPr/>
          <p:nvPr/>
        </p:nvSpPr>
        <p:spPr>
          <a:xfrm>
            <a:off x="4527425" y="6094741"/>
            <a:ext cx="33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になるので確認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5CFDADD-B396-4765-BC2A-0AB4E196FADB}"/>
              </a:ext>
            </a:extLst>
          </p:cNvPr>
          <p:cNvSpPr/>
          <p:nvPr/>
        </p:nvSpPr>
        <p:spPr>
          <a:xfrm>
            <a:off x="4316083" y="4499246"/>
            <a:ext cx="805585" cy="3296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5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72AF0A8-57CF-4998-84FA-8EAD9C06D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15" y="1379064"/>
            <a:ext cx="7109636" cy="3101252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79638" y="23945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⑪ セル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F9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F10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F14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（セル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個分）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49260" y="4303455"/>
            <a:ext cx="249299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200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600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800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1000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のように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なっている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ことを確認．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989172" y="3209259"/>
            <a:ext cx="656383" cy="12710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50075" y="639921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095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6EB122E-EF60-4053-A0C1-6E2D3C2F5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40" y="1883537"/>
            <a:ext cx="8621720" cy="3819749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11150" y="82867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F9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G9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K14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050794" y="4146108"/>
            <a:ext cx="3718199" cy="14892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72300" y="6391109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0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0676D0A-587A-41AD-B519-E861FF4C3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3" y="1308008"/>
            <a:ext cx="8959520" cy="2909534"/>
          </a:xfrm>
          <a:prstGeom prst="rect">
            <a:avLst/>
          </a:prstGeom>
        </p:spPr>
      </p:pic>
      <p:cxnSp>
        <p:nvCxnSpPr>
          <p:cNvPr id="8" name="直線矢印コネクタ 7"/>
          <p:cNvCxnSpPr>
            <a:cxnSpLocks/>
          </p:cNvCxnSpPr>
          <p:nvPr/>
        </p:nvCxnSpPr>
        <p:spPr>
          <a:xfrm>
            <a:off x="2539162" y="1772132"/>
            <a:ext cx="6079721" cy="0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701403" y="112556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プリン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矢印コネクタ 9"/>
          <p:cNvCxnSpPr>
            <a:cxnSpLocks/>
          </p:cNvCxnSpPr>
          <p:nvPr/>
        </p:nvCxnSpPr>
        <p:spPr>
          <a:xfrm>
            <a:off x="1641135" y="1839912"/>
            <a:ext cx="0" cy="2377630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087137" y="428778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82841" y="4156532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848475" y="6434591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38B09DB-8E16-42A9-A147-32E34E613307}"/>
              </a:ext>
            </a:extLst>
          </p:cNvPr>
          <p:cNvSpPr txBox="1"/>
          <p:nvPr/>
        </p:nvSpPr>
        <p:spPr>
          <a:xfrm>
            <a:off x="1347537" y="6225530"/>
            <a:ext cx="51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u="sng" dirty="0">
                <a:solidFill>
                  <a:srgbClr val="FF0000"/>
                </a:solidFill>
              </a:rPr>
              <a:t>次で使うので，</a:t>
            </a:r>
            <a:r>
              <a:rPr kumimoji="1" lang="en-US" altLang="ja-JP" sz="2400" b="1" u="sng" dirty="0">
                <a:solidFill>
                  <a:srgbClr val="FF0000"/>
                </a:solidFill>
              </a:rPr>
              <a:t>Excel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を閉じないこと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BDB5FF-E6A2-4B2A-BABC-5E3DDE63709C}"/>
              </a:ext>
            </a:extLst>
          </p:cNvPr>
          <p:cNvSpPr txBox="1"/>
          <p:nvPr/>
        </p:nvSpPr>
        <p:spPr>
          <a:xfrm>
            <a:off x="793539" y="37426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牛乳の量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7440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9-4</a:t>
            </a:r>
            <a:r>
              <a:rPr lang="ja-JP" altLang="en-US" dirty="0"/>
              <a:t>線形不等式の制約条件と</a:t>
            </a:r>
            <a:r>
              <a:rPr lang="en-US" altLang="ja-JP" dirty="0"/>
              <a:t>Excel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185E91-B511-8F4F-9F66-FBBA909A35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407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77CE6C-067E-F16E-982A-87F575DB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線形不等式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EC153A-F55C-0C06-FDB4-93DED84F7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線形不等式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は，意外と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難しいものではない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．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線形不等式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は，</a:t>
            </a: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数値の範囲を制約する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ために使うことができる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例えば，ある数値（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，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，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c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）が与えられたとき，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2a + 3b + c ≦ 1000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」のような条件式を設ける．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この条件式は，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2a + 3b + c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の値が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1000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を超えないようにする制約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を表す．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線形不等式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数値の範囲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制約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するために使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うことができる．</a:t>
            </a:r>
            <a:endParaRPr lang="ja-JP" alt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9FA53C-2D5C-5432-DF9F-6FAA5302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974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AAE56D-0D90-0498-B968-FE0127F6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いまから行うこと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FD039-6E76-7B4B-78F4-E7B5A39C4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たまごの使用量は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endParaRPr lang="en-US" altLang="ja-JP" b="1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lnSpc>
                <a:spcPct val="90000"/>
              </a:lnSpc>
              <a:defRPr/>
            </a:pPr>
            <a:r>
              <a:rPr lang="ja-JP" altLang="en-US" dirty="0">
                <a:solidFill>
                  <a:srgbClr val="374151"/>
                </a:solidFill>
                <a:latin typeface="Söhne"/>
              </a:rPr>
              <a:t>牛乳の使用量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endParaRPr lang="en-US" altLang="ja-JP" b="1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卵は限りがある（量が</a:t>
            </a: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10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である）という制約条件</a:t>
            </a: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線形不等式</a:t>
            </a: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Söhne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endParaRPr kumimoji="0" lang="en-US" altLang="ja-JP" b="1" dirty="0">
              <a:solidFill>
                <a:srgbClr val="374151"/>
              </a:solidFill>
              <a:latin typeface="Söhne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牛乳は限りがある（量が</a:t>
            </a: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1000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である）という制約条件</a:t>
            </a: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線形不等式</a:t>
            </a: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Söhne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endParaRPr kumimoji="0" lang="en-US" altLang="ja-JP" b="1" dirty="0">
              <a:solidFill>
                <a:srgbClr val="374151"/>
              </a:solidFill>
              <a:latin typeface="Söhne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endParaRPr kumimoji="0" lang="en-US" altLang="ja-JP" b="1" dirty="0">
              <a:solidFill>
                <a:srgbClr val="374151"/>
              </a:solidFill>
              <a:latin typeface="Söhne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en-US" altLang="ja-JP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2C462A-B43B-332A-70CE-BCF4D005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54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5FAC21-AF5E-4A1C-B233-6117D6CC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Office 365</a:t>
            </a:r>
            <a:r>
              <a:rPr kumimoji="1" lang="ja-JP" altLang="en-US" dirty="0"/>
              <a:t>の種類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337555-1E8E-444B-B688-644A8DCEF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50" y="5834356"/>
            <a:ext cx="7756197" cy="881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/>
              <a:t>２種類</a:t>
            </a:r>
            <a:r>
              <a:rPr lang="ja-JP" altLang="en-US" sz="2400" dirty="0"/>
              <a:t>ある． この授業では，</a:t>
            </a:r>
            <a:r>
              <a:rPr lang="ja-JP" altLang="en-US" sz="2400" b="1" dirty="0"/>
              <a:t>どちらを使用しても問題ない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491342-97C7-45F8-86E9-94A9AEC5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34BFAB4-C3BD-444E-A606-1E4CC84CF36A}"/>
              </a:ext>
            </a:extLst>
          </p:cNvPr>
          <p:cNvSpPr txBox="1">
            <a:spLocks/>
          </p:cNvSpPr>
          <p:nvPr/>
        </p:nvSpPr>
        <p:spPr>
          <a:xfrm>
            <a:off x="438882" y="1125969"/>
            <a:ext cx="7756197" cy="465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 365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WEB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ブラウザ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で使う．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https://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portal.office.com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各自の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ID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パスワード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でサインインが必要．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 365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アプリ版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前もってインストールが必要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インストールでは，大量の通信が行われる．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（時間がかかる． 通信費用にも注意）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5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4942573"/>
            <a:ext cx="4939867" cy="1540673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制約条件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条件付き書式設定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40</a:t>
            </a:fld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23115A-F74B-7030-3D45-280657E17781}"/>
              </a:ext>
            </a:extLst>
          </p:cNvPr>
          <p:cNvSpPr txBox="1"/>
          <p:nvPr/>
        </p:nvSpPr>
        <p:spPr>
          <a:xfrm>
            <a:off x="3884682" y="2129393"/>
            <a:ext cx="48465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dirty="0"/>
              <a:t>変数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lang="ja-JP" altLang="en-US" sz="2400" dirty="0"/>
              <a:t>についての線形不等式</a:t>
            </a:r>
            <a:endParaRPr lang="en-US" altLang="ja-JP" sz="2400" dirty="0"/>
          </a:p>
          <a:p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たまご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endParaRPr kumimoji="1" lang="en-US" altLang="ja-JP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Söhne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lang="ja-JP" altLang="en-US" sz="2400" dirty="0"/>
              <a:t>の値によっては，制約条件を満足する場合もあれば，制約条件を満足しない場合もある．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4385710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21610" y="993934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たまご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51" y="1116674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27" y="1107220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08610" y="993934"/>
            <a:ext cx="7886700" cy="5033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3865" y="2990160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3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たまご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しかありません（制約条件）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96266E2-EF7D-491C-834F-7011BF039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01" y="3728717"/>
            <a:ext cx="1852945" cy="17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17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21610" y="993934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たまご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51" y="1116674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27" y="1107220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08610" y="993934"/>
            <a:ext cx="7886700" cy="5033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3865" y="2990160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3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たまご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しかありません（制約条件）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0B730A-4135-4ADF-877B-EA61AE598EC4}"/>
              </a:ext>
            </a:extLst>
          </p:cNvPr>
          <p:cNvSpPr txBox="1"/>
          <p:nvPr/>
        </p:nvSpPr>
        <p:spPr>
          <a:xfrm>
            <a:off x="2146625" y="5099953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変数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x, y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について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06066DE-7931-4E9E-9D83-29251E043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01" y="3728717"/>
            <a:ext cx="1852945" cy="17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87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ABB02301-87BE-4E8A-9CF8-151DE4EA5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05" y="2936551"/>
            <a:ext cx="4954043" cy="2072969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717" y="614697"/>
            <a:ext cx="8293924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 前のパート「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9-3.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２変数の線形式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Excel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」の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ものを引き続き使用する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 セル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K7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範囲選択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条件付き書式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363056" y="3116329"/>
            <a:ext cx="2706392" cy="9368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55722" y="6350169"/>
            <a:ext cx="26084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次ページに続く</a:t>
            </a:r>
          </a:p>
        </p:txBody>
      </p:sp>
      <p:sp>
        <p:nvSpPr>
          <p:cNvPr id="4" name="右矢印 3"/>
          <p:cNvSpPr/>
          <p:nvPr/>
        </p:nvSpPr>
        <p:spPr>
          <a:xfrm>
            <a:off x="5164128" y="3953499"/>
            <a:ext cx="343760" cy="726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スライド番号プレースホルダー 3">
            <a:extLst>
              <a:ext uri="{FF2B5EF4-FFF2-40B4-BE49-F238E27FC236}">
                <a16:creationId xmlns:a16="http://schemas.microsoft.com/office/drawing/2014/main" id="{0F9D0D2E-A015-4CEE-AAE5-D55AE9F5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1E008425-7CE5-4DFA-BF8C-6891D43DC759}"/>
              </a:ext>
            </a:extLst>
          </p:cNvPr>
          <p:cNvGrpSpPr/>
          <p:nvPr/>
        </p:nvGrpSpPr>
        <p:grpSpPr>
          <a:xfrm>
            <a:off x="5548255" y="2554026"/>
            <a:ext cx="3586670" cy="4338188"/>
            <a:chOff x="5548255" y="2554026"/>
            <a:chExt cx="3586670" cy="433818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8A4D751-C261-4039-A5FE-8C7379D10F23}"/>
                </a:ext>
              </a:extLst>
            </p:cNvPr>
            <p:cNvSpPr txBox="1"/>
            <p:nvPr/>
          </p:nvSpPr>
          <p:spPr>
            <a:xfrm>
              <a:off x="6613745" y="449375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オンライン版</a:t>
              </a: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8255" y="5104507"/>
              <a:ext cx="3415982" cy="1418375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>
            <a:xfrm>
              <a:off x="7157702" y="5457853"/>
              <a:ext cx="557765" cy="60311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79CBF88E-F982-4B31-84BC-BCA7326FFAF9}"/>
                </a:ext>
              </a:extLst>
            </p:cNvPr>
            <p:cNvGrpSpPr/>
            <p:nvPr/>
          </p:nvGrpSpPr>
          <p:grpSpPr>
            <a:xfrm>
              <a:off x="6186059" y="2554026"/>
              <a:ext cx="1807235" cy="1399473"/>
              <a:chOff x="6186059" y="2554026"/>
              <a:chExt cx="2445130" cy="2032742"/>
            </a:xfrm>
          </p:grpSpPr>
          <p:pic>
            <p:nvPicPr>
              <p:cNvPr id="2" name="図 1">
                <a:extLst>
                  <a:ext uri="{FF2B5EF4-FFF2-40B4-BE49-F238E27FC236}">
                    <a16:creationId xmlns:a16="http://schemas.microsoft.com/office/drawing/2014/main" id="{125006B7-00A3-4871-B661-DC55B03DF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6059" y="2554026"/>
                <a:ext cx="2445130" cy="2032742"/>
              </a:xfrm>
              <a:prstGeom prst="rect">
                <a:avLst/>
              </a:prstGeom>
            </p:spPr>
          </p:pic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7CF2826F-BD6D-4683-9674-C0B2CF9DCAD8}"/>
                  </a:ext>
                </a:extLst>
              </p:cNvPr>
              <p:cNvSpPr/>
              <p:nvPr/>
            </p:nvSpPr>
            <p:spPr>
              <a:xfrm>
                <a:off x="7442263" y="2688078"/>
                <a:ext cx="365805" cy="29507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312B1601-3904-419E-B9DB-9728255CC5D3}"/>
                  </a:ext>
                </a:extLst>
              </p:cNvPr>
              <p:cNvSpPr/>
              <p:nvPr/>
            </p:nvSpPr>
            <p:spPr>
              <a:xfrm>
                <a:off x="7442263" y="3728936"/>
                <a:ext cx="1188481" cy="24091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682D209-63FD-48AC-A6C3-70865F2B2869}"/>
                </a:ext>
              </a:extLst>
            </p:cNvPr>
            <p:cNvSpPr txBox="1"/>
            <p:nvPr/>
          </p:nvSpPr>
          <p:spPr>
            <a:xfrm>
              <a:off x="6812112" y="652288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アプリ版</a:t>
              </a: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4C76110-4105-487B-9EBC-F919AEA23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13184" y="4105281"/>
              <a:ext cx="3351053" cy="422717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0CB2471-B94C-4DE9-B39B-436F36FFB10B}"/>
                </a:ext>
              </a:extLst>
            </p:cNvPr>
            <p:cNvSpPr/>
            <p:nvPr/>
          </p:nvSpPr>
          <p:spPr>
            <a:xfrm>
              <a:off x="8445357" y="4293597"/>
              <a:ext cx="486851" cy="20015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BCB52C6-6C48-4DFE-BAD8-5D9B63B11906}"/>
                </a:ext>
              </a:extLst>
            </p:cNvPr>
            <p:cNvSpPr txBox="1"/>
            <p:nvPr/>
          </p:nvSpPr>
          <p:spPr>
            <a:xfrm>
              <a:off x="8026929" y="3439255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どちらか</a:t>
              </a:r>
              <a:endParaRPr kumimoji="1" lang="en-US" altLang="ja-JP" dirty="0"/>
            </a:p>
            <a:p>
              <a:r>
                <a:rPr kumimoji="1" lang="ja-JP" altLang="en-US" dirty="0"/>
                <a:t>の表示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2771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B6A747F-85ED-4BB3-B56A-E7433EAA4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229" y="3578864"/>
            <a:ext cx="1647910" cy="248297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D9926EBD-8715-4254-95D6-30BC3FFE7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884" y="4466405"/>
            <a:ext cx="4794496" cy="1066855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8741" y="238891"/>
            <a:ext cx="916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③「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セルの強調表示ルール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指定の値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より大きい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と操作．「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」を指定し，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OK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をクリック</a:t>
            </a:r>
          </a:p>
        </p:txBody>
      </p:sp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E750D7ED-E9CD-4BEC-8AD8-919D0AD0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880" y="1459516"/>
            <a:ext cx="3732506" cy="207261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671882" y="2182607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73489" y="2173210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932382" y="4956669"/>
            <a:ext cx="1213336" cy="2878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182321" y="5181398"/>
            <a:ext cx="770831" cy="3051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13806" y="374971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13806" y="5680968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5A2AA1-F73D-48D2-B2BF-6A4F3D20BC38}"/>
              </a:ext>
            </a:extLst>
          </p:cNvPr>
          <p:cNvSpPr txBox="1"/>
          <p:nvPr/>
        </p:nvSpPr>
        <p:spPr>
          <a:xfrm>
            <a:off x="5650482" y="64886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アプリ版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146B86-4CC0-437F-BD34-3FE17362AC20}"/>
              </a:ext>
            </a:extLst>
          </p:cNvPr>
          <p:cNvSpPr txBox="1"/>
          <p:nvPr/>
        </p:nvSpPr>
        <p:spPr>
          <a:xfrm>
            <a:off x="1391342" y="64944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オンライン版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CCA8038-90D5-4E8E-94F9-3E67B151F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32" y="1180098"/>
            <a:ext cx="3400600" cy="183206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959170-D6D9-41FB-920D-D3FD04BAB9A1}"/>
              </a:ext>
            </a:extLst>
          </p:cNvPr>
          <p:cNvSpPr txBox="1"/>
          <p:nvPr/>
        </p:nvSpPr>
        <p:spPr>
          <a:xfrm>
            <a:off x="725965" y="6007904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5EA153-B9A0-4D1A-9079-A1F8F7C350B7}"/>
              </a:ext>
            </a:extLst>
          </p:cNvPr>
          <p:cNvSpPr txBox="1"/>
          <p:nvPr/>
        </p:nvSpPr>
        <p:spPr>
          <a:xfrm>
            <a:off x="591804" y="305543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AAC9417-A085-4B0E-A5E8-6E7284A2E81B}"/>
              </a:ext>
            </a:extLst>
          </p:cNvPr>
          <p:cNvSpPr/>
          <p:nvPr/>
        </p:nvSpPr>
        <p:spPr>
          <a:xfrm>
            <a:off x="1567134" y="5724850"/>
            <a:ext cx="659969" cy="3027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FC99FF7-6314-4CB9-963C-CD40110941D3}"/>
              </a:ext>
            </a:extLst>
          </p:cNvPr>
          <p:cNvSpPr/>
          <p:nvPr/>
        </p:nvSpPr>
        <p:spPr>
          <a:xfrm flipV="1">
            <a:off x="1237593" y="4870634"/>
            <a:ext cx="860967" cy="172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2D582F6-5F0C-4B9E-8C21-CC5A8A16AE54}"/>
              </a:ext>
            </a:extLst>
          </p:cNvPr>
          <p:cNvSpPr/>
          <p:nvPr/>
        </p:nvSpPr>
        <p:spPr>
          <a:xfrm>
            <a:off x="368833" y="1438622"/>
            <a:ext cx="1758792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BB0890C-D856-4470-AFE3-8053D4EBE555}"/>
              </a:ext>
            </a:extLst>
          </p:cNvPr>
          <p:cNvSpPr/>
          <p:nvPr/>
        </p:nvSpPr>
        <p:spPr>
          <a:xfrm>
            <a:off x="2176172" y="1438622"/>
            <a:ext cx="1663520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0262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87BBD60-0801-48C2-AF96-1F1C70F29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75" y="1206477"/>
            <a:ext cx="8331537" cy="311380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いまできたこと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50473" y="5432146"/>
            <a:ext cx="4418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ピンク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の部分は材料不足</a:t>
            </a:r>
            <a:endParaRPr kumimoji="1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（制約条件を満たさない ）</a:t>
            </a:r>
          </a:p>
        </p:txBody>
      </p:sp>
      <p:cxnSp>
        <p:nvCxnSpPr>
          <p:cNvPr id="16" name="直線矢印コネクタ 15"/>
          <p:cNvCxnSpPr>
            <a:cxnSpLocks/>
          </p:cNvCxnSpPr>
          <p:nvPr/>
        </p:nvCxnSpPr>
        <p:spPr>
          <a:xfrm>
            <a:off x="2260315" y="2007393"/>
            <a:ext cx="6682156" cy="3572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564989" y="895530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プリン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1917683" y="2007393"/>
            <a:ext cx="14288" cy="2843213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920171" y="4723561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59E07F0-58D6-46B7-8227-16FC2E915E39}"/>
              </a:ext>
            </a:extLst>
          </p:cNvPr>
          <p:cNvSpPr txBox="1"/>
          <p:nvPr/>
        </p:nvSpPr>
        <p:spPr>
          <a:xfrm>
            <a:off x="1157340" y="725802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たまごの量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4766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21610" y="993934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51" y="1116674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27" y="1107220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08610" y="993934"/>
            <a:ext cx="7886700" cy="5033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3865" y="2990160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牛乳が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しかありません（制約条件）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26" name="Picture 2" descr="https://2.bp.blogspot.com/-6pRhgBs5tOE/VhHgLlEaaAI/AAAAAAAAy3w/DT9A2ryFsX0/s800/milk_b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3437398"/>
            <a:ext cx="1279412" cy="14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220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21610" y="993934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51" y="1116674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27" y="1107220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08610" y="993934"/>
            <a:ext cx="7886700" cy="5033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3865" y="2990160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牛乳が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しかありません（制約条件）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26" name="Picture 2" descr="https://2.bp.blogspot.com/-6pRhgBs5tOE/VhHgLlEaaAI/AAAAAAAAy3w/DT9A2ryFsX0/s800/milk_b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3437398"/>
            <a:ext cx="1279412" cy="14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E290A8C-B51D-4F62-AE93-A85CB750A2D7}"/>
              </a:ext>
            </a:extLst>
          </p:cNvPr>
          <p:cNvSpPr txBox="1"/>
          <p:nvPr/>
        </p:nvSpPr>
        <p:spPr>
          <a:xfrm>
            <a:off x="2146625" y="5099953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変数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x, y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について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3898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0C26BFF6-ED3D-4948-8733-5A66CB3F9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49" y="2702046"/>
            <a:ext cx="4889546" cy="2161040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716" y="614697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F9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K14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範囲選択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条件付き書式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368193" y="3953499"/>
            <a:ext cx="2686012" cy="9095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55722" y="6350169"/>
            <a:ext cx="26084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次ページに続く</a:t>
            </a:r>
          </a:p>
        </p:txBody>
      </p:sp>
      <p:sp>
        <p:nvSpPr>
          <p:cNvPr id="4" name="右矢印 3"/>
          <p:cNvSpPr/>
          <p:nvPr/>
        </p:nvSpPr>
        <p:spPr>
          <a:xfrm>
            <a:off x="5164128" y="3953499"/>
            <a:ext cx="343760" cy="726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スライド番号プレースホルダー 3">
            <a:extLst>
              <a:ext uri="{FF2B5EF4-FFF2-40B4-BE49-F238E27FC236}">
                <a16:creationId xmlns:a16="http://schemas.microsoft.com/office/drawing/2014/main" id="{0F9D0D2E-A015-4CEE-AAE5-D55AE9F5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1E008425-7CE5-4DFA-BF8C-6891D43DC759}"/>
              </a:ext>
            </a:extLst>
          </p:cNvPr>
          <p:cNvGrpSpPr/>
          <p:nvPr/>
        </p:nvGrpSpPr>
        <p:grpSpPr>
          <a:xfrm>
            <a:off x="5548255" y="2554026"/>
            <a:ext cx="3586670" cy="4338188"/>
            <a:chOff x="5548255" y="2554026"/>
            <a:chExt cx="3586670" cy="433818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8A4D751-C261-4039-A5FE-8C7379D10F23}"/>
                </a:ext>
              </a:extLst>
            </p:cNvPr>
            <p:cNvSpPr txBox="1"/>
            <p:nvPr/>
          </p:nvSpPr>
          <p:spPr>
            <a:xfrm>
              <a:off x="6613745" y="449375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オンライン版</a:t>
              </a: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8255" y="5104507"/>
              <a:ext cx="3415982" cy="1418375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>
            <a:xfrm>
              <a:off x="7157702" y="5457853"/>
              <a:ext cx="557765" cy="60311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79CBF88E-F982-4B31-84BC-BCA7326FFAF9}"/>
                </a:ext>
              </a:extLst>
            </p:cNvPr>
            <p:cNvGrpSpPr/>
            <p:nvPr/>
          </p:nvGrpSpPr>
          <p:grpSpPr>
            <a:xfrm>
              <a:off x="6186059" y="2554026"/>
              <a:ext cx="1807235" cy="1399473"/>
              <a:chOff x="6186059" y="2554026"/>
              <a:chExt cx="2445130" cy="2032742"/>
            </a:xfrm>
          </p:grpSpPr>
          <p:pic>
            <p:nvPicPr>
              <p:cNvPr id="2" name="図 1">
                <a:extLst>
                  <a:ext uri="{FF2B5EF4-FFF2-40B4-BE49-F238E27FC236}">
                    <a16:creationId xmlns:a16="http://schemas.microsoft.com/office/drawing/2014/main" id="{125006B7-00A3-4871-B661-DC55B03DF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6059" y="2554026"/>
                <a:ext cx="2445130" cy="2032742"/>
              </a:xfrm>
              <a:prstGeom prst="rect">
                <a:avLst/>
              </a:prstGeom>
            </p:spPr>
          </p:pic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7CF2826F-BD6D-4683-9674-C0B2CF9DCAD8}"/>
                  </a:ext>
                </a:extLst>
              </p:cNvPr>
              <p:cNvSpPr/>
              <p:nvPr/>
            </p:nvSpPr>
            <p:spPr>
              <a:xfrm>
                <a:off x="7442263" y="2688078"/>
                <a:ext cx="365805" cy="29507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312B1601-3904-419E-B9DB-9728255CC5D3}"/>
                  </a:ext>
                </a:extLst>
              </p:cNvPr>
              <p:cNvSpPr/>
              <p:nvPr/>
            </p:nvSpPr>
            <p:spPr>
              <a:xfrm>
                <a:off x="7442263" y="3728936"/>
                <a:ext cx="1188481" cy="24091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682D209-63FD-48AC-A6C3-70865F2B2869}"/>
                </a:ext>
              </a:extLst>
            </p:cNvPr>
            <p:cNvSpPr txBox="1"/>
            <p:nvPr/>
          </p:nvSpPr>
          <p:spPr>
            <a:xfrm>
              <a:off x="6812112" y="652288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アプリ版</a:t>
              </a: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4C76110-4105-487B-9EBC-F919AEA23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13184" y="4105281"/>
              <a:ext cx="3351053" cy="422717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0CB2471-B94C-4DE9-B39B-436F36FFB10B}"/>
                </a:ext>
              </a:extLst>
            </p:cNvPr>
            <p:cNvSpPr/>
            <p:nvPr/>
          </p:nvSpPr>
          <p:spPr>
            <a:xfrm>
              <a:off x="8445357" y="4293597"/>
              <a:ext cx="486851" cy="20015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BCB52C6-6C48-4DFE-BAD8-5D9B63B11906}"/>
                </a:ext>
              </a:extLst>
            </p:cNvPr>
            <p:cNvSpPr txBox="1"/>
            <p:nvPr/>
          </p:nvSpPr>
          <p:spPr>
            <a:xfrm>
              <a:off x="8026929" y="3439255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どちらか</a:t>
              </a:r>
              <a:endParaRPr kumimoji="1" lang="en-US" altLang="ja-JP" dirty="0"/>
            </a:p>
            <a:p>
              <a:r>
                <a:rPr kumimoji="1" lang="ja-JP" altLang="en-US" dirty="0"/>
                <a:t>の表示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2203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50163FF1-A667-4D24-B6A7-36FAB7F83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382" y="4413808"/>
            <a:ext cx="4810372" cy="110495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731DA08D-25AE-4E8E-82D8-21BDBD550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403" y="3560376"/>
            <a:ext cx="1451050" cy="2476627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8741" y="238891"/>
            <a:ext cx="916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⑤「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セルの強調表示ルール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指定の値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より大きい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と操作．「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」を指定し，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OK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をクリック</a:t>
            </a:r>
          </a:p>
        </p:txBody>
      </p:sp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E750D7ED-E9CD-4BEC-8AD8-919D0AD0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880" y="1459516"/>
            <a:ext cx="3732506" cy="207261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671882" y="2182607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73489" y="2173210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932382" y="4956669"/>
            <a:ext cx="1213336" cy="2878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182321" y="5181398"/>
            <a:ext cx="770831" cy="3051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13806" y="374971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13806" y="5680968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5A2AA1-F73D-48D2-B2BF-6A4F3D20BC38}"/>
              </a:ext>
            </a:extLst>
          </p:cNvPr>
          <p:cNvSpPr txBox="1"/>
          <p:nvPr/>
        </p:nvSpPr>
        <p:spPr>
          <a:xfrm>
            <a:off x="5650482" y="64886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アプリ版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146B86-4CC0-437F-BD34-3FE17362AC20}"/>
              </a:ext>
            </a:extLst>
          </p:cNvPr>
          <p:cNvSpPr txBox="1"/>
          <p:nvPr/>
        </p:nvSpPr>
        <p:spPr>
          <a:xfrm>
            <a:off x="1391342" y="64944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オンライン版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CCA8038-90D5-4E8E-94F9-3E67B151F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32" y="1180098"/>
            <a:ext cx="3400600" cy="183206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959170-D6D9-41FB-920D-D3FD04BAB9A1}"/>
              </a:ext>
            </a:extLst>
          </p:cNvPr>
          <p:cNvSpPr txBox="1"/>
          <p:nvPr/>
        </p:nvSpPr>
        <p:spPr>
          <a:xfrm>
            <a:off x="725965" y="6007904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5EA153-B9A0-4D1A-9079-A1F8F7C350B7}"/>
              </a:ext>
            </a:extLst>
          </p:cNvPr>
          <p:cNvSpPr txBox="1"/>
          <p:nvPr/>
        </p:nvSpPr>
        <p:spPr>
          <a:xfrm>
            <a:off x="591804" y="305543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AAC9417-A085-4B0E-A5E8-6E7284A2E81B}"/>
              </a:ext>
            </a:extLst>
          </p:cNvPr>
          <p:cNvSpPr/>
          <p:nvPr/>
        </p:nvSpPr>
        <p:spPr>
          <a:xfrm>
            <a:off x="1676904" y="5759104"/>
            <a:ext cx="659969" cy="3027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FC99FF7-6314-4CB9-963C-CD40110941D3}"/>
              </a:ext>
            </a:extLst>
          </p:cNvPr>
          <p:cNvSpPr/>
          <p:nvPr/>
        </p:nvSpPr>
        <p:spPr>
          <a:xfrm flipV="1">
            <a:off x="1266658" y="4827763"/>
            <a:ext cx="860967" cy="172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2D582F6-5F0C-4B9E-8C21-CC5A8A16AE54}"/>
              </a:ext>
            </a:extLst>
          </p:cNvPr>
          <p:cNvSpPr/>
          <p:nvPr/>
        </p:nvSpPr>
        <p:spPr>
          <a:xfrm>
            <a:off x="368833" y="1438622"/>
            <a:ext cx="1758792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BB0890C-D856-4470-AFE3-8053D4EBE555}"/>
              </a:ext>
            </a:extLst>
          </p:cNvPr>
          <p:cNvSpPr/>
          <p:nvPr/>
        </p:nvSpPr>
        <p:spPr>
          <a:xfrm>
            <a:off x="2176172" y="1438622"/>
            <a:ext cx="1663520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76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9-1</a:t>
            </a:r>
            <a:r>
              <a:rPr lang="ja-JP" altLang="en-US" dirty="0"/>
              <a:t>線形式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DD42D2F-0CB8-D251-A913-F875278B3E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6216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E5A26E8-DC63-4370-A0AA-AED2D7E7D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1" y="1622083"/>
            <a:ext cx="8562956" cy="28432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いまできたこと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24846" y="4946079"/>
            <a:ext cx="4418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ピンク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の部分は材料不足</a:t>
            </a:r>
            <a:endParaRPr kumimoji="1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（制約条件を満たさない ）</a:t>
            </a:r>
          </a:p>
        </p:txBody>
      </p:sp>
      <p:cxnSp>
        <p:nvCxnSpPr>
          <p:cNvPr id="16" name="直線矢印コネクタ 15"/>
          <p:cNvCxnSpPr>
            <a:cxnSpLocks/>
          </p:cNvCxnSpPr>
          <p:nvPr/>
        </p:nvCxnSpPr>
        <p:spPr>
          <a:xfrm>
            <a:off x="1631865" y="2079683"/>
            <a:ext cx="7310606" cy="0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8016613" y="1310447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プリン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1406302" y="2102866"/>
            <a:ext cx="14288" cy="2843213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08790" y="4819034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E5588E2-CBA5-489E-B2FA-DE282790AE42}"/>
              </a:ext>
            </a:extLst>
          </p:cNvPr>
          <p:cNvSpPr txBox="1"/>
          <p:nvPr/>
        </p:nvSpPr>
        <p:spPr>
          <a:xfrm>
            <a:off x="1157340" y="725802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牛乳の量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BCE038-4A09-4B04-80B4-A3EE85B7027D}"/>
              </a:ext>
            </a:extLst>
          </p:cNvPr>
          <p:cNvSpPr txBox="1"/>
          <p:nvPr/>
        </p:nvSpPr>
        <p:spPr>
          <a:xfrm>
            <a:off x="1347537" y="6225530"/>
            <a:ext cx="51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u="sng" dirty="0">
                <a:solidFill>
                  <a:srgbClr val="FF0000"/>
                </a:solidFill>
              </a:rPr>
              <a:t>次で使うので，</a:t>
            </a:r>
            <a:r>
              <a:rPr kumimoji="1" lang="en-US" altLang="ja-JP" sz="2400" b="1" u="sng" dirty="0">
                <a:solidFill>
                  <a:srgbClr val="FF0000"/>
                </a:solidFill>
              </a:rPr>
              <a:t>Excel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を閉じないこと</a:t>
            </a:r>
          </a:p>
        </p:txBody>
      </p:sp>
    </p:spTree>
    <p:extLst>
      <p:ext uri="{BB962C8B-B14F-4D97-AF65-F5344CB8AC3E}">
        <p14:creationId xmlns:p14="http://schemas.microsoft.com/office/powerpoint/2010/main" val="24771894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5339F8-760E-1758-2A1A-95B6FF2C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78B46F-C78E-EDD5-715B-4B3F802F0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変数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についての線形不等式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卵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の使用量の制約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牛乳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の使用量の制約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lang="en-US" altLang="ja-JP" dirty="0">
                <a:solidFill>
                  <a:srgbClr val="374151"/>
                </a:solidFill>
                <a:latin typeface="Söhne"/>
              </a:rPr>
              <a:t>: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プリンの個数，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lang="en-US" altLang="ja-JP" dirty="0">
                <a:solidFill>
                  <a:srgbClr val="374151"/>
                </a:solidFill>
                <a:latin typeface="Söhne"/>
              </a:rPr>
              <a:t>: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ケーキの枚数</a:t>
            </a:r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線形不等式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は，特定の資源（この場合は卵と牛乳）に対する使用量の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制約条件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を表す．</a:t>
            </a:r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実際に使用する資源の量が，その資源の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利用可能な量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b="1" i="0" u="sng" dirty="0">
                <a:solidFill>
                  <a:srgbClr val="374151"/>
                </a:solidFill>
                <a:effectLst/>
                <a:latin typeface="Söhne"/>
              </a:rPr>
              <a:t>超えない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こと．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（それぞれ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プリンの個数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ケーキの枚数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）の値によっては，これらの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制約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満たす場合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もあ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れば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満たさない場合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もある．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制約条件を満たす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の組み合わせを見つけることが，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大切になる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．（そのための方法が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線形計画法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になる）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171824-E481-3186-AA21-3361FDBD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2692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9-5</a:t>
            </a:r>
            <a:r>
              <a:rPr lang="ja-JP" altLang="en-US" dirty="0"/>
              <a:t>線形計画法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63FA519-7AB8-7519-524C-4131C4BF6B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049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81ABC0-E816-D940-F654-F70F663B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線形計画法の実用性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074F3A-0CA2-09D5-D4D0-7F3AA5943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kumimoji="1" lang="ja-JP" altLang="en-US" sz="2400" dirty="0"/>
              <a:t>生産現場（例：工場）では，資源（労働力，原材料，機械の稼働時間など）が</a:t>
            </a:r>
            <a:r>
              <a:rPr kumimoji="1" lang="ja-JP" altLang="en-US" sz="2400" b="1" u="sng" dirty="0"/>
              <a:t>限られている</a:t>
            </a:r>
            <a:r>
              <a:rPr kumimoji="1" lang="ja-JP" altLang="en-US" sz="2400" dirty="0"/>
              <a:t>．</a:t>
            </a:r>
          </a:p>
          <a:p>
            <a:pPr>
              <a:spcBef>
                <a:spcPts val="1200"/>
              </a:spcBef>
            </a:pPr>
            <a:r>
              <a:rPr kumimoji="1" lang="ja-JP" altLang="en-US" sz="2400" b="1" dirty="0"/>
              <a:t>線形計画法</a:t>
            </a:r>
            <a:r>
              <a:rPr kumimoji="1" lang="ja-JP" altLang="en-US" sz="2400" dirty="0"/>
              <a:t>は，このような「</a:t>
            </a:r>
            <a:r>
              <a:rPr kumimoji="1" lang="ja-JP" altLang="en-US" sz="2400" b="1" dirty="0"/>
              <a:t>有限の資源</a:t>
            </a:r>
            <a:r>
              <a:rPr kumimoji="1" lang="ja-JP" altLang="en-US" sz="2400" dirty="0"/>
              <a:t>」を</a:t>
            </a:r>
            <a:r>
              <a:rPr kumimoji="1" lang="ja-JP" altLang="en-US" sz="2400" b="1" dirty="0"/>
              <a:t>効率的に利用する策を立てる方法</a:t>
            </a:r>
            <a:r>
              <a:rPr kumimoji="1" lang="ja-JP" altLang="en-US" sz="2400" dirty="0"/>
              <a:t>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2E3182-58EE-D6C3-37AF-FE981565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1088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81ABC0-E816-D940-F654-F70F663B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線形計画法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074F3A-0CA2-09D5-D4D0-7F3AA5943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線形計画法は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限られた資源を最も効率的に活用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するための意思決定に役立つ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．</a:t>
            </a:r>
            <a:endParaRPr lang="en-US" altLang="ja-JP" sz="240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目標関数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（例：利益の最大化やコストの最小化）を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制約条件下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最大化または最小化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することで，最適な策を導き出す．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目標関数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売り上げ「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150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+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最大化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（プリン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150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円，ケーキ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200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円）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制約条件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を扱うために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線形不等式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を使用．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卵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の使用量の制約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牛乳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の使用量の制約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: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プリンの個数，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: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ケーキの枚数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spcBef>
                <a:spcPts val="1200"/>
              </a:spcBef>
              <a:buNone/>
            </a:pPr>
            <a:endParaRPr lang="ja-JP" alt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endParaRPr kumimoji="1" lang="ja-JP" altLang="en-US" sz="3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2E3182-58EE-D6C3-37AF-FE981565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6230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線形計画法の用途の例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1CECC53-8479-4831-9328-2EEF25854C14}"/>
              </a:ext>
            </a:extLst>
          </p:cNvPr>
          <p:cNvSpPr txBox="1">
            <a:spLocks/>
          </p:cNvSpPr>
          <p:nvPr/>
        </p:nvSpPr>
        <p:spPr>
          <a:xfrm>
            <a:off x="662634" y="2349120"/>
            <a:ext cx="8015318" cy="79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限られた材料で，なるべく多くの製品を作る．</a:t>
            </a:r>
          </a:p>
        </p:txBody>
      </p:sp>
      <p:pic>
        <p:nvPicPr>
          <p:cNvPr id="16" name="Picture 6" descr="野菜カレーのイラスト">
            <a:extLst>
              <a:ext uri="{FF2B5EF4-FFF2-40B4-BE49-F238E27FC236}">
                <a16:creationId xmlns:a16="http://schemas.microsoft.com/office/drawing/2014/main" id="{E1448FBF-2637-4F94-9C92-0CE030DD6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16" y="3023997"/>
            <a:ext cx="1688060" cy="16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53D6F3CD-F72D-43BE-B2FA-7739D199EC4F}"/>
              </a:ext>
            </a:extLst>
          </p:cNvPr>
          <p:cNvCxnSpPr/>
          <p:nvPr/>
        </p:nvCxnSpPr>
        <p:spPr>
          <a:xfrm flipV="1">
            <a:off x="2049745" y="4731694"/>
            <a:ext cx="816428" cy="10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381ED62-81A3-4EA1-A3D5-EA091911E9C7}"/>
              </a:ext>
            </a:extLst>
          </p:cNvPr>
          <p:cNvCxnSpPr/>
          <p:nvPr/>
        </p:nvCxnSpPr>
        <p:spPr>
          <a:xfrm flipV="1">
            <a:off x="5255618" y="4644209"/>
            <a:ext cx="816428" cy="10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 descr="http://4.bp.blogspot.com/-Q9BLZnx-xwY/VHPgHxTobHI/AAAAAAAApOw/in4jRN3jZz4/s800/kyusyoku_koujou_ryouri.png">
            <a:extLst>
              <a:ext uri="{FF2B5EF4-FFF2-40B4-BE49-F238E27FC236}">
                <a16:creationId xmlns:a16="http://schemas.microsoft.com/office/drawing/2014/main" id="{0C22E755-43EE-49E0-B02F-BACDCCC82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86" y="4976452"/>
            <a:ext cx="1652588" cy="162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3.bp.blogspot.com/-x2DitymfGAo/UnyHS2DYEZI/AAAAAAAAahQ/HDhiTG4b4n8/s800/cooking_mama.png">
            <a:extLst>
              <a:ext uri="{FF2B5EF4-FFF2-40B4-BE49-F238E27FC236}">
                <a16:creationId xmlns:a16="http://schemas.microsoft.com/office/drawing/2014/main" id="{EBD673F1-7C6A-4810-A66E-BD33DB007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52" y="2934699"/>
            <a:ext cx="2004964" cy="20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://4.bp.blogspot.com/-9Hc1u_NsbUA/Vwe_DFR2e-I/AAAAAAAA5nQ/5zfiW8H07EIt9ABlhf8Zit40ARh6FVOhg/s800/food_chuukadon.png">
            <a:extLst>
              <a:ext uri="{FF2B5EF4-FFF2-40B4-BE49-F238E27FC236}">
                <a16:creationId xmlns:a16="http://schemas.microsoft.com/office/drawing/2014/main" id="{757FF98B-35FF-42D3-A120-0AF78C38A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90" y="4145575"/>
            <a:ext cx="1713158" cy="152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http://1.bp.blogspot.com/-2RB1ViqcEJE/VkxNefyXVZI/AAAAAAAA0wM/T3TdQdWlE5M/s800/food_rurohan.png">
            <a:extLst>
              <a:ext uri="{FF2B5EF4-FFF2-40B4-BE49-F238E27FC236}">
                <a16:creationId xmlns:a16="http://schemas.microsoft.com/office/drawing/2014/main" id="{E6C9C713-7203-404A-8F0D-149502869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48" y="5326948"/>
            <a:ext cx="1394528" cy="139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http://1.bp.blogspot.com/-_5T6t1dp5UI/UnXnStb-gYI/AAAAAAAAaME/gJWDCCYhyhU/s800/kaden_reizouko_open.png">
            <a:extLst>
              <a:ext uri="{FF2B5EF4-FFF2-40B4-BE49-F238E27FC236}">
                <a16:creationId xmlns:a16="http://schemas.microsoft.com/office/drawing/2014/main" id="{7BD3ED22-2F62-4830-AEF0-5E718866D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7" y="3128110"/>
            <a:ext cx="2035480" cy="184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1.bp.blogspot.com/-cjHol-V3tEA/UV1JKWwVOHI/AAAAAAAAPUc/kpkipj47LI4/s1600/kome_tawara.png">
            <a:extLst>
              <a:ext uri="{FF2B5EF4-FFF2-40B4-BE49-F238E27FC236}">
                <a16:creationId xmlns:a16="http://schemas.microsoft.com/office/drawing/2014/main" id="{E192939C-53F2-4E71-AFEC-C6A91955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32" y="5080189"/>
            <a:ext cx="1788735" cy="15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スライド番号プレースホルダー 3">
            <a:extLst>
              <a:ext uri="{FF2B5EF4-FFF2-40B4-BE49-F238E27FC236}">
                <a16:creationId xmlns:a16="http://schemas.microsoft.com/office/drawing/2014/main" id="{2CA136EE-4EC0-4D5D-B0ED-C169D6EE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1368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線形計画法の有用性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1CECC53-8479-4831-9328-2EEF25854C14}"/>
              </a:ext>
            </a:extLst>
          </p:cNvPr>
          <p:cNvSpPr txBox="1">
            <a:spLocks/>
          </p:cNvSpPr>
          <p:nvPr/>
        </p:nvSpPr>
        <p:spPr>
          <a:xfrm>
            <a:off x="662634" y="2349120"/>
            <a:ext cx="8015318" cy="79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限られた材料で，なるべく多くの製品を作る．</a:t>
            </a: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AF3B73BC-6547-4B96-B744-86EC7B34C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047" y="3476755"/>
            <a:ext cx="4985882" cy="23965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/>
              <a:t>次の問題などを解決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</a:rPr>
              <a:t>◆ 資源が余る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tx1"/>
                </a:solidFill>
              </a:rPr>
              <a:t>◆ 安い生産物をたくさん作ってしまう</a:t>
            </a:r>
          </a:p>
        </p:txBody>
      </p:sp>
      <p:pic>
        <p:nvPicPr>
          <p:cNvPr id="26" name="Picture 18" descr="http://4.bp.blogspot.com/-ZqmDNr5axa0/VvKY8Lr47TI/AAAAAAAA5EU/rUPgiBbxZdIZCfhXWlbtDSD_WGVDKgw6w/s800/food_syokuhin_haikibutsu.png">
            <a:extLst>
              <a:ext uri="{FF2B5EF4-FFF2-40B4-BE49-F238E27FC236}">
                <a16:creationId xmlns:a16="http://schemas.microsoft.com/office/drawing/2014/main" id="{D82FF007-01B5-4368-B30C-F4675873A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5" y="3241266"/>
            <a:ext cx="2223748" cy="254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スライド番号プレースホルダー 3">
            <a:extLst>
              <a:ext uri="{FF2B5EF4-FFF2-40B4-BE49-F238E27FC236}">
                <a16:creationId xmlns:a16="http://schemas.microsoft.com/office/drawing/2014/main" id="{8014559A-2FC8-41D8-868E-3A30EE87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51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9-6</a:t>
            </a:r>
            <a:r>
              <a:rPr lang="ja-JP" altLang="en-US" dirty="0"/>
              <a:t>線形計画法と</a:t>
            </a:r>
            <a:r>
              <a:rPr lang="en-US" altLang="ja-JP" dirty="0"/>
              <a:t>Excel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E91523A-7B73-4F0C-E32F-3D3D2A79A6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0142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4942573"/>
            <a:ext cx="4939867" cy="1540673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制約条件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条件付き書式設定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58</a:t>
            </a:fld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23115A-F74B-7030-3D45-280657E17781}"/>
              </a:ext>
            </a:extLst>
          </p:cNvPr>
          <p:cNvSpPr txBox="1"/>
          <p:nvPr/>
        </p:nvSpPr>
        <p:spPr>
          <a:xfrm>
            <a:off x="3884682" y="2129393"/>
            <a:ext cx="4846568" cy="2187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目標関数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売り上げ「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150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+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最大化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（プリン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150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円，ケーキ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200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円）</a:t>
            </a:r>
          </a:p>
          <a:p>
            <a:pPr marL="0" indent="0">
              <a:buNone/>
            </a:pP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7013350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2788" y="194848"/>
            <a:ext cx="8144355" cy="15252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① 前のパート「線形不等式の制約条件と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Excel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」の続きである．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次を書き加える．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</a:rPr>
              <a:t>数字は半角で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．</a:t>
            </a:r>
            <a:endParaRPr kumimoji="1" lang="ja-JP" altLang="en-US" b="1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6C1A9B8-D55C-4DA8-AFBE-BCE848989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33" y="2438349"/>
            <a:ext cx="6551667" cy="3101851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C53C106-5784-477E-B869-12DC96AC5866}"/>
              </a:ext>
            </a:extLst>
          </p:cNvPr>
          <p:cNvSpPr/>
          <p:nvPr/>
        </p:nvSpPr>
        <p:spPr>
          <a:xfrm flipH="1">
            <a:off x="2438400" y="4494126"/>
            <a:ext cx="3746500" cy="6811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66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7" r="28287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/>
              <a:t>データ分析</a:t>
            </a: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データの特徴抽出のため，</a:t>
            </a:r>
            <a:r>
              <a:rPr lang="ja-JP" altLang="en-US" sz="2400" b="1" dirty="0"/>
              <a:t>線形式</a:t>
            </a:r>
            <a:r>
              <a:rPr lang="ja-JP" altLang="en-US" sz="2400" dirty="0"/>
              <a:t>を用いた</a:t>
            </a:r>
            <a:r>
              <a:rPr lang="ja-JP" altLang="en-US" sz="2400" b="1" dirty="0"/>
              <a:t>データ変換</a:t>
            </a:r>
            <a:r>
              <a:rPr lang="ja-JP" altLang="en-US" sz="2400" dirty="0"/>
              <a:t>を行う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コンピュータグラフィクス</a:t>
            </a: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３次元空間における</a:t>
            </a:r>
            <a:r>
              <a:rPr lang="ja-JP" altLang="en-US" sz="2400" b="1" dirty="0"/>
              <a:t>オブジェクトの移動，変形</a:t>
            </a:r>
            <a:r>
              <a:rPr lang="ja-JP" altLang="en-US" sz="2400" dirty="0"/>
              <a:t>のために</a:t>
            </a:r>
            <a:r>
              <a:rPr lang="ja-JP" altLang="en-US" sz="2400" b="1" dirty="0"/>
              <a:t>線形式</a:t>
            </a:r>
            <a:r>
              <a:rPr lang="ja-JP" altLang="en-US" sz="2400" dirty="0"/>
              <a:t>を利用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物理法則</a:t>
            </a: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力学，電磁気学の方程式</a:t>
            </a:r>
            <a:r>
              <a:rPr lang="ja-JP" altLang="en-US" sz="2400" dirty="0"/>
              <a:t>は，多くの場合</a:t>
            </a:r>
            <a:r>
              <a:rPr lang="ja-JP" altLang="en-US" sz="2400" b="1" dirty="0"/>
              <a:t>線形式</a:t>
            </a:r>
            <a:r>
              <a:rPr lang="ja-JP" altLang="en-US" sz="2400" dirty="0"/>
              <a:t>で表現される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線形計画法</a:t>
            </a: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制約</a:t>
            </a:r>
            <a:r>
              <a:rPr lang="ja-JP" altLang="en-US" sz="2400" dirty="0"/>
              <a:t>と，</a:t>
            </a:r>
            <a:r>
              <a:rPr lang="ja-JP" altLang="en-US" sz="2400" b="1" dirty="0"/>
              <a:t>最大化あるいは最小化すべき目標関数</a:t>
            </a:r>
            <a:r>
              <a:rPr lang="ja-JP" altLang="en-US" sz="2400" dirty="0"/>
              <a:t>を</a:t>
            </a:r>
            <a:r>
              <a:rPr lang="ja-JP" altLang="en-US" sz="2400" b="1" dirty="0"/>
              <a:t>線形式</a:t>
            </a:r>
            <a:r>
              <a:rPr lang="ja-JP" altLang="en-US" sz="2400" dirty="0"/>
              <a:t>で扱う</a:t>
            </a:r>
            <a:endParaRPr lang="en-US" altLang="ja-JP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線形式の有用性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96062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27506C2-879F-4F44-AA94-2A6572117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57" y="723809"/>
            <a:ext cx="7178546" cy="588336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2788" y="194848"/>
            <a:ext cx="8144355" cy="152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次を書き加える．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</a:rPr>
              <a:t>数字は半角で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．</a:t>
            </a:r>
            <a:endParaRPr kumimoji="1" lang="ja-JP" altLang="en-US" b="1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B6A32C8-7C92-443F-BFB8-648BF9883EDC}"/>
              </a:ext>
            </a:extLst>
          </p:cNvPr>
          <p:cNvSpPr/>
          <p:nvPr/>
        </p:nvSpPr>
        <p:spPr>
          <a:xfrm>
            <a:off x="4334964" y="4711700"/>
            <a:ext cx="3786686" cy="3111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BB3AEB7-A9A1-4B63-9D2A-C887D3EFFF92}"/>
              </a:ext>
            </a:extLst>
          </p:cNvPr>
          <p:cNvSpPr/>
          <p:nvPr/>
        </p:nvSpPr>
        <p:spPr>
          <a:xfrm flipH="1">
            <a:off x="3835399" y="5022850"/>
            <a:ext cx="372161" cy="16403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522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60F3A6D-73E3-485E-8924-C2F336BC2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461" y="1978316"/>
            <a:ext cx="5523046" cy="4485984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0" y="305566"/>
            <a:ext cx="8987659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収益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lang="en-US" altLang="ja-JP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150</a:t>
            </a:r>
            <a:r>
              <a:rPr kumimoji="1" lang="en-US" altLang="ja-JP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+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en-US" altLang="ja-JP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」を求めるための，次の式を書く．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lvl="0" indent="0">
              <a:buNone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F16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に式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lang="en-US" altLang="ja-JP" b="1" dirty="0">
                <a:solidFill>
                  <a:schemeClr val="tx1"/>
                </a:solidFill>
              </a:rPr>
              <a:t>=$</a:t>
            </a:r>
            <a:r>
              <a:rPr lang="en-US" altLang="ja-JP" b="1" dirty="0" err="1">
                <a:solidFill>
                  <a:schemeClr val="tx1"/>
                </a:solidFill>
              </a:rPr>
              <a:t>C$4</a:t>
            </a:r>
            <a:r>
              <a:rPr lang="en-US" altLang="ja-JP" b="1" dirty="0">
                <a:solidFill>
                  <a:schemeClr val="tx1"/>
                </a:solidFill>
              </a:rPr>
              <a:t>*</a:t>
            </a:r>
            <a:r>
              <a:rPr lang="en-US" altLang="ja-JP" b="1" dirty="0" err="1">
                <a:solidFill>
                  <a:schemeClr val="tx1"/>
                </a:solidFill>
              </a:rPr>
              <a:t>F$15</a:t>
            </a:r>
            <a:r>
              <a:rPr lang="en-US" altLang="ja-JP" b="1" dirty="0">
                <a:solidFill>
                  <a:schemeClr val="tx1"/>
                </a:solidFill>
              </a:rPr>
              <a:t>+ $</a:t>
            </a:r>
            <a:r>
              <a:rPr lang="en-US" altLang="ja-JP" b="1" dirty="0" err="1">
                <a:solidFill>
                  <a:schemeClr val="tx1"/>
                </a:solidFill>
              </a:rPr>
              <a:t>D$4</a:t>
            </a:r>
            <a:r>
              <a:rPr lang="en-US" altLang="ja-JP" b="1" dirty="0">
                <a:solidFill>
                  <a:schemeClr val="tx1"/>
                </a:solidFill>
              </a:rPr>
              <a:t>* $</a:t>
            </a:r>
            <a:r>
              <a:rPr lang="en-US" altLang="ja-JP" b="1" dirty="0" err="1">
                <a:solidFill>
                  <a:schemeClr val="tx1"/>
                </a:solidFill>
              </a:rPr>
              <a:t>E16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169207" y="5247141"/>
            <a:ext cx="688543" cy="3296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11975" y="637381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0E50528-FAE1-4825-A757-35CBFF1BAB9D}"/>
              </a:ext>
            </a:extLst>
          </p:cNvPr>
          <p:cNvSpPr/>
          <p:nvPr/>
        </p:nvSpPr>
        <p:spPr>
          <a:xfrm>
            <a:off x="4572000" y="5850593"/>
            <a:ext cx="33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になるので確認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4365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27704FE-F614-4AEA-80A3-0C83B2633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25" y="2184309"/>
            <a:ext cx="5440475" cy="4415688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47650" y="853248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F16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F17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F21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（セル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個分）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74760" y="4269860"/>
            <a:ext cx="249299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200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400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600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800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1000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のように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なっている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ことを確認．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800371" y="5201266"/>
            <a:ext cx="812779" cy="153608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50075" y="639921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745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9290FD3-A5DB-4477-A25A-A2B70E8C8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12" y="2254218"/>
            <a:ext cx="8091006" cy="3587782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11150" y="82867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⑥ セル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F16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G16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K21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90224" y="2792176"/>
            <a:ext cx="5679126" cy="30498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72300" y="6391109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3211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6914162-A527-4DA4-96DB-0772EA67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78" y="1210987"/>
            <a:ext cx="8799436" cy="386266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4" y="296754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収益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11999" y="758387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プリン（１個１５０円）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7878" y="5365065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ケーキ（１個２００円）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2450585" y="1861403"/>
            <a:ext cx="6237803" cy="14288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cxnSpLocks/>
          </p:cNvCxnSpPr>
          <p:nvPr/>
        </p:nvCxnSpPr>
        <p:spPr>
          <a:xfrm>
            <a:off x="1831459" y="1931058"/>
            <a:ext cx="0" cy="3142592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7207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81812" y="5133655"/>
            <a:ext cx="4199355" cy="122269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最大の収益は</a:t>
            </a:r>
            <a:r>
              <a:rPr kumimoji="1" lang="en-US" altLang="ja-JP" b="1" dirty="0"/>
              <a:t>11</a:t>
            </a:r>
            <a:r>
              <a:rPr lang="en-US" altLang="ja-JP" b="1" dirty="0"/>
              <a:t>00</a:t>
            </a:r>
          </a:p>
          <a:p>
            <a:pPr marL="0" indent="0">
              <a:buNone/>
            </a:pPr>
            <a:r>
              <a:rPr lang="ja-JP" altLang="en-US" dirty="0"/>
              <a:t>だと分かる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F8A6364-45A1-4468-A60A-32DD4C0F3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5" y="152078"/>
            <a:ext cx="5397747" cy="67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254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線形</a:t>
            </a:r>
            <a:r>
              <a:rPr kumimoji="1" lang="ja-JP" altLang="en-US" dirty="0"/>
              <a:t>計画法の例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6700" y="1044576"/>
            <a:ext cx="8753475" cy="56383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2400" dirty="0"/>
              <a:t>・資源</a:t>
            </a:r>
            <a:r>
              <a:rPr lang="ja-JP" altLang="en-US" sz="2400" b="1" dirty="0"/>
              <a:t>たまご</a:t>
            </a:r>
            <a:r>
              <a:rPr lang="ja-JP" altLang="en-US" sz="2400" dirty="0"/>
              <a:t>，</a:t>
            </a:r>
            <a:r>
              <a:rPr lang="ja-JP" altLang="en-US" sz="2400" b="1" dirty="0"/>
              <a:t>牛乳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・生産物</a:t>
            </a:r>
            <a:r>
              <a:rPr lang="ja-JP" altLang="en-US" sz="2400" b="1" dirty="0"/>
              <a:t>プリン</a:t>
            </a:r>
            <a:r>
              <a:rPr lang="en-US" altLang="ja-JP" sz="2400" dirty="0"/>
              <a:t>(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dirty="0"/>
              <a:t>)</a:t>
            </a:r>
            <a:r>
              <a:rPr lang="ja-JP" altLang="en-US" sz="2400" dirty="0" err="1"/>
              <a:t>，</a:t>
            </a:r>
            <a:r>
              <a:rPr lang="ja-JP" altLang="en-US" sz="2400" b="1" dirty="0"/>
              <a:t>ケーキ</a:t>
            </a:r>
            <a:r>
              <a:rPr lang="en-US" altLang="ja-JP" sz="2400" dirty="0"/>
              <a:t>(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dirty="0"/>
              <a:t>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・資源と生産物の関係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たまご</a:t>
            </a:r>
            <a:r>
              <a:rPr lang="en-US" altLang="ja-JP" sz="2400" b="1" dirty="0"/>
              <a:t>=</a:t>
            </a:r>
            <a:r>
              <a:rPr lang="en-US" altLang="ja-JP" sz="2400" b="1" dirty="0">
                <a:solidFill>
                  <a:srgbClr val="C00000"/>
                </a:solidFill>
              </a:rPr>
              <a:t>2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+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</a:p>
          <a:p>
            <a:pPr marL="0" indent="0">
              <a:buNone/>
            </a:pPr>
            <a:r>
              <a:rPr lang="ja-JP" altLang="en-US" sz="2400" b="1" dirty="0"/>
              <a:t>牛乳</a:t>
            </a:r>
            <a:r>
              <a:rPr lang="en-US" altLang="ja-JP" sz="2400" b="1" dirty="0"/>
              <a:t>=</a:t>
            </a:r>
            <a:r>
              <a:rPr lang="en-US" altLang="ja-JP" sz="2400" b="1" dirty="0">
                <a:solidFill>
                  <a:srgbClr val="C00000"/>
                </a:solidFill>
              </a:rPr>
              <a:t>100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+</a:t>
            </a:r>
            <a:r>
              <a:rPr lang="en-US" altLang="ja-JP" sz="2400" b="1" dirty="0">
                <a:solidFill>
                  <a:srgbClr val="C00000"/>
                </a:solidFill>
              </a:rPr>
              <a:t>200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・資源に関する制約条件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たまご 最大</a:t>
            </a:r>
            <a:r>
              <a:rPr lang="en-US" altLang="ja-JP" sz="2400" b="1" dirty="0">
                <a:solidFill>
                  <a:srgbClr val="C00000"/>
                </a:solidFill>
              </a:rPr>
              <a:t>10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2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10</a:t>
            </a:r>
          </a:p>
          <a:p>
            <a:pPr marL="0" indent="0">
              <a:buNone/>
            </a:pPr>
            <a:r>
              <a:rPr lang="ja-JP" altLang="en-US" sz="2400" b="1" dirty="0"/>
              <a:t>牛乳 最大</a:t>
            </a:r>
            <a:r>
              <a:rPr lang="en-US" altLang="ja-JP" sz="2400" b="1" dirty="0">
                <a:solidFill>
                  <a:srgbClr val="C00000"/>
                </a:solidFill>
              </a:rPr>
              <a:t>1000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100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200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1000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・目標関数</a:t>
            </a:r>
            <a:r>
              <a:rPr lang="en-US" altLang="ja-JP" sz="2400" b="1" dirty="0">
                <a:solidFill>
                  <a:srgbClr val="C00000"/>
                </a:solidFill>
              </a:rPr>
              <a:t>150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dirty="0"/>
              <a:t>+</a:t>
            </a:r>
            <a:r>
              <a:rPr lang="en-US" altLang="ja-JP" sz="2400" b="1" dirty="0">
                <a:solidFill>
                  <a:srgbClr val="C00000"/>
                </a:solidFill>
              </a:rPr>
              <a:t>200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ja-JP" altLang="en-US" sz="2400" dirty="0"/>
              <a:t>の最大化</a:t>
            </a:r>
            <a:br>
              <a:rPr lang="en-US" altLang="ja-JP" sz="2400" dirty="0"/>
            </a:br>
            <a:endParaRPr lang="en-US" altLang="ja-JP" sz="2400" dirty="0"/>
          </a:p>
          <a:p>
            <a:pPr marL="0" indent="0">
              <a:buNone/>
            </a:pPr>
            <a:r>
              <a:rPr lang="en-US" altLang="ja-JP" sz="2600" b="1" u="sng" dirty="0">
                <a:solidFill>
                  <a:srgbClr val="FF0000"/>
                </a:solidFill>
              </a:rPr>
              <a:t>x = 2, y = 4</a:t>
            </a:r>
            <a:r>
              <a:rPr lang="ja-JP" altLang="en-US" sz="2600" b="1" u="sng" dirty="0">
                <a:solidFill>
                  <a:srgbClr val="FF0000"/>
                </a:solidFill>
              </a:rPr>
              <a:t>のとき，</a:t>
            </a:r>
            <a:endParaRPr lang="en-US" altLang="ja-JP" sz="26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2800" b="1" dirty="0">
                <a:solidFill>
                  <a:srgbClr val="C00000"/>
                </a:solidFill>
              </a:rPr>
              <a:t>150</a:t>
            </a:r>
            <a:r>
              <a:rPr lang="en-US" altLang="ja-JP" sz="2800" b="1" i="1" dirty="0">
                <a:solidFill>
                  <a:srgbClr val="FF0000"/>
                </a:solidFill>
              </a:rPr>
              <a:t>x</a:t>
            </a:r>
            <a:r>
              <a:rPr lang="en-US" altLang="ja-JP" sz="2800" dirty="0"/>
              <a:t>+</a:t>
            </a:r>
            <a:r>
              <a:rPr lang="en-US" altLang="ja-JP" sz="2800" b="1" dirty="0">
                <a:solidFill>
                  <a:srgbClr val="C00000"/>
                </a:solidFill>
              </a:rPr>
              <a:t>200</a:t>
            </a:r>
            <a:r>
              <a:rPr lang="en-US" altLang="ja-JP" sz="2800" b="1" i="1" dirty="0">
                <a:solidFill>
                  <a:srgbClr val="FF0000"/>
                </a:solidFill>
              </a:rPr>
              <a:t>y</a:t>
            </a:r>
            <a:r>
              <a:rPr lang="ja-JP" altLang="en-US" sz="2800" dirty="0"/>
              <a:t>の最大値</a:t>
            </a:r>
            <a:r>
              <a:rPr lang="en-US" altLang="ja-JP" sz="2600" b="1" u="sng" dirty="0">
                <a:solidFill>
                  <a:srgbClr val="FF0000"/>
                </a:solidFill>
              </a:rPr>
              <a:t>1100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07449" y="5305593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線形式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11824" y="3175084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線形式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8C20DB-29F9-4F5E-885C-D679BB1A8F95}"/>
              </a:ext>
            </a:extLst>
          </p:cNvPr>
          <p:cNvSpPr txBox="1"/>
          <p:nvPr/>
        </p:nvSpPr>
        <p:spPr>
          <a:xfrm>
            <a:off x="7719059" y="4286010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線形式</a:t>
            </a:r>
          </a:p>
        </p:txBody>
      </p:sp>
    </p:spTree>
    <p:extLst>
      <p:ext uri="{BB962C8B-B14F-4D97-AF65-F5344CB8AC3E}">
        <p14:creationId xmlns:p14="http://schemas.microsoft.com/office/powerpoint/2010/main" val="40212844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FF3EB3-075B-B983-0655-F840FAFD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73A6C8-89EF-E70F-0F4A-D2CEA4ACA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786384"/>
            <a:ext cx="8517355" cy="6014465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線形式</a:t>
            </a:r>
            <a:endParaRPr lang="en-US" altLang="ja-JP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ja-JP" altLang="en-US" dirty="0">
                <a:solidFill>
                  <a:srgbClr val="374151"/>
                </a:solidFill>
                <a:latin typeface="Söhne"/>
              </a:rPr>
              <a:t>「</a:t>
            </a:r>
            <a:r>
              <a:rPr lang="en-US" altLang="ja-JP" b="0" i="0" dirty="0" err="1">
                <a:solidFill>
                  <a:srgbClr val="374151"/>
                </a:solidFill>
                <a:effectLst/>
                <a:latin typeface="Söhne"/>
              </a:rPr>
              <a:t>ax+b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」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では，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x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増えるときの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「</a:t>
            </a:r>
            <a:r>
              <a:rPr lang="en-US" altLang="ja-JP" b="0" i="0" dirty="0" err="1">
                <a:solidFill>
                  <a:srgbClr val="374151"/>
                </a:solidFill>
                <a:effectLst/>
                <a:latin typeface="Söhne"/>
              </a:rPr>
              <a:t>ax+b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」の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変化量（傾き），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x=0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のときの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「</a:t>
            </a:r>
            <a:r>
              <a:rPr lang="en-US" altLang="ja-JP" b="0" i="0" dirty="0" err="1">
                <a:solidFill>
                  <a:srgbClr val="374151"/>
                </a:solidFill>
                <a:effectLst/>
                <a:latin typeface="Söhne"/>
              </a:rPr>
              <a:t>ax+b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」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の値を表す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endParaRPr lang="en-US" altLang="ja-JP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2.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線形不等式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数値の範囲を制約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できる</a:t>
            </a: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r>
              <a:rPr lang="ja-JP" altLang="en-US" dirty="0">
                <a:solidFill>
                  <a:srgbClr val="374151"/>
                </a:solidFill>
                <a:latin typeface="Söhne"/>
              </a:rPr>
              <a:t>例：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「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2a + 3b + c ≦ 1000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」という線形不等式は，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2a + 3b + c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の値が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1000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を超えない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という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制約条件</a:t>
            </a:r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endParaRPr lang="en-US" altLang="ja-JP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3.</a:t>
            </a:r>
            <a:r>
              <a:rPr kumimoji="1" lang="ja-JP" altLang="en-US" b="1" dirty="0"/>
              <a:t>線形計画法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制約条件</a:t>
            </a:r>
            <a:r>
              <a:rPr kumimoji="1" lang="ja-JP" altLang="en-US" dirty="0"/>
              <a:t>（例：原材料の量，労働力，機械の稼働時間など）の下で，</a:t>
            </a:r>
            <a:r>
              <a:rPr kumimoji="1" lang="ja-JP" altLang="en-US" b="1" dirty="0"/>
              <a:t>目標関数</a:t>
            </a:r>
            <a:r>
              <a:rPr kumimoji="1" lang="ja-JP" altLang="en-US" dirty="0"/>
              <a:t>（例：利益</a:t>
            </a:r>
            <a:r>
              <a:rPr kumimoji="1" lang="en-US" altLang="ja-JP" dirty="0"/>
              <a:t>=</a:t>
            </a:r>
            <a:r>
              <a:rPr kumimoji="1" lang="ja-JP" altLang="en-US" dirty="0"/>
              <a:t>売上</a:t>
            </a:r>
            <a:r>
              <a:rPr kumimoji="1" lang="en-US" altLang="ja-JP" dirty="0"/>
              <a:t>-</a:t>
            </a:r>
            <a:r>
              <a:rPr kumimoji="1" lang="ja-JP" altLang="en-US" dirty="0"/>
              <a:t>コスト）を</a:t>
            </a:r>
            <a:r>
              <a:rPr kumimoji="1" lang="ja-JP" altLang="en-US" b="1" dirty="0"/>
              <a:t>最大化または最小化</a:t>
            </a:r>
            <a:r>
              <a:rPr kumimoji="1" lang="ja-JP" altLang="en-US" dirty="0"/>
              <a:t>することで，</a:t>
            </a:r>
            <a:r>
              <a:rPr kumimoji="1" lang="ja-JP" altLang="en-US" b="1" dirty="0"/>
              <a:t>最適な生産計画や資源配分を導き出</a:t>
            </a:r>
            <a:r>
              <a:rPr lang="ja-JP" altLang="en-US" b="1" dirty="0"/>
              <a:t>す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331E24-97D0-8981-FB0D-6DEA4AB0F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4984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740216"/>
            <a:ext cx="6765328" cy="51153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①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線形式や線形計画法の理解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，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Excel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を用いた実践的スキル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の習得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 現代社会で求められる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データ分析スキル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の習得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③ 線形式の幅広い分野への応用を通じた，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広い視野の獲得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．日常生活や業務における最適化で，線形式という考え方が有用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④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実務で活用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できる有用なスキル．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在庫管理，生産計画，資源配分などビジネスの意思決定に直結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．専門家としてのスキルと視野の向上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68</a:t>
            </a:fld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EF118F8-762D-97A4-443C-5E90C30E9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175028"/>
            <a:ext cx="6605910" cy="565188"/>
          </a:xfrm>
        </p:spPr>
        <p:txBody>
          <a:bodyPr>
            <a:normAutofit/>
          </a:bodyPr>
          <a:lstStyle/>
          <a:p>
            <a:r>
              <a:rPr lang="ja-JP" altLang="en-US" dirty="0"/>
              <a:t>今回の授業で学ぶ意義と満足感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77666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3849687"/>
          </a:xfrm>
        </p:spPr>
        <p:txBody>
          <a:bodyPr>
            <a:noAutofit/>
          </a:bodyPr>
          <a:lstStyle/>
          <a:p>
            <a:r>
              <a:rPr lang="en-US" altLang="ja-JP" dirty="0"/>
              <a:t>9-7</a:t>
            </a:r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（必須ではないが，さらに学習したい人は，自習に利用してせよ）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8F74BB-B981-1091-5BBD-039A2CC5AE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86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EC23E6-CB30-DFB8-46BB-D2FE43B2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線形式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1A16B7-DB04-46BC-2D83-34777EA6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27D94E2-FA73-ACC2-8F5E-A12A1FFB97A3}"/>
              </a:ext>
            </a:extLst>
          </p:cNvPr>
          <p:cNvCxnSpPr/>
          <p:nvPr/>
        </p:nvCxnSpPr>
        <p:spPr>
          <a:xfrm flipV="1">
            <a:off x="4909632" y="1823638"/>
            <a:ext cx="2962073" cy="72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C2C87CA0-0447-FB66-2A4E-47402D71F7CD}"/>
              </a:ext>
            </a:extLst>
          </p:cNvPr>
          <p:cNvCxnSpPr/>
          <p:nvPr/>
        </p:nvCxnSpPr>
        <p:spPr>
          <a:xfrm flipH="1" flipV="1">
            <a:off x="5007922" y="284236"/>
            <a:ext cx="16010" cy="1660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D5F78A-50E5-93AD-D8EB-F7AC6E9C7F81}"/>
              </a:ext>
            </a:extLst>
          </p:cNvPr>
          <p:cNvSpPr txBox="1"/>
          <p:nvPr/>
        </p:nvSpPr>
        <p:spPr>
          <a:xfrm>
            <a:off x="4775647" y="186388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AF09853-C8ED-3263-A092-439A0094856D}"/>
              </a:ext>
            </a:extLst>
          </p:cNvPr>
          <p:cNvSpPr txBox="1"/>
          <p:nvPr/>
        </p:nvSpPr>
        <p:spPr>
          <a:xfrm flipH="1">
            <a:off x="7742556" y="2354629"/>
            <a:ext cx="78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8224C6-2D9B-ADFB-C628-FBBD034ADDC6}"/>
              </a:ext>
            </a:extLst>
          </p:cNvPr>
          <p:cNvSpPr txBox="1"/>
          <p:nvPr/>
        </p:nvSpPr>
        <p:spPr>
          <a:xfrm>
            <a:off x="4185078" y="130543"/>
            <a:ext cx="94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ax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4CE2C25-3BD6-DCA1-182D-E156DD5E82CC}"/>
              </a:ext>
            </a:extLst>
          </p:cNvPr>
          <p:cNvCxnSpPr>
            <a:cxnSpLocks/>
          </p:cNvCxnSpPr>
          <p:nvPr/>
        </p:nvCxnSpPr>
        <p:spPr>
          <a:xfrm>
            <a:off x="4797667" y="757533"/>
            <a:ext cx="2461448" cy="133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5AAE465-0C05-03DE-7B94-C54DC16D16EC}"/>
              </a:ext>
            </a:extLst>
          </p:cNvPr>
          <p:cNvSpPr txBox="1"/>
          <p:nvPr/>
        </p:nvSpPr>
        <p:spPr>
          <a:xfrm>
            <a:off x="4755215" y="86542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024676F-6E41-EAB6-D3E8-F6BC11DA3E72}"/>
              </a:ext>
            </a:extLst>
          </p:cNvPr>
          <p:cNvSpPr txBox="1"/>
          <p:nvPr/>
        </p:nvSpPr>
        <p:spPr>
          <a:xfrm>
            <a:off x="5626596" y="211013"/>
            <a:ext cx="1771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&lt; 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のとき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右下に傾く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4F7F98E-F7E1-52CB-7D8E-EE254093483E}"/>
              </a:ext>
            </a:extLst>
          </p:cNvPr>
          <p:cNvCxnSpPr/>
          <p:nvPr/>
        </p:nvCxnSpPr>
        <p:spPr>
          <a:xfrm flipV="1">
            <a:off x="4909632" y="3966787"/>
            <a:ext cx="2962073" cy="72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AC4BB829-1FC7-AF64-29A0-CB8421612E51}"/>
              </a:ext>
            </a:extLst>
          </p:cNvPr>
          <p:cNvCxnSpPr/>
          <p:nvPr/>
        </p:nvCxnSpPr>
        <p:spPr>
          <a:xfrm flipH="1" flipV="1">
            <a:off x="5007922" y="2427385"/>
            <a:ext cx="16010" cy="1660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CC5F2E-CA7B-0C15-CDAD-0B5133D0C348}"/>
              </a:ext>
            </a:extLst>
          </p:cNvPr>
          <p:cNvSpPr txBox="1"/>
          <p:nvPr/>
        </p:nvSpPr>
        <p:spPr>
          <a:xfrm>
            <a:off x="4775647" y="40070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50D93A9-2FF1-0776-312B-11B6DED77745}"/>
              </a:ext>
            </a:extLst>
          </p:cNvPr>
          <p:cNvSpPr txBox="1"/>
          <p:nvPr/>
        </p:nvSpPr>
        <p:spPr>
          <a:xfrm flipH="1">
            <a:off x="7742556" y="4497778"/>
            <a:ext cx="78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FFD92FB-601D-035E-C7C8-8E75D87CF241}"/>
              </a:ext>
            </a:extLst>
          </p:cNvPr>
          <p:cNvSpPr txBox="1"/>
          <p:nvPr/>
        </p:nvSpPr>
        <p:spPr>
          <a:xfrm>
            <a:off x="4185078" y="2273692"/>
            <a:ext cx="94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ax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B595BC7-31D8-FADD-D19E-84C8731E2D74}"/>
              </a:ext>
            </a:extLst>
          </p:cNvPr>
          <p:cNvCxnSpPr>
            <a:cxnSpLocks/>
          </p:cNvCxnSpPr>
          <p:nvPr/>
        </p:nvCxnSpPr>
        <p:spPr>
          <a:xfrm flipV="1">
            <a:off x="4755215" y="3068040"/>
            <a:ext cx="3074038" cy="58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2959C9F-60A3-E563-1CF2-1A9C43EDD892}"/>
              </a:ext>
            </a:extLst>
          </p:cNvPr>
          <p:cNvSpPr txBox="1"/>
          <p:nvPr/>
        </p:nvSpPr>
        <p:spPr>
          <a:xfrm>
            <a:off x="4755215" y="300857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5621C11-A10C-63CD-137E-51F2F8BE2D52}"/>
              </a:ext>
            </a:extLst>
          </p:cNvPr>
          <p:cNvSpPr txBox="1"/>
          <p:nvPr/>
        </p:nvSpPr>
        <p:spPr>
          <a:xfrm>
            <a:off x="5846776" y="3131648"/>
            <a:ext cx="1771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のとき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水平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56983418-40A4-91E4-9D22-6F9C62AD96F4}"/>
              </a:ext>
            </a:extLst>
          </p:cNvPr>
          <p:cNvCxnSpPr/>
          <p:nvPr/>
        </p:nvCxnSpPr>
        <p:spPr>
          <a:xfrm flipV="1">
            <a:off x="4909632" y="6109936"/>
            <a:ext cx="2962073" cy="72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5E0F2A46-C7C1-93B8-3890-39D63B606508}"/>
              </a:ext>
            </a:extLst>
          </p:cNvPr>
          <p:cNvCxnSpPr/>
          <p:nvPr/>
        </p:nvCxnSpPr>
        <p:spPr>
          <a:xfrm flipH="1" flipV="1">
            <a:off x="5007922" y="4570534"/>
            <a:ext cx="16010" cy="1660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8397323-C69E-E6A3-3063-EBACC2289A57}"/>
              </a:ext>
            </a:extLst>
          </p:cNvPr>
          <p:cNvSpPr txBox="1"/>
          <p:nvPr/>
        </p:nvSpPr>
        <p:spPr>
          <a:xfrm>
            <a:off x="4775647" y="615018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D4B9147-0A6F-250D-1A09-026C7E5A4922}"/>
              </a:ext>
            </a:extLst>
          </p:cNvPr>
          <p:cNvSpPr txBox="1"/>
          <p:nvPr/>
        </p:nvSpPr>
        <p:spPr>
          <a:xfrm flipH="1">
            <a:off x="7742556" y="6640927"/>
            <a:ext cx="78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CEFF075-338F-1C16-C62E-8BEE49F052FB}"/>
              </a:ext>
            </a:extLst>
          </p:cNvPr>
          <p:cNvSpPr txBox="1"/>
          <p:nvPr/>
        </p:nvSpPr>
        <p:spPr>
          <a:xfrm>
            <a:off x="4185078" y="4416841"/>
            <a:ext cx="94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ax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6A9B97AB-3E69-07EE-E909-AFCCD1F09AE0}"/>
              </a:ext>
            </a:extLst>
          </p:cNvPr>
          <p:cNvCxnSpPr>
            <a:cxnSpLocks/>
          </p:cNvCxnSpPr>
          <p:nvPr/>
        </p:nvCxnSpPr>
        <p:spPr>
          <a:xfrm flipV="1">
            <a:off x="4797667" y="4497311"/>
            <a:ext cx="1934928" cy="744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4DDDA6A-E3C4-998A-138F-F19123DEDA78}"/>
              </a:ext>
            </a:extLst>
          </p:cNvPr>
          <p:cNvSpPr txBox="1"/>
          <p:nvPr/>
        </p:nvSpPr>
        <p:spPr>
          <a:xfrm>
            <a:off x="4755215" y="515172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B659BA9-2200-9260-FA33-C7E6CCCBE4AE}"/>
              </a:ext>
            </a:extLst>
          </p:cNvPr>
          <p:cNvSpPr txBox="1"/>
          <p:nvPr/>
        </p:nvSpPr>
        <p:spPr>
          <a:xfrm>
            <a:off x="5754026" y="4993743"/>
            <a:ext cx="1771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&gt; 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のとき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右上に傾く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5B47CB9-F17C-E0CE-AE5B-A781504E2500}"/>
              </a:ext>
            </a:extLst>
          </p:cNvPr>
          <p:cNvSpPr txBox="1"/>
          <p:nvPr/>
        </p:nvSpPr>
        <p:spPr>
          <a:xfrm>
            <a:off x="524248" y="978819"/>
            <a:ext cx="338100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800" dirty="0"/>
              <a:t>変数</a:t>
            </a:r>
            <a:r>
              <a:rPr lang="en-US" altLang="ja-JP" sz="2800" b="1" i="1" dirty="0">
                <a:solidFill>
                  <a:srgbClr val="FF0000"/>
                </a:solidFill>
              </a:rPr>
              <a:t>x</a:t>
            </a:r>
            <a:r>
              <a:rPr lang="ja-JP" altLang="en-US" sz="2800" dirty="0"/>
              <a:t>について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i="1" dirty="0"/>
              <a:t>a</a:t>
            </a:r>
            <a:r>
              <a:rPr lang="en-US" altLang="ja-JP" sz="2800" b="1" i="1" dirty="0">
                <a:solidFill>
                  <a:srgbClr val="FF0000"/>
                </a:solidFill>
              </a:rPr>
              <a:t>x</a:t>
            </a:r>
            <a:r>
              <a:rPr lang="en-US" altLang="ja-JP" sz="2800" dirty="0"/>
              <a:t>+</a:t>
            </a:r>
            <a:r>
              <a:rPr lang="en-US" altLang="ja-JP" sz="2800" i="1" dirty="0"/>
              <a:t>b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F1E33E6-55F4-D23B-8E16-76B6A6100F0F}"/>
              </a:ext>
            </a:extLst>
          </p:cNvPr>
          <p:cNvSpPr txBox="1"/>
          <p:nvPr/>
        </p:nvSpPr>
        <p:spPr>
          <a:xfrm>
            <a:off x="133792" y="2978387"/>
            <a:ext cx="406713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は傾き：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x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増える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結果がどの程度変化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するか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x = 0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のとき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の結果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の値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x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変数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で，値は変化する</a:t>
            </a:r>
          </a:p>
        </p:txBody>
      </p:sp>
    </p:spTree>
    <p:extLst>
      <p:ext uri="{BB962C8B-B14F-4D97-AF65-F5344CB8AC3E}">
        <p14:creationId xmlns:p14="http://schemas.microsoft.com/office/powerpoint/2010/main" val="6490262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最大化の例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49808" y="1261707"/>
            <a:ext cx="8594192" cy="493751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ブラックコーヒー １個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１３０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ミルクコーヒー １個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１２０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ブラックコーヒーの個数を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ミルクコーヒーの個数を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売り上げ「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130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+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120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ja-JP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最大化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79365" y="4615236"/>
            <a:ext cx="295465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目標関数の最大化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9EBC0865-EEFD-41C3-91F5-BE653B53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797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資源と生産物の関係の例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33590" y="813599"/>
            <a:ext cx="8090978" cy="244284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ブラックコーヒーの原料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キリマンジャロ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0.15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コロンビア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0.05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ミルクコーヒーの原料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キリマンジャロ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0.05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コロンビ ア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0.1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58172" y="3340787"/>
            <a:ext cx="8276820" cy="31131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ブラックコーヒーの個数を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ミルクコーヒーの個数を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キリマンジャロ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0.15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+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0.05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コロンビア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0.05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+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0.1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66179" y="5723994"/>
            <a:ext cx="2262158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線形式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が２つ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7279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制約の例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53065" y="1135279"/>
            <a:ext cx="8276820" cy="45874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ブラックコーヒーの個数を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ミルクコーヒーの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個数を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キリマンジャロ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50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トン以下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コロンビア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40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トン以下 という制約は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53065" y="412062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0.15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0.05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50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0.05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40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78527" y="5584540"/>
            <a:ext cx="433965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線形式で書かれた制約条件</a:t>
            </a:r>
          </a:p>
        </p:txBody>
      </p:sp>
    </p:spTree>
    <p:extLst>
      <p:ext uri="{BB962C8B-B14F-4D97-AF65-F5344CB8AC3E}">
        <p14:creationId xmlns:p14="http://schemas.microsoft.com/office/powerpoint/2010/main" val="36719370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ここまでのまとめ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コンテンツ プレースホルダー 2">
            <a:extLst>
              <a:ext uri="{FF2B5EF4-FFF2-40B4-BE49-F238E27FC236}">
                <a16:creationId xmlns:a16="http://schemas.microsoft.com/office/drawing/2014/main" id="{35DE6AE4-B648-4F7B-A0E5-7D9593CE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711" y="2221992"/>
            <a:ext cx="8753475" cy="4336256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線形不等式</a:t>
            </a:r>
            <a:r>
              <a:rPr lang="ja-JP" altLang="en-US" dirty="0"/>
              <a:t>の</a:t>
            </a:r>
            <a:r>
              <a:rPr lang="ja-JP" altLang="en-US" b="1" u="sng" dirty="0">
                <a:solidFill>
                  <a:srgbClr val="FF0000"/>
                </a:solidFill>
              </a:rPr>
              <a:t>制約条件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目標関数</a:t>
            </a:r>
            <a:r>
              <a:rPr lang="ja-JP" altLang="en-US" dirty="0"/>
              <a:t>の値が</a:t>
            </a:r>
            <a:r>
              <a:rPr lang="ja-JP" altLang="en-US" b="1" u="sng" dirty="0">
                <a:solidFill>
                  <a:srgbClr val="FF0000"/>
                </a:solidFill>
              </a:rPr>
              <a:t>最大</a:t>
            </a:r>
            <a:r>
              <a:rPr lang="ja-JP" altLang="en-US" dirty="0"/>
              <a:t>になるように，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変数</a:t>
            </a:r>
            <a:r>
              <a:rPr lang="ja-JP" altLang="en-US" dirty="0"/>
              <a:t>の値を</a:t>
            </a:r>
            <a:r>
              <a:rPr lang="ja-JP" altLang="en-US" b="1" u="sng" dirty="0">
                <a:solidFill>
                  <a:srgbClr val="FF0000"/>
                </a:solidFill>
              </a:rPr>
              <a:t>調整</a:t>
            </a:r>
            <a:r>
              <a:rPr lang="ja-JP" altLang="en-US" dirty="0"/>
              <a:t>すること．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F8619B4-8164-496B-BBDE-5673EA8CF138}"/>
              </a:ext>
            </a:extLst>
          </p:cNvPr>
          <p:cNvSpPr/>
          <p:nvPr/>
        </p:nvSpPr>
        <p:spPr>
          <a:xfrm>
            <a:off x="1850923" y="27706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0.15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0.05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50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0.05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40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A842EE-9AF1-44CF-B5CD-98D19B2A0F03}"/>
              </a:ext>
            </a:extLst>
          </p:cNvPr>
          <p:cNvSpPr txBox="1"/>
          <p:nvPr/>
        </p:nvSpPr>
        <p:spPr>
          <a:xfrm>
            <a:off x="1797829" y="439012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130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+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120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1BC434D-6442-441A-A096-6AD454D9637B}"/>
              </a:ext>
            </a:extLst>
          </p:cNvPr>
          <p:cNvSpPr txBox="1"/>
          <p:nvPr/>
        </p:nvSpPr>
        <p:spPr>
          <a:xfrm>
            <a:off x="1797829" y="561000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変数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x,y</a:t>
            </a:r>
            <a:r>
              <a:rPr kumimoji="0" lang="ja-JP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の値を調整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スライド番号プレースホルダー 3">
            <a:extLst>
              <a:ext uri="{FF2B5EF4-FFF2-40B4-BE49-F238E27FC236}">
                <a16:creationId xmlns:a16="http://schemas.microsoft.com/office/drawing/2014/main" id="{2052DB13-18CF-4477-B620-86950AC9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038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679112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</a:t>
            </a:r>
            <a:r>
              <a:rPr kumimoji="1" lang="ja-JP" altLang="en-US" dirty="0"/>
              <a:t>資源の</a:t>
            </a:r>
            <a:r>
              <a:rPr kumimoji="1" lang="ja-JP" altLang="en-US" b="1" dirty="0"/>
              <a:t>最大値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</a:rPr>
              <a:t>キリマンジャロ</a:t>
            </a:r>
            <a:r>
              <a:rPr lang="ja-JP" altLang="en-US" dirty="0">
                <a:solidFill>
                  <a:schemeClr val="tx1"/>
                </a:solidFill>
              </a:rPr>
              <a:t>最大</a:t>
            </a:r>
            <a:r>
              <a:rPr lang="en-US" altLang="ja-JP" b="1" u="sng" dirty="0">
                <a:solidFill>
                  <a:schemeClr val="tx1"/>
                </a:solidFill>
              </a:rPr>
              <a:t>50</a:t>
            </a:r>
            <a:r>
              <a:rPr lang="ja-JP" altLang="en-US" dirty="0">
                <a:solidFill>
                  <a:schemeClr val="tx1"/>
                </a:solidFill>
              </a:rPr>
              <a:t>トンしか使えない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</a:rPr>
              <a:t>コロンビア</a:t>
            </a:r>
            <a:r>
              <a:rPr lang="ja-JP" altLang="en-US" dirty="0">
                <a:solidFill>
                  <a:schemeClr val="tx1"/>
                </a:solidFill>
              </a:rPr>
              <a:t>最大</a:t>
            </a:r>
            <a:r>
              <a:rPr lang="en-US" altLang="ja-JP" b="1" u="sng" dirty="0">
                <a:solidFill>
                  <a:schemeClr val="tx1"/>
                </a:solidFill>
              </a:rPr>
              <a:t>40</a:t>
            </a:r>
            <a:r>
              <a:rPr lang="ja-JP" altLang="en-US" dirty="0">
                <a:solidFill>
                  <a:schemeClr val="tx1"/>
                </a:solidFill>
              </a:rPr>
              <a:t>トンしか使えない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Excel</a:t>
            </a:r>
            <a:r>
              <a:rPr lang="ja-JP" altLang="en-US" dirty="0"/>
              <a:t>に次のように入れる． 数字は半角で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4" y="3942273"/>
            <a:ext cx="5660708" cy="27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571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275" y="726306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②</a:t>
            </a:r>
            <a:r>
              <a:rPr lang="ja-JP" altLang="en-US" dirty="0"/>
              <a:t>資源と生産物の</a:t>
            </a:r>
            <a:r>
              <a:rPr lang="ja-JP" altLang="en-US" b="1" dirty="0"/>
              <a:t>関係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Excel</a:t>
            </a:r>
            <a:r>
              <a:rPr lang="ja-JP" altLang="en-US" dirty="0"/>
              <a:t>に次のように入れる． 数字は半角で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5" y="4196415"/>
            <a:ext cx="9023110" cy="2085227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50545" y="1450873"/>
            <a:ext cx="8276820" cy="24839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ブラックコーヒーの個数を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ミルクコーヒーの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個数を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とすると：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キリマンジャロ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0.15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0.05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コロンビア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0.05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7290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716328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③ 収益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</a:rPr>
              <a:t>ブラックコーヒー</a:t>
            </a:r>
            <a:r>
              <a:rPr lang="en-US" altLang="ja-JP" b="1" dirty="0">
                <a:solidFill>
                  <a:srgbClr val="C00000"/>
                </a:solidFill>
              </a:rPr>
              <a:t>130</a:t>
            </a:r>
            <a:r>
              <a:rPr lang="ja-JP" altLang="en-US" dirty="0">
                <a:solidFill>
                  <a:schemeClr val="tx1"/>
                </a:solidFill>
              </a:rPr>
              <a:t>円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b="1">
                <a:solidFill>
                  <a:schemeClr val="tx1"/>
                </a:solidFill>
              </a:rPr>
              <a:t>ミルクコーヒー</a:t>
            </a:r>
            <a:r>
              <a:rPr lang="en-US" altLang="ja-JP" b="1" dirty="0">
                <a:solidFill>
                  <a:srgbClr val="C00000"/>
                </a:solidFill>
              </a:rPr>
              <a:t>120</a:t>
            </a:r>
            <a:r>
              <a:rPr lang="ja-JP" altLang="en-US" dirty="0">
                <a:solidFill>
                  <a:schemeClr val="tx1"/>
                </a:solidFill>
              </a:rPr>
              <a:t>円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Excel</a:t>
            </a:r>
            <a:r>
              <a:rPr lang="ja-JP" altLang="en-US" dirty="0"/>
              <a:t>に次のように入れる． 数字は半角で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0" y="3610982"/>
            <a:ext cx="8976800" cy="237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545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④</a:t>
            </a:r>
            <a:r>
              <a:rPr kumimoji="1" lang="ja-JP" altLang="en-US" dirty="0"/>
              <a:t>次のように</a:t>
            </a:r>
            <a:r>
              <a:rPr kumimoji="1" lang="ja-JP" altLang="en-US" b="1" dirty="0"/>
              <a:t>書き加える． 数字は半角で．</a:t>
            </a:r>
            <a:r>
              <a:rPr lang="en-US" altLang="ja-JP" b="1" u="sng" dirty="0"/>
              <a:t>E</a:t>
            </a:r>
            <a:r>
              <a:rPr kumimoji="1" lang="ja-JP" altLang="en-US" b="1" u="sng" dirty="0"/>
              <a:t>列から</a:t>
            </a:r>
            <a:r>
              <a:rPr lang="en-US" altLang="ja-JP" b="1" u="sng" dirty="0"/>
              <a:t>K</a:t>
            </a:r>
            <a:r>
              <a:rPr kumimoji="1" lang="ja-JP" altLang="en-US" b="1" u="sng" dirty="0"/>
              <a:t>列に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7" y="2213133"/>
            <a:ext cx="9071614" cy="335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518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7" y="2213133"/>
            <a:ext cx="9071614" cy="335327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570230" y="2503314"/>
            <a:ext cx="6272906" cy="583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97176" y="191964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ブラックコーヒー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15171" y="3076927"/>
            <a:ext cx="1015063" cy="23365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6233" y="547692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ミルクコーヒー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0626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443" y="1194380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⑤ 資源の</a:t>
            </a:r>
            <a:r>
              <a:rPr lang="ja-JP" altLang="en-US" b="1" dirty="0"/>
              <a:t>キリマンジャロ</a:t>
            </a:r>
            <a:r>
              <a:rPr lang="ja-JP" altLang="en-US" dirty="0"/>
              <a:t>をどれだけ使うか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2700" dirty="0"/>
              <a:t>セル</a:t>
            </a:r>
            <a:r>
              <a:rPr lang="en-US" altLang="ja-JP" sz="2700" b="1" dirty="0" err="1"/>
              <a:t>F2</a:t>
            </a:r>
            <a:r>
              <a:rPr lang="ja-JP" altLang="en-US" sz="2700" dirty="0"/>
              <a:t>に式「</a:t>
            </a:r>
            <a:r>
              <a:rPr lang="en-US" altLang="ja-JP" sz="2700" b="1" dirty="0"/>
              <a:t>=$</a:t>
            </a:r>
            <a:r>
              <a:rPr lang="en-US" altLang="ja-JP" sz="2700" b="1" dirty="0" err="1"/>
              <a:t>C$2</a:t>
            </a:r>
            <a:r>
              <a:rPr lang="en-US" altLang="ja-JP" sz="2700" b="1" dirty="0"/>
              <a:t>*</a:t>
            </a:r>
            <a:r>
              <a:rPr lang="en-US" altLang="ja-JP" sz="2700" b="1" dirty="0" err="1"/>
              <a:t>F$1</a:t>
            </a:r>
            <a:r>
              <a:rPr lang="en-US" altLang="ja-JP" sz="2700" b="1" dirty="0"/>
              <a:t>+ $</a:t>
            </a:r>
            <a:r>
              <a:rPr lang="en-US" altLang="ja-JP" sz="2700" b="1" dirty="0" err="1"/>
              <a:t>D$2</a:t>
            </a:r>
            <a:r>
              <a:rPr lang="en-US" altLang="ja-JP" sz="2700" b="1" dirty="0"/>
              <a:t>*$</a:t>
            </a:r>
            <a:r>
              <a:rPr lang="en-US" altLang="ja-JP" sz="2700" b="1" dirty="0" err="1"/>
              <a:t>E2</a:t>
            </a:r>
            <a:r>
              <a:rPr lang="ja-JP" altLang="en-US" sz="2700" dirty="0"/>
              <a:t>」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61" y="2967745"/>
            <a:ext cx="8955336" cy="323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7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線形式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661" y="4840361"/>
            <a:ext cx="8038678" cy="1962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この式は，３次元空間中に平面を表す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a, b:</a:t>
            </a:r>
            <a:r>
              <a:rPr lang="ja-JP" altLang="en-US" sz="2400" dirty="0"/>
              <a:t>平面の傾斜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c:</a:t>
            </a:r>
            <a:r>
              <a:rPr lang="ja-JP" altLang="en-US" sz="2400" dirty="0"/>
              <a:t>平面の位置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i="1" dirty="0">
                <a:solidFill>
                  <a:srgbClr val="FF0000"/>
                </a:solidFill>
              </a:rPr>
              <a:t>x, y</a:t>
            </a:r>
            <a:r>
              <a:rPr lang="en-US" altLang="ja-JP" sz="2400" dirty="0"/>
              <a:t>:</a:t>
            </a:r>
            <a:r>
              <a:rPr lang="ja-JP" altLang="en-US" sz="2400" dirty="0"/>
              <a:t>変数，平面上の点の場所に応じて変わる値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8C1D71D-8D66-4B98-A0D7-CD0F21FA1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212" y="2454686"/>
            <a:ext cx="3992787" cy="2226422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1EEBAAA-C8CB-640F-3853-0EE24B0660AB}"/>
              </a:ext>
            </a:extLst>
          </p:cNvPr>
          <p:cNvSpPr txBox="1">
            <a:spLocks/>
          </p:cNvSpPr>
          <p:nvPr/>
        </p:nvSpPr>
        <p:spPr>
          <a:xfrm>
            <a:off x="761755" y="885729"/>
            <a:ext cx="5219945" cy="13810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700" dirty="0"/>
              <a:t>変数</a:t>
            </a:r>
            <a:r>
              <a:rPr lang="en-US" altLang="ja-JP" sz="2700" b="1" i="1" dirty="0">
                <a:solidFill>
                  <a:srgbClr val="FF0000"/>
                </a:solidFill>
              </a:rPr>
              <a:t>x, y</a:t>
            </a:r>
            <a:r>
              <a:rPr lang="ja-JP" altLang="en-US" sz="2700" dirty="0"/>
              <a:t>について</a:t>
            </a:r>
            <a:endParaRPr lang="en-US" altLang="ja-JP" sz="2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3300" i="1" dirty="0"/>
              <a:t>a</a:t>
            </a:r>
            <a:r>
              <a:rPr lang="en-US" altLang="ja-JP" sz="3300" b="1" i="1" dirty="0">
                <a:solidFill>
                  <a:srgbClr val="FF0000"/>
                </a:solidFill>
              </a:rPr>
              <a:t>x</a:t>
            </a:r>
            <a:r>
              <a:rPr lang="en-US" altLang="ja-JP" sz="3300" dirty="0"/>
              <a:t>+</a:t>
            </a:r>
            <a:r>
              <a:rPr lang="en-US" altLang="ja-JP" sz="3300" i="1" dirty="0"/>
              <a:t>b</a:t>
            </a:r>
            <a:r>
              <a:rPr lang="en-US" altLang="ja-JP" sz="3300" b="1" i="1" dirty="0">
                <a:solidFill>
                  <a:srgbClr val="FF0000"/>
                </a:solidFill>
              </a:rPr>
              <a:t>y</a:t>
            </a:r>
            <a:r>
              <a:rPr lang="en-US" altLang="ja-JP" sz="3300" dirty="0"/>
              <a:t>+</a:t>
            </a:r>
            <a:r>
              <a:rPr lang="en-US" altLang="ja-JP" sz="3300" i="1" dirty="0"/>
              <a:t>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/>
          </a:p>
        </p:txBody>
      </p:sp>
    </p:spTree>
    <p:extLst>
      <p:ext uri="{BB962C8B-B14F-4D97-AF65-F5344CB8AC3E}">
        <p14:creationId xmlns:p14="http://schemas.microsoft.com/office/powerpoint/2010/main" val="7422298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74" y="2696779"/>
            <a:ext cx="6806565" cy="365957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856680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⑥ 資源の</a:t>
            </a:r>
            <a:r>
              <a:rPr lang="ja-JP" altLang="en-US" b="1" dirty="0"/>
              <a:t>キリマンジャロ</a:t>
            </a:r>
            <a:r>
              <a:rPr lang="ja-JP" altLang="en-US" dirty="0"/>
              <a:t>をどれだけ使うか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</a:t>
            </a:r>
            <a:r>
              <a:rPr lang="en-US" altLang="ja-JP" b="1" dirty="0" err="1"/>
              <a:t>F2</a:t>
            </a:r>
            <a:r>
              <a:rPr lang="ja-JP" altLang="en-US" dirty="0"/>
              <a:t>の式を，</a:t>
            </a:r>
            <a:r>
              <a:rPr lang="en-US" altLang="ja-JP" b="1" dirty="0" err="1"/>
              <a:t>F3</a:t>
            </a:r>
            <a:r>
              <a:rPr lang="ja-JP" altLang="en-US" b="1" dirty="0"/>
              <a:t>から</a:t>
            </a:r>
            <a:r>
              <a:rPr lang="en-US" altLang="ja-JP" b="1" dirty="0" err="1"/>
              <a:t>F7</a:t>
            </a:r>
            <a:r>
              <a:rPr lang="ja-JP" altLang="en-US" b="1" dirty="0"/>
              <a:t>（セル</a:t>
            </a:r>
            <a:r>
              <a:rPr lang="en-US" altLang="ja-JP" b="1" dirty="0"/>
              <a:t>5</a:t>
            </a:r>
            <a:r>
              <a:rPr lang="ja-JP" altLang="en-US" b="1" dirty="0"/>
              <a:t>個分）</a:t>
            </a:r>
            <a:r>
              <a:rPr lang="ja-JP" altLang="en-US" dirty="0"/>
              <a:t>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」する．右クリックメニューが便利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4914716" y="3530866"/>
            <a:ext cx="1432712" cy="27285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4839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322" y="822721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⑦ 資源の</a:t>
            </a:r>
            <a:r>
              <a:rPr lang="ja-JP" altLang="en-US" b="1" dirty="0"/>
              <a:t>キリマンジャロ</a:t>
            </a:r>
            <a:r>
              <a:rPr lang="ja-JP" altLang="en-US" dirty="0"/>
              <a:t>をどれだけ使うか（続き）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</a:t>
            </a:r>
            <a:r>
              <a:rPr lang="en-US" altLang="ja-JP" b="1" dirty="0" err="1"/>
              <a:t>F2</a:t>
            </a:r>
            <a:r>
              <a:rPr lang="ja-JP" altLang="en-US" dirty="0"/>
              <a:t>の式を，</a:t>
            </a:r>
            <a:r>
              <a:rPr lang="en-US" altLang="ja-JP" b="1" dirty="0" err="1"/>
              <a:t>G2</a:t>
            </a:r>
            <a:r>
              <a:rPr lang="ja-JP" altLang="en-US" b="1" dirty="0"/>
              <a:t>から</a:t>
            </a:r>
            <a:r>
              <a:rPr lang="en-US" altLang="ja-JP" b="1" dirty="0" err="1"/>
              <a:t>K7</a:t>
            </a:r>
            <a:r>
              <a:rPr lang="ja-JP" altLang="en-US" dirty="0"/>
              <a:t>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」する．</a:t>
            </a:r>
          </a:p>
          <a:p>
            <a:pPr marL="0" indent="0">
              <a:buNone/>
            </a:pPr>
            <a:r>
              <a:rPr lang="ja-JP" altLang="en-US" dirty="0"/>
              <a:t>右クリックメニューが便利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68" y="2901633"/>
            <a:ext cx="8863510" cy="345471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296449" y="3767849"/>
            <a:ext cx="5624666" cy="23770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6159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6" y="2123168"/>
            <a:ext cx="8863510" cy="345471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5" y="1031977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確認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700" b="1" dirty="0"/>
              <a:t>キリマンジャロの使用量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66864" y="201810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ブラックコーヒー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3629" y="548136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ミルクコーヒー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70230" y="2503314"/>
            <a:ext cx="6272906" cy="583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215171" y="3076927"/>
            <a:ext cx="1015063" cy="23365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416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6" y="3213674"/>
            <a:ext cx="4445260" cy="173164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60" y="904074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⑧</a:t>
            </a:r>
            <a:r>
              <a:rPr lang="ja-JP" altLang="en-US" u="sng" dirty="0"/>
              <a:t>セル</a:t>
            </a:r>
            <a:r>
              <a:rPr lang="en-US" altLang="ja-JP" b="1" u="sng" dirty="0" err="1"/>
              <a:t>E1</a:t>
            </a:r>
            <a:r>
              <a:rPr lang="ja-JP" altLang="en-US" u="sng" dirty="0"/>
              <a:t>から</a:t>
            </a:r>
            <a:r>
              <a:rPr lang="en-US" altLang="ja-JP" b="1" u="sng" dirty="0" err="1"/>
              <a:t>K7</a:t>
            </a:r>
            <a:r>
              <a:rPr lang="ja-JP" altLang="en-US" i="1" u="sng" dirty="0"/>
              <a:t>を</a:t>
            </a:r>
            <a:r>
              <a:rPr lang="ja-JP" altLang="en-US" b="1" i="1" u="sng" dirty="0"/>
              <a:t>範囲選択</a:t>
            </a:r>
            <a:r>
              <a:rPr lang="ja-JP" altLang="en-US" i="1" dirty="0"/>
              <a:t>し，右クリックメニューで「</a:t>
            </a:r>
            <a:r>
              <a:rPr lang="ja-JP" altLang="en-US" b="1" i="1" dirty="0"/>
              <a:t>コピー</a:t>
            </a:r>
            <a:r>
              <a:rPr lang="ja-JP" altLang="en-US" i="1" dirty="0"/>
              <a:t>」を選び，</a:t>
            </a:r>
            <a:r>
              <a:rPr lang="en-US" altLang="ja-JP" b="1" u="sng" dirty="0" err="1"/>
              <a:t>E8</a:t>
            </a:r>
            <a:r>
              <a:rPr lang="ja-JP" altLang="en-US" u="sng" dirty="0"/>
              <a:t>から</a:t>
            </a:r>
            <a:r>
              <a:rPr lang="en-US" altLang="ja-JP" b="1" u="sng" dirty="0" err="1"/>
              <a:t>K14</a:t>
            </a:r>
            <a:r>
              <a:rPr lang="ja-JP" altLang="en-US" u="sng" dirty="0"/>
              <a:t>に</a:t>
            </a:r>
            <a:r>
              <a:rPr lang="ja-JP" altLang="en-US" b="1" u="sng" dirty="0"/>
              <a:t>張り付ける</a:t>
            </a:r>
            <a:endParaRPr lang="en-US" altLang="ja-JP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右矢印 4"/>
          <p:cNvSpPr/>
          <p:nvPr/>
        </p:nvSpPr>
        <p:spPr>
          <a:xfrm>
            <a:off x="4635243" y="4105410"/>
            <a:ext cx="371475" cy="928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72943" y="4457081"/>
            <a:ext cx="904076" cy="2253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009" y="3179741"/>
            <a:ext cx="4104851" cy="276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989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846319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⑨</a:t>
            </a:r>
            <a:r>
              <a:rPr lang="ja-JP" altLang="en-US" b="1" dirty="0"/>
              <a:t>コロンビア</a:t>
            </a:r>
            <a:r>
              <a:rPr lang="ja-JP" altLang="en-US" dirty="0"/>
              <a:t>をどれだけ使うか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2700" dirty="0"/>
              <a:t>セル</a:t>
            </a:r>
            <a:r>
              <a:rPr lang="en-US" altLang="ja-JP" sz="2700" b="1" dirty="0" err="1"/>
              <a:t>F9</a:t>
            </a:r>
            <a:r>
              <a:rPr lang="ja-JP" altLang="en-US" sz="2700" dirty="0"/>
              <a:t>に式「</a:t>
            </a:r>
            <a:r>
              <a:rPr lang="en-US" altLang="ja-JP" sz="2700" b="1" dirty="0"/>
              <a:t>=$</a:t>
            </a:r>
            <a:r>
              <a:rPr lang="en-US" altLang="ja-JP" sz="2700" b="1" dirty="0" err="1"/>
              <a:t>C$3</a:t>
            </a:r>
            <a:r>
              <a:rPr lang="en-US" altLang="ja-JP" sz="2700" b="1" dirty="0"/>
              <a:t>*</a:t>
            </a:r>
            <a:r>
              <a:rPr lang="en-US" altLang="ja-JP" sz="2700" b="1" dirty="0" err="1"/>
              <a:t>F$8</a:t>
            </a:r>
            <a:r>
              <a:rPr lang="en-US" altLang="ja-JP" sz="2700" b="1" dirty="0"/>
              <a:t>+ $</a:t>
            </a:r>
            <a:r>
              <a:rPr lang="en-US" altLang="ja-JP" sz="2700" b="1" dirty="0" err="1"/>
              <a:t>D$3</a:t>
            </a:r>
            <a:r>
              <a:rPr lang="en-US" altLang="ja-JP" sz="2700" b="1" dirty="0"/>
              <a:t>*$</a:t>
            </a:r>
            <a:r>
              <a:rPr lang="en-US" altLang="ja-JP" sz="2700" b="1" dirty="0" err="1"/>
              <a:t>E9</a:t>
            </a:r>
            <a:r>
              <a:rPr lang="ja-JP" altLang="en-US" sz="2700" dirty="0"/>
              <a:t>」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310" y="2673831"/>
            <a:ext cx="6618316" cy="385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515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203" y="2812656"/>
            <a:ext cx="2101487" cy="366314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7934" y="675236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⑩</a:t>
            </a:r>
            <a:r>
              <a:rPr lang="ja-JP" altLang="en-US" b="1" dirty="0"/>
              <a:t>コロンビア</a:t>
            </a:r>
            <a:r>
              <a:rPr lang="ja-JP" altLang="en-US" dirty="0"/>
              <a:t>をどれだけ使うか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</a:t>
            </a:r>
            <a:r>
              <a:rPr lang="en-US" altLang="ja-JP" b="1" dirty="0" err="1"/>
              <a:t>F9</a:t>
            </a:r>
            <a:r>
              <a:rPr lang="ja-JP" altLang="en-US" dirty="0"/>
              <a:t>の式を，</a:t>
            </a:r>
            <a:r>
              <a:rPr lang="en-US" altLang="ja-JP" b="1" dirty="0" err="1"/>
              <a:t>F10</a:t>
            </a:r>
            <a:r>
              <a:rPr lang="ja-JP" altLang="en-US" b="1" dirty="0"/>
              <a:t>から</a:t>
            </a:r>
            <a:r>
              <a:rPr lang="en-US" altLang="ja-JP" b="1" dirty="0" err="1"/>
              <a:t>F14</a:t>
            </a:r>
            <a:r>
              <a:rPr lang="ja-JP" altLang="en-US" b="1" dirty="0"/>
              <a:t>（セル</a:t>
            </a:r>
            <a:r>
              <a:rPr lang="en-US" altLang="ja-JP" b="1" dirty="0"/>
              <a:t>5</a:t>
            </a:r>
            <a:r>
              <a:rPr lang="ja-JP" altLang="en-US" b="1" dirty="0"/>
              <a:t>個分）</a:t>
            </a:r>
            <a:r>
              <a:rPr lang="ja-JP" altLang="en-US" dirty="0"/>
              <a:t>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」する．</a:t>
            </a:r>
          </a:p>
          <a:p>
            <a:pPr marL="0" indent="0">
              <a:buNone/>
            </a:pPr>
            <a:r>
              <a:rPr lang="ja-JP" altLang="en-US" dirty="0"/>
              <a:t>右クリックメニューが便利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4112946" y="4905631"/>
            <a:ext cx="820205" cy="14974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727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360743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⑪</a:t>
            </a:r>
            <a:r>
              <a:rPr lang="ja-JP" altLang="en-US" b="1" dirty="0"/>
              <a:t>コロンビア</a:t>
            </a:r>
            <a:r>
              <a:rPr lang="ja-JP" altLang="en-US" dirty="0"/>
              <a:t>をどれだけ使うか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</a:t>
            </a:r>
            <a:r>
              <a:rPr lang="en-US" altLang="ja-JP" b="1" dirty="0" err="1"/>
              <a:t>F9</a:t>
            </a:r>
            <a:r>
              <a:rPr lang="ja-JP" altLang="en-US" dirty="0"/>
              <a:t>の式を，</a:t>
            </a:r>
            <a:r>
              <a:rPr lang="en-US" altLang="ja-JP" b="1" dirty="0" err="1"/>
              <a:t>G9</a:t>
            </a:r>
            <a:r>
              <a:rPr lang="ja-JP" altLang="en-US" b="1" dirty="0"/>
              <a:t>から</a:t>
            </a:r>
            <a:r>
              <a:rPr lang="en-US" altLang="ja-JP" b="1" dirty="0" err="1"/>
              <a:t>K14</a:t>
            </a:r>
            <a:r>
              <a:rPr lang="ja-JP" altLang="en-US" dirty="0"/>
              <a:t>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」する．</a:t>
            </a:r>
          </a:p>
          <a:p>
            <a:pPr marL="0" indent="0">
              <a:buNone/>
            </a:pPr>
            <a:r>
              <a:rPr lang="ja-JP" altLang="en-US" dirty="0"/>
              <a:t>右クリックメニューが便利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076" y="2702656"/>
            <a:ext cx="5100638" cy="365369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381012" y="4781488"/>
            <a:ext cx="3552689" cy="14974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5299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47" y="1799557"/>
            <a:ext cx="5722013" cy="409880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5" y="932095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75287" y="146595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ブラックコーヒー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1172" y="450139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ミルク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078753" y="2009513"/>
            <a:ext cx="4454208" cy="3550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32018" y="4186103"/>
            <a:ext cx="560785" cy="16573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738353" y="4566271"/>
            <a:ext cx="15311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コロンビア</a:t>
            </a:r>
            <a:endParaRPr kumimoji="0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の使用量</a:t>
            </a:r>
            <a:endParaRPr kumimoji="0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332754" y="2315213"/>
            <a:ext cx="560785" cy="16573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63" y="273993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ミルク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009809" y="3848957"/>
            <a:ext cx="4454208" cy="3550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738354" y="2644602"/>
            <a:ext cx="20697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キリマンジャロ</a:t>
            </a:r>
            <a:endParaRPr kumimoji="0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の使用量</a:t>
            </a:r>
            <a:endParaRPr kumimoji="0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6231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7" y="2272394"/>
            <a:ext cx="4542243" cy="191809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6829" y="713693"/>
            <a:ext cx="8144355" cy="152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⑫</a:t>
            </a:r>
            <a:r>
              <a:rPr lang="ja-JP" altLang="en-US" u="sng" dirty="0"/>
              <a:t>セル</a:t>
            </a:r>
            <a:r>
              <a:rPr lang="en-US" altLang="ja-JP" b="1" u="sng" dirty="0" err="1"/>
              <a:t>E1</a:t>
            </a:r>
            <a:r>
              <a:rPr lang="ja-JP" altLang="en-US" u="sng" dirty="0"/>
              <a:t>から</a:t>
            </a:r>
            <a:r>
              <a:rPr lang="en-US" altLang="ja-JP" b="1" u="sng" dirty="0" err="1"/>
              <a:t>K7</a:t>
            </a:r>
            <a:r>
              <a:rPr lang="ja-JP" altLang="en-US" i="1" u="sng" dirty="0"/>
              <a:t>を</a:t>
            </a:r>
            <a:r>
              <a:rPr lang="ja-JP" altLang="en-US" b="1" i="1" u="sng" dirty="0"/>
              <a:t>範囲選択</a:t>
            </a:r>
            <a:r>
              <a:rPr lang="ja-JP" altLang="en-US" i="1" dirty="0"/>
              <a:t>し，右クリックメニューで「</a:t>
            </a:r>
            <a:r>
              <a:rPr lang="ja-JP" altLang="en-US" b="1" i="1" dirty="0"/>
              <a:t>コピー</a:t>
            </a:r>
            <a:r>
              <a:rPr lang="ja-JP" altLang="en-US" i="1" dirty="0"/>
              <a:t>」を選び，</a:t>
            </a:r>
            <a:r>
              <a:rPr lang="en-US" altLang="ja-JP" b="1" u="sng" dirty="0" err="1"/>
              <a:t>E15</a:t>
            </a:r>
            <a:r>
              <a:rPr lang="ja-JP" altLang="en-US" u="sng" dirty="0"/>
              <a:t>から</a:t>
            </a:r>
            <a:r>
              <a:rPr lang="en-US" altLang="ja-JP" b="1" u="sng" dirty="0" err="1"/>
              <a:t>K21</a:t>
            </a:r>
            <a:r>
              <a:rPr lang="ja-JP" altLang="en-US" u="sng" dirty="0"/>
              <a:t>に</a:t>
            </a:r>
            <a:r>
              <a:rPr lang="ja-JP" altLang="en-US" b="1" u="sng" dirty="0"/>
              <a:t>張り付ける</a:t>
            </a:r>
            <a:endParaRPr lang="en-US" altLang="ja-JP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右矢印 4"/>
          <p:cNvSpPr/>
          <p:nvPr/>
        </p:nvSpPr>
        <p:spPr>
          <a:xfrm>
            <a:off x="4695611" y="3408250"/>
            <a:ext cx="371475" cy="928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927141" y="3625814"/>
            <a:ext cx="904076" cy="2253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685" y="2118337"/>
            <a:ext cx="3802844" cy="40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2699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781425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⑬ 収益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700" dirty="0"/>
              <a:t>セル</a:t>
            </a:r>
            <a:r>
              <a:rPr lang="en-US" altLang="ja-JP" sz="2700" b="1" dirty="0" err="1"/>
              <a:t>G16</a:t>
            </a:r>
            <a:r>
              <a:rPr lang="ja-JP" altLang="en-US" sz="2700" dirty="0"/>
              <a:t>に式「</a:t>
            </a:r>
            <a:r>
              <a:rPr lang="en-US" altLang="ja-JP" sz="2700" b="1" dirty="0"/>
              <a:t>=$</a:t>
            </a:r>
            <a:r>
              <a:rPr lang="en-US" altLang="ja-JP" sz="2700" b="1" dirty="0" err="1"/>
              <a:t>C$4</a:t>
            </a:r>
            <a:r>
              <a:rPr lang="en-US" altLang="ja-JP" sz="2700" b="1" dirty="0"/>
              <a:t>*</a:t>
            </a:r>
            <a:r>
              <a:rPr lang="en-US" altLang="ja-JP" sz="2700" b="1" dirty="0" err="1"/>
              <a:t>F$15</a:t>
            </a:r>
            <a:r>
              <a:rPr lang="en-US" altLang="ja-JP" sz="2700" b="1" dirty="0"/>
              <a:t>+ $</a:t>
            </a:r>
            <a:r>
              <a:rPr lang="en-US" altLang="ja-JP" sz="2700" b="1" dirty="0" err="1"/>
              <a:t>D$4</a:t>
            </a:r>
            <a:r>
              <a:rPr lang="en-US" altLang="ja-JP" sz="2700" b="1" dirty="0"/>
              <a:t>*$</a:t>
            </a:r>
            <a:r>
              <a:rPr lang="en-US" altLang="ja-JP" sz="2700" b="1" dirty="0" err="1"/>
              <a:t>E16</a:t>
            </a:r>
            <a:r>
              <a:rPr lang="ja-JP" altLang="en-US" sz="2700" dirty="0"/>
              <a:t>」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365" y="2049603"/>
            <a:ext cx="4661389" cy="46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2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95655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9-2</a:t>
            </a:r>
            <a:r>
              <a:rPr lang="ja-JP" altLang="en-US" dirty="0"/>
              <a:t>線形式と</a:t>
            </a:r>
            <a:r>
              <a:rPr lang="en-US" altLang="ja-JP" dirty="0"/>
              <a:t>Excel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894D92E-FFAE-9D91-0FCB-6E16E38946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71593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814" y="2288469"/>
            <a:ext cx="1708071" cy="440473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728331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⑭ 収益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</a:t>
            </a:r>
            <a:r>
              <a:rPr lang="en-US" altLang="ja-JP" b="1" dirty="0" err="1"/>
              <a:t>F16</a:t>
            </a:r>
            <a:r>
              <a:rPr lang="ja-JP" altLang="en-US" dirty="0"/>
              <a:t>の式を，</a:t>
            </a:r>
            <a:r>
              <a:rPr lang="en-US" altLang="ja-JP" b="1" dirty="0" err="1"/>
              <a:t>F17</a:t>
            </a:r>
            <a:r>
              <a:rPr lang="ja-JP" altLang="en-US" b="1" dirty="0"/>
              <a:t>から</a:t>
            </a:r>
            <a:r>
              <a:rPr lang="en-US" altLang="ja-JP" b="1" dirty="0" err="1"/>
              <a:t>F21</a:t>
            </a:r>
            <a:r>
              <a:rPr lang="ja-JP" altLang="en-US" b="1" dirty="0"/>
              <a:t>（セル</a:t>
            </a:r>
            <a:r>
              <a:rPr lang="en-US" altLang="ja-JP" b="1" dirty="0"/>
              <a:t>5</a:t>
            </a:r>
            <a:r>
              <a:rPr lang="ja-JP" altLang="en-US" b="1" dirty="0"/>
              <a:t>個分）</a:t>
            </a:r>
            <a:r>
              <a:rPr lang="ja-JP" altLang="en-US" dirty="0"/>
              <a:t>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」する．右クリックメニューが便利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3501850" y="5342695"/>
            <a:ext cx="854036" cy="13505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69858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275" y="698834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⑮ 収益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</a:t>
            </a:r>
            <a:r>
              <a:rPr lang="en-US" altLang="ja-JP" b="1" dirty="0" err="1"/>
              <a:t>F16</a:t>
            </a:r>
            <a:r>
              <a:rPr lang="ja-JP" altLang="en-US" dirty="0"/>
              <a:t>の式を，</a:t>
            </a:r>
            <a:r>
              <a:rPr lang="en-US" altLang="ja-JP" b="1" dirty="0" err="1"/>
              <a:t>G16</a:t>
            </a:r>
            <a:r>
              <a:rPr lang="ja-JP" altLang="en-US" b="1" dirty="0"/>
              <a:t>から</a:t>
            </a:r>
            <a:r>
              <a:rPr lang="en-US" altLang="ja-JP" b="1" dirty="0" err="1"/>
              <a:t>K21</a:t>
            </a:r>
            <a:r>
              <a:rPr lang="ja-JP" altLang="en-US" dirty="0"/>
              <a:t>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」する．右クリックメニューが便利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153" y="2333971"/>
            <a:ext cx="4285628" cy="44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152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9" y="2253918"/>
            <a:ext cx="8965958" cy="3114611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5" y="1031977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収益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32599" y="196000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ブラックコーヒー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7878" y="536506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ミルクコーヒー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2463285" y="2727622"/>
            <a:ext cx="6237803" cy="14288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1661869" y="2806148"/>
            <a:ext cx="17190" cy="2445267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73219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7471" y="154434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K7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範囲選択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条件付き書式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をクリック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39982" y="6302235"/>
            <a:ext cx="26084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次ページに続く</a:t>
            </a:r>
          </a:p>
        </p:txBody>
      </p:sp>
      <p:sp>
        <p:nvSpPr>
          <p:cNvPr id="4" name="右矢印 3"/>
          <p:cNvSpPr/>
          <p:nvPr/>
        </p:nvSpPr>
        <p:spPr>
          <a:xfrm>
            <a:off x="4934270" y="2253711"/>
            <a:ext cx="343760" cy="726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59B2BB8-87B9-4E0A-BAFB-A98D0F87157B}"/>
              </a:ext>
            </a:extLst>
          </p:cNvPr>
          <p:cNvGrpSpPr/>
          <p:nvPr/>
        </p:nvGrpSpPr>
        <p:grpSpPr>
          <a:xfrm>
            <a:off x="135275" y="1457755"/>
            <a:ext cx="4540487" cy="1786460"/>
            <a:chOff x="1373930" y="904859"/>
            <a:chExt cx="5636419" cy="2357438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3930" y="904859"/>
              <a:ext cx="5636419" cy="2357438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>
            <a:xfrm>
              <a:off x="2356386" y="1514153"/>
              <a:ext cx="4492900" cy="158315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2245D126-41C9-4B11-B9E6-390510F8A750}"/>
              </a:ext>
            </a:extLst>
          </p:cNvPr>
          <p:cNvGrpSpPr/>
          <p:nvPr/>
        </p:nvGrpSpPr>
        <p:grpSpPr>
          <a:xfrm>
            <a:off x="5422055" y="1408458"/>
            <a:ext cx="3586670" cy="4338188"/>
            <a:chOff x="5548255" y="2554026"/>
            <a:chExt cx="3586670" cy="4338188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D65A44F1-37BB-4004-B743-FC905D1AFB52}"/>
                </a:ext>
              </a:extLst>
            </p:cNvPr>
            <p:cNvSpPr txBox="1"/>
            <p:nvPr/>
          </p:nvSpPr>
          <p:spPr>
            <a:xfrm>
              <a:off x="6613745" y="449375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オンライン版</a:t>
              </a:r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93A614A9-7988-4906-93EF-7012FC434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8255" y="5104507"/>
              <a:ext cx="3415982" cy="1418375"/>
            </a:xfrm>
            <a:prstGeom prst="rect">
              <a:avLst/>
            </a:prstGeom>
          </p:spPr>
        </p:pic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7B8E9B2C-7A51-4B0A-98E8-0CB1D3C7B6AD}"/>
                </a:ext>
              </a:extLst>
            </p:cNvPr>
            <p:cNvSpPr/>
            <p:nvPr/>
          </p:nvSpPr>
          <p:spPr>
            <a:xfrm>
              <a:off x="7157702" y="5457853"/>
              <a:ext cx="557765" cy="60311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3CA347C3-8F16-4677-BA30-03C6E36A7BE4}"/>
                </a:ext>
              </a:extLst>
            </p:cNvPr>
            <p:cNvGrpSpPr/>
            <p:nvPr/>
          </p:nvGrpSpPr>
          <p:grpSpPr>
            <a:xfrm>
              <a:off x="6186059" y="2554026"/>
              <a:ext cx="1807235" cy="1399473"/>
              <a:chOff x="6186059" y="2554026"/>
              <a:chExt cx="2445130" cy="2032742"/>
            </a:xfrm>
          </p:grpSpPr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15FE217E-EED8-467E-B50E-64BD8CF4D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6059" y="2554026"/>
                <a:ext cx="2445130" cy="2032742"/>
              </a:xfrm>
              <a:prstGeom prst="rect">
                <a:avLst/>
              </a:prstGeom>
            </p:spPr>
          </p:pic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0323C059-5AC6-4F51-B3B8-DD8FF7155D90}"/>
                  </a:ext>
                </a:extLst>
              </p:cNvPr>
              <p:cNvSpPr/>
              <p:nvPr/>
            </p:nvSpPr>
            <p:spPr>
              <a:xfrm>
                <a:off x="7442263" y="2688078"/>
                <a:ext cx="365805" cy="29507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3BBC5BB0-7299-4C4E-8E08-BE0E561B38DF}"/>
                  </a:ext>
                </a:extLst>
              </p:cNvPr>
              <p:cNvSpPr/>
              <p:nvPr/>
            </p:nvSpPr>
            <p:spPr>
              <a:xfrm>
                <a:off x="7442263" y="3728936"/>
                <a:ext cx="1188481" cy="24091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FCBA78BF-002C-4217-840B-6A39EB047B1A}"/>
                </a:ext>
              </a:extLst>
            </p:cNvPr>
            <p:cNvSpPr txBox="1"/>
            <p:nvPr/>
          </p:nvSpPr>
          <p:spPr>
            <a:xfrm>
              <a:off x="6812112" y="652288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アプリ版</a:t>
              </a:r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5023FDF8-E53D-4CE7-AB6C-FD80876DE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13184" y="4105281"/>
              <a:ext cx="3351053" cy="422717"/>
            </a:xfrm>
            <a:prstGeom prst="rect">
              <a:avLst/>
            </a:prstGeom>
          </p:spPr>
        </p:pic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3130B228-3E9F-4A56-8E60-3BA7CB34141F}"/>
                </a:ext>
              </a:extLst>
            </p:cNvPr>
            <p:cNvSpPr/>
            <p:nvPr/>
          </p:nvSpPr>
          <p:spPr>
            <a:xfrm>
              <a:off x="8445357" y="4293597"/>
              <a:ext cx="486851" cy="20015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88D86669-4729-4D0A-92A2-9A0FABA29297}"/>
                </a:ext>
              </a:extLst>
            </p:cNvPr>
            <p:cNvSpPr txBox="1"/>
            <p:nvPr/>
          </p:nvSpPr>
          <p:spPr>
            <a:xfrm>
              <a:off x="8026929" y="3439255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どちらか</a:t>
              </a:r>
              <a:endParaRPr kumimoji="1" lang="en-US" altLang="ja-JP" dirty="0"/>
            </a:p>
            <a:p>
              <a:r>
                <a:rPr kumimoji="1" lang="ja-JP" altLang="en-US" dirty="0"/>
                <a:t>の表示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796366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17F7A43B-B065-4220-B27F-BA54A2D36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865" y="4363351"/>
            <a:ext cx="4867525" cy="112400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4B8F2E6-60BA-43B8-AF30-23F6AF7AE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218" y="3518036"/>
            <a:ext cx="1288758" cy="2148834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8741" y="238891"/>
            <a:ext cx="916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セルの強調表示ルール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指定の値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より大きい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と操作．「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=$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B$2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」を指定し，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OK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をクリック</a:t>
            </a:r>
          </a:p>
        </p:txBody>
      </p:sp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E750D7ED-E9CD-4BEC-8AD8-919D0AD0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017" y="1445418"/>
            <a:ext cx="3732506" cy="207261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677019" y="2168509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78626" y="2159112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18943" y="373561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18943" y="5666870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=$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B$2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5A2AA1-F73D-48D2-B2BF-6A4F3D20BC38}"/>
              </a:ext>
            </a:extLst>
          </p:cNvPr>
          <p:cNvSpPr txBox="1"/>
          <p:nvPr/>
        </p:nvSpPr>
        <p:spPr>
          <a:xfrm>
            <a:off x="5655619" y="647457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アプリ版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146B86-4CC0-437F-BD34-3FE17362AC20}"/>
              </a:ext>
            </a:extLst>
          </p:cNvPr>
          <p:cNvSpPr txBox="1"/>
          <p:nvPr/>
        </p:nvSpPr>
        <p:spPr>
          <a:xfrm>
            <a:off x="1436218" y="624977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オンライン版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CCA8038-90D5-4E8E-94F9-3E67B151F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2" y="1200224"/>
            <a:ext cx="3400600" cy="183206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959170-D6D9-41FB-920D-D3FD04BAB9A1}"/>
              </a:ext>
            </a:extLst>
          </p:cNvPr>
          <p:cNvSpPr txBox="1"/>
          <p:nvPr/>
        </p:nvSpPr>
        <p:spPr>
          <a:xfrm>
            <a:off x="770841" y="5639603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=$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B$2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5EA153-B9A0-4D1A-9079-A1F8F7C350B7}"/>
              </a:ext>
            </a:extLst>
          </p:cNvPr>
          <p:cNvSpPr txBox="1"/>
          <p:nvPr/>
        </p:nvSpPr>
        <p:spPr>
          <a:xfrm>
            <a:off x="565864" y="307556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AAC9417-A085-4B0E-A5E8-6E7284A2E81B}"/>
              </a:ext>
            </a:extLst>
          </p:cNvPr>
          <p:cNvSpPr/>
          <p:nvPr/>
        </p:nvSpPr>
        <p:spPr>
          <a:xfrm>
            <a:off x="1750612" y="5374724"/>
            <a:ext cx="659969" cy="3027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FC99FF7-6314-4CB9-963C-CD40110941D3}"/>
              </a:ext>
            </a:extLst>
          </p:cNvPr>
          <p:cNvSpPr/>
          <p:nvPr/>
        </p:nvSpPr>
        <p:spPr>
          <a:xfrm flipV="1">
            <a:off x="1341088" y="4653303"/>
            <a:ext cx="860967" cy="172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2D582F6-5F0C-4B9E-8C21-CC5A8A16AE54}"/>
              </a:ext>
            </a:extLst>
          </p:cNvPr>
          <p:cNvSpPr/>
          <p:nvPr/>
        </p:nvSpPr>
        <p:spPr>
          <a:xfrm>
            <a:off x="342893" y="1458748"/>
            <a:ext cx="1758792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BB0890C-D856-4470-AFE3-8053D4EBE555}"/>
              </a:ext>
            </a:extLst>
          </p:cNvPr>
          <p:cNvSpPr/>
          <p:nvPr/>
        </p:nvSpPr>
        <p:spPr>
          <a:xfrm>
            <a:off x="2150232" y="1458748"/>
            <a:ext cx="1663520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566A75B-5F57-40AC-BB56-64686D3FD750}"/>
              </a:ext>
            </a:extLst>
          </p:cNvPr>
          <p:cNvSpPr/>
          <p:nvPr/>
        </p:nvSpPr>
        <p:spPr>
          <a:xfrm>
            <a:off x="4117789" y="4825047"/>
            <a:ext cx="1305594" cy="3396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0C0A6BE-E7B9-404F-BACE-36D148DA7C2D}"/>
              </a:ext>
            </a:extLst>
          </p:cNvPr>
          <p:cNvSpPr/>
          <p:nvPr/>
        </p:nvSpPr>
        <p:spPr>
          <a:xfrm>
            <a:off x="7388251" y="5105103"/>
            <a:ext cx="829443" cy="3328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6096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7471" y="154434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F9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K14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範囲選択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条件付き書式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をクリック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39982" y="6302235"/>
            <a:ext cx="26084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次ページに続く</a:t>
            </a:r>
          </a:p>
        </p:txBody>
      </p:sp>
      <p:sp>
        <p:nvSpPr>
          <p:cNvPr id="4" name="右矢印 3"/>
          <p:cNvSpPr/>
          <p:nvPr/>
        </p:nvSpPr>
        <p:spPr>
          <a:xfrm>
            <a:off x="4934270" y="2253711"/>
            <a:ext cx="343760" cy="726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65A44F1-37BB-4004-B743-FC905D1AFB52}"/>
              </a:ext>
            </a:extLst>
          </p:cNvPr>
          <p:cNvSpPr txBox="1"/>
          <p:nvPr/>
        </p:nvSpPr>
        <p:spPr>
          <a:xfrm>
            <a:off x="6487545" y="334818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オンライン版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93A614A9-7988-4906-93EF-7012FC434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055" y="3958939"/>
            <a:ext cx="3415982" cy="1418375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B8E9B2C-7A51-4B0A-98E8-0CB1D3C7B6AD}"/>
              </a:ext>
            </a:extLst>
          </p:cNvPr>
          <p:cNvSpPr/>
          <p:nvPr/>
        </p:nvSpPr>
        <p:spPr>
          <a:xfrm>
            <a:off x="7031502" y="4312285"/>
            <a:ext cx="557765" cy="6031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3CA347C3-8F16-4677-BA30-03C6E36A7BE4}"/>
              </a:ext>
            </a:extLst>
          </p:cNvPr>
          <p:cNvGrpSpPr/>
          <p:nvPr/>
        </p:nvGrpSpPr>
        <p:grpSpPr>
          <a:xfrm>
            <a:off x="6059859" y="1408458"/>
            <a:ext cx="1807235" cy="1399473"/>
            <a:chOff x="6186059" y="2554026"/>
            <a:chExt cx="2445130" cy="2032742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15FE217E-EED8-467E-B50E-64BD8CF4D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6059" y="2554026"/>
              <a:ext cx="2445130" cy="2032742"/>
            </a:xfrm>
            <a:prstGeom prst="rect">
              <a:avLst/>
            </a:prstGeom>
          </p:spPr>
        </p:pic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0323C059-5AC6-4F51-B3B8-DD8FF7155D90}"/>
                </a:ext>
              </a:extLst>
            </p:cNvPr>
            <p:cNvSpPr/>
            <p:nvPr/>
          </p:nvSpPr>
          <p:spPr>
            <a:xfrm>
              <a:off x="7442263" y="2688078"/>
              <a:ext cx="365805" cy="29507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3BBC5BB0-7299-4C4E-8E08-BE0E561B38DF}"/>
                </a:ext>
              </a:extLst>
            </p:cNvPr>
            <p:cNvSpPr/>
            <p:nvPr/>
          </p:nvSpPr>
          <p:spPr>
            <a:xfrm>
              <a:off x="7442263" y="3728936"/>
              <a:ext cx="1188481" cy="24091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CBA78BF-002C-4217-840B-6A39EB047B1A}"/>
              </a:ext>
            </a:extLst>
          </p:cNvPr>
          <p:cNvSpPr txBox="1"/>
          <p:nvPr/>
        </p:nvSpPr>
        <p:spPr>
          <a:xfrm>
            <a:off x="6685912" y="537731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アプリ版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5023FDF8-E53D-4CE7-AB6C-FD80876DE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984" y="2959713"/>
            <a:ext cx="3351053" cy="422717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130B228-3E9F-4A56-8E60-3BA7CB34141F}"/>
              </a:ext>
            </a:extLst>
          </p:cNvPr>
          <p:cNvSpPr/>
          <p:nvPr/>
        </p:nvSpPr>
        <p:spPr>
          <a:xfrm>
            <a:off x="8319157" y="3148029"/>
            <a:ext cx="486851" cy="2001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D86669-4729-4D0A-92A2-9A0FABA29297}"/>
              </a:ext>
            </a:extLst>
          </p:cNvPr>
          <p:cNvSpPr txBox="1"/>
          <p:nvPr/>
        </p:nvSpPr>
        <p:spPr>
          <a:xfrm>
            <a:off x="7900729" y="229368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どちらか</a:t>
            </a:r>
            <a:endParaRPr kumimoji="1" lang="en-US" altLang="ja-JP" dirty="0"/>
          </a:p>
          <a:p>
            <a:r>
              <a:rPr kumimoji="1" lang="ja-JP" altLang="en-US" dirty="0"/>
              <a:t>の表示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CC809AF-AE86-4F4A-811A-E8B3447A8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971" y="1270866"/>
            <a:ext cx="4549100" cy="3339234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4EBD6FA-AE87-49E2-B416-2B2E01EA212B}"/>
              </a:ext>
            </a:extLst>
          </p:cNvPr>
          <p:cNvSpPr/>
          <p:nvPr/>
        </p:nvSpPr>
        <p:spPr>
          <a:xfrm flipH="1" flipV="1">
            <a:off x="1009651" y="3308126"/>
            <a:ext cx="3924619" cy="12448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03564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78447047-ECDF-4B5B-BD2A-9D9490595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980" y="3455422"/>
            <a:ext cx="1333410" cy="222326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8A7EDFE-465B-4287-A1A8-9DB56AAAE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988" y="4484519"/>
            <a:ext cx="4721468" cy="1120833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8741" y="238891"/>
            <a:ext cx="916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セルの強調表示ルール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指定の値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より大きい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と操作．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=$</a:t>
            </a:r>
            <a:r>
              <a:rPr kumimoji="1" lang="en-US" altLang="ja-JP" sz="2400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B$3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」を指定し，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OK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をクリック</a:t>
            </a:r>
          </a:p>
        </p:txBody>
      </p:sp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E750D7ED-E9CD-4BEC-8AD8-919D0AD0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017" y="1445418"/>
            <a:ext cx="3732506" cy="207261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677019" y="2168509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78626" y="2159112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18943" y="373561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18943" y="5666870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=$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B$3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5A2AA1-F73D-48D2-B2BF-6A4F3D20BC38}"/>
              </a:ext>
            </a:extLst>
          </p:cNvPr>
          <p:cNvSpPr txBox="1"/>
          <p:nvPr/>
        </p:nvSpPr>
        <p:spPr>
          <a:xfrm>
            <a:off x="5655619" y="647457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アプリ版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146B86-4CC0-437F-BD34-3FE17362AC20}"/>
              </a:ext>
            </a:extLst>
          </p:cNvPr>
          <p:cNvSpPr txBox="1"/>
          <p:nvPr/>
        </p:nvSpPr>
        <p:spPr>
          <a:xfrm>
            <a:off x="1436218" y="624977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オンライン版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CCA8038-90D5-4E8E-94F9-3E67B151F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2" y="1200224"/>
            <a:ext cx="3400600" cy="183206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959170-D6D9-41FB-920D-D3FD04BAB9A1}"/>
              </a:ext>
            </a:extLst>
          </p:cNvPr>
          <p:cNvSpPr txBox="1"/>
          <p:nvPr/>
        </p:nvSpPr>
        <p:spPr>
          <a:xfrm>
            <a:off x="770841" y="5639603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=$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B$3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5EA153-B9A0-4D1A-9079-A1F8F7C350B7}"/>
              </a:ext>
            </a:extLst>
          </p:cNvPr>
          <p:cNvSpPr txBox="1"/>
          <p:nvPr/>
        </p:nvSpPr>
        <p:spPr>
          <a:xfrm>
            <a:off x="565864" y="307556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AAC9417-A085-4B0E-A5E8-6E7284A2E81B}"/>
              </a:ext>
            </a:extLst>
          </p:cNvPr>
          <p:cNvSpPr/>
          <p:nvPr/>
        </p:nvSpPr>
        <p:spPr>
          <a:xfrm>
            <a:off x="1713206" y="5384704"/>
            <a:ext cx="659969" cy="3027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FC99FF7-6314-4CB9-963C-CD40110941D3}"/>
              </a:ext>
            </a:extLst>
          </p:cNvPr>
          <p:cNvSpPr/>
          <p:nvPr/>
        </p:nvSpPr>
        <p:spPr>
          <a:xfrm flipV="1">
            <a:off x="1380612" y="4637056"/>
            <a:ext cx="860967" cy="172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2D582F6-5F0C-4B9E-8C21-CC5A8A16AE54}"/>
              </a:ext>
            </a:extLst>
          </p:cNvPr>
          <p:cNvSpPr/>
          <p:nvPr/>
        </p:nvSpPr>
        <p:spPr>
          <a:xfrm>
            <a:off x="342893" y="1458748"/>
            <a:ext cx="1758792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BB0890C-D856-4470-AFE3-8053D4EBE555}"/>
              </a:ext>
            </a:extLst>
          </p:cNvPr>
          <p:cNvSpPr/>
          <p:nvPr/>
        </p:nvSpPr>
        <p:spPr>
          <a:xfrm>
            <a:off x="2150232" y="1458748"/>
            <a:ext cx="1663520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C023812-D126-424C-BE54-BD303314EC96}"/>
              </a:ext>
            </a:extLst>
          </p:cNvPr>
          <p:cNvSpPr/>
          <p:nvPr/>
        </p:nvSpPr>
        <p:spPr>
          <a:xfrm>
            <a:off x="4093988" y="4966160"/>
            <a:ext cx="1427316" cy="3668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9B37DB9-A5A4-4A85-8A47-B20757A3ECD0}"/>
              </a:ext>
            </a:extLst>
          </p:cNvPr>
          <p:cNvSpPr/>
          <p:nvPr/>
        </p:nvSpPr>
        <p:spPr>
          <a:xfrm>
            <a:off x="7234369" y="5225884"/>
            <a:ext cx="906772" cy="3889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5431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06" y="1020533"/>
            <a:ext cx="7102824" cy="56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5805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5" y="2203847"/>
            <a:ext cx="8995085" cy="342066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最大の収益は</a:t>
            </a:r>
            <a:r>
              <a:rPr lang="en-US" altLang="ja-JP" b="1" dirty="0"/>
              <a:t>62000</a:t>
            </a:r>
            <a:r>
              <a:rPr lang="ja-JP" altLang="en-US" dirty="0"/>
              <a:t>だと分かる</a:t>
            </a:r>
            <a:endParaRPr kumimoji="1" lang="ja-JP" altLang="en-US" dirty="0"/>
          </a:p>
        </p:txBody>
      </p:sp>
      <p:sp>
        <p:nvSpPr>
          <p:cNvPr id="5" name="フリーフォーム 4"/>
          <p:cNvSpPr/>
          <p:nvPr/>
        </p:nvSpPr>
        <p:spPr>
          <a:xfrm>
            <a:off x="1175148" y="2479222"/>
            <a:ext cx="7848280" cy="2547257"/>
          </a:xfrm>
          <a:custGeom>
            <a:avLst/>
            <a:gdLst>
              <a:gd name="connsiteX0" fmla="*/ 159657 w 10101943"/>
              <a:gd name="connsiteY0" fmla="*/ 290285 h 3396342"/>
              <a:gd name="connsiteX1" fmla="*/ 130629 w 10101943"/>
              <a:gd name="connsiteY1" fmla="*/ 362857 h 3396342"/>
              <a:gd name="connsiteX2" fmla="*/ 101600 w 10101943"/>
              <a:gd name="connsiteY2" fmla="*/ 449942 h 3396342"/>
              <a:gd name="connsiteX3" fmla="*/ 58057 w 10101943"/>
              <a:gd name="connsiteY3" fmla="*/ 551542 h 3396342"/>
              <a:gd name="connsiteX4" fmla="*/ 43543 w 10101943"/>
              <a:gd name="connsiteY4" fmla="*/ 1669142 h 3396342"/>
              <a:gd name="connsiteX5" fmla="*/ 58057 w 10101943"/>
              <a:gd name="connsiteY5" fmla="*/ 2148114 h 3396342"/>
              <a:gd name="connsiteX6" fmla="*/ 87086 w 10101943"/>
              <a:gd name="connsiteY6" fmla="*/ 2249714 h 3396342"/>
              <a:gd name="connsiteX7" fmla="*/ 116115 w 10101943"/>
              <a:gd name="connsiteY7" fmla="*/ 2380342 h 3396342"/>
              <a:gd name="connsiteX8" fmla="*/ 130629 w 10101943"/>
              <a:gd name="connsiteY8" fmla="*/ 2423885 h 3396342"/>
              <a:gd name="connsiteX9" fmla="*/ 72572 w 10101943"/>
              <a:gd name="connsiteY9" fmla="*/ 2554514 h 3396342"/>
              <a:gd name="connsiteX10" fmla="*/ 29029 w 10101943"/>
              <a:gd name="connsiteY10" fmla="*/ 2569028 h 3396342"/>
              <a:gd name="connsiteX11" fmla="*/ 0 w 10101943"/>
              <a:gd name="connsiteY11" fmla="*/ 2670628 h 3396342"/>
              <a:gd name="connsiteX12" fmla="*/ 14515 w 10101943"/>
              <a:gd name="connsiteY12" fmla="*/ 2830285 h 3396342"/>
              <a:gd name="connsiteX13" fmla="*/ 43543 w 10101943"/>
              <a:gd name="connsiteY13" fmla="*/ 2917371 h 3396342"/>
              <a:gd name="connsiteX14" fmla="*/ 58057 w 10101943"/>
              <a:gd name="connsiteY14" fmla="*/ 2960914 h 3396342"/>
              <a:gd name="connsiteX15" fmla="*/ 87086 w 10101943"/>
              <a:gd name="connsiteY15" fmla="*/ 3048000 h 3396342"/>
              <a:gd name="connsiteX16" fmla="*/ 159657 w 10101943"/>
              <a:gd name="connsiteY16" fmla="*/ 3178628 h 3396342"/>
              <a:gd name="connsiteX17" fmla="*/ 246743 w 10101943"/>
              <a:gd name="connsiteY17" fmla="*/ 3251200 h 3396342"/>
              <a:gd name="connsiteX18" fmla="*/ 333829 w 10101943"/>
              <a:gd name="connsiteY18" fmla="*/ 3323771 h 3396342"/>
              <a:gd name="connsiteX19" fmla="*/ 493486 w 10101943"/>
              <a:gd name="connsiteY19" fmla="*/ 3367314 h 3396342"/>
              <a:gd name="connsiteX20" fmla="*/ 653143 w 10101943"/>
              <a:gd name="connsiteY20" fmla="*/ 3396342 h 3396342"/>
              <a:gd name="connsiteX21" fmla="*/ 1117600 w 10101943"/>
              <a:gd name="connsiteY21" fmla="*/ 3381828 h 3396342"/>
              <a:gd name="connsiteX22" fmla="*/ 1320800 w 10101943"/>
              <a:gd name="connsiteY22" fmla="*/ 3338285 h 3396342"/>
              <a:gd name="connsiteX23" fmla="*/ 1494972 w 10101943"/>
              <a:gd name="connsiteY23" fmla="*/ 3294742 h 3396342"/>
              <a:gd name="connsiteX24" fmla="*/ 1553029 w 10101943"/>
              <a:gd name="connsiteY24" fmla="*/ 3280228 h 3396342"/>
              <a:gd name="connsiteX25" fmla="*/ 1611086 w 10101943"/>
              <a:gd name="connsiteY25" fmla="*/ 3265714 h 3396342"/>
              <a:gd name="connsiteX26" fmla="*/ 1683657 w 10101943"/>
              <a:gd name="connsiteY26" fmla="*/ 3193142 h 3396342"/>
              <a:gd name="connsiteX27" fmla="*/ 1727200 w 10101943"/>
              <a:gd name="connsiteY27" fmla="*/ 3164114 h 3396342"/>
              <a:gd name="connsiteX28" fmla="*/ 1799772 w 10101943"/>
              <a:gd name="connsiteY28" fmla="*/ 3091542 h 3396342"/>
              <a:gd name="connsiteX29" fmla="*/ 1872343 w 10101943"/>
              <a:gd name="connsiteY29" fmla="*/ 3018971 h 3396342"/>
              <a:gd name="connsiteX30" fmla="*/ 1973943 w 10101943"/>
              <a:gd name="connsiteY30" fmla="*/ 2888342 h 3396342"/>
              <a:gd name="connsiteX31" fmla="*/ 2017486 w 10101943"/>
              <a:gd name="connsiteY31" fmla="*/ 2873828 h 3396342"/>
              <a:gd name="connsiteX32" fmla="*/ 2148115 w 10101943"/>
              <a:gd name="connsiteY32" fmla="*/ 2801257 h 3396342"/>
              <a:gd name="connsiteX33" fmla="*/ 2191657 w 10101943"/>
              <a:gd name="connsiteY33" fmla="*/ 2772228 h 3396342"/>
              <a:gd name="connsiteX34" fmla="*/ 2336800 w 10101943"/>
              <a:gd name="connsiteY34" fmla="*/ 2728685 h 3396342"/>
              <a:gd name="connsiteX35" fmla="*/ 2380343 w 10101943"/>
              <a:gd name="connsiteY35" fmla="*/ 2714171 h 3396342"/>
              <a:gd name="connsiteX36" fmla="*/ 2510972 w 10101943"/>
              <a:gd name="connsiteY36" fmla="*/ 2699657 h 3396342"/>
              <a:gd name="connsiteX37" fmla="*/ 2859315 w 10101943"/>
              <a:gd name="connsiteY37" fmla="*/ 2714171 h 3396342"/>
              <a:gd name="connsiteX38" fmla="*/ 2917372 w 10101943"/>
              <a:gd name="connsiteY38" fmla="*/ 2728685 h 3396342"/>
              <a:gd name="connsiteX39" fmla="*/ 3251200 w 10101943"/>
              <a:gd name="connsiteY39" fmla="*/ 2743200 h 3396342"/>
              <a:gd name="connsiteX40" fmla="*/ 3759200 w 10101943"/>
              <a:gd name="connsiteY40" fmla="*/ 2772228 h 3396342"/>
              <a:gd name="connsiteX41" fmla="*/ 4252686 w 10101943"/>
              <a:gd name="connsiteY41" fmla="*/ 2757714 h 3396342"/>
              <a:gd name="connsiteX42" fmla="*/ 4441372 w 10101943"/>
              <a:gd name="connsiteY42" fmla="*/ 2714171 h 3396342"/>
              <a:gd name="connsiteX43" fmla="*/ 4499429 w 10101943"/>
              <a:gd name="connsiteY43" fmla="*/ 2699657 h 3396342"/>
              <a:gd name="connsiteX44" fmla="*/ 4542972 w 10101943"/>
              <a:gd name="connsiteY44" fmla="*/ 2685142 h 3396342"/>
              <a:gd name="connsiteX45" fmla="*/ 4659086 w 10101943"/>
              <a:gd name="connsiteY45" fmla="*/ 2670628 h 3396342"/>
              <a:gd name="connsiteX46" fmla="*/ 4746172 w 10101943"/>
              <a:gd name="connsiteY46" fmla="*/ 2627085 h 3396342"/>
              <a:gd name="connsiteX47" fmla="*/ 4818743 w 10101943"/>
              <a:gd name="connsiteY47" fmla="*/ 2540000 h 3396342"/>
              <a:gd name="connsiteX48" fmla="*/ 4905829 w 10101943"/>
              <a:gd name="connsiteY48" fmla="*/ 2481942 h 3396342"/>
              <a:gd name="connsiteX49" fmla="*/ 5007429 w 10101943"/>
              <a:gd name="connsiteY49" fmla="*/ 2409371 h 3396342"/>
              <a:gd name="connsiteX50" fmla="*/ 5050972 w 10101943"/>
              <a:gd name="connsiteY50" fmla="*/ 2394857 h 3396342"/>
              <a:gd name="connsiteX51" fmla="*/ 5080000 w 10101943"/>
              <a:gd name="connsiteY51" fmla="*/ 2351314 h 3396342"/>
              <a:gd name="connsiteX52" fmla="*/ 5123543 w 10101943"/>
              <a:gd name="connsiteY52" fmla="*/ 2336800 h 3396342"/>
              <a:gd name="connsiteX53" fmla="*/ 5210629 w 10101943"/>
              <a:gd name="connsiteY53" fmla="*/ 2278742 h 3396342"/>
              <a:gd name="connsiteX54" fmla="*/ 5370286 w 10101943"/>
              <a:gd name="connsiteY54" fmla="*/ 2191657 h 3396342"/>
              <a:gd name="connsiteX55" fmla="*/ 5428343 w 10101943"/>
              <a:gd name="connsiteY55" fmla="*/ 2177142 h 3396342"/>
              <a:gd name="connsiteX56" fmla="*/ 5515429 w 10101943"/>
              <a:gd name="connsiteY56" fmla="*/ 2148114 h 3396342"/>
              <a:gd name="connsiteX57" fmla="*/ 5617029 w 10101943"/>
              <a:gd name="connsiteY57" fmla="*/ 2133600 h 3396342"/>
              <a:gd name="connsiteX58" fmla="*/ 5689600 w 10101943"/>
              <a:gd name="connsiteY58" fmla="*/ 2119085 h 3396342"/>
              <a:gd name="connsiteX59" fmla="*/ 5965372 w 10101943"/>
              <a:gd name="connsiteY59" fmla="*/ 2104571 h 3396342"/>
              <a:gd name="connsiteX60" fmla="*/ 7170057 w 10101943"/>
              <a:gd name="connsiteY60" fmla="*/ 2090057 h 3396342"/>
              <a:gd name="connsiteX61" fmla="*/ 8084457 w 10101943"/>
              <a:gd name="connsiteY61" fmla="*/ 2090057 h 3396342"/>
              <a:gd name="connsiteX62" fmla="*/ 8171543 w 10101943"/>
              <a:gd name="connsiteY62" fmla="*/ 2061028 h 3396342"/>
              <a:gd name="connsiteX63" fmla="*/ 8273143 w 10101943"/>
              <a:gd name="connsiteY63" fmla="*/ 1988457 h 3396342"/>
              <a:gd name="connsiteX64" fmla="*/ 8360229 w 10101943"/>
              <a:gd name="connsiteY64" fmla="*/ 1915885 h 3396342"/>
              <a:gd name="connsiteX65" fmla="*/ 8490857 w 10101943"/>
              <a:gd name="connsiteY65" fmla="*/ 1756228 h 3396342"/>
              <a:gd name="connsiteX66" fmla="*/ 8723086 w 10101943"/>
              <a:gd name="connsiteY66" fmla="*/ 1611085 h 3396342"/>
              <a:gd name="connsiteX67" fmla="*/ 8781143 w 10101943"/>
              <a:gd name="connsiteY67" fmla="*/ 1582057 h 3396342"/>
              <a:gd name="connsiteX68" fmla="*/ 8824686 w 10101943"/>
              <a:gd name="connsiteY68" fmla="*/ 1553028 h 3396342"/>
              <a:gd name="connsiteX69" fmla="*/ 8969829 w 10101943"/>
              <a:gd name="connsiteY69" fmla="*/ 1524000 h 3396342"/>
              <a:gd name="connsiteX70" fmla="*/ 9158515 w 10101943"/>
              <a:gd name="connsiteY70" fmla="*/ 1480457 h 3396342"/>
              <a:gd name="connsiteX71" fmla="*/ 9260115 w 10101943"/>
              <a:gd name="connsiteY71" fmla="*/ 1465942 h 3396342"/>
              <a:gd name="connsiteX72" fmla="*/ 9506857 w 10101943"/>
              <a:gd name="connsiteY72" fmla="*/ 1436914 h 3396342"/>
              <a:gd name="connsiteX73" fmla="*/ 9564915 w 10101943"/>
              <a:gd name="connsiteY73" fmla="*/ 1422400 h 3396342"/>
              <a:gd name="connsiteX74" fmla="*/ 9884229 w 10101943"/>
              <a:gd name="connsiteY74" fmla="*/ 1407885 h 3396342"/>
              <a:gd name="connsiteX75" fmla="*/ 9927772 w 10101943"/>
              <a:gd name="connsiteY75" fmla="*/ 1248228 h 3396342"/>
              <a:gd name="connsiteX76" fmla="*/ 9942286 w 10101943"/>
              <a:gd name="connsiteY76" fmla="*/ 1204685 h 3396342"/>
              <a:gd name="connsiteX77" fmla="*/ 9956800 w 10101943"/>
              <a:gd name="connsiteY77" fmla="*/ 1161142 h 3396342"/>
              <a:gd name="connsiteX78" fmla="*/ 9971315 w 10101943"/>
              <a:gd name="connsiteY78" fmla="*/ 1088571 h 3396342"/>
              <a:gd name="connsiteX79" fmla="*/ 10000343 w 10101943"/>
              <a:gd name="connsiteY79" fmla="*/ 1016000 h 3396342"/>
              <a:gd name="connsiteX80" fmla="*/ 10014857 w 10101943"/>
              <a:gd name="connsiteY80" fmla="*/ 972457 h 3396342"/>
              <a:gd name="connsiteX81" fmla="*/ 10029372 w 10101943"/>
              <a:gd name="connsiteY81" fmla="*/ 914400 h 3396342"/>
              <a:gd name="connsiteX82" fmla="*/ 10058400 w 10101943"/>
              <a:gd name="connsiteY82" fmla="*/ 856342 h 3396342"/>
              <a:gd name="connsiteX83" fmla="*/ 10072915 w 10101943"/>
              <a:gd name="connsiteY83" fmla="*/ 798285 h 3396342"/>
              <a:gd name="connsiteX84" fmla="*/ 10101943 w 10101943"/>
              <a:gd name="connsiteY84" fmla="*/ 711200 h 3396342"/>
              <a:gd name="connsiteX85" fmla="*/ 10072915 w 10101943"/>
              <a:gd name="connsiteY85" fmla="*/ 435428 h 3396342"/>
              <a:gd name="connsiteX86" fmla="*/ 10043886 w 10101943"/>
              <a:gd name="connsiteY86" fmla="*/ 275771 h 3396342"/>
              <a:gd name="connsiteX87" fmla="*/ 10014857 w 10101943"/>
              <a:gd name="connsiteY87" fmla="*/ 232228 h 3396342"/>
              <a:gd name="connsiteX88" fmla="*/ 9971315 w 10101943"/>
              <a:gd name="connsiteY88" fmla="*/ 217714 h 3396342"/>
              <a:gd name="connsiteX89" fmla="*/ 9884229 w 10101943"/>
              <a:gd name="connsiteY89" fmla="*/ 159657 h 3396342"/>
              <a:gd name="connsiteX90" fmla="*/ 9840686 w 10101943"/>
              <a:gd name="connsiteY90" fmla="*/ 130628 h 3396342"/>
              <a:gd name="connsiteX91" fmla="*/ 8810172 w 10101943"/>
              <a:gd name="connsiteY91" fmla="*/ 101600 h 3396342"/>
              <a:gd name="connsiteX92" fmla="*/ 8548915 w 10101943"/>
              <a:gd name="connsiteY92" fmla="*/ 87085 h 3396342"/>
              <a:gd name="connsiteX93" fmla="*/ 8418286 w 10101943"/>
              <a:gd name="connsiteY93" fmla="*/ 72571 h 3396342"/>
              <a:gd name="connsiteX94" fmla="*/ 8171543 w 10101943"/>
              <a:gd name="connsiteY94" fmla="*/ 58057 h 3396342"/>
              <a:gd name="connsiteX95" fmla="*/ 7997372 w 10101943"/>
              <a:gd name="connsiteY95" fmla="*/ 43542 h 3396342"/>
              <a:gd name="connsiteX96" fmla="*/ 7605486 w 10101943"/>
              <a:gd name="connsiteY96" fmla="*/ 29028 h 3396342"/>
              <a:gd name="connsiteX97" fmla="*/ 6894286 w 10101943"/>
              <a:gd name="connsiteY97" fmla="*/ 29028 h 3396342"/>
              <a:gd name="connsiteX98" fmla="*/ 6168572 w 10101943"/>
              <a:gd name="connsiteY98" fmla="*/ 43542 h 3396342"/>
              <a:gd name="connsiteX99" fmla="*/ 5994400 w 10101943"/>
              <a:gd name="connsiteY99" fmla="*/ 72571 h 3396342"/>
              <a:gd name="connsiteX100" fmla="*/ 5950857 w 10101943"/>
              <a:gd name="connsiteY100" fmla="*/ 87085 h 3396342"/>
              <a:gd name="connsiteX101" fmla="*/ 5834743 w 10101943"/>
              <a:gd name="connsiteY101" fmla="*/ 101600 h 3396342"/>
              <a:gd name="connsiteX102" fmla="*/ 5660572 w 10101943"/>
              <a:gd name="connsiteY102" fmla="*/ 130628 h 3396342"/>
              <a:gd name="connsiteX103" fmla="*/ 5094515 w 10101943"/>
              <a:gd name="connsiteY103" fmla="*/ 116114 h 3396342"/>
              <a:gd name="connsiteX104" fmla="*/ 4020457 w 10101943"/>
              <a:gd name="connsiteY104" fmla="*/ 101600 h 3396342"/>
              <a:gd name="connsiteX105" fmla="*/ 3889829 w 10101943"/>
              <a:gd name="connsiteY105" fmla="*/ 87085 h 3396342"/>
              <a:gd name="connsiteX106" fmla="*/ 3570515 w 10101943"/>
              <a:gd name="connsiteY106" fmla="*/ 58057 h 3396342"/>
              <a:gd name="connsiteX107" fmla="*/ 3367315 w 10101943"/>
              <a:gd name="connsiteY107" fmla="*/ 29028 h 3396342"/>
              <a:gd name="connsiteX108" fmla="*/ 3294743 w 10101943"/>
              <a:gd name="connsiteY108" fmla="*/ 14514 h 3396342"/>
              <a:gd name="connsiteX109" fmla="*/ 3004457 w 10101943"/>
              <a:gd name="connsiteY109" fmla="*/ 0 h 3396342"/>
              <a:gd name="connsiteX110" fmla="*/ 1436915 w 10101943"/>
              <a:gd name="connsiteY110" fmla="*/ 29028 h 3396342"/>
              <a:gd name="connsiteX111" fmla="*/ 711200 w 10101943"/>
              <a:gd name="connsiteY111" fmla="*/ 58057 h 3396342"/>
              <a:gd name="connsiteX112" fmla="*/ 566057 w 10101943"/>
              <a:gd name="connsiteY112" fmla="*/ 72571 h 3396342"/>
              <a:gd name="connsiteX113" fmla="*/ 522515 w 10101943"/>
              <a:gd name="connsiteY113" fmla="*/ 87085 h 3396342"/>
              <a:gd name="connsiteX114" fmla="*/ 435429 w 10101943"/>
              <a:gd name="connsiteY114" fmla="*/ 101600 h 3396342"/>
              <a:gd name="connsiteX115" fmla="*/ 304800 w 10101943"/>
              <a:gd name="connsiteY115" fmla="*/ 130628 h 3396342"/>
              <a:gd name="connsiteX116" fmla="*/ 217715 w 10101943"/>
              <a:gd name="connsiteY116" fmla="*/ 159657 h 3396342"/>
              <a:gd name="connsiteX117" fmla="*/ 174172 w 10101943"/>
              <a:gd name="connsiteY117" fmla="*/ 188685 h 3396342"/>
              <a:gd name="connsiteX118" fmla="*/ 159657 w 10101943"/>
              <a:gd name="connsiteY118" fmla="*/ 232228 h 3396342"/>
              <a:gd name="connsiteX119" fmla="*/ 72572 w 10101943"/>
              <a:gd name="connsiteY119" fmla="*/ 348342 h 339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0101943" h="3396342">
                <a:moveTo>
                  <a:pt x="159657" y="290285"/>
                </a:moveTo>
                <a:cubicBezTo>
                  <a:pt x="149981" y="314476"/>
                  <a:pt x="139533" y="338372"/>
                  <a:pt x="130629" y="362857"/>
                </a:cubicBezTo>
                <a:cubicBezTo>
                  <a:pt x="120172" y="391613"/>
                  <a:pt x="115284" y="422574"/>
                  <a:pt x="101600" y="449942"/>
                </a:cubicBezTo>
                <a:cubicBezTo>
                  <a:pt x="65730" y="521684"/>
                  <a:pt x="79415" y="487474"/>
                  <a:pt x="58057" y="551542"/>
                </a:cubicBezTo>
                <a:cubicBezTo>
                  <a:pt x="53219" y="924075"/>
                  <a:pt x="43543" y="1296577"/>
                  <a:pt x="43543" y="1669142"/>
                </a:cubicBezTo>
                <a:cubicBezTo>
                  <a:pt x="43543" y="1828873"/>
                  <a:pt x="49435" y="1988616"/>
                  <a:pt x="58057" y="2148114"/>
                </a:cubicBezTo>
                <a:cubicBezTo>
                  <a:pt x="59569" y="2176089"/>
                  <a:pt x="79083" y="2221702"/>
                  <a:pt x="87086" y="2249714"/>
                </a:cubicBezTo>
                <a:cubicBezTo>
                  <a:pt x="116883" y="2354007"/>
                  <a:pt x="86186" y="2260629"/>
                  <a:pt x="116115" y="2380342"/>
                </a:cubicBezTo>
                <a:cubicBezTo>
                  <a:pt x="119826" y="2395185"/>
                  <a:pt x="125791" y="2409371"/>
                  <a:pt x="130629" y="2423885"/>
                </a:cubicBezTo>
                <a:cubicBezTo>
                  <a:pt x="121760" y="2450492"/>
                  <a:pt x="103935" y="2529423"/>
                  <a:pt x="72572" y="2554514"/>
                </a:cubicBezTo>
                <a:cubicBezTo>
                  <a:pt x="60625" y="2564071"/>
                  <a:pt x="43543" y="2564190"/>
                  <a:pt x="29029" y="2569028"/>
                </a:cubicBezTo>
                <a:cubicBezTo>
                  <a:pt x="22186" y="2589559"/>
                  <a:pt x="0" y="2652407"/>
                  <a:pt x="0" y="2670628"/>
                </a:cubicBezTo>
                <a:cubicBezTo>
                  <a:pt x="0" y="2724066"/>
                  <a:pt x="5228" y="2777660"/>
                  <a:pt x="14515" y="2830285"/>
                </a:cubicBezTo>
                <a:cubicBezTo>
                  <a:pt x="19833" y="2860418"/>
                  <a:pt x="33867" y="2888342"/>
                  <a:pt x="43543" y="2917371"/>
                </a:cubicBezTo>
                <a:lnTo>
                  <a:pt x="58057" y="2960914"/>
                </a:lnTo>
                <a:lnTo>
                  <a:pt x="87086" y="3048000"/>
                </a:lnTo>
                <a:cubicBezTo>
                  <a:pt x="105337" y="3102754"/>
                  <a:pt x="109750" y="3128721"/>
                  <a:pt x="159657" y="3178628"/>
                </a:cubicBezTo>
                <a:cubicBezTo>
                  <a:pt x="286858" y="3305829"/>
                  <a:pt x="125508" y="3150171"/>
                  <a:pt x="246743" y="3251200"/>
                </a:cubicBezTo>
                <a:cubicBezTo>
                  <a:pt x="285804" y="3283751"/>
                  <a:pt x="287499" y="3303180"/>
                  <a:pt x="333829" y="3323771"/>
                </a:cubicBezTo>
                <a:cubicBezTo>
                  <a:pt x="413898" y="3359358"/>
                  <a:pt x="415436" y="3347802"/>
                  <a:pt x="493486" y="3367314"/>
                </a:cubicBezTo>
                <a:cubicBezTo>
                  <a:pt x="627730" y="3400874"/>
                  <a:pt x="384947" y="3362818"/>
                  <a:pt x="653143" y="3396342"/>
                </a:cubicBezTo>
                <a:cubicBezTo>
                  <a:pt x="807962" y="3391504"/>
                  <a:pt x="962920" y="3389969"/>
                  <a:pt x="1117600" y="3381828"/>
                </a:cubicBezTo>
                <a:cubicBezTo>
                  <a:pt x="1170990" y="3379018"/>
                  <a:pt x="1275166" y="3349694"/>
                  <a:pt x="1320800" y="3338285"/>
                </a:cubicBezTo>
                <a:lnTo>
                  <a:pt x="1494972" y="3294742"/>
                </a:lnTo>
                <a:lnTo>
                  <a:pt x="1553029" y="3280228"/>
                </a:lnTo>
                <a:lnTo>
                  <a:pt x="1611086" y="3265714"/>
                </a:lnTo>
                <a:cubicBezTo>
                  <a:pt x="1727205" y="3188300"/>
                  <a:pt x="1586891" y="3289908"/>
                  <a:pt x="1683657" y="3193142"/>
                </a:cubicBezTo>
                <a:cubicBezTo>
                  <a:pt x="1695992" y="3180807"/>
                  <a:pt x="1712686" y="3173790"/>
                  <a:pt x="1727200" y="3164114"/>
                </a:cubicBezTo>
                <a:cubicBezTo>
                  <a:pt x="1804611" y="3047999"/>
                  <a:pt x="1703009" y="3188305"/>
                  <a:pt x="1799772" y="3091542"/>
                </a:cubicBezTo>
                <a:cubicBezTo>
                  <a:pt x="1896534" y="2994780"/>
                  <a:pt x="1756227" y="3096383"/>
                  <a:pt x="1872343" y="3018971"/>
                </a:cubicBezTo>
                <a:cubicBezTo>
                  <a:pt x="1895411" y="2984369"/>
                  <a:pt x="1933015" y="2915627"/>
                  <a:pt x="1973943" y="2888342"/>
                </a:cubicBezTo>
                <a:cubicBezTo>
                  <a:pt x="1986673" y="2879855"/>
                  <a:pt x="2004112" y="2881258"/>
                  <a:pt x="2017486" y="2873828"/>
                </a:cubicBezTo>
                <a:cubicBezTo>
                  <a:pt x="2167210" y="2790649"/>
                  <a:pt x="2049588" y="2834099"/>
                  <a:pt x="2148115" y="2801257"/>
                </a:cubicBezTo>
                <a:cubicBezTo>
                  <a:pt x="2162629" y="2791581"/>
                  <a:pt x="2175717" y="2779313"/>
                  <a:pt x="2191657" y="2772228"/>
                </a:cubicBezTo>
                <a:cubicBezTo>
                  <a:pt x="2253729" y="2744640"/>
                  <a:pt x="2277702" y="2745570"/>
                  <a:pt x="2336800" y="2728685"/>
                </a:cubicBezTo>
                <a:cubicBezTo>
                  <a:pt x="2351511" y="2724482"/>
                  <a:pt x="2365252" y="2716686"/>
                  <a:pt x="2380343" y="2714171"/>
                </a:cubicBezTo>
                <a:cubicBezTo>
                  <a:pt x="2423558" y="2706969"/>
                  <a:pt x="2467429" y="2704495"/>
                  <a:pt x="2510972" y="2699657"/>
                </a:cubicBezTo>
                <a:cubicBezTo>
                  <a:pt x="2627086" y="2704495"/>
                  <a:pt x="2743395" y="2705891"/>
                  <a:pt x="2859315" y="2714171"/>
                </a:cubicBezTo>
                <a:cubicBezTo>
                  <a:pt x="2879212" y="2715592"/>
                  <a:pt x="2897479" y="2727211"/>
                  <a:pt x="2917372" y="2728685"/>
                </a:cubicBezTo>
                <a:cubicBezTo>
                  <a:pt x="3028449" y="2736913"/>
                  <a:pt x="3139945" y="2737902"/>
                  <a:pt x="3251200" y="2743200"/>
                </a:cubicBezTo>
                <a:lnTo>
                  <a:pt x="3759200" y="2772228"/>
                </a:lnTo>
                <a:lnTo>
                  <a:pt x="4252686" y="2757714"/>
                </a:lnTo>
                <a:cubicBezTo>
                  <a:pt x="4378270" y="2751588"/>
                  <a:pt x="4327472" y="2742645"/>
                  <a:pt x="4441372" y="2714171"/>
                </a:cubicBezTo>
                <a:cubicBezTo>
                  <a:pt x="4460724" y="2709333"/>
                  <a:pt x="4480249" y="2705137"/>
                  <a:pt x="4499429" y="2699657"/>
                </a:cubicBezTo>
                <a:cubicBezTo>
                  <a:pt x="4514140" y="2695454"/>
                  <a:pt x="4527919" y="2687879"/>
                  <a:pt x="4542972" y="2685142"/>
                </a:cubicBezTo>
                <a:cubicBezTo>
                  <a:pt x="4581349" y="2678164"/>
                  <a:pt x="4620381" y="2675466"/>
                  <a:pt x="4659086" y="2670628"/>
                </a:cubicBezTo>
                <a:cubicBezTo>
                  <a:pt x="4694501" y="2658823"/>
                  <a:pt x="4718035" y="2655222"/>
                  <a:pt x="4746172" y="2627085"/>
                </a:cubicBezTo>
                <a:cubicBezTo>
                  <a:pt x="4830034" y="2543222"/>
                  <a:pt x="4711740" y="2623224"/>
                  <a:pt x="4818743" y="2540000"/>
                </a:cubicBezTo>
                <a:cubicBezTo>
                  <a:pt x="4846282" y="2518581"/>
                  <a:pt x="4877918" y="2502875"/>
                  <a:pt x="4905829" y="2481942"/>
                </a:cubicBezTo>
                <a:cubicBezTo>
                  <a:pt x="4918973" y="2472084"/>
                  <a:pt x="4986210" y="2419981"/>
                  <a:pt x="5007429" y="2409371"/>
                </a:cubicBezTo>
                <a:cubicBezTo>
                  <a:pt x="5021113" y="2402529"/>
                  <a:pt x="5036458" y="2399695"/>
                  <a:pt x="5050972" y="2394857"/>
                </a:cubicBezTo>
                <a:cubicBezTo>
                  <a:pt x="5060648" y="2380343"/>
                  <a:pt x="5066379" y="2362211"/>
                  <a:pt x="5080000" y="2351314"/>
                </a:cubicBezTo>
                <a:cubicBezTo>
                  <a:pt x="5091947" y="2341757"/>
                  <a:pt x="5110169" y="2344230"/>
                  <a:pt x="5123543" y="2336800"/>
                </a:cubicBezTo>
                <a:cubicBezTo>
                  <a:pt x="5154041" y="2319857"/>
                  <a:pt x="5181600" y="2298095"/>
                  <a:pt x="5210629" y="2278742"/>
                </a:cubicBezTo>
                <a:cubicBezTo>
                  <a:pt x="5258318" y="2246950"/>
                  <a:pt x="5317605" y="2204828"/>
                  <a:pt x="5370286" y="2191657"/>
                </a:cubicBezTo>
                <a:cubicBezTo>
                  <a:pt x="5389638" y="2186819"/>
                  <a:pt x="5409236" y="2182874"/>
                  <a:pt x="5428343" y="2177142"/>
                </a:cubicBezTo>
                <a:cubicBezTo>
                  <a:pt x="5457651" y="2168349"/>
                  <a:pt x="5485138" y="2152441"/>
                  <a:pt x="5515429" y="2148114"/>
                </a:cubicBezTo>
                <a:cubicBezTo>
                  <a:pt x="5549296" y="2143276"/>
                  <a:pt x="5583284" y="2139224"/>
                  <a:pt x="5617029" y="2133600"/>
                </a:cubicBezTo>
                <a:cubicBezTo>
                  <a:pt x="5641363" y="2129544"/>
                  <a:pt x="5665016" y="2121134"/>
                  <a:pt x="5689600" y="2119085"/>
                </a:cubicBezTo>
                <a:cubicBezTo>
                  <a:pt x="5781333" y="2111440"/>
                  <a:pt x="5873338" y="2106376"/>
                  <a:pt x="5965372" y="2104571"/>
                </a:cubicBezTo>
                <a:lnTo>
                  <a:pt x="7170057" y="2090057"/>
                </a:lnTo>
                <a:cubicBezTo>
                  <a:pt x="7480787" y="2098688"/>
                  <a:pt x="7775368" y="2118156"/>
                  <a:pt x="8084457" y="2090057"/>
                </a:cubicBezTo>
                <a:cubicBezTo>
                  <a:pt x="8114930" y="2087287"/>
                  <a:pt x="8146083" y="2078001"/>
                  <a:pt x="8171543" y="2061028"/>
                </a:cubicBezTo>
                <a:cubicBezTo>
                  <a:pt x="8274142" y="1992630"/>
                  <a:pt x="8147148" y="2078454"/>
                  <a:pt x="8273143" y="1988457"/>
                </a:cubicBezTo>
                <a:cubicBezTo>
                  <a:pt x="8318672" y="1955936"/>
                  <a:pt x="8322110" y="1962474"/>
                  <a:pt x="8360229" y="1915885"/>
                </a:cubicBezTo>
                <a:cubicBezTo>
                  <a:pt x="8404486" y="1861793"/>
                  <a:pt x="8436501" y="1800702"/>
                  <a:pt x="8490857" y="1756228"/>
                </a:cubicBezTo>
                <a:cubicBezTo>
                  <a:pt x="8609287" y="1659330"/>
                  <a:pt x="8592592" y="1676332"/>
                  <a:pt x="8723086" y="1611085"/>
                </a:cubicBezTo>
                <a:cubicBezTo>
                  <a:pt x="8742438" y="1601409"/>
                  <a:pt x="8763140" y="1594059"/>
                  <a:pt x="8781143" y="1582057"/>
                </a:cubicBezTo>
                <a:cubicBezTo>
                  <a:pt x="8795657" y="1572381"/>
                  <a:pt x="8808013" y="1558158"/>
                  <a:pt x="8824686" y="1553028"/>
                </a:cubicBezTo>
                <a:cubicBezTo>
                  <a:pt x="8871843" y="1538518"/>
                  <a:pt x="8921963" y="1535967"/>
                  <a:pt x="8969829" y="1524000"/>
                </a:cubicBezTo>
                <a:cubicBezTo>
                  <a:pt x="9033879" y="1507987"/>
                  <a:pt x="9091773" y="1492971"/>
                  <a:pt x="9158515" y="1480457"/>
                </a:cubicBezTo>
                <a:cubicBezTo>
                  <a:pt x="9192140" y="1474152"/>
                  <a:pt x="9226248" y="1470780"/>
                  <a:pt x="9260115" y="1465942"/>
                </a:cubicBezTo>
                <a:cubicBezTo>
                  <a:pt x="9376867" y="1427025"/>
                  <a:pt x="9249388" y="1465521"/>
                  <a:pt x="9506857" y="1436914"/>
                </a:cubicBezTo>
                <a:cubicBezTo>
                  <a:pt x="9526683" y="1434711"/>
                  <a:pt x="9545026" y="1423930"/>
                  <a:pt x="9564915" y="1422400"/>
                </a:cubicBezTo>
                <a:cubicBezTo>
                  <a:pt x="9671149" y="1414228"/>
                  <a:pt x="9777791" y="1412723"/>
                  <a:pt x="9884229" y="1407885"/>
                </a:cubicBezTo>
                <a:cubicBezTo>
                  <a:pt x="9904744" y="1305307"/>
                  <a:pt x="9890941" y="1358721"/>
                  <a:pt x="9927772" y="1248228"/>
                </a:cubicBezTo>
                <a:lnTo>
                  <a:pt x="9942286" y="1204685"/>
                </a:lnTo>
                <a:cubicBezTo>
                  <a:pt x="9947124" y="1190171"/>
                  <a:pt x="9953799" y="1176144"/>
                  <a:pt x="9956800" y="1161142"/>
                </a:cubicBezTo>
                <a:cubicBezTo>
                  <a:pt x="9961638" y="1136952"/>
                  <a:pt x="9964226" y="1112200"/>
                  <a:pt x="9971315" y="1088571"/>
                </a:cubicBezTo>
                <a:cubicBezTo>
                  <a:pt x="9978802" y="1063616"/>
                  <a:pt x="9991195" y="1040395"/>
                  <a:pt x="10000343" y="1016000"/>
                </a:cubicBezTo>
                <a:cubicBezTo>
                  <a:pt x="10005715" y="1001675"/>
                  <a:pt x="10010654" y="987168"/>
                  <a:pt x="10014857" y="972457"/>
                </a:cubicBezTo>
                <a:cubicBezTo>
                  <a:pt x="10020337" y="953277"/>
                  <a:pt x="10022368" y="933078"/>
                  <a:pt x="10029372" y="914400"/>
                </a:cubicBezTo>
                <a:cubicBezTo>
                  <a:pt x="10036969" y="894141"/>
                  <a:pt x="10050803" y="876601"/>
                  <a:pt x="10058400" y="856342"/>
                </a:cubicBezTo>
                <a:cubicBezTo>
                  <a:pt x="10065404" y="837664"/>
                  <a:pt x="10067183" y="817392"/>
                  <a:pt x="10072915" y="798285"/>
                </a:cubicBezTo>
                <a:cubicBezTo>
                  <a:pt x="10081707" y="768977"/>
                  <a:pt x="10101943" y="711200"/>
                  <a:pt x="10101943" y="711200"/>
                </a:cubicBezTo>
                <a:cubicBezTo>
                  <a:pt x="10076285" y="377636"/>
                  <a:pt x="10101945" y="638637"/>
                  <a:pt x="10072915" y="435428"/>
                </a:cubicBezTo>
                <a:cubicBezTo>
                  <a:pt x="10066912" y="393407"/>
                  <a:pt x="10066651" y="321302"/>
                  <a:pt x="10043886" y="275771"/>
                </a:cubicBezTo>
                <a:cubicBezTo>
                  <a:pt x="10036085" y="260169"/>
                  <a:pt x="10028479" y="243125"/>
                  <a:pt x="10014857" y="232228"/>
                </a:cubicBezTo>
                <a:cubicBezTo>
                  <a:pt x="10002910" y="222671"/>
                  <a:pt x="9985829" y="222552"/>
                  <a:pt x="9971315" y="217714"/>
                </a:cubicBezTo>
                <a:lnTo>
                  <a:pt x="9884229" y="159657"/>
                </a:lnTo>
                <a:cubicBezTo>
                  <a:pt x="9869715" y="149981"/>
                  <a:pt x="9857235" y="136144"/>
                  <a:pt x="9840686" y="130628"/>
                </a:cubicBezTo>
                <a:cubicBezTo>
                  <a:pt x="9485001" y="12069"/>
                  <a:pt x="9812441" y="116339"/>
                  <a:pt x="8810172" y="101600"/>
                </a:cubicBezTo>
                <a:lnTo>
                  <a:pt x="8548915" y="87085"/>
                </a:lnTo>
                <a:cubicBezTo>
                  <a:pt x="8505224" y="83849"/>
                  <a:pt x="8461968" y="75931"/>
                  <a:pt x="8418286" y="72571"/>
                </a:cubicBezTo>
                <a:cubicBezTo>
                  <a:pt x="8336139" y="66252"/>
                  <a:pt x="8253738" y="63726"/>
                  <a:pt x="8171543" y="58057"/>
                </a:cubicBezTo>
                <a:cubicBezTo>
                  <a:pt x="8113423" y="54049"/>
                  <a:pt x="8055554" y="46526"/>
                  <a:pt x="7997372" y="43542"/>
                </a:cubicBezTo>
                <a:cubicBezTo>
                  <a:pt x="7866825" y="36847"/>
                  <a:pt x="7736115" y="33866"/>
                  <a:pt x="7605486" y="29028"/>
                </a:cubicBezTo>
                <a:cubicBezTo>
                  <a:pt x="7245503" y="-970"/>
                  <a:pt x="7512162" y="14824"/>
                  <a:pt x="6894286" y="29028"/>
                </a:cubicBezTo>
                <a:lnTo>
                  <a:pt x="6168572" y="43542"/>
                </a:lnTo>
                <a:cubicBezTo>
                  <a:pt x="6111232" y="51734"/>
                  <a:pt x="6050991" y="58424"/>
                  <a:pt x="5994400" y="72571"/>
                </a:cubicBezTo>
                <a:cubicBezTo>
                  <a:pt x="5979557" y="76282"/>
                  <a:pt x="5965910" y="84348"/>
                  <a:pt x="5950857" y="87085"/>
                </a:cubicBezTo>
                <a:cubicBezTo>
                  <a:pt x="5912480" y="94063"/>
                  <a:pt x="5873407" y="96445"/>
                  <a:pt x="5834743" y="101600"/>
                </a:cubicBezTo>
                <a:cubicBezTo>
                  <a:pt x="5726717" y="116004"/>
                  <a:pt x="5753713" y="112000"/>
                  <a:pt x="5660572" y="130628"/>
                </a:cubicBezTo>
                <a:lnTo>
                  <a:pt x="5094515" y="116114"/>
                </a:lnTo>
                <a:lnTo>
                  <a:pt x="4020457" y="101600"/>
                </a:lnTo>
                <a:cubicBezTo>
                  <a:pt x="3976659" y="100545"/>
                  <a:pt x="3933436" y="91305"/>
                  <a:pt x="3889829" y="87085"/>
                </a:cubicBezTo>
                <a:cubicBezTo>
                  <a:pt x="3783449" y="76790"/>
                  <a:pt x="3675938" y="75628"/>
                  <a:pt x="3570515" y="58057"/>
                </a:cubicBezTo>
                <a:cubicBezTo>
                  <a:pt x="3198488" y="-3950"/>
                  <a:pt x="3839301" y="101640"/>
                  <a:pt x="3367315" y="29028"/>
                </a:cubicBezTo>
                <a:cubicBezTo>
                  <a:pt x="3342932" y="25277"/>
                  <a:pt x="3319334" y="16481"/>
                  <a:pt x="3294743" y="14514"/>
                </a:cubicBezTo>
                <a:cubicBezTo>
                  <a:pt x="3198169" y="6788"/>
                  <a:pt x="3101219" y="4838"/>
                  <a:pt x="3004457" y="0"/>
                </a:cubicBezTo>
                <a:lnTo>
                  <a:pt x="1436915" y="29028"/>
                </a:lnTo>
                <a:cubicBezTo>
                  <a:pt x="1248008" y="33999"/>
                  <a:pt x="907830" y="49507"/>
                  <a:pt x="711200" y="58057"/>
                </a:cubicBezTo>
                <a:cubicBezTo>
                  <a:pt x="662819" y="62895"/>
                  <a:pt x="614114" y="65178"/>
                  <a:pt x="566057" y="72571"/>
                </a:cubicBezTo>
                <a:cubicBezTo>
                  <a:pt x="550936" y="74897"/>
                  <a:pt x="537450" y="83766"/>
                  <a:pt x="522515" y="87085"/>
                </a:cubicBezTo>
                <a:cubicBezTo>
                  <a:pt x="493787" y="93469"/>
                  <a:pt x="464383" y="96336"/>
                  <a:pt x="435429" y="101600"/>
                </a:cubicBezTo>
                <a:cubicBezTo>
                  <a:pt x="400370" y="107974"/>
                  <a:pt x="340641" y="119876"/>
                  <a:pt x="304800" y="130628"/>
                </a:cubicBezTo>
                <a:cubicBezTo>
                  <a:pt x="275492" y="139421"/>
                  <a:pt x="243175" y="142684"/>
                  <a:pt x="217715" y="159657"/>
                </a:cubicBezTo>
                <a:lnTo>
                  <a:pt x="174172" y="188685"/>
                </a:lnTo>
                <a:cubicBezTo>
                  <a:pt x="169334" y="203199"/>
                  <a:pt x="167087" y="218854"/>
                  <a:pt x="159657" y="232228"/>
                </a:cubicBezTo>
                <a:cubicBezTo>
                  <a:pt x="118626" y="306083"/>
                  <a:pt x="116614" y="304300"/>
                  <a:pt x="72572" y="348342"/>
                </a:cubicBezTo>
              </a:path>
            </a:pathLst>
          </a:custGeom>
          <a:solidFill>
            <a:srgbClr val="FF0000">
              <a:alpha val="8000"/>
            </a:srgb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1295230" y="2550320"/>
            <a:ext cx="5040086" cy="2964656"/>
          </a:xfrm>
          <a:custGeom>
            <a:avLst/>
            <a:gdLst>
              <a:gd name="connsiteX0" fmla="*/ 159657 w 6720114"/>
              <a:gd name="connsiteY0" fmla="*/ 159658 h 4165600"/>
              <a:gd name="connsiteX1" fmla="*/ 130628 w 6720114"/>
              <a:gd name="connsiteY1" fmla="*/ 435429 h 4165600"/>
              <a:gd name="connsiteX2" fmla="*/ 101600 w 6720114"/>
              <a:gd name="connsiteY2" fmla="*/ 478972 h 4165600"/>
              <a:gd name="connsiteX3" fmla="*/ 58057 w 6720114"/>
              <a:gd name="connsiteY3" fmla="*/ 609600 h 4165600"/>
              <a:gd name="connsiteX4" fmla="*/ 43543 w 6720114"/>
              <a:gd name="connsiteY4" fmla="*/ 653143 h 4165600"/>
              <a:gd name="connsiteX5" fmla="*/ 14514 w 6720114"/>
              <a:gd name="connsiteY5" fmla="*/ 1045029 h 4165600"/>
              <a:gd name="connsiteX6" fmla="*/ 0 w 6720114"/>
              <a:gd name="connsiteY6" fmla="*/ 1132115 h 4165600"/>
              <a:gd name="connsiteX7" fmla="*/ 14514 w 6720114"/>
              <a:gd name="connsiteY7" fmla="*/ 1378858 h 4165600"/>
              <a:gd name="connsiteX8" fmla="*/ 43543 w 6720114"/>
              <a:gd name="connsiteY8" fmla="*/ 1640115 h 4165600"/>
              <a:gd name="connsiteX9" fmla="*/ 58057 w 6720114"/>
              <a:gd name="connsiteY9" fmla="*/ 2510972 h 4165600"/>
              <a:gd name="connsiteX10" fmla="*/ 72571 w 6720114"/>
              <a:gd name="connsiteY10" fmla="*/ 2612572 h 4165600"/>
              <a:gd name="connsiteX11" fmla="*/ 87085 w 6720114"/>
              <a:gd name="connsiteY11" fmla="*/ 2757715 h 4165600"/>
              <a:gd name="connsiteX12" fmla="*/ 101600 w 6720114"/>
              <a:gd name="connsiteY12" fmla="*/ 3033486 h 4165600"/>
              <a:gd name="connsiteX13" fmla="*/ 130628 w 6720114"/>
              <a:gd name="connsiteY13" fmla="*/ 3309258 h 4165600"/>
              <a:gd name="connsiteX14" fmla="*/ 159657 w 6720114"/>
              <a:gd name="connsiteY14" fmla="*/ 3556000 h 4165600"/>
              <a:gd name="connsiteX15" fmla="*/ 174171 w 6720114"/>
              <a:gd name="connsiteY15" fmla="*/ 3643086 h 4165600"/>
              <a:gd name="connsiteX16" fmla="*/ 188685 w 6720114"/>
              <a:gd name="connsiteY16" fmla="*/ 3686629 h 4165600"/>
              <a:gd name="connsiteX17" fmla="*/ 203200 w 6720114"/>
              <a:gd name="connsiteY17" fmla="*/ 3744686 h 4165600"/>
              <a:gd name="connsiteX18" fmla="*/ 232228 w 6720114"/>
              <a:gd name="connsiteY18" fmla="*/ 3875315 h 4165600"/>
              <a:gd name="connsiteX19" fmla="*/ 246743 w 6720114"/>
              <a:gd name="connsiteY19" fmla="*/ 3918858 h 4165600"/>
              <a:gd name="connsiteX20" fmla="*/ 290285 w 6720114"/>
              <a:gd name="connsiteY20" fmla="*/ 3947886 h 4165600"/>
              <a:gd name="connsiteX21" fmla="*/ 319314 w 6720114"/>
              <a:gd name="connsiteY21" fmla="*/ 3991429 h 4165600"/>
              <a:gd name="connsiteX22" fmla="*/ 362857 w 6720114"/>
              <a:gd name="connsiteY22" fmla="*/ 4005943 h 4165600"/>
              <a:gd name="connsiteX23" fmla="*/ 493485 w 6720114"/>
              <a:gd name="connsiteY23" fmla="*/ 4064000 h 4165600"/>
              <a:gd name="connsiteX24" fmla="*/ 580571 w 6720114"/>
              <a:gd name="connsiteY24" fmla="*/ 4093029 h 4165600"/>
              <a:gd name="connsiteX25" fmla="*/ 624114 w 6720114"/>
              <a:gd name="connsiteY25" fmla="*/ 4107543 h 4165600"/>
              <a:gd name="connsiteX26" fmla="*/ 856343 w 6720114"/>
              <a:gd name="connsiteY26" fmla="*/ 4136572 h 4165600"/>
              <a:gd name="connsiteX27" fmla="*/ 957943 w 6720114"/>
              <a:gd name="connsiteY27" fmla="*/ 4151086 h 4165600"/>
              <a:gd name="connsiteX28" fmla="*/ 1161143 w 6720114"/>
              <a:gd name="connsiteY28" fmla="*/ 4165600 h 4165600"/>
              <a:gd name="connsiteX29" fmla="*/ 1799771 w 6720114"/>
              <a:gd name="connsiteY29" fmla="*/ 4151086 h 4165600"/>
              <a:gd name="connsiteX30" fmla="*/ 1886857 w 6720114"/>
              <a:gd name="connsiteY30" fmla="*/ 4136572 h 4165600"/>
              <a:gd name="connsiteX31" fmla="*/ 2206171 w 6720114"/>
              <a:gd name="connsiteY31" fmla="*/ 4122058 h 4165600"/>
              <a:gd name="connsiteX32" fmla="*/ 2293257 w 6720114"/>
              <a:gd name="connsiteY32" fmla="*/ 4107543 h 4165600"/>
              <a:gd name="connsiteX33" fmla="*/ 2438400 w 6720114"/>
              <a:gd name="connsiteY33" fmla="*/ 4093029 h 4165600"/>
              <a:gd name="connsiteX34" fmla="*/ 2554514 w 6720114"/>
              <a:gd name="connsiteY34" fmla="*/ 4034972 h 4165600"/>
              <a:gd name="connsiteX35" fmla="*/ 2598057 w 6720114"/>
              <a:gd name="connsiteY35" fmla="*/ 4020458 h 4165600"/>
              <a:gd name="connsiteX36" fmla="*/ 2743200 w 6720114"/>
              <a:gd name="connsiteY36" fmla="*/ 3947886 h 4165600"/>
              <a:gd name="connsiteX37" fmla="*/ 2844800 w 6720114"/>
              <a:gd name="connsiteY37" fmla="*/ 3889829 h 4165600"/>
              <a:gd name="connsiteX38" fmla="*/ 2888343 w 6720114"/>
              <a:gd name="connsiteY38" fmla="*/ 3860800 h 4165600"/>
              <a:gd name="connsiteX39" fmla="*/ 2989943 w 6720114"/>
              <a:gd name="connsiteY39" fmla="*/ 3802743 h 4165600"/>
              <a:gd name="connsiteX40" fmla="*/ 3120571 w 6720114"/>
              <a:gd name="connsiteY40" fmla="*/ 3686629 h 4165600"/>
              <a:gd name="connsiteX41" fmla="*/ 3236685 w 6720114"/>
              <a:gd name="connsiteY41" fmla="*/ 3585029 h 4165600"/>
              <a:gd name="connsiteX42" fmla="*/ 3323771 w 6720114"/>
              <a:gd name="connsiteY42" fmla="*/ 3526972 h 4165600"/>
              <a:gd name="connsiteX43" fmla="*/ 3497943 w 6720114"/>
              <a:gd name="connsiteY43" fmla="*/ 3497943 h 4165600"/>
              <a:gd name="connsiteX44" fmla="*/ 3991428 w 6720114"/>
              <a:gd name="connsiteY44" fmla="*/ 3483429 h 4165600"/>
              <a:gd name="connsiteX45" fmla="*/ 4122057 w 6720114"/>
              <a:gd name="connsiteY45" fmla="*/ 3468915 h 4165600"/>
              <a:gd name="connsiteX46" fmla="*/ 4586514 w 6720114"/>
              <a:gd name="connsiteY46" fmla="*/ 3439886 h 4165600"/>
              <a:gd name="connsiteX47" fmla="*/ 4688114 w 6720114"/>
              <a:gd name="connsiteY47" fmla="*/ 3410858 h 4165600"/>
              <a:gd name="connsiteX48" fmla="*/ 4717143 w 6720114"/>
              <a:gd name="connsiteY48" fmla="*/ 3367315 h 4165600"/>
              <a:gd name="connsiteX49" fmla="*/ 4775200 w 6720114"/>
              <a:gd name="connsiteY49" fmla="*/ 3294743 h 4165600"/>
              <a:gd name="connsiteX50" fmla="*/ 4862285 w 6720114"/>
              <a:gd name="connsiteY50" fmla="*/ 3193143 h 4165600"/>
              <a:gd name="connsiteX51" fmla="*/ 4891314 w 6720114"/>
              <a:gd name="connsiteY51" fmla="*/ 3120572 h 4165600"/>
              <a:gd name="connsiteX52" fmla="*/ 4920343 w 6720114"/>
              <a:gd name="connsiteY52" fmla="*/ 2641600 h 4165600"/>
              <a:gd name="connsiteX53" fmla="*/ 4949371 w 6720114"/>
              <a:gd name="connsiteY53" fmla="*/ 2496458 h 4165600"/>
              <a:gd name="connsiteX54" fmla="*/ 4963885 w 6720114"/>
              <a:gd name="connsiteY54" fmla="*/ 2438400 h 4165600"/>
              <a:gd name="connsiteX55" fmla="*/ 4992914 w 6720114"/>
              <a:gd name="connsiteY55" fmla="*/ 2394858 h 4165600"/>
              <a:gd name="connsiteX56" fmla="*/ 5036457 w 6720114"/>
              <a:gd name="connsiteY56" fmla="*/ 2249715 h 4165600"/>
              <a:gd name="connsiteX57" fmla="*/ 5050971 w 6720114"/>
              <a:gd name="connsiteY57" fmla="*/ 2206172 h 4165600"/>
              <a:gd name="connsiteX58" fmla="*/ 5065485 w 6720114"/>
              <a:gd name="connsiteY58" fmla="*/ 2162629 h 4165600"/>
              <a:gd name="connsiteX59" fmla="*/ 5109028 w 6720114"/>
              <a:gd name="connsiteY59" fmla="*/ 2046515 h 4165600"/>
              <a:gd name="connsiteX60" fmla="*/ 5123543 w 6720114"/>
              <a:gd name="connsiteY60" fmla="*/ 2002972 h 4165600"/>
              <a:gd name="connsiteX61" fmla="*/ 5181600 w 6720114"/>
              <a:gd name="connsiteY61" fmla="*/ 1944915 h 4165600"/>
              <a:gd name="connsiteX62" fmla="*/ 5196114 w 6720114"/>
              <a:gd name="connsiteY62" fmla="*/ 1901372 h 4165600"/>
              <a:gd name="connsiteX63" fmla="*/ 5196114 w 6720114"/>
              <a:gd name="connsiteY63" fmla="*/ 1727200 h 4165600"/>
              <a:gd name="connsiteX64" fmla="*/ 5268685 w 6720114"/>
              <a:gd name="connsiteY64" fmla="*/ 1712686 h 4165600"/>
              <a:gd name="connsiteX65" fmla="*/ 5341257 w 6720114"/>
              <a:gd name="connsiteY65" fmla="*/ 1683658 h 4165600"/>
              <a:gd name="connsiteX66" fmla="*/ 5500914 w 6720114"/>
              <a:gd name="connsiteY66" fmla="*/ 1654629 h 4165600"/>
              <a:gd name="connsiteX67" fmla="*/ 6255657 w 6720114"/>
              <a:gd name="connsiteY67" fmla="*/ 1625600 h 4165600"/>
              <a:gd name="connsiteX68" fmla="*/ 6444343 w 6720114"/>
              <a:gd name="connsiteY68" fmla="*/ 1596572 h 4165600"/>
              <a:gd name="connsiteX69" fmla="*/ 6487885 w 6720114"/>
              <a:gd name="connsiteY69" fmla="*/ 1567543 h 4165600"/>
              <a:gd name="connsiteX70" fmla="*/ 6545943 w 6720114"/>
              <a:gd name="connsiteY70" fmla="*/ 1480458 h 4165600"/>
              <a:gd name="connsiteX71" fmla="*/ 6560457 w 6720114"/>
              <a:gd name="connsiteY71" fmla="*/ 1436915 h 4165600"/>
              <a:gd name="connsiteX72" fmla="*/ 6604000 w 6720114"/>
              <a:gd name="connsiteY72" fmla="*/ 1393372 h 4165600"/>
              <a:gd name="connsiteX73" fmla="*/ 6633028 w 6720114"/>
              <a:gd name="connsiteY73" fmla="*/ 1291772 h 4165600"/>
              <a:gd name="connsiteX74" fmla="*/ 6662057 w 6720114"/>
              <a:gd name="connsiteY74" fmla="*/ 1204686 h 4165600"/>
              <a:gd name="connsiteX75" fmla="*/ 6676571 w 6720114"/>
              <a:gd name="connsiteY75" fmla="*/ 1161143 h 4165600"/>
              <a:gd name="connsiteX76" fmla="*/ 6720114 w 6720114"/>
              <a:gd name="connsiteY76" fmla="*/ 899886 h 4165600"/>
              <a:gd name="connsiteX77" fmla="*/ 6705600 w 6720114"/>
              <a:gd name="connsiteY77" fmla="*/ 551543 h 4165600"/>
              <a:gd name="connsiteX78" fmla="*/ 6676571 w 6720114"/>
              <a:gd name="connsiteY78" fmla="*/ 362858 h 4165600"/>
              <a:gd name="connsiteX79" fmla="*/ 6647543 w 6720114"/>
              <a:gd name="connsiteY79" fmla="*/ 319315 h 4165600"/>
              <a:gd name="connsiteX80" fmla="*/ 6633028 w 6720114"/>
              <a:gd name="connsiteY80" fmla="*/ 275772 h 4165600"/>
              <a:gd name="connsiteX81" fmla="*/ 6589485 w 6720114"/>
              <a:gd name="connsiteY81" fmla="*/ 232229 h 4165600"/>
              <a:gd name="connsiteX82" fmla="*/ 6531428 w 6720114"/>
              <a:gd name="connsiteY82" fmla="*/ 145143 h 4165600"/>
              <a:gd name="connsiteX83" fmla="*/ 6502400 w 6720114"/>
              <a:gd name="connsiteY83" fmla="*/ 101600 h 4165600"/>
              <a:gd name="connsiteX84" fmla="*/ 6458857 w 6720114"/>
              <a:gd name="connsiteY84" fmla="*/ 87086 h 4165600"/>
              <a:gd name="connsiteX85" fmla="*/ 6415314 w 6720114"/>
              <a:gd name="connsiteY85" fmla="*/ 58058 h 4165600"/>
              <a:gd name="connsiteX86" fmla="*/ 6139543 w 6720114"/>
              <a:gd name="connsiteY86" fmla="*/ 29029 h 4165600"/>
              <a:gd name="connsiteX87" fmla="*/ 5994400 w 6720114"/>
              <a:gd name="connsiteY87" fmla="*/ 14515 h 4165600"/>
              <a:gd name="connsiteX88" fmla="*/ 5791200 w 6720114"/>
              <a:gd name="connsiteY88" fmla="*/ 0 h 4165600"/>
              <a:gd name="connsiteX89" fmla="*/ 5602514 w 6720114"/>
              <a:gd name="connsiteY89" fmla="*/ 14515 h 4165600"/>
              <a:gd name="connsiteX90" fmla="*/ 5529943 w 6720114"/>
              <a:gd name="connsiteY90" fmla="*/ 29029 h 4165600"/>
              <a:gd name="connsiteX91" fmla="*/ 5428343 w 6720114"/>
              <a:gd name="connsiteY91" fmla="*/ 43543 h 4165600"/>
              <a:gd name="connsiteX92" fmla="*/ 5355771 w 6720114"/>
              <a:gd name="connsiteY92" fmla="*/ 58058 h 4165600"/>
              <a:gd name="connsiteX93" fmla="*/ 5297714 w 6720114"/>
              <a:gd name="connsiteY93" fmla="*/ 72572 h 4165600"/>
              <a:gd name="connsiteX94" fmla="*/ 4949371 w 6720114"/>
              <a:gd name="connsiteY94" fmla="*/ 101600 h 4165600"/>
              <a:gd name="connsiteX95" fmla="*/ 3454400 w 6720114"/>
              <a:gd name="connsiteY95" fmla="*/ 72572 h 4165600"/>
              <a:gd name="connsiteX96" fmla="*/ 3338285 w 6720114"/>
              <a:gd name="connsiteY96" fmla="*/ 58058 h 4165600"/>
              <a:gd name="connsiteX97" fmla="*/ 2743200 w 6720114"/>
              <a:gd name="connsiteY97" fmla="*/ 43543 h 4165600"/>
              <a:gd name="connsiteX98" fmla="*/ 2191657 w 6720114"/>
              <a:gd name="connsiteY98" fmla="*/ 14515 h 4165600"/>
              <a:gd name="connsiteX99" fmla="*/ 711200 w 6720114"/>
              <a:gd name="connsiteY99" fmla="*/ 29029 h 4165600"/>
              <a:gd name="connsiteX100" fmla="*/ 522514 w 6720114"/>
              <a:gd name="connsiteY100" fmla="*/ 43543 h 4165600"/>
              <a:gd name="connsiteX101" fmla="*/ 304800 w 6720114"/>
              <a:gd name="connsiteY101" fmla="*/ 58058 h 4165600"/>
              <a:gd name="connsiteX102" fmla="*/ 217714 w 6720114"/>
              <a:gd name="connsiteY102" fmla="*/ 101600 h 4165600"/>
              <a:gd name="connsiteX103" fmla="*/ 174171 w 6720114"/>
              <a:gd name="connsiteY103" fmla="*/ 130629 h 4165600"/>
              <a:gd name="connsiteX104" fmla="*/ 159657 w 6720114"/>
              <a:gd name="connsiteY104" fmla="*/ 159658 h 41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6720114" h="4165600">
                <a:moveTo>
                  <a:pt x="159657" y="159658"/>
                </a:moveTo>
                <a:cubicBezTo>
                  <a:pt x="159241" y="165901"/>
                  <a:pt x="158554" y="370269"/>
                  <a:pt x="130628" y="435429"/>
                </a:cubicBezTo>
                <a:cubicBezTo>
                  <a:pt x="123756" y="451462"/>
                  <a:pt x="108685" y="463032"/>
                  <a:pt x="101600" y="478972"/>
                </a:cubicBezTo>
                <a:cubicBezTo>
                  <a:pt x="101599" y="478974"/>
                  <a:pt x="65315" y="587827"/>
                  <a:pt x="58057" y="609600"/>
                </a:cubicBezTo>
                <a:lnTo>
                  <a:pt x="43543" y="653143"/>
                </a:lnTo>
                <a:cubicBezTo>
                  <a:pt x="36115" y="771986"/>
                  <a:pt x="28870" y="922998"/>
                  <a:pt x="14514" y="1045029"/>
                </a:cubicBezTo>
                <a:cubicBezTo>
                  <a:pt x="11076" y="1074256"/>
                  <a:pt x="4838" y="1103086"/>
                  <a:pt x="0" y="1132115"/>
                </a:cubicBezTo>
                <a:cubicBezTo>
                  <a:pt x="4838" y="1214363"/>
                  <a:pt x="8428" y="1296693"/>
                  <a:pt x="14514" y="1378858"/>
                </a:cubicBezTo>
                <a:cubicBezTo>
                  <a:pt x="21204" y="1469176"/>
                  <a:pt x="32387" y="1550873"/>
                  <a:pt x="43543" y="1640115"/>
                </a:cubicBezTo>
                <a:cubicBezTo>
                  <a:pt x="48381" y="1930401"/>
                  <a:pt x="49395" y="2220775"/>
                  <a:pt x="58057" y="2510972"/>
                </a:cubicBezTo>
                <a:cubicBezTo>
                  <a:pt x="59078" y="2545167"/>
                  <a:pt x="68574" y="2578596"/>
                  <a:pt x="72571" y="2612572"/>
                </a:cubicBezTo>
                <a:cubicBezTo>
                  <a:pt x="78252" y="2660861"/>
                  <a:pt x="83740" y="2709208"/>
                  <a:pt x="87085" y="2757715"/>
                </a:cubicBezTo>
                <a:cubicBezTo>
                  <a:pt x="93418" y="2849548"/>
                  <a:pt x="96348" y="2941585"/>
                  <a:pt x="101600" y="3033486"/>
                </a:cubicBezTo>
                <a:cubicBezTo>
                  <a:pt x="115469" y="3276186"/>
                  <a:pt x="91903" y="3193081"/>
                  <a:pt x="130628" y="3309258"/>
                </a:cubicBezTo>
                <a:cubicBezTo>
                  <a:pt x="144203" y="3445005"/>
                  <a:pt x="141323" y="3436828"/>
                  <a:pt x="159657" y="3556000"/>
                </a:cubicBezTo>
                <a:cubicBezTo>
                  <a:pt x="164132" y="3585087"/>
                  <a:pt x="167787" y="3614358"/>
                  <a:pt x="174171" y="3643086"/>
                </a:cubicBezTo>
                <a:cubicBezTo>
                  <a:pt x="177490" y="3658021"/>
                  <a:pt x="184482" y="3671918"/>
                  <a:pt x="188685" y="3686629"/>
                </a:cubicBezTo>
                <a:cubicBezTo>
                  <a:pt x="194165" y="3705809"/>
                  <a:pt x="198873" y="3725213"/>
                  <a:pt x="203200" y="3744686"/>
                </a:cubicBezTo>
                <a:cubicBezTo>
                  <a:pt x="218165" y="3812027"/>
                  <a:pt x="214529" y="3813371"/>
                  <a:pt x="232228" y="3875315"/>
                </a:cubicBezTo>
                <a:cubicBezTo>
                  <a:pt x="236431" y="3890026"/>
                  <a:pt x="237185" y="3906911"/>
                  <a:pt x="246743" y="3918858"/>
                </a:cubicBezTo>
                <a:cubicBezTo>
                  <a:pt x="257640" y="3932479"/>
                  <a:pt x="275771" y="3938210"/>
                  <a:pt x="290285" y="3947886"/>
                </a:cubicBezTo>
                <a:cubicBezTo>
                  <a:pt x="299961" y="3962400"/>
                  <a:pt x="305692" y="3980532"/>
                  <a:pt x="319314" y="3991429"/>
                </a:cubicBezTo>
                <a:cubicBezTo>
                  <a:pt x="331261" y="4000986"/>
                  <a:pt x="349173" y="3999101"/>
                  <a:pt x="362857" y="4005943"/>
                </a:cubicBezTo>
                <a:cubicBezTo>
                  <a:pt x="500868" y="4074949"/>
                  <a:pt x="268803" y="3989106"/>
                  <a:pt x="493485" y="4064000"/>
                </a:cubicBezTo>
                <a:lnTo>
                  <a:pt x="580571" y="4093029"/>
                </a:lnTo>
                <a:cubicBezTo>
                  <a:pt x="595085" y="4097867"/>
                  <a:pt x="609112" y="4104542"/>
                  <a:pt x="624114" y="4107543"/>
                </a:cubicBezTo>
                <a:cubicBezTo>
                  <a:pt x="768411" y="4136404"/>
                  <a:pt x="630254" y="4111452"/>
                  <a:pt x="856343" y="4136572"/>
                </a:cubicBezTo>
                <a:cubicBezTo>
                  <a:pt x="890344" y="4140350"/>
                  <a:pt x="923887" y="4147843"/>
                  <a:pt x="957943" y="4151086"/>
                </a:cubicBezTo>
                <a:cubicBezTo>
                  <a:pt x="1025543" y="4157524"/>
                  <a:pt x="1093410" y="4160762"/>
                  <a:pt x="1161143" y="4165600"/>
                </a:cubicBezTo>
                <a:lnTo>
                  <a:pt x="1799771" y="4151086"/>
                </a:lnTo>
                <a:cubicBezTo>
                  <a:pt x="1829177" y="4149910"/>
                  <a:pt x="1857503" y="4138669"/>
                  <a:pt x="1886857" y="4136572"/>
                </a:cubicBezTo>
                <a:cubicBezTo>
                  <a:pt x="1993134" y="4128981"/>
                  <a:pt x="2099733" y="4126896"/>
                  <a:pt x="2206171" y="4122058"/>
                </a:cubicBezTo>
                <a:cubicBezTo>
                  <a:pt x="2235200" y="4117220"/>
                  <a:pt x="2264055" y="4111193"/>
                  <a:pt x="2293257" y="4107543"/>
                </a:cubicBezTo>
                <a:cubicBezTo>
                  <a:pt x="2341504" y="4101512"/>
                  <a:pt x="2390343" y="4100422"/>
                  <a:pt x="2438400" y="4093029"/>
                </a:cubicBezTo>
                <a:cubicBezTo>
                  <a:pt x="2485678" y="4085756"/>
                  <a:pt x="2511285" y="4056587"/>
                  <a:pt x="2554514" y="4034972"/>
                </a:cubicBezTo>
                <a:cubicBezTo>
                  <a:pt x="2568198" y="4028130"/>
                  <a:pt x="2583543" y="4025296"/>
                  <a:pt x="2598057" y="4020458"/>
                </a:cubicBezTo>
                <a:cubicBezTo>
                  <a:pt x="2701741" y="3951335"/>
                  <a:pt x="2651296" y="3970862"/>
                  <a:pt x="2743200" y="3947886"/>
                </a:cubicBezTo>
                <a:cubicBezTo>
                  <a:pt x="2849296" y="3877157"/>
                  <a:pt x="2715883" y="3963497"/>
                  <a:pt x="2844800" y="3889829"/>
                </a:cubicBezTo>
                <a:cubicBezTo>
                  <a:pt x="2859946" y="3881174"/>
                  <a:pt x="2873197" y="3869455"/>
                  <a:pt x="2888343" y="3860800"/>
                </a:cubicBezTo>
                <a:cubicBezTo>
                  <a:pt x="2925144" y="3839771"/>
                  <a:pt x="2958114" y="3831035"/>
                  <a:pt x="2989943" y="3802743"/>
                </a:cubicBezTo>
                <a:cubicBezTo>
                  <a:pt x="3139073" y="3670182"/>
                  <a:pt x="3021747" y="3752512"/>
                  <a:pt x="3120571" y="3686629"/>
                </a:cubicBezTo>
                <a:cubicBezTo>
                  <a:pt x="3168952" y="3614058"/>
                  <a:pt x="3135085" y="3652763"/>
                  <a:pt x="3236685" y="3585029"/>
                </a:cubicBezTo>
                <a:lnTo>
                  <a:pt x="3323771" y="3526972"/>
                </a:lnTo>
                <a:cubicBezTo>
                  <a:pt x="3397406" y="3502428"/>
                  <a:pt x="3384957" y="3503198"/>
                  <a:pt x="3497943" y="3497943"/>
                </a:cubicBezTo>
                <a:cubicBezTo>
                  <a:pt x="3662331" y="3490297"/>
                  <a:pt x="3826933" y="3488267"/>
                  <a:pt x="3991428" y="3483429"/>
                </a:cubicBezTo>
                <a:cubicBezTo>
                  <a:pt x="4034971" y="3478591"/>
                  <a:pt x="4078411" y="3472710"/>
                  <a:pt x="4122057" y="3468915"/>
                </a:cubicBezTo>
                <a:cubicBezTo>
                  <a:pt x="4268783" y="3456156"/>
                  <a:pt x="4441735" y="3447929"/>
                  <a:pt x="4586514" y="3439886"/>
                </a:cubicBezTo>
                <a:cubicBezTo>
                  <a:pt x="4590307" y="3438938"/>
                  <a:pt x="4678650" y="3418429"/>
                  <a:pt x="4688114" y="3410858"/>
                </a:cubicBezTo>
                <a:cubicBezTo>
                  <a:pt x="4701736" y="3399961"/>
                  <a:pt x="4706677" y="3381270"/>
                  <a:pt x="4717143" y="3367315"/>
                </a:cubicBezTo>
                <a:cubicBezTo>
                  <a:pt x="4735730" y="3342532"/>
                  <a:pt x="4754800" y="3318057"/>
                  <a:pt x="4775200" y="3294743"/>
                </a:cubicBezTo>
                <a:cubicBezTo>
                  <a:pt x="4815375" y="3248828"/>
                  <a:pt x="4830554" y="3250258"/>
                  <a:pt x="4862285" y="3193143"/>
                </a:cubicBezTo>
                <a:cubicBezTo>
                  <a:pt x="4874938" y="3170368"/>
                  <a:pt x="4881638" y="3144762"/>
                  <a:pt x="4891314" y="3120572"/>
                </a:cubicBezTo>
                <a:cubicBezTo>
                  <a:pt x="4935452" y="2855735"/>
                  <a:pt x="4868605" y="3279705"/>
                  <a:pt x="4920343" y="2641600"/>
                </a:cubicBezTo>
                <a:cubicBezTo>
                  <a:pt x="4924330" y="2592423"/>
                  <a:pt x="4937405" y="2544324"/>
                  <a:pt x="4949371" y="2496458"/>
                </a:cubicBezTo>
                <a:cubicBezTo>
                  <a:pt x="4954209" y="2477105"/>
                  <a:pt x="4956027" y="2456735"/>
                  <a:pt x="4963885" y="2438400"/>
                </a:cubicBezTo>
                <a:cubicBezTo>
                  <a:pt x="4970756" y="2422367"/>
                  <a:pt x="4983238" y="2409372"/>
                  <a:pt x="4992914" y="2394858"/>
                </a:cubicBezTo>
                <a:cubicBezTo>
                  <a:pt x="5014850" y="2307111"/>
                  <a:pt x="5001118" y="2355731"/>
                  <a:pt x="5036457" y="2249715"/>
                </a:cubicBezTo>
                <a:lnTo>
                  <a:pt x="5050971" y="2206172"/>
                </a:lnTo>
                <a:cubicBezTo>
                  <a:pt x="5055809" y="2191658"/>
                  <a:pt x="5061774" y="2177472"/>
                  <a:pt x="5065485" y="2162629"/>
                </a:cubicBezTo>
                <a:cubicBezTo>
                  <a:pt x="5092245" y="2055593"/>
                  <a:pt x="5063489" y="2152771"/>
                  <a:pt x="5109028" y="2046515"/>
                </a:cubicBezTo>
                <a:cubicBezTo>
                  <a:pt x="5115055" y="2032453"/>
                  <a:pt x="5114650" y="2015422"/>
                  <a:pt x="5123543" y="2002972"/>
                </a:cubicBezTo>
                <a:cubicBezTo>
                  <a:pt x="5139451" y="1980702"/>
                  <a:pt x="5162248" y="1964267"/>
                  <a:pt x="5181600" y="1944915"/>
                </a:cubicBezTo>
                <a:cubicBezTo>
                  <a:pt x="5186438" y="1930401"/>
                  <a:pt x="5196114" y="1916671"/>
                  <a:pt x="5196114" y="1901372"/>
                </a:cubicBezTo>
                <a:cubicBezTo>
                  <a:pt x="5196114" y="1825984"/>
                  <a:pt x="5132247" y="1823002"/>
                  <a:pt x="5196114" y="1727200"/>
                </a:cubicBezTo>
                <a:cubicBezTo>
                  <a:pt x="5209798" y="1706674"/>
                  <a:pt x="5245056" y="1719775"/>
                  <a:pt x="5268685" y="1712686"/>
                </a:cubicBezTo>
                <a:cubicBezTo>
                  <a:pt x="5293640" y="1705200"/>
                  <a:pt x="5316302" y="1691145"/>
                  <a:pt x="5341257" y="1683658"/>
                </a:cubicBezTo>
                <a:cubicBezTo>
                  <a:pt x="5361525" y="1677578"/>
                  <a:pt x="5486313" y="1656251"/>
                  <a:pt x="5500914" y="1654629"/>
                </a:cubicBezTo>
                <a:cubicBezTo>
                  <a:pt x="5749584" y="1627000"/>
                  <a:pt x="6010328" y="1631734"/>
                  <a:pt x="6255657" y="1625600"/>
                </a:cubicBezTo>
                <a:cubicBezTo>
                  <a:pt x="6273592" y="1623358"/>
                  <a:pt x="6411099" y="1609039"/>
                  <a:pt x="6444343" y="1596572"/>
                </a:cubicBezTo>
                <a:cubicBezTo>
                  <a:pt x="6460676" y="1590447"/>
                  <a:pt x="6473371" y="1577219"/>
                  <a:pt x="6487885" y="1567543"/>
                </a:cubicBezTo>
                <a:cubicBezTo>
                  <a:pt x="6507238" y="1538515"/>
                  <a:pt x="6534911" y="1513556"/>
                  <a:pt x="6545943" y="1480458"/>
                </a:cubicBezTo>
                <a:cubicBezTo>
                  <a:pt x="6550781" y="1465944"/>
                  <a:pt x="6551970" y="1449645"/>
                  <a:pt x="6560457" y="1436915"/>
                </a:cubicBezTo>
                <a:cubicBezTo>
                  <a:pt x="6571843" y="1419836"/>
                  <a:pt x="6589486" y="1407886"/>
                  <a:pt x="6604000" y="1393372"/>
                </a:cubicBezTo>
                <a:cubicBezTo>
                  <a:pt x="6652787" y="1247008"/>
                  <a:pt x="6578342" y="1474059"/>
                  <a:pt x="6633028" y="1291772"/>
                </a:cubicBezTo>
                <a:cubicBezTo>
                  <a:pt x="6641821" y="1262464"/>
                  <a:pt x="6652381" y="1233715"/>
                  <a:pt x="6662057" y="1204686"/>
                </a:cubicBezTo>
                <a:lnTo>
                  <a:pt x="6676571" y="1161143"/>
                </a:lnTo>
                <a:cubicBezTo>
                  <a:pt x="6708421" y="938196"/>
                  <a:pt x="6689006" y="1024321"/>
                  <a:pt x="6720114" y="899886"/>
                </a:cubicBezTo>
                <a:cubicBezTo>
                  <a:pt x="6715276" y="783772"/>
                  <a:pt x="6712631" y="667545"/>
                  <a:pt x="6705600" y="551543"/>
                </a:cubicBezTo>
                <a:cubicBezTo>
                  <a:pt x="6704229" y="528922"/>
                  <a:pt x="6694723" y="405213"/>
                  <a:pt x="6676571" y="362858"/>
                </a:cubicBezTo>
                <a:cubicBezTo>
                  <a:pt x="6669700" y="346824"/>
                  <a:pt x="6655344" y="334917"/>
                  <a:pt x="6647543" y="319315"/>
                </a:cubicBezTo>
                <a:cubicBezTo>
                  <a:pt x="6640701" y="305631"/>
                  <a:pt x="6641515" y="288502"/>
                  <a:pt x="6633028" y="275772"/>
                </a:cubicBezTo>
                <a:cubicBezTo>
                  <a:pt x="6621642" y="258693"/>
                  <a:pt x="6602087" y="248432"/>
                  <a:pt x="6589485" y="232229"/>
                </a:cubicBezTo>
                <a:cubicBezTo>
                  <a:pt x="6568066" y="204690"/>
                  <a:pt x="6550780" y="174172"/>
                  <a:pt x="6531428" y="145143"/>
                </a:cubicBezTo>
                <a:cubicBezTo>
                  <a:pt x="6521752" y="130629"/>
                  <a:pt x="6518949" y="107116"/>
                  <a:pt x="6502400" y="101600"/>
                </a:cubicBezTo>
                <a:cubicBezTo>
                  <a:pt x="6487886" y="96762"/>
                  <a:pt x="6472541" y="93928"/>
                  <a:pt x="6458857" y="87086"/>
                </a:cubicBezTo>
                <a:cubicBezTo>
                  <a:pt x="6443255" y="79285"/>
                  <a:pt x="6431647" y="64183"/>
                  <a:pt x="6415314" y="58058"/>
                </a:cubicBezTo>
                <a:cubicBezTo>
                  <a:pt x="6356268" y="35915"/>
                  <a:pt x="6146832" y="29636"/>
                  <a:pt x="6139543" y="29029"/>
                </a:cubicBezTo>
                <a:cubicBezTo>
                  <a:pt x="6091089" y="24991"/>
                  <a:pt x="6042854" y="18553"/>
                  <a:pt x="5994400" y="14515"/>
                </a:cubicBezTo>
                <a:cubicBezTo>
                  <a:pt x="5926729" y="8876"/>
                  <a:pt x="5858933" y="4838"/>
                  <a:pt x="5791200" y="0"/>
                </a:cubicBezTo>
                <a:cubicBezTo>
                  <a:pt x="5728305" y="4838"/>
                  <a:pt x="5665209" y="7549"/>
                  <a:pt x="5602514" y="14515"/>
                </a:cubicBezTo>
                <a:cubicBezTo>
                  <a:pt x="5577996" y="17239"/>
                  <a:pt x="5554277" y="24973"/>
                  <a:pt x="5529943" y="29029"/>
                </a:cubicBezTo>
                <a:cubicBezTo>
                  <a:pt x="5496198" y="34653"/>
                  <a:pt x="5462088" y="37919"/>
                  <a:pt x="5428343" y="43543"/>
                </a:cubicBezTo>
                <a:cubicBezTo>
                  <a:pt x="5404009" y="47599"/>
                  <a:pt x="5379853" y="52706"/>
                  <a:pt x="5355771" y="58058"/>
                </a:cubicBezTo>
                <a:cubicBezTo>
                  <a:pt x="5336298" y="62385"/>
                  <a:pt x="5317391" y="69293"/>
                  <a:pt x="5297714" y="72572"/>
                </a:cubicBezTo>
                <a:cubicBezTo>
                  <a:pt x="5181868" y="91879"/>
                  <a:pt x="5066963" y="94251"/>
                  <a:pt x="4949371" y="101600"/>
                </a:cubicBezTo>
                <a:cubicBezTo>
                  <a:pt x="4451047" y="91924"/>
                  <a:pt x="3948969" y="134392"/>
                  <a:pt x="3454400" y="72572"/>
                </a:cubicBezTo>
                <a:cubicBezTo>
                  <a:pt x="3415695" y="67734"/>
                  <a:pt x="3377259" y="59649"/>
                  <a:pt x="3338285" y="58058"/>
                </a:cubicBezTo>
                <a:cubicBezTo>
                  <a:pt x="3140029" y="49966"/>
                  <a:pt x="2941530" y="49553"/>
                  <a:pt x="2743200" y="43543"/>
                </a:cubicBezTo>
                <a:cubicBezTo>
                  <a:pt x="2405890" y="33321"/>
                  <a:pt x="2454876" y="34762"/>
                  <a:pt x="2191657" y="14515"/>
                </a:cubicBezTo>
                <a:lnTo>
                  <a:pt x="711200" y="29029"/>
                </a:lnTo>
                <a:cubicBezTo>
                  <a:pt x="648128" y="30126"/>
                  <a:pt x="585435" y="39049"/>
                  <a:pt x="522514" y="43543"/>
                </a:cubicBezTo>
                <a:lnTo>
                  <a:pt x="304800" y="58058"/>
                </a:lnTo>
                <a:cubicBezTo>
                  <a:pt x="180003" y="141254"/>
                  <a:pt x="337906" y="41504"/>
                  <a:pt x="217714" y="101600"/>
                </a:cubicBezTo>
                <a:cubicBezTo>
                  <a:pt x="202112" y="109401"/>
                  <a:pt x="188685" y="120953"/>
                  <a:pt x="174171" y="130629"/>
                </a:cubicBezTo>
                <a:lnTo>
                  <a:pt x="159657" y="159658"/>
                </a:lnTo>
                <a:close/>
              </a:path>
            </a:pathLst>
          </a:custGeom>
          <a:solidFill>
            <a:srgbClr val="002060">
              <a:alpha val="12000"/>
            </a:srgb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3779895" y="3958487"/>
            <a:ext cx="1393372" cy="653144"/>
          </a:xfrm>
          <a:prstGeom prst="ellipse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35213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線形</a:t>
            </a:r>
            <a:r>
              <a:rPr kumimoji="1" lang="ja-JP" altLang="en-US" dirty="0"/>
              <a:t>計画法の例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533526"/>
            <a:ext cx="8753475" cy="4336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2400" dirty="0"/>
              <a:t>・資源</a:t>
            </a:r>
            <a:r>
              <a:rPr lang="ja-JP" altLang="en-US" sz="2400" b="1" dirty="0"/>
              <a:t>キリマンジャロ</a:t>
            </a:r>
            <a:r>
              <a:rPr lang="ja-JP" altLang="en-US" sz="2400" dirty="0"/>
              <a:t>，</a:t>
            </a:r>
            <a:r>
              <a:rPr lang="ja-JP" altLang="en-US" sz="2400" b="1" dirty="0"/>
              <a:t>コロンビア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・生産物</a:t>
            </a:r>
            <a:r>
              <a:rPr lang="ja-JP" altLang="en-US" sz="2400" b="1" dirty="0"/>
              <a:t>ブラックコーヒー</a:t>
            </a:r>
            <a:r>
              <a:rPr lang="en-US" altLang="ja-JP" sz="2400" dirty="0"/>
              <a:t>(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dirty="0"/>
              <a:t>)</a:t>
            </a:r>
            <a:r>
              <a:rPr lang="ja-JP" altLang="en-US" sz="2400" dirty="0"/>
              <a:t>，</a:t>
            </a:r>
            <a:r>
              <a:rPr lang="ja-JP" altLang="en-US" sz="2400" b="1" dirty="0"/>
              <a:t>ミルクコーヒー</a:t>
            </a:r>
            <a:r>
              <a:rPr lang="en-US" altLang="ja-JP" sz="2400" dirty="0"/>
              <a:t>(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dirty="0"/>
              <a:t>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・資源と生産物の関係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キリマンジャロ</a:t>
            </a:r>
            <a:r>
              <a:rPr lang="en-US" altLang="ja-JP" sz="2400" b="1" dirty="0"/>
              <a:t>=</a:t>
            </a:r>
            <a:r>
              <a:rPr lang="en-US" altLang="ja-JP" sz="2400" b="1" dirty="0">
                <a:solidFill>
                  <a:srgbClr val="C00000"/>
                </a:solidFill>
              </a:rPr>
              <a:t>0.15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+</a:t>
            </a:r>
            <a:r>
              <a:rPr lang="en-US" altLang="ja-JP" sz="2400" b="1" dirty="0">
                <a:solidFill>
                  <a:srgbClr val="C00000"/>
                </a:solidFill>
              </a:rPr>
              <a:t>0.05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</a:p>
          <a:p>
            <a:pPr marL="0" indent="0">
              <a:buNone/>
            </a:pPr>
            <a:r>
              <a:rPr lang="ja-JP" altLang="en-US" sz="2400" b="1" dirty="0"/>
              <a:t>コロンビア</a:t>
            </a:r>
            <a:r>
              <a:rPr lang="en-US" altLang="ja-JP" sz="2400" b="1" dirty="0"/>
              <a:t>=</a:t>
            </a:r>
            <a:r>
              <a:rPr lang="en-US" altLang="ja-JP" sz="2400" b="1" dirty="0">
                <a:solidFill>
                  <a:srgbClr val="C00000"/>
                </a:solidFill>
              </a:rPr>
              <a:t>0.05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+</a:t>
            </a:r>
            <a:r>
              <a:rPr lang="en-US" altLang="ja-JP" sz="2400" b="1" dirty="0">
                <a:solidFill>
                  <a:srgbClr val="C00000"/>
                </a:solidFill>
              </a:rPr>
              <a:t>0.1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・資源に関する制約条件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キリマンジャロ 最大</a:t>
            </a:r>
            <a:r>
              <a:rPr lang="en-US" altLang="ja-JP" sz="2400" b="1" dirty="0">
                <a:solidFill>
                  <a:srgbClr val="C00000"/>
                </a:solidFill>
              </a:rPr>
              <a:t>50</a:t>
            </a:r>
          </a:p>
          <a:p>
            <a:pPr marL="0" indent="0">
              <a:buNone/>
            </a:pPr>
            <a:r>
              <a:rPr lang="ja-JP" altLang="en-US" sz="2400" b="1" dirty="0"/>
              <a:t>コロンビア 最大</a:t>
            </a:r>
            <a:r>
              <a:rPr lang="en-US" altLang="ja-JP" sz="2400" b="1" dirty="0">
                <a:solidFill>
                  <a:srgbClr val="C00000"/>
                </a:solidFill>
              </a:rPr>
              <a:t>40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・目標関数</a:t>
            </a:r>
            <a:r>
              <a:rPr lang="en-US" altLang="ja-JP" sz="2400" b="1" dirty="0">
                <a:solidFill>
                  <a:srgbClr val="C00000"/>
                </a:solidFill>
              </a:rPr>
              <a:t>130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dirty="0"/>
              <a:t>+</a:t>
            </a:r>
            <a:r>
              <a:rPr lang="en-US" altLang="ja-JP" sz="2400" b="1" dirty="0">
                <a:solidFill>
                  <a:srgbClr val="C00000"/>
                </a:solidFill>
              </a:rPr>
              <a:t>120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ja-JP" altLang="en-US" sz="2400" dirty="0"/>
              <a:t>をなるべく多くすること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6724" y="5982051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線形式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75239" y="3701654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線形式</a:t>
            </a:r>
          </a:p>
        </p:txBody>
      </p:sp>
    </p:spTree>
    <p:extLst>
      <p:ext uri="{BB962C8B-B14F-4D97-AF65-F5344CB8AC3E}">
        <p14:creationId xmlns:p14="http://schemas.microsoft.com/office/powerpoint/2010/main" val="1222252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6283</Words>
  <Application>Microsoft Office PowerPoint</Application>
  <PresentationFormat>画面に合わせる (4:3)</PresentationFormat>
  <Paragraphs>766</Paragraphs>
  <Slides>99</Slides>
  <Notes>97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99</vt:i4>
      </vt:variant>
    </vt:vector>
  </HeadingPairs>
  <TitlesOfParts>
    <vt:vector size="110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Calibri Light</vt:lpstr>
      <vt:lpstr>Segoe UI</vt:lpstr>
      <vt:lpstr>Times New Roman</vt:lpstr>
      <vt:lpstr>Office テーマ</vt:lpstr>
      <vt:lpstr>cs-9.線形式，線形計画法 </vt:lpstr>
      <vt:lpstr>PowerPoint プレゼンテーション</vt:lpstr>
      <vt:lpstr>アウトライン</vt:lpstr>
      <vt:lpstr>Office 365の種類</vt:lpstr>
      <vt:lpstr>9-1線形式 </vt:lpstr>
      <vt:lpstr>線形式の有用性</vt:lpstr>
      <vt:lpstr>線形式</vt:lpstr>
      <vt:lpstr>線形式</vt:lpstr>
      <vt:lpstr>9-2線形式とExcel </vt:lpstr>
      <vt:lpstr>線形式とExcel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ここまでのまとめ</vt:lpstr>
      <vt:lpstr>9-3２変数の線形式とExcel </vt:lpstr>
      <vt:lpstr>いまから行うこと</vt:lpstr>
      <vt:lpstr>たまごについての線形式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9-4線形不等式の制約条件とExcel </vt:lpstr>
      <vt:lpstr>線形不等式</vt:lpstr>
      <vt:lpstr>いまから行うこと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いまできたこと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いまできたこと</vt:lpstr>
      <vt:lpstr>まとめ</vt:lpstr>
      <vt:lpstr>9-5線形計画法 </vt:lpstr>
      <vt:lpstr>線形計画法の実用性</vt:lpstr>
      <vt:lpstr>線形計画法</vt:lpstr>
      <vt:lpstr>線形計画法の用途の例</vt:lpstr>
      <vt:lpstr>線形計画法の有用性</vt:lpstr>
      <vt:lpstr>9-6 線形計画法とExcel 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線形計画法の例</vt:lpstr>
      <vt:lpstr>全体まとめ</vt:lpstr>
      <vt:lpstr>今回の授業で学ぶ意義と満足感</vt:lpstr>
      <vt:lpstr>9-7演習 （必須ではないが、さらに学習したい人は、自習に利用してせよ） </vt:lpstr>
      <vt:lpstr>最大化の例</vt:lpstr>
      <vt:lpstr>資源と生産物の関係の例</vt:lpstr>
      <vt:lpstr>制約の例</vt:lpstr>
      <vt:lpstr>ここまでのまとめ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線形計画法の例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コンピューターサイエンス</dc:title>
  <dc:creator>kunihiko</dc:creator>
  <cp:lastModifiedBy>金子　邦彦</cp:lastModifiedBy>
  <cp:revision>97</cp:revision>
  <dcterms:created xsi:type="dcterms:W3CDTF">2020-06-03T12:20:31Z</dcterms:created>
  <dcterms:modified xsi:type="dcterms:W3CDTF">2025-05-21T06:30:52Z</dcterms:modified>
</cp:coreProperties>
</file>