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5" r:id="rId3"/>
  </p:sldMasterIdLst>
  <p:notesMasterIdLst>
    <p:notesMasterId r:id="rId70"/>
  </p:notesMasterIdLst>
  <p:sldIdLst>
    <p:sldId id="544" r:id="rId4"/>
    <p:sldId id="1743" r:id="rId5"/>
    <p:sldId id="696" r:id="rId6"/>
    <p:sldId id="1716" r:id="rId7"/>
    <p:sldId id="1412" r:id="rId8"/>
    <p:sldId id="1413" r:id="rId9"/>
    <p:sldId id="1414" r:id="rId10"/>
    <p:sldId id="1415" r:id="rId11"/>
    <p:sldId id="1416" r:id="rId12"/>
    <p:sldId id="1417" r:id="rId13"/>
    <p:sldId id="1418" r:id="rId14"/>
    <p:sldId id="1717" r:id="rId15"/>
    <p:sldId id="1718" r:id="rId16"/>
    <p:sldId id="1719" r:id="rId17"/>
    <p:sldId id="1720" r:id="rId18"/>
    <p:sldId id="1317" r:id="rId19"/>
    <p:sldId id="964" r:id="rId20"/>
    <p:sldId id="1749" r:id="rId21"/>
    <p:sldId id="1301" r:id="rId22"/>
    <p:sldId id="1302" r:id="rId23"/>
    <p:sldId id="1746" r:id="rId24"/>
    <p:sldId id="1358" r:id="rId25"/>
    <p:sldId id="797" r:id="rId26"/>
    <p:sldId id="947" r:id="rId27"/>
    <p:sldId id="1750" r:id="rId28"/>
    <p:sldId id="1315" r:id="rId29"/>
    <p:sldId id="1316" r:id="rId30"/>
    <p:sldId id="1751" r:id="rId31"/>
    <p:sldId id="950" r:id="rId32"/>
    <p:sldId id="1747" r:id="rId33"/>
    <p:sldId id="1290" r:id="rId34"/>
    <p:sldId id="1748" r:id="rId35"/>
    <p:sldId id="348" r:id="rId36"/>
    <p:sldId id="349" r:id="rId37"/>
    <p:sldId id="350" r:id="rId38"/>
    <p:sldId id="351" r:id="rId39"/>
    <p:sldId id="352" r:id="rId40"/>
    <p:sldId id="353" r:id="rId41"/>
    <p:sldId id="354" r:id="rId42"/>
    <p:sldId id="356" r:id="rId43"/>
    <p:sldId id="358" r:id="rId44"/>
    <p:sldId id="357" r:id="rId45"/>
    <p:sldId id="1721" r:id="rId46"/>
    <p:sldId id="359" r:id="rId47"/>
    <p:sldId id="360" r:id="rId48"/>
    <p:sldId id="361" r:id="rId49"/>
    <p:sldId id="363" r:id="rId50"/>
    <p:sldId id="364" r:id="rId51"/>
    <p:sldId id="366" r:id="rId52"/>
    <p:sldId id="1752" r:id="rId53"/>
    <p:sldId id="1291" r:id="rId54"/>
    <p:sldId id="1753" r:id="rId55"/>
    <p:sldId id="367" r:id="rId56"/>
    <p:sldId id="368" r:id="rId57"/>
    <p:sldId id="369" r:id="rId58"/>
    <p:sldId id="370" r:id="rId59"/>
    <p:sldId id="1285" r:id="rId60"/>
    <p:sldId id="1722" r:id="rId61"/>
    <p:sldId id="371" r:id="rId62"/>
    <p:sldId id="372" r:id="rId63"/>
    <p:sldId id="373" r:id="rId64"/>
    <p:sldId id="1319" r:id="rId65"/>
    <p:sldId id="1318" r:id="rId66"/>
    <p:sldId id="355" r:id="rId67"/>
    <p:sldId id="1745" r:id="rId68"/>
    <p:sldId id="1744" r:id="rId69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01" autoAdjust="0"/>
    <p:restoredTop sz="94660"/>
  </p:normalViewPr>
  <p:slideViewPr>
    <p:cSldViewPr snapToGrid="0">
      <p:cViewPr varScale="1">
        <p:scale>
          <a:sx n="57" d="100"/>
          <a:sy n="57" d="100"/>
        </p:scale>
        <p:origin x="1426" y="2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-3810"/>
    </p:cViewPr>
  </p:sorter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" Type="http://schemas.openxmlformats.org/officeDocument/2006/relationships/slideMaster" Target="slideMasters/slideMaster2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3" Type="http://schemas.openxmlformats.org/officeDocument/2006/relationships/slideMaster" Target="slideMasters/slideMaster3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slide" Target="slides/slide36.xml"/><Relationship Id="rId4" Type="http://schemas.openxmlformats.org/officeDocument/2006/relationships/slide" Target="slides/slide1.xml"/><Relationship Id="rId40" Type="http://schemas.openxmlformats.org/officeDocument/2006/relationships/slide" Target="slides/slide37.xml"/><Relationship Id="rId41" Type="http://schemas.openxmlformats.org/officeDocument/2006/relationships/slide" Target="slides/slide38.xml"/><Relationship Id="rId42" Type="http://schemas.openxmlformats.org/officeDocument/2006/relationships/slide" Target="slides/slide39.xml"/><Relationship Id="rId43" Type="http://schemas.openxmlformats.org/officeDocument/2006/relationships/slide" Target="slides/slide40.xml"/><Relationship Id="rId44" Type="http://schemas.openxmlformats.org/officeDocument/2006/relationships/slide" Target="slides/slide41.xml"/><Relationship Id="rId45" Type="http://schemas.openxmlformats.org/officeDocument/2006/relationships/slide" Target="slides/slide42.xml"/><Relationship Id="rId46" Type="http://schemas.openxmlformats.org/officeDocument/2006/relationships/slide" Target="slides/slide43.xml"/><Relationship Id="rId47" Type="http://schemas.openxmlformats.org/officeDocument/2006/relationships/slide" Target="slides/slide44.xml"/><Relationship Id="rId48" Type="http://schemas.openxmlformats.org/officeDocument/2006/relationships/slide" Target="slides/slide45.xml"/><Relationship Id="rId49" Type="http://schemas.openxmlformats.org/officeDocument/2006/relationships/slide" Target="slides/slide46.xml"/><Relationship Id="rId5" Type="http://schemas.openxmlformats.org/officeDocument/2006/relationships/slide" Target="slides/slide2.xml"/><Relationship Id="rId50" Type="http://schemas.openxmlformats.org/officeDocument/2006/relationships/slide" Target="slides/slide47.xml"/><Relationship Id="rId51" Type="http://schemas.openxmlformats.org/officeDocument/2006/relationships/slide" Target="slides/slide48.xml"/><Relationship Id="rId52" Type="http://schemas.openxmlformats.org/officeDocument/2006/relationships/slide" Target="slides/slide49.xml"/><Relationship Id="rId53" Type="http://schemas.openxmlformats.org/officeDocument/2006/relationships/slide" Target="slides/slide50.xml"/><Relationship Id="rId54" Type="http://schemas.openxmlformats.org/officeDocument/2006/relationships/slide" Target="slides/slide51.xml"/><Relationship Id="rId55" Type="http://schemas.openxmlformats.org/officeDocument/2006/relationships/slide" Target="slides/slide52.xml"/><Relationship Id="rId56" Type="http://schemas.openxmlformats.org/officeDocument/2006/relationships/slide" Target="slides/slide53.xml"/><Relationship Id="rId57" Type="http://schemas.openxmlformats.org/officeDocument/2006/relationships/slide" Target="slides/slide54.xml"/><Relationship Id="rId58" Type="http://schemas.openxmlformats.org/officeDocument/2006/relationships/slide" Target="slides/slide55.xml"/><Relationship Id="rId59" Type="http://schemas.openxmlformats.org/officeDocument/2006/relationships/slide" Target="slides/slide56.xml"/><Relationship Id="rId6" Type="http://schemas.openxmlformats.org/officeDocument/2006/relationships/slide" Target="slides/slide3.xml"/><Relationship Id="rId60" Type="http://schemas.openxmlformats.org/officeDocument/2006/relationships/slide" Target="slides/slide57.xml"/><Relationship Id="rId61" Type="http://schemas.openxmlformats.org/officeDocument/2006/relationships/slide" Target="slides/slide58.xml"/><Relationship Id="rId62" Type="http://schemas.openxmlformats.org/officeDocument/2006/relationships/slide" Target="slides/slide59.xml"/><Relationship Id="rId63" Type="http://schemas.openxmlformats.org/officeDocument/2006/relationships/slide" Target="slides/slide60.xml"/><Relationship Id="rId64" Type="http://schemas.openxmlformats.org/officeDocument/2006/relationships/slide" Target="slides/slide61.xml"/><Relationship Id="rId65" Type="http://schemas.openxmlformats.org/officeDocument/2006/relationships/slide" Target="slides/slide62.xml"/><Relationship Id="rId66" Type="http://schemas.openxmlformats.org/officeDocument/2006/relationships/slide" Target="slides/slide63.xml"/><Relationship Id="rId67" Type="http://schemas.openxmlformats.org/officeDocument/2006/relationships/slide" Target="slides/slide64.xml"/><Relationship Id="rId68" Type="http://schemas.openxmlformats.org/officeDocument/2006/relationships/slide" Target="slides/slide65.xml"/><Relationship Id="rId69" Type="http://schemas.openxmlformats.org/officeDocument/2006/relationships/slide" Target="slides/slide66.xml"/><Relationship Id="rId7" Type="http://schemas.openxmlformats.org/officeDocument/2006/relationships/slide" Target="slides/slide4.xml"/><Relationship Id="rId70" Type="http://schemas.openxmlformats.org/officeDocument/2006/relationships/notesMaster" Target="notesMasters/notesMaster1.xml"/><Relationship Id="rId71" Type="http://schemas.openxmlformats.org/officeDocument/2006/relationships/presProps" Target="presProps.xml"/><Relationship Id="rId72" Type="http://schemas.openxmlformats.org/officeDocument/2006/relationships/viewProps" Target="viewProps.xml"/><Relationship Id="rId73" Type="http://schemas.openxmlformats.org/officeDocument/2006/relationships/theme" Target="theme/theme1.xml"/><Relationship Id="rId74" Type="http://schemas.openxmlformats.org/officeDocument/2006/relationships/tableStyles" Target="tableStyles.xml"/><Relationship Id="rId8" Type="http://schemas.openxmlformats.org/officeDocument/2006/relationships/slide" Target="slides/slide5.xml"/><Relationship Id="rId9" Type="http://schemas.openxmlformats.org/officeDocument/2006/relationships/slide" Target="slides/slide6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64EF8-74FE-40A1-902E-125A64E3EB0E}" type="datetimeFigureOut">
              <a:rPr kumimoji="1" lang="ja-JP" altLang="en-US" smtClean="0"/>
              <a:t>2025/5/21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223C1-63D0-4CA4-8D67-2118CF2CB8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2311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5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5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5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5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5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6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6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6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6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6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6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要約：cs-8. 表計算ソフトウエアを 用いたデータの扱い （コンピューターサイエンス） URL: https://www.kkaneko.jp/cc/cs/index.html 金子邦彦。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56716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要約：Microsoft 365 オンライン版で Excel を起動 ⑤ Excel のブックの種類 を選ぶ  この授業では「新しい空白のブック」を使う ⑥ Excel の画面が開く。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要約：Microsoft 365 アプリ版のインストールと  Excel の起動 【 要点 】 インストール は， Microsoft 365 アプリ版を使えるようにするための作業（最初に行う）． そのとき，次のページを開き，各自の ID と パスワード でサインイン  https:// portal.office.com インストール が終わったら， スタートメニュー 等で Excel を起動。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要約：Microsoft 365 アプリ版のインストールと  Excel の起動 ① Web ブラウザ で，次のページを開く  https:// portal.office.com ② 電子メールアドレス を入れる． 「 次へ 」をクリック．  （例） p1234567@fukuyama-u.ac.jp。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要約：Microsoft 365 アプリ版のインストールと  Excel の起動 ③  パスワード を入れ，「 サインイン 」を クリック  パスワードは，各自が設定したもの ④ 画面で「 Office のインストール 」をクリック． メニューで「 Microsoft 365 のアプリ 」を選ぶ。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要約：Microsoft 365 アプリ版のインストールと  Excel の起動 ⑤ 画面の指示 に従い，インストールを 行う  インストールでは，大量の通信が行われる．  （時間がかかる． 通信費用にも注意） 次のような指示がでる １． 保存する ２． フォルダーを開く ３． 実行し，その後も，画面の指示に従う。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要約：Microsoft 365 アプリ版のインストールと  Excel の起動 ⑥ Excel を使うときは，スタートメニューなどで Excel を選ぶ ⑦ Excel のブックの種類 を選ぶ  この授業では「新しい空白のブック」を使う ⑧ Excel の画面が開く。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要約：8-2 散布図での色分け， クラスタ分析。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81370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要約：クラスタ分析 クラスタ分析 では． 散布図を見ながら． データのパターンやクラスタを観察 する。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要約：クラスタ分析の用途 市場セグメンテーション : 市場セグメンテーションは，顧客を異なるグループに分割することで市場を分析 顧客分析 : 顧客分析は，顧客の行動 ， 嗜好，ニーズを理解し ， 個別の顧客に合わせたサービスや製品を提供につなげる 製品分析 : 製品分析では ， 製品の特性，特徴 ， および顧客の反応を分析．。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要約：Excel の散布図 元データ 散布図 この２列で散布図。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要約：Excel を用いたデータ分析について 散布図での色分けを用いたクラスタ分析 Excel の検索機能 VLOOKUP の使い方と例 Excel の絶対参照と相対参照の違い。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要約：Excel の散布図（色分け） 元データ 散布図 この ４列 で散布図 setosa  は B 列， versicolor は C 列， virginica は D 列（ 違う列 ） 散布図の作成手順  A,B,C,D 列の 2 ～ 16 行目を選択し、 挿入、散布図の操作。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要約：色付き散布図を用いたクラスタ分析手順 データの準備  散布図での色分けのための準備 異なる色を設定するために． 色を変えたいデータを別の列に移動 するなどの操作を行う  散布図の作成 データを選択し． 「 挿入 」タブから「 散布図 」を選択 散布図の観察 色の違いに注目しながら． データのパターンやクラスタの傾向を 観察  分析結果からの考察 特性や特徴を視覚的に見ていく． 違う色のデータの分布の相違点などを分析し． 適切な結論や洞察を得る。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要約：演習 【 トピックス 】 並べ替え 散布図での色分け クラスタ分析。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要約：Titanic データセット タイタニック号のデータ 救出 ． 客室種類 ． 性別 ． 年齢 ． 料金 ． 家族の有無 など 1309 名分。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要約：① Titanic データセットから， 救出 (survived) ， 年齢 (age) ， 料金 (fare) の 列 だけを 抜き出し。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要約：② 救出が 0 の行が 先に ，救出が 1 の行が 後に 来るように 並べ替え ・ A,  B,  C 列を昇順で並べ替える操作 （このとき， A 列の値を基準 として， 全体を 並べ替え ）。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要約：オンライン版  Excel での並べ替え  A,  B,  C 列を昇順で並べ替える操作 （このとき， A 列の値を基準として，全体を並べ替え） ① 範囲選択 ②　リボンで「 データ 」→ 「 昇順で並べ替え 」。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300844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要約：アプリ 版での並べ替え  A,  B,  C 列を昇順で並べ替える操作 （このとき， A 列の値を基準として，全体を並べ替え） ① 範囲選択 ②　リボンで「 データ 」→「 昇順 」。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540384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要約：③ 救出が 1 の行 についてのみ， C 列 のデータを D 列に 移す 範囲を選び ，右クリックメニューで「 切り取り 」 移す先の 一番上のセルをクリック し， 貼り付け の操作。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要約：④ B, C, D 列から散布図を作成 （ 範囲選択 のとき， 先頭行 は 選ばない ようにする． ２行目からを範囲にする） オレンジ （救出された） は上側に， 青（救出されなかった）は下側に 偏る傾向 があるかもしれない １００人分のデータで みたとき ８９１人分のデータで みたとき。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要約：アウトライン Microsoft 365 と Excel 散布図での色分け，クラスタ分析 Excel のルックアップ 絶対参照，相対参照。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要約：クラスタ分析の用途 クラスタ分析 は 市場セグメンテーション，顧客分析，製品分析 など，さまざまに役立つ 市場セグメンテーション ：顧客を属性，行動 ， 購買パターンなどに基づいてグループ分け． 各グループに合わせたマーケティング戦略，ターゲットとなるグループの絞り込み 顧客分析 ： 顧客の行動，嗜好 ， ニーズを分析． 個々のの顧客に合わせたサービスや製品の提供を行い，顧客満足度の向上 製品分析 ： 製品の特性，特徴 ， 顧客の反応を分析． 様々な需要や顧客の嗜好を分析．。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要約：8-3 Excel のルックアップ。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050996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要約：Excel のルックアップ Excel のルックアップ ：他のセルの中から． 特定の条件に合致するセルを参照する機能． 大量のデータの中から必要な情報を素早く見つける ことにも役立つ。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要約：なぜルックアップは なぜ大切なのか 大量のデータの中から必要な情報を正確に見つけ． さまざまに活用。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要約：ルックアップ の例 商品リスト 商品の単価は 商品リスト に載っている． その中の正しいもの１つを． 単価フィールドで参照したい 購入リスト。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要約：「ルックアップ」で行いたいことの例 AA さんは． みかんを 3 個 BB さんは． メロンを 2 個 CC さんは． りんごを 5 個 AA,  BB,  CC  さんの 値段 が分かる表を作りたい。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要約：①　１行目 この範囲で 値を検索し． 同じ行の 別の列の値 参照。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要約：②　２行目 この範囲で 値を検索し． 同じ行の 別の列の値 参照。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要約：③　３行目 この範囲で 値を検索し． 同じ行の 別の列の値 参照。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要約：ルックアップの例 ◇ 参照する手がかり と して． 「みかん」． 「メロン」． 「りんご」の 列 を使う ◇ 「みかん」． 「りんご」． 「メロン」の中から 値を検索 し． 同じ行の別の列にある値 を参照する。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要約：8-1 Microsoft 365 と Excel。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495962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要約：Excel の VLOOKUP  の例 Enter キーを押すと = VLOOKUP (B2, $G:$H, 2, FALSE) 50 セル D2 のルックアップの式。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要約：Excel の VLOOKUP  の例 Enter キーを押すと = VLOOKUP ( B2 , $G:$H, 2, FALSE) = VLOOKUP ( B3 , $G:$H, 2, FALSE) = VLOOKUP ( B4 , $G:$H, 2, FALSE) 50 500 100 セル D2, D3, D4 に入れる． ルックアップの式。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要約：なぜ Excel の VLOOKUP  を使うのか 自動で検索して． 自動で参照するから． 正確（ミスを防ぐことができる）． 素早くできる。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要約：演習 【 トピックス 】 ルックアップ。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要約：演習 ① Excel で． 次のように データ を入力 ※ 「 3 」や「 50 」などの 数値 は． 必ず 半角に。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要約：② セル D2  に次の 数式 を入力 = VLOOKUP (B2, $G:$H, 2, FALSE) ① セル D2 を クリック して ②　入力して Enter キーを押す 数式バーが便利 「 50 」を確認。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要約：Excel の VLOOKUP の使い方の例 = VLOOKUP (B2, $G:$H, 2, FALSE) 「 2 」は，範囲「 $G:$H 」 の 中 の 2 列目 という意味。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要約：Excel の VLOOKUP の使い方の例 この列の値を参照 この列の値を検索 = VLOOKUP (B2, $G:$H, 2, FALSE) 「みかん」を探せ 「 $G:$H 」の中の １列目から 「 $G:$H 」の 中の２列目の 値を参照。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要約：③  セル D2  の 式 を，セル D3 , D4  に コピー ・まず，セル D2  を 右クリック し． 右クリックメニュー で「 コピー 」 ・セル  D3 ， D4  を選び， 右クリックメニュー で「 貼り付け 」。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要約：④ セル D2 , D3 , D4  の値が 50 , 500 , 100  になっていることを確認。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要約：Microsoft 365 の主な機能 パソコンで レポートを作成 したり， 発表 したり， データをまとめ たりで 便利 ワード ( 文書作成 )  エクセル ( 表計算 )  パワーポイント ( プレゼン )  ワンノート ( 電子ノート )  アウトルック ( 電子メール ) 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要約：Excel のルックアップのまとめ Excel のルックアップ は，大量データから ， 必要な情報を素早く検索 できる 購入リストと商品リストなど． 別々のデータ を 効率的に結びつける ルックアップを使うことで，手作業によるミスを防ぎ ． 作業効率が向上 する データ管理や分析に役立つ． 広く活用されている。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要約：8-4 Excel の絶対参照， 相対参照，ルックアップ。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351210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要約：参照． 絶対参照． 相対参照 参照 ： 参照元に変更があると． 参照先にも即座に反映 される 絶対参照 ： ドル記号 ($) を使用する ． 参照セル の 位置を固定する ． 相対参照 ： ドル記号 ($) を使用しない ． コピーしたセルに合わせて 参照セル の 位置が変わる ．。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要約：相対参照と絶対参照 = VLOOKUP (B2, $G:$H, 2, FALSE) $G や $H は 絶対参照 B2  は 相対参照 $ を つけたら ： 絶対参照 $ を つけなかったら ： 相対参照。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要約：演習 ① セル D2 を左クリック すると． 数式が表示される ので確認する = VLOOKUP (B2, $G:$H, 2, FALSE)。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要約：② セル D3 を左クリック すると． 数式が表示される ので確認する = VLOOKUP ( B3 , $G:$H, 2, FALSE)。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要約：③ セル D4 を左クリック すると． 数式が表示される ので確認する = VLOOKUP ( B4 , $G:$H, 2, FALSE)。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要約：絶対参照と相対参照 絶対参照  参照セル の 位置を固定する ． セルのコピー＆ペーストでも 位置は固定されている． 相対参照  参照セル の 位置が変わる． セルのコピー＆ペーストでは．  コピーしたセルに合わせて 参照セル の 位置が変わる。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要約：演習 【 トピックス 】 絶対参照と相対参照。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要約：演習 ① セル D2  では，セル B2  を参照している ことを確認 試しに． セル B2  をダブルクリックしたあと，セル B2  の値を「 みかん 」から「 りんご 」に 書き換え て． Enter キーを押す 「 100 」を確認。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要約：Microsoft 365 の種類 ２種類 ある． この授業では， どちらを使用しても問題ない Microsoft 365 の オンライン版  WEB ブラウザ で使う． https:// portal.office.com  各自の ID と パスワード でサインインが必要． Microsoft 365 の アプリ版  前もってインストールが必要 ．  インストールでは，大量の通信が行われる．  （時間がかかる． 通信費用にも注意）。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要約：② セル E2  に次の 数式 を入力 =C2*D2 ① セル E2 を クリック して ②　入力して Enter キーを押す 数式バーが便利 「 300 」を確認。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要約：③  セル E2  の 式 を，セル E3 , E4  に コピー する ・まず，セル E2  を 右クリック し． 右クリックメニュー で「 コピー 」 ・セル  E3 ， E4  を選び， 右クリックメニュー で「 貼り付け 」。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要約：④  合計を確認 セル E2 , E 3 , E 4  の値が 30 0 , 10 00 , 5 00  になっている。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要約：演習 B 列 の 商品 を，すべて「 メロン 」に書き換える． 単価，合計が自動で更新される ことを確認。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要約：演習 余裕のある人は，次のような場合を考えてみる 元データ 価格のデータ できあがり。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要約：全体まとめ クラスタ分析 ：散布図を見ながら． データのパターンやクラスタを観察 する（高度な統計ソフトウェアや AI（人工知能） を使用することもある） Excel のルックアップ ：他のセルの中から． 特定の条件に合致するセルを参照する機能． 大量のデータの中から必要な情報を素早く見つける ことにも役立つ 参照 ： 参照元に変更があると． 参照先にも即座に反映 される 絶対参照 ： ドル記号 ($) を使用する ． 参照セル の 位置を固定する ． 相対参照 ： ドル記号 ($) を使用しない ． コピーしたセルに合わせて 参照セル の 位置が変わる ．。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要約：Excel の操作スキル向上 ， データ分析手法 の習得による専門性の向上 クラスタ分析 によるデータの分析， データからの発見や洞察力 の養成 データサイエンスの応用の広さを理解， 情報工学への視野の拡大 データに基づく 意思決定力 と 問題解決力 の向上 今回の授業で学ぶ意義と満足感。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要約：Microsoft 365 オンライン版で Excel を起動 【 要点 】 Web ブラウザ で，次のページを開き，各自の ID と パスワード でサインイン  https:// portal.office.com。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要約：Microsoft 365 オンライン版で Excel を起動 ① Web ブラウザ で，次のページを開く  https:// portal.office.com ② 電子メールアドレス を入れる． 「 次へ 」をクリック．  （例） p1234567@fukuyama-u.ac.jp。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要約：Microsoft 365 オンライン版で Excel を起動 ③  パスワード を入れ，「 サインイン 」を クリック  パスワードは，各自が設定したもの ④ Excel を使いたいときは， メニュー で Excel を選ぶ さまざまなメニュー。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5032A-5289-4503-8DCE-C252F059251E}" type="datetime1">
              <a:rPr kumimoji="1" lang="ja-JP" altLang="en-US" smtClean="0"/>
              <a:t>2025/5/21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0792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B4A57-AD64-49E3-B7FB-723923013549}" type="datetime1">
              <a:rPr kumimoji="1" lang="ja-JP" altLang="en-US" smtClean="0"/>
              <a:t>2025/5/21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77370-7F48-49C1-8603-DB37AE8840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8450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60947-7399-4BB4-82A1-0A10E9AE88F4}" type="datetime1">
              <a:rPr kumimoji="1" lang="ja-JP" altLang="en-US" smtClean="0"/>
              <a:t>2025/5/21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77370-7F48-49C1-8603-DB37AE8840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21965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FB9AA-A137-485B-B666-3209B7E83828}" type="datetime1">
              <a:rPr kumimoji="1" lang="ja-JP" altLang="en-US" smtClean="0"/>
              <a:t>2025/5/21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77370-7F48-49C1-8603-DB37AE8840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45751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8E094-E1E1-45A2-AE38-CC6F434BB712}" type="datetime1">
              <a:rPr kumimoji="1" lang="ja-JP" altLang="en-US" smtClean="0"/>
              <a:t>2025/5/21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77370-7F48-49C1-8603-DB37AE8840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49756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26161-8B11-489D-BBA9-9AB4735819A3}" type="datetime1">
              <a:rPr kumimoji="1" lang="ja-JP" altLang="en-US" smtClean="0"/>
              <a:t>2025/5/21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77370-7F48-49C1-8603-DB37AE8840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30141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08535-DD6E-48DA-B976-5F37DE489A43}" type="datetime1">
              <a:rPr kumimoji="1" lang="ja-JP" altLang="en-US" smtClean="0"/>
              <a:t>2025/5/21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77370-7F48-49C1-8603-DB37AE8840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97283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32D8E-EF9C-429C-BD84-C3402FC11295}" type="datetime1">
              <a:rPr kumimoji="1" lang="ja-JP" altLang="en-US" smtClean="0"/>
              <a:t>2025/5/21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31425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D1C54-1C79-48A4-9D3F-252813369BCB}" type="datetime1">
              <a:rPr kumimoji="1" lang="ja-JP" altLang="en-US" smtClean="0"/>
              <a:t>2025/5/21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90700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6F7CA-F4C5-4012-8325-DB351B1AA56D}" type="datetime1">
              <a:rPr kumimoji="1" lang="ja-JP" altLang="en-US" smtClean="0"/>
              <a:t>2025/5/21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73541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3FD5F-ECEF-413A-B829-BC84D96F64D5}" type="datetime1">
              <a:rPr kumimoji="1" lang="ja-JP" altLang="en-US" smtClean="0"/>
              <a:t>2025/5/21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326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B9F9F-6AED-435C-ADAC-25A3F1255557}" type="datetime1">
              <a:rPr kumimoji="1" lang="ja-JP" altLang="en-US" smtClean="0"/>
              <a:t>2025/5/21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50384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06DA2-39E2-428A-AC81-6A7A7BA59C8F}" type="datetime1">
              <a:rPr kumimoji="1" lang="ja-JP" altLang="en-US" smtClean="0"/>
              <a:t>2025/5/21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66259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38FCF-734B-44E3-A909-1915F5571E8E}" type="datetime1">
              <a:rPr kumimoji="1" lang="ja-JP" altLang="en-US" smtClean="0"/>
              <a:t>2025/5/21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73990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587EF-1810-4B11-BD52-645B4AC27544}" type="datetime1">
              <a:rPr kumimoji="1" lang="ja-JP" altLang="en-US" smtClean="0"/>
              <a:t>2025/5/21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61343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1F0C7-482B-466D-8B3C-B62F49C54B4A}" type="datetime1">
              <a:rPr kumimoji="1" lang="ja-JP" altLang="en-US" smtClean="0"/>
              <a:t>2025/5/21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08176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5B538-5604-44C5-A7FB-44B0A2550315}" type="datetime1">
              <a:rPr kumimoji="1" lang="ja-JP" altLang="en-US" smtClean="0"/>
              <a:t>2025/5/21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90422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8FD8C-90F1-4096-B1D7-F5D4316D4233}" type="datetime1">
              <a:rPr kumimoji="1" lang="ja-JP" altLang="en-US" smtClean="0"/>
              <a:t>2025/5/21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66664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14437-A2C3-4209-8AB5-A744DDE3F431}" type="datetime1">
              <a:rPr kumimoji="1" lang="ja-JP" altLang="en-US" smtClean="0"/>
              <a:t>2025/5/21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4391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BDB19-6F74-44E4-9AF1-F1D4BB986E61}" type="datetime1">
              <a:rPr kumimoji="1" lang="ja-JP" altLang="en-US" smtClean="0"/>
              <a:t>2025/5/21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8172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14FEA-7E34-496A-91BB-BD4F14600543}" type="datetime1">
              <a:rPr kumimoji="1" lang="ja-JP" altLang="en-US" smtClean="0"/>
              <a:t>2025/5/21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8162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6DC6B-5B9B-4AE2-BF98-8F72DB32F36E}" type="datetime1">
              <a:rPr kumimoji="1" lang="ja-JP" altLang="en-US" smtClean="0"/>
              <a:t>2025/5/21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77370-7F48-49C1-8603-DB37AE8840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4735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CB8B2-C552-4E7E-A23C-DDC195E7AEE9}" type="datetime1">
              <a:rPr kumimoji="1" lang="ja-JP" altLang="en-US" smtClean="0"/>
              <a:t>2025/5/21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77370-7F48-49C1-8603-DB37AE8840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9814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7B267-1F4A-4B14-9A1B-CB364A24F3D0}" type="datetime1">
              <a:rPr kumimoji="1" lang="ja-JP" altLang="en-US" smtClean="0"/>
              <a:t>2025/5/21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77370-7F48-49C1-8603-DB37AE8840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928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0908B-6505-4357-B82B-54EFE1B0C1B5}" type="datetime1">
              <a:rPr kumimoji="1" lang="ja-JP" altLang="en-US" smtClean="0"/>
              <a:t>2025/5/21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77370-7F48-49C1-8603-DB37AE8840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0873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E7A5F-8860-44E2-91F3-7F31906235EE}" type="datetime1">
              <a:rPr kumimoji="1" lang="ja-JP" altLang="en-US" smtClean="0"/>
              <a:t>2025/5/21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77370-7F48-49C1-8603-DB37AE8840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852646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png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3" Type="http://schemas.openxmlformats.org/officeDocument/2006/relationships/slideLayout" Target="../slideLayouts/slideLayout7.xml"/><Relationship Id="rId4" Type="http://schemas.openxmlformats.org/officeDocument/2006/relationships/slideLayout" Target="../slideLayouts/slideLayout8.xml"/><Relationship Id="rId5" Type="http://schemas.openxmlformats.org/officeDocument/2006/relationships/slideLayout" Target="../slideLayouts/slideLayout9.xml"/><Relationship Id="rId6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1.xml"/><Relationship Id="rId8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3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13" Type="http://schemas.openxmlformats.org/officeDocument/2006/relationships/image" Target="../media/image1.png"/><Relationship Id="rId2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9.xml"/><Relationship Id="rId5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746384-F155-4AE0-B2F2-C095EF6F33CE}" type="datetime1">
              <a:rPr kumimoji="1" lang="ja-JP" altLang="en-US" smtClean="0"/>
              <a:t>2025/5/21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fld id="{E205D82C-95A1-431E-8E38-AA614A14CDC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D9445425-3AD1-45CB-BDD6-281EC62A9D6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22" y="90311"/>
            <a:ext cx="746942" cy="70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42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7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121237" y="190703"/>
            <a:ext cx="8821912" cy="787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121236" y="1127933"/>
            <a:ext cx="8901196" cy="50508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F80A04-3E14-47E4-9371-AF7EFF9E66E6}" type="datetime1">
              <a:rPr kumimoji="1" lang="ja-JP" altLang="en-US" smtClean="0"/>
              <a:t>2025/5/21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965032" y="637004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F77370-7F48-49C1-8603-DB37AE8840E1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90557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Segoe UI" panose="020B0502040204020203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Segoe UI" panose="020B0502040204020203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Segoe UI" panose="020B0502040204020203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Segoe UI" panose="020B0502040204020203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Segoe UI" panose="020B0502040204020203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Segoe UI" panose="020B0502040204020203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メイリオ" panose="020B0604030504040204" pitchFamily="50" charset="-128"/>
              </a:defRPr>
            </a:lvl1pPr>
          </a:lstStyle>
          <a:p>
            <a:fld id="{2F30770D-469F-4D05-ADAE-5A3EE7AD5C32}" type="datetime1">
              <a:rPr kumimoji="1" lang="ja-JP" altLang="en-US" smtClean="0"/>
              <a:t>2025/5/21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メイリオ" panose="020B0604030504040204" pitchFamily="50" charset="-128"/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ea typeface="メイリオ" panose="020B0604030504040204" pitchFamily="50" charset="-128"/>
              </a:defRPr>
            </a:lvl1pPr>
          </a:lstStyle>
          <a:p>
            <a:fld id="{E205D82C-95A1-431E-8E38-AA614A14CDC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pic>
        <p:nvPicPr>
          <p:cNvPr id="7" name="図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2725" y="13240"/>
            <a:ext cx="1304925" cy="1225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806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Calibri" panose="020F0502020204030204" pitchFamily="34" charset="0"/>
          <a:ea typeface="メイリオ" panose="020B0604030504040204" pitchFamily="50" charset="-128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Calibri" panose="020F0502020204030204" pitchFamily="34" charset="0"/>
          <a:ea typeface="メイリオ" panose="020B0604030504040204" pitchFamily="50" charset="-128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Calibri" panose="020F0502020204030204" pitchFamily="34" charset="0"/>
          <a:ea typeface="メイリオ" panose="020B0604030504040204" pitchFamily="50" charset="-128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Calibri" panose="020F0502020204030204" pitchFamily="34" charset="0"/>
          <a:ea typeface="メイリオ" panose="020B0604030504040204" pitchFamily="50" charset="-128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Calibri" panose="020F0502020204030204" pitchFamily="34" charset="0"/>
          <a:ea typeface="メイリオ" panose="020B0604030504040204" pitchFamily="50" charset="-128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Calibri" panose="020F0502020204030204" pitchFamily="34" charset="0"/>
          <a:ea typeface="メイリオ" panose="020B0604030504040204" pitchFamily="50" charset="-128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www.kkaneko.jp/cc/cs/index.html" TargetMode="External"/><Relationship Id="rId4" Type="http://schemas.openxmlformats.org/officeDocument/2006/relationships/image" Target="../media/image2.png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7.png"/><Relationship Id="rId4" Type="http://schemas.openxmlformats.org/officeDocument/2006/relationships/image" Target="../media/image11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8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png"/><Relationship Id="rId4" Type="http://schemas.openxmlformats.org/officeDocument/2006/relationships/image" Target="../media/image19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0.pn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1.png"/><Relationship Id="rId4" Type="http://schemas.openxmlformats.org/officeDocument/2006/relationships/image" Target="../media/image11.pn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2.pn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3.png"/><Relationship Id="rId4" Type="http://schemas.openxmlformats.org/officeDocument/2006/relationships/image" Target="../media/image24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eg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2.png"/><Relationship Id="rId4" Type="http://schemas.openxmlformats.org/officeDocument/2006/relationships/image" Target="../media/image25.pn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6.jpeg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7.png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8.png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9.png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0.png"/><Relationship Id="rId4" Type="http://schemas.openxmlformats.org/officeDocument/2006/relationships/image" Target="../media/image31.png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2.png"/><Relationship Id="rId4" Type="http://schemas.openxmlformats.org/officeDocument/2006/relationships/image" Target="../media/image33.png"/></Relationships>
</file>

<file path=ppt/slides/_rels/slide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4.png"/></Relationships>
</file>

<file path=ppt/slides/_rels/slide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5.png"/><Relationship Id="rId4" Type="http://schemas.openxmlformats.org/officeDocument/2006/relationships/image" Target="../media/image36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3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30.xml"/></Relationships>
</file>

<file path=ppt/slides/_rels/slide3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/Relationships>
</file>

<file path=ppt/slides/_rels/slide3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5" Type="http://schemas.openxmlformats.org/officeDocument/2006/relationships/image" Target="../media/image39.png"/></Relationships>
</file>

<file path=ppt/slides/_rels/slide3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4.xml"/></Relationships>
</file>

<file path=ppt/slides/_rels/slide3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5" Type="http://schemas.openxmlformats.org/officeDocument/2006/relationships/image" Target="../media/image42.png"/></Relationships>
</file>

<file path=ppt/slides/_rels/slide3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6.xml"/></Relationships>
</file>

<file path=ppt/slides/_rels/slide3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7.xml"/></Relationships>
</file>

<file path=ppt/slides/_rels/slide3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8.xml"/></Relationships>
</file>

<file path=ppt/slides/_rels/slide3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9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4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43.png"/><Relationship Id="rId4" Type="http://schemas.openxmlformats.org/officeDocument/2006/relationships/image" Target="../media/image44.png"/></Relationships>
</file>

<file path=ppt/slides/_rels/slide4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45.png"/><Relationship Id="rId4" Type="http://schemas.openxmlformats.org/officeDocument/2006/relationships/image" Target="../media/image46.png"/></Relationships>
</file>

<file path=ppt/slides/_rels/slide4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43.png"/><Relationship Id="rId4" Type="http://schemas.openxmlformats.org/officeDocument/2006/relationships/image" Target="../media/image44.png"/></Relationships>
</file>

<file path=ppt/slides/_rels/slide4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26.jpeg"/></Relationships>
</file>

<file path=ppt/slides/_rels/slide4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47.png"/></Relationships>
</file>

<file path=ppt/slides/_rels/slide4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48.png"/><Relationship Id="rId4" Type="http://schemas.openxmlformats.org/officeDocument/2006/relationships/image" Target="../media/image49.png"/><Relationship Id="rId5" Type="http://schemas.openxmlformats.org/officeDocument/2006/relationships/image" Target="../media/image50.png"/></Relationships>
</file>

<file path=ppt/slides/_rels/slide4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51.png"/></Relationships>
</file>

<file path=ppt/slides/_rels/slide4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7.xml"/></Relationships>
</file>

<file path=ppt/slides/_rels/slide4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52.png"/><Relationship Id="rId4" Type="http://schemas.openxmlformats.org/officeDocument/2006/relationships/image" Target="../media/image53.png"/></Relationships>
</file>

<file path=ppt/slides/_rels/slide4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53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/Relationships>
</file>

<file path=ppt/slides/_rels/slide5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0.xml"/></Relationships>
</file>

<file path=ppt/slides/_rels/slide5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1.xml"/></Relationships>
</file>

<file path=ppt/slides/_rels/slide5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/Relationships>
</file>

<file path=ppt/slides/_rels/slide5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3.xml"/></Relationships>
</file>

<file path=ppt/slides/_rels/slide5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54.png"/></Relationships>
</file>

<file path=ppt/slides/_rels/slide5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55.png"/></Relationships>
</file>

<file path=ppt/slides/_rels/slide5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56.png"/></Relationships>
</file>

<file path=ppt/slides/_rels/slide5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7.xml"/></Relationships>
</file>

<file path=ppt/slides/_rels/slide5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26.jpeg"/></Relationships>
</file>

<file path=ppt/slides/_rels/slide5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57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6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58.png"/><Relationship Id="rId4" Type="http://schemas.openxmlformats.org/officeDocument/2006/relationships/image" Target="../media/image59.png"/><Relationship Id="rId5" Type="http://schemas.openxmlformats.org/officeDocument/2006/relationships/image" Target="../media/image60.png"/><Relationship Id="rId6" Type="http://schemas.openxmlformats.org/officeDocument/2006/relationships/image" Target="../media/image61.png"/></Relationships>
</file>

<file path=ppt/slides/_rels/slide6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62.png"/><Relationship Id="rId4" Type="http://schemas.openxmlformats.org/officeDocument/2006/relationships/image" Target="../media/image63.png"/></Relationships>
</file>

<file path=ppt/slides/_rels/slide6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63.png"/></Relationships>
</file>

<file path=ppt/slides/_rels/slide6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3.xml"/><Relationship Id="rId3" Type="http://schemas.openxmlformats.org/officeDocument/2006/relationships/image" Target="../media/image64.png"/></Relationships>
</file>

<file path=ppt/slides/_rels/slide6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4.xml"/></Relationships>
</file>

<file path=ppt/slides/_rels/slide6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5.xml"/></Relationships>
</file>

<file path=ppt/slides/_rels/slide6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6.xml"/><Relationship Id="rId3" Type="http://schemas.openxmlformats.org/officeDocument/2006/relationships/image" Target="../media/image4.jpe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ja-JP" sz="4000" dirty="0"/>
              <a:t>cs-8.</a:t>
            </a:r>
            <a:r>
              <a:rPr lang="ja-JP" altLang="en-US" sz="4000" dirty="0"/>
              <a:t>表計算ソフトウエアを</a:t>
            </a:r>
            <a:br>
              <a:rPr lang="en-US" altLang="ja-JP" sz="4000" dirty="0"/>
            </a:br>
            <a:r>
              <a:rPr lang="ja-JP" altLang="en-US" sz="4000" dirty="0"/>
              <a:t>用いたデータの扱い</a:t>
            </a:r>
            <a:br>
              <a:rPr lang="en-US" altLang="ja-JP" dirty="0"/>
            </a:br>
            <a:endParaRPr lang="ja-JP" altLang="en-US" dirty="0"/>
          </a:p>
        </p:txBody>
      </p:sp>
      <p:sp>
        <p:nvSpPr>
          <p:cNvPr id="6" name="字幕 5">
            <a:extLst>
              <a:ext uri="{FF2B5EF4-FFF2-40B4-BE49-F238E27FC236}">
                <a16:creationId xmlns:a16="http://schemas.microsoft.com/office/drawing/2014/main" id="{C84E1CA8-AB97-4D64-AAA1-5B084FB857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954620"/>
            <a:ext cx="6858000" cy="1655762"/>
          </a:xfrm>
        </p:spPr>
        <p:txBody>
          <a:bodyPr>
            <a:noAutofit/>
          </a:bodyPr>
          <a:lstStyle/>
          <a:p>
            <a:r>
              <a:rPr lang="ja-JP" altLang="en-US" dirty="0"/>
              <a:t>（コンピューターサイエンス）</a:t>
            </a:r>
            <a:endParaRPr lang="en-US" altLang="ja-JP" dirty="0"/>
          </a:p>
          <a:p>
            <a:r>
              <a:rPr lang="en-US" altLang="ja-JP" dirty="0"/>
              <a:t>URL:</a:t>
            </a:r>
            <a:r>
              <a:rPr lang="en-US" altLang="ja-JP" dirty="0">
                <a:hlinkClick r:id="rId3"/>
              </a:rPr>
              <a:t>https://www.kkaneko.jp/cc/cs/index.html</a:t>
            </a:r>
            <a:endParaRPr lang="en-US" altLang="ja-JP" dirty="0"/>
          </a:p>
          <a:p>
            <a:endParaRPr lang="ja-JP" altLang="en-US" dirty="0"/>
          </a:p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1</a:t>
            </a:fld>
            <a:endParaRPr lang="ja-JP" altLang="en-US" dirty="0"/>
          </a:p>
        </p:txBody>
      </p:sp>
      <p:sp>
        <p:nvSpPr>
          <p:cNvPr id="9" name="正方形/長方形 8"/>
          <p:cNvSpPr/>
          <p:nvPr/>
        </p:nvSpPr>
        <p:spPr>
          <a:xfrm>
            <a:off x="3875482" y="4869762"/>
            <a:ext cx="1415772" cy="46166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ctr"/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金子邦彦</a:t>
            </a:r>
          </a:p>
        </p:txBody>
      </p:sp>
      <p:pic>
        <p:nvPicPr>
          <p:cNvPr id="7" name="Picture 2" descr="https://mirrors.creativecommons.org/presskit/buttons/88x31/png/by-nc-sa.e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780" y="6105526"/>
            <a:ext cx="1433790" cy="50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図 7" descr="メガネをかけた男性&#10;&#10;自動的に生成された説明">
            <a:extLst>
              <a:ext uri="{FF2B5EF4-FFF2-40B4-BE49-F238E27FC236}">
                <a16:creationId xmlns:a16="http://schemas.microsoft.com/office/drawing/2014/main" id="{4047DBB5-87E7-41C0-8239-B092FFAB739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428" y="4610382"/>
            <a:ext cx="710957" cy="937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3281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DF3DD5A-A8AB-4426-8BD1-F76327D6A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Microsoft 365</a:t>
            </a:r>
            <a:r>
              <a:rPr lang="ja-JP" altLang="en-US" dirty="0"/>
              <a:t>オンライン版で</a:t>
            </a:r>
            <a:r>
              <a:rPr lang="en-US" altLang="ja-JP" dirty="0"/>
              <a:t>Excel</a:t>
            </a:r>
            <a:r>
              <a:rPr lang="ja-JP" altLang="en-US" dirty="0"/>
              <a:t>を起動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FFA2452-9D8A-4FF2-8982-6E06A8B84E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34039"/>
            <a:ext cx="8461208" cy="53331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2400" dirty="0"/>
              <a:t>⑤</a:t>
            </a:r>
            <a:r>
              <a:rPr kumimoji="1" lang="en-US" altLang="ja-JP" sz="2400" b="1" dirty="0"/>
              <a:t>Excel</a:t>
            </a:r>
            <a:r>
              <a:rPr kumimoji="1" lang="ja-JP" altLang="en-US" sz="2400" b="1" dirty="0"/>
              <a:t>のブックの種類</a:t>
            </a:r>
            <a:r>
              <a:rPr kumimoji="1" lang="ja-JP" altLang="en-US" sz="2400" dirty="0"/>
              <a:t>を選ぶ</a:t>
            </a:r>
            <a:endParaRPr kumimoji="1"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kumimoji="1"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kumimoji="1" lang="en-US" altLang="ja-JP" sz="2400" dirty="0"/>
          </a:p>
          <a:p>
            <a:pPr marL="0" indent="0">
              <a:buNone/>
            </a:pPr>
            <a:r>
              <a:rPr lang="ja-JP" altLang="en-US" sz="2400" dirty="0">
                <a:latin typeface="+mn-ea"/>
                <a:ea typeface="+mn-ea"/>
              </a:rPr>
              <a:t>この授業では「新しい空白のブック」を使う</a:t>
            </a:r>
            <a:endParaRPr lang="en-US" altLang="ja-JP" sz="2400" dirty="0">
              <a:latin typeface="+mn-ea"/>
              <a:ea typeface="+mn-ea"/>
            </a:endParaRPr>
          </a:p>
          <a:p>
            <a:pPr marL="0" indent="0">
              <a:buNone/>
            </a:pPr>
            <a:endParaRPr kumimoji="1"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⑥</a:t>
            </a:r>
            <a:r>
              <a:rPr lang="en-US" altLang="ja-JP" sz="2400" dirty="0"/>
              <a:t>Excel</a:t>
            </a:r>
            <a:r>
              <a:rPr lang="ja-JP" altLang="en-US" sz="2400" dirty="0"/>
              <a:t>の画面が開く</a:t>
            </a:r>
            <a:endParaRPr kumimoji="1" lang="en-US" altLang="ja-JP" sz="2400" dirty="0"/>
          </a:p>
          <a:p>
            <a:pPr marL="0" indent="0">
              <a:buNone/>
            </a:pPr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558A53A-A1CF-49F7-A69B-2690066EF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20ADF1C6-0762-42FF-85E5-DA9B759575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8123" y="1528736"/>
            <a:ext cx="6478367" cy="1449413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892D87E1-6A40-44D9-B7A8-7653F30985C8}"/>
              </a:ext>
            </a:extLst>
          </p:cNvPr>
          <p:cNvSpPr/>
          <p:nvPr/>
        </p:nvSpPr>
        <p:spPr>
          <a:xfrm>
            <a:off x="1460500" y="2253442"/>
            <a:ext cx="2381250" cy="55325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4F61E2DF-9A23-413C-B2CD-D39E65B05F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8123" y="4794796"/>
            <a:ext cx="3154577" cy="1888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6849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9DD96CC-E3A8-4888-A875-ACE5EEF81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671225"/>
          </a:xfrm>
        </p:spPr>
        <p:txBody>
          <a:bodyPr>
            <a:normAutofit fontScale="90000"/>
          </a:bodyPr>
          <a:lstStyle/>
          <a:p>
            <a:r>
              <a:rPr lang="en-US" altLang="ja-JP" dirty="0"/>
              <a:t>Microsoft 365</a:t>
            </a:r>
            <a:r>
              <a:rPr lang="ja-JP" altLang="en-US" dirty="0"/>
              <a:t>アプリ版のインストールと</a:t>
            </a:r>
            <a:br>
              <a:rPr lang="en-US" altLang="ja-JP" dirty="0"/>
            </a:br>
            <a:r>
              <a:rPr lang="en-US" altLang="ja-JP" dirty="0"/>
              <a:t>Excel</a:t>
            </a:r>
            <a:r>
              <a:rPr lang="ja-JP" altLang="en-US" dirty="0"/>
              <a:t>の起動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54FC3AC-C179-4876-9C80-E41605AF6E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396" y="984249"/>
            <a:ext cx="8461208" cy="5195169"/>
          </a:xfrm>
        </p:spPr>
        <p:txBody>
          <a:bodyPr/>
          <a:lstStyle/>
          <a:p>
            <a:pPr marL="0" indent="0">
              <a:buNone/>
            </a:pPr>
            <a:r>
              <a:rPr lang="en-US" altLang="ja-JP" sz="2400" dirty="0"/>
              <a:t>【</a:t>
            </a:r>
            <a:r>
              <a:rPr lang="ja-JP" altLang="en-US" sz="2400" dirty="0"/>
              <a:t>要点</a:t>
            </a:r>
            <a:r>
              <a:rPr lang="en-US" altLang="ja-JP" sz="2400" dirty="0"/>
              <a:t>】</a:t>
            </a:r>
            <a:r>
              <a:rPr lang="ja-JP" altLang="en-US" sz="2400" b="1" dirty="0"/>
              <a:t>インストール</a:t>
            </a:r>
            <a:r>
              <a:rPr lang="ja-JP" altLang="en-US" sz="2400" dirty="0"/>
              <a:t>は，</a:t>
            </a:r>
            <a:r>
              <a:rPr lang="en-US" altLang="ja-JP" sz="2400" dirty="0"/>
              <a:t>Microsoft 365</a:t>
            </a:r>
            <a:r>
              <a:rPr lang="ja-JP" altLang="en-US" sz="2400" dirty="0"/>
              <a:t>アプリ版を使えるようにするための作業（最初に行う）．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そのとき，次のページを開き，各自の</a:t>
            </a:r>
            <a:r>
              <a:rPr lang="en-US" altLang="ja-JP" sz="2400" b="1" dirty="0"/>
              <a:t>ID</a:t>
            </a:r>
            <a:r>
              <a:rPr lang="ja-JP" altLang="en-US" sz="2400" dirty="0"/>
              <a:t>と</a:t>
            </a:r>
            <a:r>
              <a:rPr lang="ja-JP" altLang="en-US" sz="2400" b="1" dirty="0"/>
              <a:t>パスワード</a:t>
            </a:r>
            <a:r>
              <a:rPr lang="ja-JP" altLang="en-US" sz="2400" dirty="0"/>
              <a:t>でサインイン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b="1" dirty="0"/>
              <a:t>https://</a:t>
            </a:r>
            <a:r>
              <a:rPr lang="en-US" altLang="ja-JP" sz="2400" b="1" dirty="0" err="1"/>
              <a:t>portal.office.com</a:t>
            </a:r>
            <a:endParaRPr lang="en-US" altLang="ja-JP" sz="2400" b="1" dirty="0"/>
          </a:p>
          <a:p>
            <a:pPr marL="0" indent="0">
              <a:buNone/>
            </a:pPr>
            <a:r>
              <a:rPr lang="ja-JP" altLang="en-US" sz="2400" b="1" dirty="0"/>
              <a:t>インストール</a:t>
            </a:r>
            <a:r>
              <a:rPr lang="ja-JP" altLang="en-US" sz="2400" dirty="0"/>
              <a:t>が終わったら，</a:t>
            </a:r>
            <a:r>
              <a:rPr lang="ja-JP" altLang="en-US" sz="2400" b="1" dirty="0"/>
              <a:t>スタートメニュー</a:t>
            </a:r>
            <a:r>
              <a:rPr lang="ja-JP" altLang="en-US" sz="2400" dirty="0"/>
              <a:t>等で</a:t>
            </a:r>
            <a:r>
              <a:rPr lang="en-US" altLang="ja-JP" sz="2400" dirty="0"/>
              <a:t>Excel</a:t>
            </a:r>
            <a:r>
              <a:rPr lang="ja-JP" altLang="en-US" sz="2400" dirty="0"/>
              <a:t>を起動</a:t>
            </a:r>
            <a:endParaRPr lang="en-US" altLang="ja-JP" sz="2400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28B31DD-6AFA-45F2-ADA0-3F7D2D531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D62D58E4-A5FC-4A67-AEEC-4C8B95E4E2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1521" y="3983420"/>
            <a:ext cx="4805279" cy="2821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6745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01B4840-DC68-47E7-B4B8-EDF75BEE3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834622"/>
          </a:xfrm>
        </p:spPr>
        <p:txBody>
          <a:bodyPr>
            <a:normAutofit fontScale="90000"/>
          </a:bodyPr>
          <a:lstStyle/>
          <a:p>
            <a:r>
              <a:rPr lang="en-US" altLang="ja-JP" dirty="0"/>
              <a:t>Microsoft 365</a:t>
            </a:r>
            <a:r>
              <a:rPr lang="ja-JP" altLang="en-US" dirty="0"/>
              <a:t>アプリ版のインストールと</a:t>
            </a:r>
            <a:br>
              <a:rPr lang="en-US" altLang="ja-JP" dirty="0"/>
            </a:br>
            <a:r>
              <a:rPr lang="en-US" altLang="ja-JP" dirty="0"/>
              <a:t>Excel</a:t>
            </a:r>
            <a:r>
              <a:rPr lang="ja-JP" altLang="en-US" dirty="0"/>
              <a:t>の起動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E13BF4A-AB4A-421A-9529-D7E6028AEB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396" y="1132003"/>
            <a:ext cx="8461208" cy="5333166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sz="2400" dirty="0"/>
              <a:t>①</a:t>
            </a:r>
            <a:r>
              <a:rPr kumimoji="1" lang="en-US" altLang="ja-JP" sz="2400" b="1" dirty="0"/>
              <a:t>Web</a:t>
            </a:r>
            <a:r>
              <a:rPr kumimoji="1" lang="ja-JP" altLang="en-US" sz="2400" b="1" dirty="0"/>
              <a:t>ブラウザ</a:t>
            </a:r>
            <a:r>
              <a:rPr kumimoji="1" lang="ja-JP" altLang="en-US" sz="2400" dirty="0"/>
              <a:t>で，次のページを開く</a:t>
            </a:r>
            <a:r>
              <a:rPr lang="en-US" altLang="ja-JP" sz="2400" b="1" dirty="0"/>
              <a:t>https://</a:t>
            </a:r>
            <a:r>
              <a:rPr lang="en-US" altLang="ja-JP" sz="2400" b="1" dirty="0" err="1"/>
              <a:t>portal.office.com</a:t>
            </a:r>
            <a:endParaRPr lang="en-US" altLang="ja-JP" sz="2400" b="1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kumimoji="1" lang="ja-JP" altLang="en-US" sz="2400" dirty="0"/>
              <a:t>②</a:t>
            </a:r>
            <a:r>
              <a:rPr kumimoji="1" lang="ja-JP" altLang="en-US" sz="2400" b="1" dirty="0"/>
              <a:t>電子メールアドレス</a:t>
            </a:r>
            <a:r>
              <a:rPr kumimoji="1" lang="ja-JP" altLang="en-US" sz="2400" dirty="0"/>
              <a:t>を入れる． 「</a:t>
            </a:r>
            <a:r>
              <a:rPr kumimoji="1" lang="ja-JP" altLang="en-US" sz="2400" b="1" dirty="0"/>
              <a:t>次へ</a:t>
            </a:r>
            <a:r>
              <a:rPr kumimoji="1" lang="ja-JP" altLang="en-US" sz="2400" dirty="0"/>
              <a:t>」をクリック．</a:t>
            </a:r>
            <a:endParaRPr kumimoji="1" lang="en-US" altLang="ja-JP" sz="2400" dirty="0"/>
          </a:p>
          <a:p>
            <a:pPr marL="0" indent="0">
              <a:buNone/>
            </a:pPr>
            <a:r>
              <a:rPr lang="ja-JP" altLang="ja-JP" sz="2400" b="1" dirty="0"/>
              <a:t>（例）</a:t>
            </a:r>
            <a:r>
              <a:rPr lang="en-US" altLang="ja-JP" sz="2400" b="1" dirty="0" err="1"/>
              <a:t>p1234567@fukuyama-u.ac.jp</a:t>
            </a:r>
            <a:endParaRPr lang="ja-JP" altLang="ja-JP" sz="2400" b="1" dirty="0"/>
          </a:p>
          <a:p>
            <a:pPr marL="0" indent="0">
              <a:buNone/>
            </a:pPr>
            <a:endParaRPr kumimoji="1"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D740331-A607-4316-8D67-442DD829F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8CE5CF9D-9086-4DFB-A8E7-6EB0F21AA5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8811" y="3493828"/>
            <a:ext cx="3965779" cy="2803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7232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01B4840-DC68-47E7-B4B8-EDF75BEE3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4" y="187356"/>
            <a:ext cx="8461208" cy="675878"/>
          </a:xfrm>
        </p:spPr>
        <p:txBody>
          <a:bodyPr>
            <a:normAutofit fontScale="90000"/>
          </a:bodyPr>
          <a:lstStyle/>
          <a:p>
            <a:r>
              <a:rPr lang="en-US" altLang="ja-JP" dirty="0"/>
              <a:t>Microsoft 365</a:t>
            </a:r>
            <a:r>
              <a:rPr lang="ja-JP" altLang="en-US" dirty="0"/>
              <a:t>アプリ版のインストールと</a:t>
            </a:r>
            <a:br>
              <a:rPr lang="en-US" altLang="ja-JP" dirty="0"/>
            </a:br>
            <a:r>
              <a:rPr lang="en-US" altLang="ja-JP" dirty="0"/>
              <a:t>Excel</a:t>
            </a:r>
            <a:r>
              <a:rPr lang="ja-JP" altLang="en-US" dirty="0"/>
              <a:t>の起動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E13BF4A-AB4A-421A-9529-D7E6028AEB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4" y="971549"/>
            <a:ext cx="8758655" cy="5207869"/>
          </a:xfrm>
        </p:spPr>
        <p:txBody>
          <a:bodyPr/>
          <a:lstStyle/>
          <a:p>
            <a:pPr marL="0" indent="0">
              <a:buNone/>
            </a:pPr>
            <a:r>
              <a:rPr lang="ja-JP" altLang="en-US" sz="2400" dirty="0"/>
              <a:t>③</a:t>
            </a:r>
            <a:r>
              <a:rPr lang="ja-JP" altLang="en-US" sz="2400" b="1" dirty="0"/>
              <a:t>パスワード</a:t>
            </a:r>
            <a:r>
              <a:rPr lang="ja-JP" altLang="en-US" sz="2400" dirty="0"/>
              <a:t>を入れ，「</a:t>
            </a:r>
            <a:r>
              <a:rPr lang="ja-JP" altLang="en-US" sz="2400" b="1" dirty="0"/>
              <a:t>サインイン</a:t>
            </a:r>
            <a:r>
              <a:rPr lang="ja-JP" altLang="en-US" sz="2400" dirty="0"/>
              <a:t>」を</a:t>
            </a:r>
            <a:r>
              <a:rPr lang="ja-JP" altLang="en-US" sz="2400" b="1" dirty="0"/>
              <a:t>クリック</a:t>
            </a:r>
            <a:endParaRPr lang="en-US" altLang="ja-JP" sz="2400" b="1" dirty="0"/>
          </a:p>
          <a:p>
            <a:pPr marL="0" indent="0">
              <a:buNone/>
            </a:pPr>
            <a:r>
              <a:rPr kumimoji="1" lang="ja-JP" altLang="en-US" sz="2400" dirty="0"/>
              <a:t>パスワードは，各自が設定したもの</a:t>
            </a:r>
            <a:endParaRPr kumimoji="1"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kumimoji="1"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kumimoji="1" lang="ja-JP" altLang="en-US" sz="2400" dirty="0"/>
              <a:t>④ 画面で「</a:t>
            </a:r>
            <a:r>
              <a:rPr kumimoji="1" lang="en-US" altLang="ja-JP" sz="2400" b="1" dirty="0"/>
              <a:t>Office</a:t>
            </a:r>
            <a:r>
              <a:rPr kumimoji="1" lang="ja-JP" altLang="en-US" sz="2400" b="1" dirty="0"/>
              <a:t>のインストール</a:t>
            </a:r>
            <a:r>
              <a:rPr kumimoji="1" lang="ja-JP" altLang="en-US" sz="2400" dirty="0"/>
              <a:t>」をクリック． メニューで「</a:t>
            </a:r>
            <a:r>
              <a:rPr kumimoji="1" lang="en-US" altLang="ja-JP" sz="2400" b="1" dirty="0"/>
              <a:t>Microsoft 365</a:t>
            </a:r>
            <a:r>
              <a:rPr kumimoji="1" lang="ja-JP" altLang="en-US" sz="2400" b="1" dirty="0"/>
              <a:t>のアプリ</a:t>
            </a:r>
            <a:r>
              <a:rPr kumimoji="1" lang="ja-JP" altLang="en-US" sz="2400" dirty="0"/>
              <a:t>」を選ぶ</a:t>
            </a:r>
            <a:endParaRPr lang="en-US" altLang="ja-JP" sz="2400" b="1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kumimoji="1"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D740331-A607-4316-8D67-442DD829F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CA62958D-ABC7-4910-9E52-8E9BFA9B55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2428" y="2052421"/>
            <a:ext cx="3778444" cy="1816193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2156E57E-371D-4DF8-821E-DE3DB1EE69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2184" y="5135608"/>
            <a:ext cx="3703716" cy="1640051"/>
          </a:xfrm>
          <a:prstGeom prst="rect">
            <a:avLst/>
          </a:prstGeom>
        </p:spPr>
      </p:pic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1D7EF04F-318E-4027-8933-FF4D7D75B050}"/>
              </a:ext>
            </a:extLst>
          </p:cNvPr>
          <p:cNvSpPr/>
          <p:nvPr/>
        </p:nvSpPr>
        <p:spPr>
          <a:xfrm>
            <a:off x="2870200" y="5609822"/>
            <a:ext cx="2381250" cy="55325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80219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DF3DD5A-A8AB-4426-8BD1-F76327D6A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837941"/>
          </a:xfrm>
        </p:spPr>
        <p:txBody>
          <a:bodyPr>
            <a:normAutofit fontScale="90000"/>
          </a:bodyPr>
          <a:lstStyle/>
          <a:p>
            <a:r>
              <a:rPr lang="en-US" altLang="ja-JP" dirty="0"/>
              <a:t>Microsoft 365</a:t>
            </a:r>
            <a:r>
              <a:rPr lang="ja-JP" altLang="en-US" dirty="0"/>
              <a:t>アプリ版のインストールと</a:t>
            </a:r>
            <a:br>
              <a:rPr lang="en-US" altLang="ja-JP" dirty="0"/>
            </a:br>
            <a:r>
              <a:rPr lang="en-US" altLang="ja-JP" dirty="0"/>
              <a:t>Excel</a:t>
            </a:r>
            <a:r>
              <a:rPr lang="ja-JP" altLang="en-US" dirty="0"/>
              <a:t>の起動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FFA2452-9D8A-4FF2-8982-6E06A8B84E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1155699"/>
            <a:ext cx="8461208" cy="50115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2400" dirty="0"/>
              <a:t>⑤</a:t>
            </a:r>
            <a:r>
              <a:rPr kumimoji="1" lang="ja-JP" altLang="en-US" sz="2400" b="1" dirty="0"/>
              <a:t>画面の指示</a:t>
            </a:r>
            <a:r>
              <a:rPr kumimoji="1" lang="ja-JP" altLang="en-US" sz="2400" dirty="0"/>
              <a:t>に従い，インストールを</a:t>
            </a:r>
            <a:r>
              <a:rPr lang="ja-JP" altLang="en-US" sz="2400" dirty="0"/>
              <a:t>行う</a:t>
            </a:r>
            <a:endParaRPr kumimoji="1" lang="en-US" altLang="ja-JP" sz="2400" dirty="0"/>
          </a:p>
          <a:p>
            <a:pPr marL="0" indent="0">
              <a:buNone/>
            </a:pPr>
            <a:r>
              <a:rPr lang="ja-JP" altLang="en-US" sz="2400" dirty="0">
                <a:latin typeface="+mn-ea"/>
                <a:ea typeface="+mn-ea"/>
              </a:rPr>
              <a:t>インストールでは，大量の通信が行われる．</a:t>
            </a:r>
            <a:endParaRPr lang="en-US" altLang="ja-JP" sz="2400" dirty="0">
              <a:latin typeface="+mn-ea"/>
              <a:ea typeface="+mn-ea"/>
            </a:endParaRPr>
          </a:p>
          <a:p>
            <a:pPr marL="0" indent="0">
              <a:buNone/>
            </a:pPr>
            <a:r>
              <a:rPr lang="ja-JP" altLang="en-US" sz="2400" dirty="0">
                <a:latin typeface="+mn-ea"/>
                <a:ea typeface="+mn-ea"/>
              </a:rPr>
              <a:t>（時間がかかる． 通信費用にも注意）</a:t>
            </a:r>
            <a:endParaRPr lang="en-US" altLang="ja-JP" sz="2400" dirty="0">
              <a:latin typeface="+mn-ea"/>
              <a:ea typeface="+mn-ea"/>
            </a:endParaRPr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kumimoji="1" lang="en-US" altLang="ja-JP" sz="2400" dirty="0"/>
          </a:p>
          <a:p>
            <a:pPr marL="0" indent="0">
              <a:buNone/>
            </a:pPr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558A53A-A1CF-49F7-A69B-2690066EF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D7669DFB-0F07-4568-B8E2-3ADA19948E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643" y="3623352"/>
            <a:ext cx="3628547" cy="3166889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2A4F258-00C8-4F66-ADA4-24B2A0001218}"/>
              </a:ext>
            </a:extLst>
          </p:cNvPr>
          <p:cNvSpPr txBox="1"/>
          <p:nvPr/>
        </p:nvSpPr>
        <p:spPr>
          <a:xfrm>
            <a:off x="1511300" y="3182655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次のような指示がでる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90D163B-AB78-4924-B69C-67332C8416F6}"/>
              </a:ext>
            </a:extLst>
          </p:cNvPr>
          <p:cNvSpPr txBox="1"/>
          <p:nvPr/>
        </p:nvSpPr>
        <p:spPr>
          <a:xfrm>
            <a:off x="4392081" y="3722405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１． 保存する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B2CEA64F-576A-4FCF-9A74-372C977689D6}"/>
              </a:ext>
            </a:extLst>
          </p:cNvPr>
          <p:cNvSpPr txBox="1"/>
          <p:nvPr/>
        </p:nvSpPr>
        <p:spPr>
          <a:xfrm>
            <a:off x="4392081" y="4332005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２． フォルダーを開く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9D6F40FE-408D-4294-9CF4-14EA5E5BA9B7}"/>
              </a:ext>
            </a:extLst>
          </p:cNvPr>
          <p:cNvSpPr txBox="1"/>
          <p:nvPr/>
        </p:nvSpPr>
        <p:spPr>
          <a:xfrm>
            <a:off x="4392081" y="4941605"/>
            <a:ext cx="4570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３． 実行し，その後も，画面の指示に従う</a:t>
            </a:r>
          </a:p>
        </p:txBody>
      </p:sp>
    </p:spTree>
    <p:extLst>
      <p:ext uri="{BB962C8B-B14F-4D97-AF65-F5344CB8AC3E}">
        <p14:creationId xmlns:p14="http://schemas.microsoft.com/office/powerpoint/2010/main" val="8196157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DF3DD5A-A8AB-4426-8BD1-F76327D6A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837941"/>
          </a:xfrm>
        </p:spPr>
        <p:txBody>
          <a:bodyPr>
            <a:normAutofit fontScale="90000"/>
          </a:bodyPr>
          <a:lstStyle/>
          <a:p>
            <a:r>
              <a:rPr lang="en-US" altLang="ja-JP" dirty="0"/>
              <a:t>Microsoft 365</a:t>
            </a:r>
            <a:r>
              <a:rPr lang="ja-JP" altLang="en-US" dirty="0"/>
              <a:t>アプリ版のインストールと</a:t>
            </a:r>
            <a:br>
              <a:rPr lang="en-US" altLang="ja-JP" dirty="0"/>
            </a:br>
            <a:r>
              <a:rPr lang="en-US" altLang="ja-JP" dirty="0"/>
              <a:t>Excel</a:t>
            </a:r>
            <a:r>
              <a:rPr lang="ja-JP" altLang="en-US" dirty="0"/>
              <a:t>の起動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FFA2452-9D8A-4FF2-8982-6E06A8B84E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1155699"/>
            <a:ext cx="7977605" cy="50115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dirty="0"/>
              <a:t>⑥</a:t>
            </a:r>
            <a:r>
              <a:rPr lang="en-US" altLang="ja-JP" sz="2400" dirty="0"/>
              <a:t>Excel</a:t>
            </a:r>
            <a:r>
              <a:rPr lang="ja-JP" altLang="en-US" sz="2400" dirty="0"/>
              <a:t>を使うときは，スタートメニューなどで</a:t>
            </a:r>
            <a:r>
              <a:rPr lang="en-US" altLang="ja-JP" sz="2400" dirty="0"/>
              <a:t>Excel</a:t>
            </a:r>
            <a:r>
              <a:rPr lang="ja-JP" altLang="en-US" sz="2400" dirty="0"/>
              <a:t>を選ぶ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⑦</a:t>
            </a:r>
            <a:r>
              <a:rPr lang="en-US" altLang="ja-JP" sz="2400" b="1" dirty="0"/>
              <a:t>Excel</a:t>
            </a:r>
            <a:r>
              <a:rPr lang="ja-JP" altLang="en-US" sz="2400" b="1" dirty="0"/>
              <a:t>のブックの種類</a:t>
            </a:r>
            <a:r>
              <a:rPr lang="ja-JP" altLang="en-US" sz="2400" dirty="0"/>
              <a:t>を選ぶ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>
                <a:latin typeface="+mn-ea"/>
                <a:ea typeface="+mn-ea"/>
              </a:rPr>
              <a:t>この授業では「新しい空白のブック」を使う</a:t>
            </a:r>
            <a:endParaRPr lang="en-US" altLang="ja-JP" sz="2400" dirty="0">
              <a:latin typeface="+mn-ea"/>
              <a:ea typeface="+mn-ea"/>
            </a:endParaRPr>
          </a:p>
          <a:p>
            <a:pPr marL="0" indent="0">
              <a:buNone/>
            </a:pPr>
            <a:r>
              <a:rPr lang="ja-JP" altLang="en-US" sz="2400" dirty="0"/>
              <a:t>⑧</a:t>
            </a:r>
            <a:r>
              <a:rPr lang="en-US" altLang="ja-JP" sz="2400" dirty="0"/>
              <a:t>Excel</a:t>
            </a:r>
            <a:r>
              <a:rPr lang="ja-JP" altLang="en-US" sz="2400" dirty="0"/>
              <a:t>の画面が開く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kumimoji="1" lang="en-US" altLang="ja-JP" sz="2400" dirty="0"/>
          </a:p>
          <a:p>
            <a:pPr marL="0" indent="0">
              <a:buNone/>
            </a:pPr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558A53A-A1CF-49F7-A69B-2690066EF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797B2EAE-587F-49F6-8D30-6DEF391E62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541" y="2514547"/>
            <a:ext cx="1963235" cy="1746303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1668704F-E8E4-4C11-96AB-61DC6C4401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8323" y="5432189"/>
            <a:ext cx="2278177" cy="136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9767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8-2</a:t>
            </a:r>
            <a:r>
              <a:rPr lang="ja-JP" altLang="en-US" dirty="0"/>
              <a:t>散布図での色分け，</a:t>
            </a:r>
            <a:br>
              <a:rPr lang="en-US" altLang="ja-JP" dirty="0"/>
            </a:br>
            <a:r>
              <a:rPr lang="ja-JP" altLang="en-US" dirty="0"/>
              <a:t>クラスタ分析</a:t>
            </a:r>
            <a:br>
              <a:rPr lang="en-US" altLang="ja-JP" dirty="0"/>
            </a:b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D1A77E90-A69C-A95A-6EEE-FA570C69449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33543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71AD18F-2D66-4874-A3B8-16215E196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クラスタ分析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BA597BD-A694-043C-4D90-45ECD57BD5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396" y="762417"/>
            <a:ext cx="8461208" cy="5333166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sz="2800" b="1" dirty="0">
                <a:solidFill>
                  <a:srgbClr val="C00000"/>
                </a:solidFill>
              </a:rPr>
              <a:t>クラスタ分析</a:t>
            </a:r>
            <a:r>
              <a:rPr kumimoji="1" lang="ja-JP" altLang="en-US" sz="2800" dirty="0"/>
              <a:t>では． 散布図を見ながら．</a:t>
            </a:r>
            <a:r>
              <a:rPr kumimoji="1" lang="ja-JP" altLang="en-US" sz="2800" b="1" dirty="0"/>
              <a:t>データのパターンやクラスタを観察</a:t>
            </a:r>
            <a:r>
              <a:rPr kumimoji="1" lang="ja-JP" altLang="en-US" sz="2800" dirty="0"/>
              <a:t>する</a:t>
            </a:r>
            <a:endParaRPr kumimoji="1" lang="en-US" altLang="ja-JP" dirty="0"/>
          </a:p>
          <a:p>
            <a:endParaRPr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5659451-9895-ED2E-6511-38CDE9618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B514641A-C93F-4C98-A100-BF1909781B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9924" y="2684177"/>
            <a:ext cx="6632784" cy="2998925"/>
          </a:xfrm>
          <a:prstGeom prst="rect">
            <a:avLst/>
          </a:prstGeom>
        </p:spPr>
      </p:pic>
      <p:sp>
        <p:nvSpPr>
          <p:cNvPr id="7" name="楕円 6">
            <a:extLst>
              <a:ext uri="{FF2B5EF4-FFF2-40B4-BE49-F238E27FC236}">
                <a16:creationId xmlns:a16="http://schemas.microsoft.com/office/drawing/2014/main" id="{B2BDD82D-00A7-40A8-9B1A-39EC9A33B479}"/>
              </a:ext>
            </a:extLst>
          </p:cNvPr>
          <p:cNvSpPr/>
          <p:nvPr/>
        </p:nvSpPr>
        <p:spPr>
          <a:xfrm>
            <a:off x="2078665" y="4577316"/>
            <a:ext cx="1461977" cy="106857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楕円 7">
            <a:extLst>
              <a:ext uri="{FF2B5EF4-FFF2-40B4-BE49-F238E27FC236}">
                <a16:creationId xmlns:a16="http://schemas.microsoft.com/office/drawing/2014/main" id="{81AD85B4-0A9A-4777-9A8F-C2FFEFA6C1E3}"/>
              </a:ext>
            </a:extLst>
          </p:cNvPr>
          <p:cNvSpPr/>
          <p:nvPr/>
        </p:nvSpPr>
        <p:spPr>
          <a:xfrm>
            <a:off x="4735033" y="3607981"/>
            <a:ext cx="1461977" cy="106857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楕円 8">
            <a:extLst>
              <a:ext uri="{FF2B5EF4-FFF2-40B4-BE49-F238E27FC236}">
                <a16:creationId xmlns:a16="http://schemas.microsoft.com/office/drawing/2014/main" id="{3D71F7C2-75C3-43BC-9648-AB239D959498}"/>
              </a:ext>
            </a:extLst>
          </p:cNvPr>
          <p:cNvSpPr/>
          <p:nvPr/>
        </p:nvSpPr>
        <p:spPr>
          <a:xfrm>
            <a:off x="5780568" y="3014933"/>
            <a:ext cx="1461977" cy="106857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88016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7227634-DE3C-68E9-FBD5-A89E2FBD0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クラスタ分析の用途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67F1EF2-5FA9-4272-1C3C-AF25A7DECF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2"/>
            <a:ext cx="8461208" cy="5875223"/>
          </a:xfrm>
        </p:spPr>
        <p:txBody>
          <a:bodyPr>
            <a:normAutofit/>
          </a:bodyPr>
          <a:lstStyle/>
          <a:p>
            <a:r>
              <a:rPr kumimoji="1" lang="ja-JP" altLang="en-US" dirty="0"/>
              <a:t>市場セグメンテーション</a:t>
            </a:r>
            <a:r>
              <a:rPr kumimoji="1" lang="en-US" altLang="ja-JP" dirty="0"/>
              <a:t>:</a:t>
            </a:r>
          </a:p>
          <a:p>
            <a:pPr lvl="1"/>
            <a:r>
              <a:rPr kumimoji="1" lang="ja-JP" altLang="en-US" dirty="0"/>
              <a:t>市場セグメンテーションは，顧客を異なるグループに分割することで市場を分析</a:t>
            </a:r>
          </a:p>
          <a:p>
            <a:r>
              <a:rPr kumimoji="1" lang="ja-JP" altLang="en-US" dirty="0"/>
              <a:t>顧客分析</a:t>
            </a:r>
            <a:r>
              <a:rPr kumimoji="1" lang="en-US" altLang="ja-JP" dirty="0"/>
              <a:t>:</a:t>
            </a:r>
          </a:p>
          <a:p>
            <a:pPr lvl="1"/>
            <a:r>
              <a:rPr kumimoji="1" lang="ja-JP" altLang="en-US" dirty="0"/>
              <a:t>顧客分析は，顧客の行動</a:t>
            </a:r>
            <a:r>
              <a:rPr lang="ja-JP" altLang="en-US" dirty="0"/>
              <a:t>，</a:t>
            </a:r>
            <a:r>
              <a:rPr kumimoji="1" lang="ja-JP" altLang="en-US" dirty="0"/>
              <a:t>嗜好，ニーズを理解し</a:t>
            </a:r>
            <a:r>
              <a:rPr lang="ja-JP" altLang="en-US" dirty="0"/>
              <a:t>，</a:t>
            </a:r>
            <a:r>
              <a:rPr kumimoji="1" lang="ja-JP" altLang="en-US" dirty="0"/>
              <a:t>個別の顧客に合わせたサービスや製品を提供につなげる</a:t>
            </a:r>
            <a:endParaRPr kumimoji="1" lang="en-US" altLang="ja-JP" dirty="0"/>
          </a:p>
          <a:p>
            <a:r>
              <a:rPr kumimoji="1" lang="ja-JP" altLang="en-US" dirty="0"/>
              <a:t>製品分析</a:t>
            </a:r>
            <a:r>
              <a:rPr kumimoji="1" lang="en-US" altLang="ja-JP" dirty="0"/>
              <a:t>:</a:t>
            </a:r>
          </a:p>
          <a:p>
            <a:pPr lvl="1"/>
            <a:r>
              <a:rPr kumimoji="1" lang="ja-JP" altLang="en-US" dirty="0"/>
              <a:t>製品分析では</a:t>
            </a:r>
            <a:r>
              <a:rPr lang="ja-JP" altLang="en-US" dirty="0"/>
              <a:t>，</a:t>
            </a:r>
            <a:r>
              <a:rPr kumimoji="1" lang="ja-JP" altLang="en-US" dirty="0"/>
              <a:t>製品の特性，特徴</a:t>
            </a:r>
            <a:r>
              <a:rPr lang="ja-JP" altLang="en-US" dirty="0"/>
              <a:t>，</a:t>
            </a:r>
            <a:r>
              <a:rPr kumimoji="1" lang="ja-JP" altLang="en-US" dirty="0"/>
              <a:t>および顧客の反応を分析．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C65EA23-15D1-A0DA-08E0-2193EC84F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53297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B706C73-B57F-409E-B696-ED7B35905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Excel</a:t>
            </a:r>
            <a:r>
              <a:rPr kumimoji="1" lang="ja-JP" altLang="en-US" dirty="0"/>
              <a:t>の散布図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9A34B41-FA56-4F61-9468-9FBA6F1C46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1817" y="720997"/>
            <a:ext cx="2182122" cy="41902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kumimoji="1" lang="ja-JP" altLang="en-US" dirty="0"/>
              <a:t>元データ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D6A5064-7412-4C4A-BF8D-594D8DAE2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19</a:t>
            </a:fld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FA549AD2-6281-4F22-AEF8-0B36D90B3B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7313" y="2454224"/>
            <a:ext cx="4649417" cy="2388905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E0E214DF-A81B-4126-BBB5-BC77C1D8B6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938" y="1216122"/>
            <a:ext cx="3739792" cy="4562718"/>
          </a:xfrm>
          <a:prstGeom prst="rect">
            <a:avLst/>
          </a:prstGeom>
        </p:spPr>
      </p:pic>
      <p:sp>
        <p:nvSpPr>
          <p:cNvPr id="9" name="コンテンツ プレースホルダー 2">
            <a:extLst>
              <a:ext uri="{FF2B5EF4-FFF2-40B4-BE49-F238E27FC236}">
                <a16:creationId xmlns:a16="http://schemas.microsoft.com/office/drawing/2014/main" id="{8BF132B7-8082-4F17-BA71-4155ED7351FE}"/>
              </a:ext>
            </a:extLst>
          </p:cNvPr>
          <p:cNvSpPr txBox="1">
            <a:spLocks/>
          </p:cNvSpPr>
          <p:nvPr/>
        </p:nvSpPr>
        <p:spPr>
          <a:xfrm>
            <a:off x="6048702" y="1941970"/>
            <a:ext cx="2182122" cy="7993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/>
              <a:t>散布図</a:t>
            </a:r>
          </a:p>
        </p:txBody>
      </p:sp>
      <p:sp>
        <p:nvSpPr>
          <p:cNvPr id="10" name="矢印: 右 9">
            <a:extLst>
              <a:ext uri="{FF2B5EF4-FFF2-40B4-BE49-F238E27FC236}">
                <a16:creationId xmlns:a16="http://schemas.microsoft.com/office/drawing/2014/main" id="{CFB0EDF2-1328-4493-944E-88DF82ED25C2}"/>
              </a:ext>
            </a:extLst>
          </p:cNvPr>
          <p:cNvSpPr/>
          <p:nvPr/>
        </p:nvSpPr>
        <p:spPr>
          <a:xfrm>
            <a:off x="4056321" y="3152553"/>
            <a:ext cx="212651" cy="7549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右中かっこ 10">
            <a:extLst>
              <a:ext uri="{FF2B5EF4-FFF2-40B4-BE49-F238E27FC236}">
                <a16:creationId xmlns:a16="http://schemas.microsoft.com/office/drawing/2014/main" id="{37963CBD-8F17-4818-92F8-F076C18C42CC}"/>
              </a:ext>
            </a:extLst>
          </p:cNvPr>
          <p:cNvSpPr/>
          <p:nvPr/>
        </p:nvSpPr>
        <p:spPr>
          <a:xfrm rot="5400000">
            <a:off x="1529751" y="4934190"/>
            <a:ext cx="204186" cy="2201446"/>
          </a:xfrm>
          <a:prstGeom prst="rightBrace">
            <a:avLst>
              <a:gd name="adj1" fmla="val 8333"/>
              <a:gd name="adj2" fmla="val 48551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EC393F8-DC20-4461-B34E-691394674957}"/>
              </a:ext>
            </a:extLst>
          </p:cNvPr>
          <p:cNvSpPr txBox="1"/>
          <p:nvPr/>
        </p:nvSpPr>
        <p:spPr>
          <a:xfrm>
            <a:off x="366823" y="6261108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この２列で散布図</a:t>
            </a:r>
          </a:p>
        </p:txBody>
      </p:sp>
    </p:spTree>
    <p:extLst>
      <p:ext uri="{BB962C8B-B14F-4D97-AF65-F5344CB8AC3E}">
        <p14:creationId xmlns:p14="http://schemas.microsoft.com/office/powerpoint/2010/main" val="9555912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ADE5C89F-0CB4-504E-E8F6-BD3C6D03C7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21" r="33021"/>
          <a:stretch/>
        </p:blipFill>
        <p:spPr>
          <a:xfrm>
            <a:off x="20" y="10"/>
            <a:ext cx="2373066" cy="5042289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effectLst>
            <a:softEdge rad="635000"/>
          </a:effectLst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177143" y="1660966"/>
            <a:ext cx="6765328" cy="5115391"/>
          </a:xfrm>
        </p:spPr>
        <p:txBody>
          <a:bodyPr>
            <a:normAutofit/>
          </a:bodyPr>
          <a:lstStyle/>
          <a:p>
            <a:pPr marL="457200" indent="-457200">
              <a:buFont typeface="+mj-ea"/>
              <a:buAutoNum type="circleNumDbPlain"/>
            </a:pPr>
            <a:r>
              <a:rPr kumimoji="1" lang="en-US" altLang="ja-JP" sz="2400" dirty="0"/>
              <a:t>Excel</a:t>
            </a:r>
            <a:r>
              <a:rPr kumimoji="1" lang="ja-JP" altLang="en-US" sz="2400" dirty="0"/>
              <a:t>を用いたデータ分析について</a:t>
            </a:r>
            <a:endParaRPr kumimoji="1" lang="en-US" altLang="ja-JP" sz="2400" dirty="0"/>
          </a:p>
          <a:p>
            <a:pPr marL="457200" indent="-457200">
              <a:buFont typeface="+mj-ea"/>
              <a:buAutoNum type="circleNumDbPlain"/>
            </a:pPr>
            <a:endParaRPr lang="en-US" altLang="ja-JP" sz="2400" dirty="0"/>
          </a:p>
          <a:p>
            <a:pPr marL="457200" indent="-457200">
              <a:buFont typeface="+mj-ea"/>
              <a:buAutoNum type="circleNumDbPlain"/>
            </a:pPr>
            <a:r>
              <a:rPr kumimoji="1" lang="ja-JP" altLang="en-US" sz="2400" dirty="0"/>
              <a:t>散布図での色分けを用いたクラスタ分析</a:t>
            </a:r>
            <a:endParaRPr kumimoji="1" lang="en-US" altLang="ja-JP" sz="2400" dirty="0"/>
          </a:p>
          <a:p>
            <a:pPr marL="457200" indent="-457200">
              <a:buFont typeface="+mj-ea"/>
              <a:buAutoNum type="circleNumDbPlain"/>
            </a:pPr>
            <a:endParaRPr kumimoji="1" lang="en-US" altLang="ja-JP" sz="2400" dirty="0"/>
          </a:p>
          <a:p>
            <a:pPr marL="457200" indent="-457200">
              <a:buFont typeface="+mj-ea"/>
              <a:buAutoNum type="circleNumDbPlain"/>
            </a:pPr>
            <a:r>
              <a:rPr kumimoji="1" lang="en-US" altLang="ja-JP" sz="2400" dirty="0"/>
              <a:t>Excel</a:t>
            </a:r>
            <a:r>
              <a:rPr kumimoji="1" lang="ja-JP" altLang="en-US" sz="2400" dirty="0"/>
              <a:t>の検索機能</a:t>
            </a:r>
            <a:r>
              <a:rPr kumimoji="1" lang="en-US" altLang="ja-JP" sz="2400" dirty="0"/>
              <a:t>VLOOKUP</a:t>
            </a:r>
            <a:r>
              <a:rPr kumimoji="1" lang="ja-JP" altLang="en-US" sz="2400" dirty="0"/>
              <a:t>の使い方と例</a:t>
            </a:r>
            <a:endParaRPr kumimoji="1" lang="en-US" altLang="ja-JP" sz="2400" dirty="0"/>
          </a:p>
          <a:p>
            <a:pPr marL="457200" indent="-457200">
              <a:buFont typeface="+mj-ea"/>
              <a:buAutoNum type="circleNumDbPlain"/>
            </a:pPr>
            <a:endParaRPr kumimoji="1" lang="en-US" altLang="ja-JP" sz="2400" dirty="0"/>
          </a:p>
          <a:p>
            <a:pPr marL="457200" indent="-457200">
              <a:buFont typeface="+mj-ea"/>
              <a:buAutoNum type="circleNumDbPlain"/>
            </a:pPr>
            <a:r>
              <a:rPr kumimoji="1" lang="en-US" altLang="ja-JP" sz="2400" dirty="0"/>
              <a:t>Excel</a:t>
            </a:r>
            <a:r>
              <a:rPr kumimoji="1" lang="ja-JP" altLang="en-US" sz="2400" dirty="0"/>
              <a:t>の絶対参照と相対参照の違い</a:t>
            </a:r>
            <a:endParaRPr kumimoji="1" lang="en-US" altLang="ja-JP" sz="2400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71AC035-0C11-72EC-EAF9-C2E472D89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D4950-D159-4EF1-90C3-DB06CAAE7C11}" type="slidenum">
              <a:rPr kumimoji="1" lang="ja-JP" altLang="en-US" smtClean="0"/>
              <a:t>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238562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B706C73-B57F-409E-B696-ED7B35905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Excel</a:t>
            </a:r>
            <a:r>
              <a:rPr kumimoji="1" lang="ja-JP" altLang="en-US" dirty="0"/>
              <a:t>の散布図（色分け）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9A34B41-FA56-4F61-9468-9FBA6F1C46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1817" y="720997"/>
            <a:ext cx="2182122" cy="41902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kumimoji="1" lang="ja-JP" altLang="en-US" dirty="0"/>
              <a:t>元データ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D6A5064-7412-4C4A-BF8D-594D8DAE2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20</a:t>
            </a:fld>
            <a:endParaRPr kumimoji="1" lang="ja-JP" altLang="en-US"/>
          </a:p>
        </p:txBody>
      </p:sp>
      <p:sp>
        <p:nvSpPr>
          <p:cNvPr id="9" name="コンテンツ プレースホルダー 2">
            <a:extLst>
              <a:ext uri="{FF2B5EF4-FFF2-40B4-BE49-F238E27FC236}">
                <a16:creationId xmlns:a16="http://schemas.microsoft.com/office/drawing/2014/main" id="{8BF132B7-8082-4F17-BA71-4155ED7351FE}"/>
              </a:ext>
            </a:extLst>
          </p:cNvPr>
          <p:cNvSpPr txBox="1">
            <a:spLocks/>
          </p:cNvSpPr>
          <p:nvPr/>
        </p:nvSpPr>
        <p:spPr>
          <a:xfrm>
            <a:off x="6048702" y="1941970"/>
            <a:ext cx="2182122" cy="7993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/>
              <a:t>散布図</a:t>
            </a:r>
          </a:p>
        </p:txBody>
      </p:sp>
      <p:sp>
        <p:nvSpPr>
          <p:cNvPr id="10" name="矢印: 右 9">
            <a:extLst>
              <a:ext uri="{FF2B5EF4-FFF2-40B4-BE49-F238E27FC236}">
                <a16:creationId xmlns:a16="http://schemas.microsoft.com/office/drawing/2014/main" id="{CFB0EDF2-1328-4493-944E-88DF82ED25C2}"/>
              </a:ext>
            </a:extLst>
          </p:cNvPr>
          <p:cNvSpPr/>
          <p:nvPr/>
        </p:nvSpPr>
        <p:spPr>
          <a:xfrm>
            <a:off x="4056321" y="3152553"/>
            <a:ext cx="212651" cy="7549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右中かっこ 10">
            <a:extLst>
              <a:ext uri="{FF2B5EF4-FFF2-40B4-BE49-F238E27FC236}">
                <a16:creationId xmlns:a16="http://schemas.microsoft.com/office/drawing/2014/main" id="{37963CBD-8F17-4818-92F8-F076C18C42CC}"/>
              </a:ext>
            </a:extLst>
          </p:cNvPr>
          <p:cNvSpPr/>
          <p:nvPr/>
        </p:nvSpPr>
        <p:spPr>
          <a:xfrm rot="5400000">
            <a:off x="1621138" y="3550948"/>
            <a:ext cx="117105" cy="2871298"/>
          </a:xfrm>
          <a:prstGeom prst="rightBrace">
            <a:avLst>
              <a:gd name="adj1" fmla="val 8333"/>
              <a:gd name="adj2" fmla="val 48551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EC393F8-DC20-4461-B34E-691394674957}"/>
              </a:ext>
            </a:extLst>
          </p:cNvPr>
          <p:cNvSpPr txBox="1"/>
          <p:nvPr/>
        </p:nvSpPr>
        <p:spPr>
          <a:xfrm>
            <a:off x="558270" y="5349464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この</a:t>
            </a:r>
            <a:r>
              <a:rPr kumimoji="1" lang="ja-JP" altLang="en-US" sz="2400" b="1" dirty="0"/>
              <a:t>４列</a:t>
            </a:r>
            <a:r>
              <a:rPr kumimoji="1" lang="ja-JP" altLang="en-US" sz="2400" dirty="0"/>
              <a:t>で散布図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34FBFEA5-DE3A-47E8-A574-60CF069A9D08}"/>
              </a:ext>
            </a:extLst>
          </p:cNvPr>
          <p:cNvSpPr txBox="1"/>
          <p:nvPr/>
        </p:nvSpPr>
        <p:spPr>
          <a:xfrm>
            <a:off x="0" y="5940852"/>
            <a:ext cx="46511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/>
              <a:t>setosa</a:t>
            </a:r>
            <a:r>
              <a:rPr kumimoji="1" lang="ja-JP" altLang="en-US" sz="2400" dirty="0"/>
              <a:t>は</a:t>
            </a:r>
            <a:r>
              <a:rPr kumimoji="1" lang="en-US" altLang="ja-JP" sz="2400" dirty="0"/>
              <a:t>B</a:t>
            </a:r>
            <a:r>
              <a:rPr kumimoji="1" lang="ja-JP" altLang="en-US" sz="2400" dirty="0"/>
              <a:t>列，</a:t>
            </a:r>
            <a:r>
              <a:rPr kumimoji="1" lang="en-US" altLang="ja-JP" sz="2400" dirty="0"/>
              <a:t>versicolor</a:t>
            </a:r>
            <a:r>
              <a:rPr kumimoji="1" lang="ja-JP" altLang="en-US" sz="2400" dirty="0"/>
              <a:t>は</a:t>
            </a:r>
            <a:r>
              <a:rPr kumimoji="1" lang="en-US" altLang="ja-JP" sz="2400" dirty="0"/>
              <a:t>C</a:t>
            </a:r>
            <a:r>
              <a:rPr kumimoji="1" lang="ja-JP" altLang="en-US" sz="2400" dirty="0"/>
              <a:t>列，</a:t>
            </a:r>
            <a:endParaRPr kumimoji="1" lang="en-US" altLang="ja-JP" sz="2400" dirty="0"/>
          </a:p>
          <a:p>
            <a:r>
              <a:rPr kumimoji="1" lang="en-US" altLang="ja-JP" sz="2400" dirty="0"/>
              <a:t>virginica</a:t>
            </a:r>
            <a:r>
              <a:rPr kumimoji="1" lang="ja-JP" altLang="en-US" sz="2400" dirty="0"/>
              <a:t>は</a:t>
            </a:r>
            <a:r>
              <a:rPr kumimoji="1" lang="en-US" altLang="ja-JP" sz="2400" dirty="0"/>
              <a:t>D</a:t>
            </a:r>
            <a:r>
              <a:rPr kumimoji="1" lang="ja-JP" altLang="en-US" sz="2400" dirty="0"/>
              <a:t>列（</a:t>
            </a:r>
            <a:r>
              <a:rPr kumimoji="1" lang="ja-JP" altLang="en-US" sz="2400" b="1" dirty="0"/>
              <a:t>違う列</a:t>
            </a:r>
            <a:r>
              <a:rPr kumimoji="1" lang="ja-JP" altLang="en-US" sz="2400" dirty="0"/>
              <a:t>）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A74E07C9-E0F7-4B78-BF01-BC59CC76E1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3864" y="2615065"/>
            <a:ext cx="4438607" cy="2006857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CA552138-0B32-4F86-869B-71AFA2C5AE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941970"/>
            <a:ext cx="3886184" cy="2836375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D2BECB9-43A9-C7F3-ECCE-48302D77FDDD}"/>
              </a:ext>
            </a:extLst>
          </p:cNvPr>
          <p:cNvSpPr txBox="1"/>
          <p:nvPr/>
        </p:nvSpPr>
        <p:spPr>
          <a:xfrm>
            <a:off x="4858247" y="5494351"/>
            <a:ext cx="376968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散布図の作成手順</a:t>
            </a:r>
            <a:endParaRPr kumimoji="1" lang="en-US" altLang="ja-JP" dirty="0"/>
          </a:p>
          <a:p>
            <a:r>
              <a:rPr kumimoji="1" lang="en-US" altLang="ja-JP" dirty="0"/>
              <a:t>A,B,C,D</a:t>
            </a:r>
            <a:r>
              <a:rPr kumimoji="1" lang="ja-JP" altLang="en-US" dirty="0"/>
              <a:t>列の</a:t>
            </a:r>
            <a:r>
              <a:rPr kumimoji="1" lang="en-US" altLang="ja-JP" dirty="0"/>
              <a:t>2</a:t>
            </a:r>
            <a:r>
              <a:rPr kumimoji="1" lang="ja-JP" altLang="en-US" dirty="0"/>
              <a:t>～</a:t>
            </a:r>
            <a:r>
              <a:rPr kumimoji="1" lang="en-US" altLang="ja-JP" dirty="0"/>
              <a:t>16</a:t>
            </a:r>
            <a:r>
              <a:rPr kumimoji="1" lang="ja-JP" altLang="en-US" dirty="0"/>
              <a:t>行目を選択し，</a:t>
            </a:r>
            <a:endParaRPr kumimoji="1" lang="en-US" altLang="ja-JP" dirty="0"/>
          </a:p>
          <a:p>
            <a:r>
              <a:rPr kumimoji="1" lang="ja-JP" altLang="en-US"/>
              <a:t>挿入，散布図の操作</a:t>
            </a:r>
          </a:p>
        </p:txBody>
      </p:sp>
    </p:spTree>
    <p:extLst>
      <p:ext uri="{BB962C8B-B14F-4D97-AF65-F5344CB8AC3E}">
        <p14:creationId xmlns:p14="http://schemas.microsoft.com/office/powerpoint/2010/main" val="26275082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8A58F48-F115-000E-7999-84E198CBC5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色付き散布図を用いたクラスタ分析手順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A5CFEEB-61DF-6893-D0BD-139E2F474A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2"/>
            <a:ext cx="8461208" cy="5836719"/>
          </a:xfrm>
        </p:spPr>
        <p:txBody>
          <a:bodyPr>
            <a:normAutofit/>
          </a:bodyPr>
          <a:lstStyle/>
          <a:p>
            <a:pPr algn="l">
              <a:spcBef>
                <a:spcPts val="1200"/>
              </a:spcBef>
              <a:buFont typeface="+mj-lt"/>
              <a:buAutoNum type="arabicPeriod"/>
            </a:pP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データの準備</a:t>
            </a:r>
            <a:endParaRPr lang="en-US" altLang="ja-JP" sz="2400" dirty="0">
              <a:solidFill>
                <a:srgbClr val="374151"/>
              </a:solidFill>
              <a:latin typeface="Söhne"/>
            </a:endParaRPr>
          </a:p>
          <a:p>
            <a:pPr algn="l">
              <a:spcBef>
                <a:spcPts val="1200"/>
              </a:spcBef>
              <a:buFont typeface="+mj-lt"/>
              <a:buAutoNum type="arabicPeriod"/>
            </a:pP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散布図での色分けのための準備</a:t>
            </a:r>
            <a:br>
              <a:rPr lang="en-US" altLang="ja-JP" sz="2400" b="0" i="0" dirty="0">
                <a:solidFill>
                  <a:srgbClr val="374151"/>
                </a:solidFill>
                <a:effectLst/>
                <a:latin typeface="Söhne"/>
              </a:rPr>
            </a:b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異なる色を設定するために．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色を変えたいデータを別の列に移動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するなどの操作を行う</a:t>
            </a:r>
          </a:p>
          <a:p>
            <a:pPr algn="l">
              <a:spcBef>
                <a:spcPts val="1200"/>
              </a:spcBef>
              <a:buFont typeface="+mj-lt"/>
              <a:buAutoNum type="arabicPeriod"/>
            </a:pP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散布図の作成</a:t>
            </a:r>
            <a:br>
              <a:rPr lang="en-US" altLang="ja-JP" sz="2400" b="0" i="0" dirty="0">
                <a:solidFill>
                  <a:srgbClr val="374151"/>
                </a:solidFill>
                <a:effectLst/>
                <a:latin typeface="Söhne"/>
              </a:rPr>
            </a:b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データを選択し． 「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挿入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」タブから「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散布図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」を選択</a:t>
            </a:r>
          </a:p>
          <a:p>
            <a:pPr algn="l">
              <a:spcBef>
                <a:spcPts val="1200"/>
              </a:spcBef>
              <a:buFont typeface="+mj-lt"/>
              <a:buAutoNum type="arabicPeriod"/>
            </a:pP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散布図の観察</a:t>
            </a:r>
            <a:br>
              <a:rPr lang="en-US" altLang="ja-JP" sz="2400" b="0" i="0" dirty="0">
                <a:solidFill>
                  <a:srgbClr val="374151"/>
                </a:solidFill>
                <a:effectLst/>
                <a:latin typeface="Söhne"/>
              </a:rPr>
            </a:b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色の違いに注目しながら． データのパターンやクラスタの傾向を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観察</a:t>
            </a:r>
            <a:endParaRPr lang="ja-JP" altLang="en-US" sz="2400" b="0" i="0" dirty="0">
              <a:solidFill>
                <a:srgbClr val="374151"/>
              </a:solidFill>
              <a:effectLst/>
              <a:latin typeface="Söhne"/>
            </a:endParaRPr>
          </a:p>
          <a:p>
            <a:pPr algn="l">
              <a:spcBef>
                <a:spcPts val="1200"/>
              </a:spcBef>
              <a:buFont typeface="+mj-lt"/>
              <a:buAutoNum type="arabicPeriod"/>
            </a:pP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分析結果からの考察</a:t>
            </a:r>
            <a:br>
              <a:rPr lang="en-US" altLang="ja-JP" sz="2400" b="0" i="0" dirty="0">
                <a:solidFill>
                  <a:srgbClr val="374151"/>
                </a:solidFill>
                <a:effectLst/>
                <a:latin typeface="Söhne"/>
              </a:rPr>
            </a:b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特性や特徴を視覚的に見ていく． 違う色のデータの分布の相違点などを分析し． 適切な結論や洞察を得る</a:t>
            </a:r>
          </a:p>
          <a:p>
            <a:pPr marL="514350" indent="-514350">
              <a:buFont typeface="+mj-lt"/>
              <a:buAutoNum type="arabicPeriod"/>
            </a:pPr>
            <a:endParaRPr kumimoji="1" lang="en-US" altLang="ja-JP" sz="2400" dirty="0"/>
          </a:p>
          <a:p>
            <a:pPr marL="514350" indent="-514350">
              <a:buFont typeface="+mj-lt"/>
              <a:buAutoNum type="arabicPeriod"/>
            </a:pPr>
            <a:endParaRPr lang="en-US" altLang="ja-JP" sz="2400" dirty="0"/>
          </a:p>
          <a:p>
            <a:pPr marL="514350" indent="-514350">
              <a:buFont typeface="+mj-lt"/>
              <a:buAutoNum type="arabicPeriod"/>
            </a:pPr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6F8232E-EE62-8F28-F821-8B28D15BC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05565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anchor="b">
            <a:normAutofit/>
          </a:bodyPr>
          <a:lstStyle/>
          <a:p>
            <a:pPr algn="l"/>
            <a:r>
              <a:rPr lang="ja-JP" altLang="en-US" dirty="0"/>
              <a:t>演習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4073" y="2438400"/>
            <a:ext cx="4939867" cy="3785419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altLang="ja-JP" sz="2400" b="1" dirty="0"/>
              <a:t>【</a:t>
            </a:r>
            <a:r>
              <a:rPr lang="ja-JP" altLang="en-US" sz="2400" b="1" dirty="0"/>
              <a:t>トピックス</a:t>
            </a:r>
            <a:r>
              <a:rPr lang="en-US" altLang="ja-JP" sz="2400" b="1" dirty="0"/>
              <a:t>】</a:t>
            </a:r>
          </a:p>
          <a:p>
            <a:pPr lvl="1">
              <a:spcAft>
                <a:spcPts val="600"/>
              </a:spcAft>
            </a:pPr>
            <a:r>
              <a:rPr lang="ja-JP" altLang="en-US" b="1" dirty="0"/>
              <a:t>並べ替え</a:t>
            </a:r>
            <a:endParaRPr lang="en-US" altLang="ja-JP" b="1" dirty="0"/>
          </a:p>
          <a:p>
            <a:pPr lvl="1">
              <a:spcAft>
                <a:spcPts val="600"/>
              </a:spcAft>
            </a:pPr>
            <a:r>
              <a:rPr lang="ja-JP" altLang="en-US" b="1" dirty="0"/>
              <a:t>散布図での色分け</a:t>
            </a:r>
            <a:endParaRPr lang="en-US" altLang="ja-JP" b="1" dirty="0"/>
          </a:p>
          <a:p>
            <a:pPr lvl="1">
              <a:spcAft>
                <a:spcPts val="600"/>
              </a:spcAft>
            </a:pPr>
            <a:r>
              <a:rPr lang="ja-JP" altLang="en-US" b="1" dirty="0"/>
              <a:t>クラスタ分析</a:t>
            </a:r>
            <a:endParaRPr lang="en-US" altLang="ja-JP" dirty="0"/>
          </a:p>
          <a:p>
            <a:pPr lvl="1">
              <a:spcAft>
                <a:spcPts val="600"/>
              </a:spcAft>
            </a:pPr>
            <a:endParaRPr lang="en-US" altLang="ja-JP" sz="17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6F77370-7F48-49C1-8603-DB37AE8840E1}" type="slidenum">
              <a:rPr lang="ja-JP" altLang="en-US" sz="2400" smtClean="0"/>
              <a:pPr>
                <a:lnSpc>
                  <a:spcPct val="90000"/>
                </a:lnSpc>
                <a:spcAft>
                  <a:spcPts val="600"/>
                </a:spcAft>
              </a:pPr>
              <a:t>22</a:t>
            </a:fld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5095574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Titanic</a:t>
            </a:r>
            <a:r>
              <a:rPr kumimoji="1" lang="ja-JP" altLang="en-US" dirty="0"/>
              <a:t>データセット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73998" y="678581"/>
            <a:ext cx="8461208" cy="5333166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dirty="0"/>
              <a:t>タイタニック号のデータ</a:t>
            </a:r>
            <a:endParaRPr kumimoji="1" lang="en-US" altLang="ja-JP" dirty="0"/>
          </a:p>
          <a:p>
            <a:pPr marL="457200" lvl="1" indent="0">
              <a:buNone/>
            </a:pPr>
            <a:r>
              <a:rPr lang="ja-JP" altLang="en-US" b="1" dirty="0"/>
              <a:t>救出</a:t>
            </a:r>
            <a:r>
              <a:rPr lang="ja-JP" altLang="en-US" dirty="0"/>
              <a:t>．</a:t>
            </a:r>
            <a:r>
              <a:rPr lang="ja-JP" altLang="en-US" b="1" dirty="0"/>
              <a:t>客室種類</a:t>
            </a:r>
            <a:r>
              <a:rPr lang="ja-JP" altLang="en-US" dirty="0"/>
              <a:t>．</a:t>
            </a:r>
            <a:r>
              <a:rPr lang="ja-JP" altLang="en-US" b="1" dirty="0"/>
              <a:t>性別</a:t>
            </a:r>
            <a:r>
              <a:rPr lang="ja-JP" altLang="en-US" dirty="0"/>
              <a:t>．</a:t>
            </a:r>
            <a:r>
              <a:rPr lang="ja-JP" altLang="en-US" b="1" dirty="0"/>
              <a:t>年齢</a:t>
            </a:r>
            <a:r>
              <a:rPr lang="ja-JP" altLang="en-US" dirty="0"/>
              <a:t>．</a:t>
            </a:r>
            <a:r>
              <a:rPr lang="ja-JP" altLang="en-US" b="1" dirty="0"/>
              <a:t>料金</a:t>
            </a:r>
            <a:r>
              <a:rPr lang="ja-JP" altLang="en-US" dirty="0"/>
              <a:t>．</a:t>
            </a:r>
            <a:r>
              <a:rPr lang="ja-JP" altLang="en-US" b="1" dirty="0"/>
              <a:t>家族の有無</a:t>
            </a:r>
            <a:r>
              <a:rPr lang="ja-JP" altLang="en-US" dirty="0"/>
              <a:t>など</a:t>
            </a:r>
            <a:endParaRPr lang="en-US" altLang="ja-JP" dirty="0"/>
          </a:p>
          <a:p>
            <a:pPr marL="457200" lvl="1" indent="0">
              <a:buNone/>
            </a:pPr>
            <a:r>
              <a:rPr lang="en-US" altLang="ja-JP" dirty="0"/>
              <a:t>1309</a:t>
            </a:r>
            <a:r>
              <a:rPr lang="ja-JP" altLang="en-US" dirty="0"/>
              <a:t>名分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6C5B46B1-6ED9-4F06-89C0-4BD5270DC8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498" y="2093118"/>
            <a:ext cx="8176045" cy="4346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7027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81460B8-2541-49F6-ABF0-28AA95319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3D7A8F0-A704-4EAD-8500-D9C0D10E6F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ja-JP" altLang="en-US" dirty="0"/>
              <a:t>①</a:t>
            </a:r>
            <a:r>
              <a:rPr kumimoji="1" lang="en-US" altLang="ja-JP" dirty="0"/>
              <a:t>Titanic</a:t>
            </a:r>
            <a:r>
              <a:rPr kumimoji="1" lang="ja-JP" altLang="en-US" dirty="0"/>
              <a:t>データセットから，</a:t>
            </a:r>
            <a:r>
              <a:rPr kumimoji="1" lang="ja-JP" altLang="en-US" b="1" dirty="0"/>
              <a:t>救出</a:t>
            </a:r>
            <a:r>
              <a:rPr kumimoji="1" lang="en-US" altLang="ja-JP" b="1" dirty="0"/>
              <a:t>(survived)</a:t>
            </a:r>
            <a:r>
              <a:rPr kumimoji="1" lang="ja-JP" altLang="en-US" dirty="0" err="1"/>
              <a:t>，</a:t>
            </a:r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 b="1" dirty="0"/>
              <a:t>年齢</a:t>
            </a:r>
            <a:r>
              <a:rPr kumimoji="1" lang="en-US" altLang="ja-JP" b="1" dirty="0"/>
              <a:t>(age)</a:t>
            </a:r>
            <a:r>
              <a:rPr kumimoji="1" lang="ja-JP" altLang="en-US" dirty="0" err="1"/>
              <a:t>，</a:t>
            </a:r>
            <a:r>
              <a:rPr kumimoji="1" lang="ja-JP" altLang="en-US" b="1" dirty="0"/>
              <a:t>料金</a:t>
            </a:r>
            <a:r>
              <a:rPr kumimoji="1" lang="en-US" altLang="ja-JP" b="1" dirty="0"/>
              <a:t>(fare)</a:t>
            </a:r>
            <a:r>
              <a:rPr kumimoji="1" lang="ja-JP" altLang="en-US" dirty="0"/>
              <a:t>の</a:t>
            </a:r>
            <a:r>
              <a:rPr kumimoji="1" lang="ja-JP" altLang="en-US" b="1" dirty="0"/>
              <a:t>列</a:t>
            </a:r>
            <a:r>
              <a:rPr kumimoji="1" lang="ja-JP" altLang="en-US" dirty="0"/>
              <a:t>だけを</a:t>
            </a:r>
            <a:r>
              <a:rPr kumimoji="1" lang="ja-JP" altLang="en-US" b="1" dirty="0"/>
              <a:t>抜き出し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D868FE-BE52-486B-BED8-74C5768A0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E172AEB5-72F6-424D-B819-8A0E243D69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7710" y="2214341"/>
            <a:ext cx="2619510" cy="4324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6230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6ADD2BDE-D0A6-6DE8-FA31-0048FE7DF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25</a:t>
            </a:fld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563826B-1BD9-D671-9E49-865A9D7B287A}"/>
              </a:ext>
            </a:extLst>
          </p:cNvPr>
          <p:cNvSpPr txBox="1">
            <a:spLocks/>
          </p:cNvSpPr>
          <p:nvPr/>
        </p:nvSpPr>
        <p:spPr>
          <a:xfrm>
            <a:off x="321845" y="846253"/>
            <a:ext cx="7884606" cy="533316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/>
              <a:t>② 救出が</a:t>
            </a:r>
            <a:r>
              <a:rPr lang="en-US" altLang="ja-JP"/>
              <a:t>0</a:t>
            </a:r>
            <a:r>
              <a:rPr lang="ja-JP" altLang="en-US"/>
              <a:t>の行が</a:t>
            </a:r>
            <a:r>
              <a:rPr lang="ja-JP" altLang="en-US" b="1"/>
              <a:t>先に</a:t>
            </a:r>
            <a:r>
              <a:rPr lang="ja-JP" altLang="en-US"/>
              <a:t>，救出が</a:t>
            </a:r>
            <a:r>
              <a:rPr lang="en-US" altLang="ja-JP"/>
              <a:t>1</a:t>
            </a:r>
            <a:r>
              <a:rPr lang="ja-JP" altLang="en-US"/>
              <a:t>の行が</a:t>
            </a:r>
            <a:r>
              <a:rPr lang="ja-JP" altLang="en-US" b="1"/>
              <a:t>後に</a:t>
            </a:r>
            <a:r>
              <a:rPr lang="ja-JP" altLang="en-US"/>
              <a:t>来るように</a:t>
            </a:r>
            <a:r>
              <a:rPr lang="ja-JP" altLang="en-US" b="1"/>
              <a:t>並べ替え</a:t>
            </a:r>
            <a:endParaRPr lang="en-US" altLang="ja-JP" b="1"/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ja-JP" altLang="en-US" b="1"/>
              <a:t>・</a:t>
            </a:r>
            <a:r>
              <a:rPr lang="en-US" altLang="ja-JP" b="1">
                <a:solidFill>
                  <a:srgbClr val="C00000"/>
                </a:solidFill>
              </a:rPr>
              <a:t>A,B,C</a:t>
            </a:r>
            <a:r>
              <a:rPr lang="ja-JP" altLang="en-US" b="1">
                <a:solidFill>
                  <a:srgbClr val="C00000"/>
                </a:solidFill>
              </a:rPr>
              <a:t>列を昇順で並べ替える操作</a:t>
            </a:r>
            <a:endParaRPr lang="en-US" altLang="ja-JP" b="1">
              <a:solidFill>
                <a:srgbClr val="C00000"/>
              </a:solidFill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ja-JP" altLang="en-US">
                <a:solidFill>
                  <a:srgbClr val="C00000"/>
                </a:solidFill>
              </a:rPr>
              <a:t>（このとき，</a:t>
            </a:r>
            <a:r>
              <a:rPr lang="en-US" altLang="ja-JP" b="1">
                <a:solidFill>
                  <a:srgbClr val="C00000"/>
                </a:solidFill>
              </a:rPr>
              <a:t>A</a:t>
            </a:r>
            <a:r>
              <a:rPr lang="ja-JP" altLang="en-US" b="1">
                <a:solidFill>
                  <a:srgbClr val="C00000"/>
                </a:solidFill>
              </a:rPr>
              <a:t>列の値を基準</a:t>
            </a:r>
            <a:r>
              <a:rPr lang="ja-JP" altLang="en-US">
                <a:solidFill>
                  <a:srgbClr val="C00000"/>
                </a:solidFill>
              </a:rPr>
              <a:t>として，</a:t>
            </a:r>
            <a:r>
              <a:rPr lang="ja-JP" altLang="en-US" b="1">
                <a:solidFill>
                  <a:srgbClr val="C00000"/>
                </a:solidFill>
              </a:rPr>
              <a:t>全体を</a:t>
            </a:r>
            <a:endParaRPr lang="en-US" altLang="ja-JP" b="1">
              <a:solidFill>
                <a:srgbClr val="C00000"/>
              </a:solidFill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ja-JP" altLang="en-US" b="1">
                <a:solidFill>
                  <a:srgbClr val="C00000"/>
                </a:solidFill>
              </a:rPr>
              <a:t>並べ替え</a:t>
            </a:r>
            <a:r>
              <a:rPr lang="ja-JP" altLang="en-US">
                <a:solidFill>
                  <a:srgbClr val="C00000"/>
                </a:solidFill>
              </a:rPr>
              <a:t>）</a:t>
            </a:r>
            <a:endParaRPr lang="en-US" altLang="ja-JP">
              <a:solidFill>
                <a:srgbClr val="C0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ja-JP" altLang="en-US" b="1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31595165-2C76-08DD-0E96-FE89D30A0B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9204" y="3571312"/>
            <a:ext cx="2352796" cy="3111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877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F02A7E37-9364-40EA-A7E5-DF8563BBB8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7210" y="1868773"/>
            <a:ext cx="4677015" cy="3178338"/>
          </a:xfrm>
          <a:prstGeom prst="rect">
            <a:avLst/>
          </a:prstGeom>
        </p:spPr>
      </p:pic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151870" y="257655"/>
            <a:ext cx="8753475" cy="3879057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オンライン版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Excel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での並べ替え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lvl="0" indent="0">
              <a:buNone/>
              <a:defRPr/>
            </a:pPr>
            <a:r>
              <a:rPr lang="en-US" altLang="ja-JP" sz="24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A,B,C</a:t>
            </a:r>
            <a:r>
              <a:rPr lang="ja-JP" altLang="en-US" sz="24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列を昇順で並べ替える操作</a:t>
            </a:r>
            <a:endParaRPr lang="en-US" altLang="ja-JP" sz="2400" dirty="0">
              <a:solidFill>
                <a:srgbClr val="C0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lvl="0" indent="0">
              <a:buNone/>
              <a:defRPr/>
            </a:pPr>
            <a:r>
              <a:rPr lang="ja-JP" altLang="en-US" sz="24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（このとき，</a:t>
            </a:r>
            <a:r>
              <a:rPr lang="en-US" altLang="ja-JP" sz="24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A</a:t>
            </a:r>
            <a:r>
              <a:rPr lang="ja-JP" altLang="en-US" sz="24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列の値を基準として，全体を並べ替え）</a:t>
            </a:r>
            <a:endParaRPr lang="en-US" altLang="ja-JP" sz="2400" dirty="0">
              <a:solidFill>
                <a:srgbClr val="C0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70561" y="5921323"/>
            <a:ext cx="2239735" cy="83099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①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範囲選択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7829061" y="2226459"/>
            <a:ext cx="522931" cy="24142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5012094" y="2475872"/>
            <a:ext cx="476249" cy="51435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4" name="右矢印 23"/>
          <p:cNvSpPr/>
          <p:nvPr/>
        </p:nvSpPr>
        <p:spPr>
          <a:xfrm>
            <a:off x="3290031" y="3594051"/>
            <a:ext cx="464574" cy="422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5" name="コンテンツ プレースホルダー 2"/>
          <p:cNvSpPr txBox="1">
            <a:spLocks/>
          </p:cNvSpPr>
          <p:nvPr/>
        </p:nvSpPr>
        <p:spPr>
          <a:xfrm>
            <a:off x="4381081" y="5493915"/>
            <a:ext cx="5707721" cy="50783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② リボンで「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データ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」→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「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昇順で並べ替え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」</a:t>
            </a:r>
          </a:p>
        </p:txBody>
      </p:sp>
      <p:sp>
        <p:nvSpPr>
          <p:cNvPr id="26" name="角丸四角形 25"/>
          <p:cNvSpPr/>
          <p:nvPr/>
        </p:nvSpPr>
        <p:spPr>
          <a:xfrm>
            <a:off x="4148316" y="5426592"/>
            <a:ext cx="4418744" cy="910127"/>
          </a:xfrm>
          <a:prstGeom prst="roundRect">
            <a:avLst/>
          </a:prstGeom>
          <a:noFill/>
          <a:ln w="57150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7" name="角丸四角形 26"/>
          <p:cNvSpPr/>
          <p:nvPr/>
        </p:nvSpPr>
        <p:spPr>
          <a:xfrm>
            <a:off x="386839" y="5813164"/>
            <a:ext cx="2239735" cy="939156"/>
          </a:xfrm>
          <a:prstGeom prst="roundRect">
            <a:avLst/>
          </a:prstGeom>
          <a:noFill/>
          <a:ln w="57150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F30A3085-8A8B-4C58-AEAB-6039BE4A13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561" y="1868773"/>
            <a:ext cx="2559182" cy="3746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702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B9968858-DE42-43FE-8A63-935CFBA3C8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7977" y="1538190"/>
            <a:ext cx="4315047" cy="3781619"/>
          </a:xfrm>
          <a:prstGeom prst="rect">
            <a:avLst/>
          </a:prstGeom>
        </p:spPr>
      </p:pic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188996" y="136524"/>
            <a:ext cx="8753475" cy="3879057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アプリ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版での並べ替え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ja-JP" sz="24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A,B,C</a:t>
            </a:r>
            <a:r>
              <a:rPr lang="ja-JP" altLang="en-US" sz="24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列を昇順で並べ替える操作</a:t>
            </a:r>
            <a:endParaRPr lang="en-US" altLang="ja-JP" sz="2400" dirty="0">
              <a:solidFill>
                <a:srgbClr val="C0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</a:rPr>
              <a:t>（このとき，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</a:rPr>
              <a:t>A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</a:rPr>
              <a:t>列の値を基準として，全体を並べ替え）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44697" y="4831692"/>
            <a:ext cx="2152122" cy="83099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①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範囲選択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4" name="右矢印 23"/>
          <p:cNvSpPr/>
          <p:nvPr/>
        </p:nvSpPr>
        <p:spPr>
          <a:xfrm>
            <a:off x="3374257" y="2911515"/>
            <a:ext cx="464574" cy="422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7" name="角丸四角形 26"/>
          <p:cNvSpPr/>
          <p:nvPr/>
        </p:nvSpPr>
        <p:spPr>
          <a:xfrm>
            <a:off x="660976" y="4723533"/>
            <a:ext cx="2235844" cy="939156"/>
          </a:xfrm>
          <a:prstGeom prst="roundRect">
            <a:avLst/>
          </a:prstGeom>
          <a:noFill/>
          <a:ln w="57150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8" name="コンテンツ プレースホルダー 2">
            <a:extLst>
              <a:ext uri="{FF2B5EF4-FFF2-40B4-BE49-F238E27FC236}">
                <a16:creationId xmlns:a16="http://schemas.microsoft.com/office/drawing/2014/main" id="{651B06A3-8ACD-4F00-8C42-BE0B6D2E8A21}"/>
              </a:ext>
            </a:extLst>
          </p:cNvPr>
          <p:cNvSpPr txBox="1">
            <a:spLocks/>
          </p:cNvSpPr>
          <p:nvPr/>
        </p:nvSpPr>
        <p:spPr>
          <a:xfrm>
            <a:off x="3972035" y="5718863"/>
            <a:ext cx="5707721" cy="50783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② リボンで「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データ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」→「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昇順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」</a:t>
            </a:r>
          </a:p>
        </p:txBody>
      </p:sp>
      <p:sp>
        <p:nvSpPr>
          <p:cNvPr id="19" name="角丸四角形 25">
            <a:extLst>
              <a:ext uri="{FF2B5EF4-FFF2-40B4-BE49-F238E27FC236}">
                <a16:creationId xmlns:a16="http://schemas.microsoft.com/office/drawing/2014/main" id="{8DF83095-8FFB-44E5-AD21-EEDA1DAA8656}"/>
              </a:ext>
            </a:extLst>
          </p:cNvPr>
          <p:cNvSpPr/>
          <p:nvPr/>
        </p:nvSpPr>
        <p:spPr>
          <a:xfrm>
            <a:off x="3838831" y="5587185"/>
            <a:ext cx="5195130" cy="639508"/>
          </a:xfrm>
          <a:prstGeom prst="roundRect">
            <a:avLst/>
          </a:prstGeom>
          <a:noFill/>
          <a:ln w="57150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C963838B-1CC6-4E7D-AF1B-E35C5D8F4E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809" y="1568924"/>
            <a:ext cx="2619303" cy="2661365"/>
          </a:xfrm>
          <a:prstGeom prst="rect">
            <a:avLst/>
          </a:prstGeom>
        </p:spPr>
      </p:pic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05776DCE-F960-4A2F-B3BB-8599E4DA624B}"/>
              </a:ext>
            </a:extLst>
          </p:cNvPr>
          <p:cNvSpPr/>
          <p:nvPr/>
        </p:nvSpPr>
        <p:spPr>
          <a:xfrm>
            <a:off x="7328746" y="1855478"/>
            <a:ext cx="773263" cy="34633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76C99D72-D8B8-431B-8F15-36DE1ADBD7F5}"/>
              </a:ext>
            </a:extLst>
          </p:cNvPr>
          <p:cNvSpPr/>
          <p:nvPr/>
        </p:nvSpPr>
        <p:spPr>
          <a:xfrm>
            <a:off x="6422472" y="2152827"/>
            <a:ext cx="476249" cy="51435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51546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F88964E7-9027-3F01-FCDE-D4F6591A5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28</a:t>
            </a:fld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00AAF2D-AD82-A018-0300-ECF486EDC823}"/>
              </a:ext>
            </a:extLst>
          </p:cNvPr>
          <p:cNvSpPr txBox="1">
            <a:spLocks/>
          </p:cNvSpPr>
          <p:nvPr/>
        </p:nvSpPr>
        <p:spPr>
          <a:xfrm>
            <a:off x="321845" y="846253"/>
            <a:ext cx="7616207" cy="533316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/>
              <a:t>③</a:t>
            </a:r>
            <a:r>
              <a:rPr lang="ja-JP" altLang="en-US" b="1"/>
              <a:t>救出が</a:t>
            </a:r>
            <a:r>
              <a:rPr lang="en-US" altLang="ja-JP" b="1"/>
              <a:t>1</a:t>
            </a:r>
            <a:r>
              <a:rPr lang="ja-JP" altLang="en-US" b="1"/>
              <a:t>の行</a:t>
            </a:r>
            <a:r>
              <a:rPr lang="ja-JP" altLang="en-US"/>
              <a:t>についてのみ，</a:t>
            </a:r>
            <a:r>
              <a:rPr lang="en-US" altLang="ja-JP" b="1"/>
              <a:t>C</a:t>
            </a:r>
            <a:r>
              <a:rPr lang="ja-JP" altLang="en-US" b="1"/>
              <a:t>列</a:t>
            </a:r>
            <a:r>
              <a:rPr lang="ja-JP" altLang="en-US"/>
              <a:t>のデータを</a:t>
            </a:r>
            <a:r>
              <a:rPr lang="en-US" altLang="ja-JP" b="1"/>
              <a:t>D</a:t>
            </a:r>
            <a:r>
              <a:rPr lang="ja-JP" altLang="en-US" b="1"/>
              <a:t>列に</a:t>
            </a:r>
            <a:r>
              <a:rPr lang="ja-JP" altLang="en-US" b="1" u="sng">
                <a:solidFill>
                  <a:srgbClr val="FF0000"/>
                </a:solidFill>
              </a:rPr>
              <a:t>移す</a:t>
            </a:r>
            <a:endParaRPr lang="en-US" altLang="ja-JP" u="sng">
              <a:solidFill>
                <a:srgbClr val="FF0000"/>
              </a:solidFill>
            </a:endParaRPr>
          </a:p>
          <a:p>
            <a:r>
              <a:rPr lang="ja-JP" altLang="en-US" b="1"/>
              <a:t>範囲を選び</a:t>
            </a:r>
            <a:r>
              <a:rPr lang="ja-JP" altLang="en-US"/>
              <a:t>，右クリックメニューで「</a:t>
            </a:r>
            <a:r>
              <a:rPr lang="ja-JP" altLang="en-US" b="1"/>
              <a:t>切り取り</a:t>
            </a:r>
            <a:r>
              <a:rPr lang="ja-JP" altLang="en-US"/>
              <a:t>」</a:t>
            </a:r>
            <a:endParaRPr lang="en-US" altLang="ja-JP"/>
          </a:p>
          <a:p>
            <a:r>
              <a:rPr lang="ja-JP" altLang="en-US"/>
              <a:t>移す先の</a:t>
            </a:r>
            <a:r>
              <a:rPr lang="ja-JP" altLang="en-US" b="1"/>
              <a:t>一番上のセルをクリック</a:t>
            </a:r>
            <a:r>
              <a:rPr lang="ja-JP" altLang="en-US"/>
              <a:t>し，</a:t>
            </a:r>
            <a:r>
              <a:rPr lang="ja-JP" altLang="en-US" b="1"/>
              <a:t>貼り付け</a:t>
            </a:r>
            <a:r>
              <a:rPr lang="ja-JP" altLang="en-US"/>
              <a:t>の操作</a:t>
            </a:r>
            <a:endParaRPr lang="en-US" altLang="ja-JP"/>
          </a:p>
          <a:p>
            <a:pPr marL="0" indent="0">
              <a:buFont typeface="Arial" panose="020B0604020202020204" pitchFamily="34" charset="0"/>
              <a:buNone/>
            </a:pPr>
            <a:endParaRPr lang="en-US" altLang="ja-JP"/>
          </a:p>
          <a:p>
            <a:endParaRPr lang="en-US" altLang="ja-JP"/>
          </a:p>
          <a:p>
            <a:pPr marL="0" indent="0">
              <a:buFont typeface="Arial" panose="020B0604020202020204" pitchFamily="34" charset="0"/>
              <a:buNone/>
            </a:pPr>
            <a:endParaRPr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BADDCAD9-F6F7-4BBC-2F28-E619058B6F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3132" y="3734656"/>
            <a:ext cx="2443533" cy="2722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5767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6D8CA17-D42D-4F33-AAAA-DD34A10F4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F6B81FD-EF72-4512-B374-974A4430B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5611" y="922613"/>
            <a:ext cx="8461208" cy="5333166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dirty="0"/>
              <a:t>④</a:t>
            </a:r>
            <a:r>
              <a:rPr kumimoji="1" lang="en-US" altLang="ja-JP" dirty="0"/>
              <a:t>B, C, D</a:t>
            </a:r>
            <a:r>
              <a:rPr kumimoji="1" lang="ja-JP" altLang="en-US" dirty="0"/>
              <a:t>列から散布図を作成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（</a:t>
            </a:r>
            <a:r>
              <a:rPr lang="ja-JP" altLang="en-US" b="1" dirty="0"/>
              <a:t>範囲選択</a:t>
            </a:r>
            <a:r>
              <a:rPr lang="ja-JP" altLang="en-US" dirty="0"/>
              <a:t>のとき，</a:t>
            </a:r>
            <a:r>
              <a:rPr lang="ja-JP" altLang="en-US" b="1" dirty="0"/>
              <a:t>先頭行</a:t>
            </a:r>
            <a:r>
              <a:rPr lang="ja-JP" altLang="en-US" dirty="0"/>
              <a:t>は</a:t>
            </a:r>
            <a:r>
              <a:rPr lang="ja-JP" altLang="en-US" b="1" dirty="0"/>
              <a:t>選ばない</a:t>
            </a:r>
            <a:r>
              <a:rPr lang="ja-JP" altLang="en-US" dirty="0"/>
              <a:t>ようにする．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２行目からを範囲にする）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BEA2A4A-BD75-474D-B5DC-C847BF71B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6946770-4152-E46B-3107-765CD8DD57A1}"/>
              </a:ext>
            </a:extLst>
          </p:cNvPr>
          <p:cNvSpPr txBox="1"/>
          <p:nvPr/>
        </p:nvSpPr>
        <p:spPr>
          <a:xfrm>
            <a:off x="4568218" y="5935387"/>
            <a:ext cx="38779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オレンジ</a:t>
            </a:r>
            <a:r>
              <a:rPr kumimoji="1" lang="ja-JP" altLang="en-US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（救出された）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は上側に，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青（救出されなかった）は下側に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偏る傾向</a:t>
            </a:r>
            <a:r>
              <a:rPr kumimoji="1" lang="ja-JP" altLang="en-US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があるかもしれない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028374B7-54C3-4B4C-BED7-F8A2007E1E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845" y="3233791"/>
            <a:ext cx="3537132" cy="1574881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4B7567DB-AD5D-48F9-96F5-C6B3172FAF3C}"/>
              </a:ext>
            </a:extLst>
          </p:cNvPr>
          <p:cNvSpPr txBox="1"/>
          <p:nvPr/>
        </p:nvSpPr>
        <p:spPr>
          <a:xfrm>
            <a:off x="560585" y="5183312"/>
            <a:ext cx="32624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１００人分のデータで</a:t>
            </a:r>
            <a:endParaRPr kumimoji="1" lang="en-US" altLang="ja-JP" sz="2400" dirty="0"/>
          </a:p>
          <a:p>
            <a:r>
              <a:rPr kumimoji="1" lang="ja-JP" altLang="en-US" sz="2400" dirty="0"/>
              <a:t>みたとき</a:t>
            </a: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08A31500-3E16-40FD-8604-B0554FC57A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2449" y="2691142"/>
            <a:ext cx="4454754" cy="2409949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F405B9B1-5675-40FB-8B38-3281DB248C97}"/>
              </a:ext>
            </a:extLst>
          </p:cNvPr>
          <p:cNvSpPr txBox="1"/>
          <p:nvPr/>
        </p:nvSpPr>
        <p:spPr>
          <a:xfrm>
            <a:off x="5253855" y="5104390"/>
            <a:ext cx="32624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８９１人分のデータで</a:t>
            </a:r>
            <a:endParaRPr kumimoji="1" lang="en-US" altLang="ja-JP" sz="2400" dirty="0"/>
          </a:p>
          <a:p>
            <a:r>
              <a:rPr kumimoji="1" lang="ja-JP" altLang="en-US" sz="2400" dirty="0"/>
              <a:t>みたとき</a:t>
            </a:r>
          </a:p>
        </p:txBody>
      </p:sp>
    </p:spTree>
    <p:extLst>
      <p:ext uri="{BB962C8B-B14F-4D97-AF65-F5344CB8AC3E}">
        <p14:creationId xmlns:p14="http://schemas.microsoft.com/office/powerpoint/2010/main" val="1817663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73321" y="329184"/>
            <a:ext cx="4688333" cy="1783080"/>
          </a:xfrm>
        </p:spPr>
        <p:txBody>
          <a:bodyPr anchor="b">
            <a:normAutofit/>
          </a:bodyPr>
          <a:lstStyle/>
          <a:p>
            <a:r>
              <a:rPr lang="ja-JP" altLang="en-US" sz="4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アウトライン</a:t>
            </a:r>
            <a:endParaRPr kumimoji="1" lang="ja-JP" altLang="en-US" sz="4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ADE5C89F-0CB4-504E-E8F6-BD3C6D03C72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</a14:imgLayer>
                </a14:imgProps>
              </a:ext>
            </a:extLst>
          </a:blip>
          <a:srcRect l="27514" r="23589" b="-2"/>
          <a:stretch/>
        </p:blipFill>
        <p:spPr>
          <a:xfrm>
            <a:off x="20" y="10"/>
            <a:ext cx="3492988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effectLst>
            <a:softEdge rad="635000"/>
          </a:effectLst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973321" y="2706624"/>
            <a:ext cx="4986684" cy="348386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ja-JP" sz="2400" dirty="0"/>
              <a:t>Microsoft 365</a:t>
            </a:r>
            <a:r>
              <a:rPr lang="ja-JP" altLang="en-US" sz="2400" dirty="0"/>
              <a:t>と</a:t>
            </a:r>
            <a:r>
              <a:rPr lang="en-US" altLang="ja-JP" sz="2400" dirty="0"/>
              <a:t>Excel</a:t>
            </a:r>
          </a:p>
          <a:p>
            <a:pPr marL="514350" indent="-514350">
              <a:buFont typeface="+mj-lt"/>
              <a:buAutoNum type="arabicPeriod"/>
            </a:pPr>
            <a:r>
              <a:rPr lang="ja-JP" altLang="en-US" sz="2400" dirty="0"/>
              <a:t>散布図での色分け，クラスタ分析</a:t>
            </a:r>
            <a:endParaRPr lang="en-US" altLang="ja-JP" sz="2400" dirty="0"/>
          </a:p>
          <a:p>
            <a:pPr marL="514350" indent="-514350">
              <a:buFont typeface="+mj-lt"/>
              <a:buAutoNum type="arabicPeriod"/>
            </a:pPr>
            <a:r>
              <a:rPr lang="en-US" altLang="ja-JP" sz="2400" dirty="0"/>
              <a:t>Excel</a:t>
            </a:r>
            <a:r>
              <a:rPr lang="ja-JP" altLang="en-US" sz="2400" dirty="0"/>
              <a:t>のルックアップ</a:t>
            </a:r>
            <a:endParaRPr lang="en-US" altLang="ja-JP" sz="2400" dirty="0"/>
          </a:p>
          <a:p>
            <a:pPr marL="514350" indent="-514350">
              <a:buFont typeface="+mj-lt"/>
              <a:buAutoNum type="arabicPeriod"/>
            </a:pPr>
            <a:r>
              <a:rPr lang="ja-JP" altLang="en-US" sz="2400" dirty="0"/>
              <a:t>絶対参照，相対参照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71AC035-0C11-72EC-EAF9-C2E472D89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D4950-D159-4EF1-90C3-DB06CAAE7C11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45122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F0563DB-5BE9-1D19-1258-767B97AE8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クラスタ分析の用途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0679E2F-BB97-C530-3052-43E93466D8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2"/>
            <a:ext cx="7959841" cy="5875223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クラスタ分析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は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市場セグメンテーション，顧客分析，製品分析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など，さまざまに役立つ</a:t>
            </a:r>
          </a:p>
          <a:p>
            <a:pPr marL="0" indent="0" algn="l">
              <a:buNone/>
            </a:pPr>
            <a:endParaRPr kumimoji="1" lang="en-US" altLang="ja-JP" sz="2400" dirty="0"/>
          </a:p>
          <a:p>
            <a:pPr marL="457200" indent="-457200" algn="l">
              <a:buFont typeface="+mj-lt"/>
              <a:buAutoNum type="arabicPeriod"/>
            </a:pPr>
            <a:r>
              <a:rPr kumimoji="1" lang="ja-JP" altLang="en-US" sz="2400" b="1" dirty="0"/>
              <a:t>市場セグメンテーション</a:t>
            </a:r>
            <a:r>
              <a:rPr kumimoji="1" lang="ja-JP" altLang="en-US" sz="2400" dirty="0"/>
              <a:t>：顧客を属性，行動</a:t>
            </a:r>
            <a:r>
              <a:rPr lang="ja-JP" altLang="en-US" sz="2400" dirty="0"/>
              <a:t>，</a:t>
            </a:r>
            <a:r>
              <a:rPr kumimoji="1" lang="ja-JP" altLang="en-US" sz="2400" dirty="0"/>
              <a:t>購買パターンなどに基づいてグループ分け． 各グループに合わせたマーケティング戦略，ターゲットとなるグループの絞り込み</a:t>
            </a:r>
            <a:endParaRPr kumimoji="1" lang="en-US" altLang="ja-JP" sz="2400" dirty="0"/>
          </a:p>
          <a:p>
            <a:pPr marL="457200" indent="-457200" algn="l">
              <a:buFont typeface="+mj-lt"/>
              <a:buAutoNum type="arabicPeriod"/>
            </a:pPr>
            <a:r>
              <a:rPr kumimoji="1" lang="ja-JP" altLang="en-US" sz="2400" b="1" dirty="0"/>
              <a:t>顧客分析</a:t>
            </a:r>
            <a:r>
              <a:rPr lang="ja-JP" altLang="en-US" sz="2400" b="1" dirty="0"/>
              <a:t>：</a:t>
            </a:r>
            <a:r>
              <a:rPr kumimoji="1" lang="ja-JP" altLang="en-US" sz="2400" dirty="0"/>
              <a:t>顧客の行動，嗜好</a:t>
            </a:r>
            <a:r>
              <a:rPr lang="ja-JP" altLang="en-US" sz="2400" dirty="0"/>
              <a:t>，</a:t>
            </a:r>
            <a:r>
              <a:rPr kumimoji="1" lang="ja-JP" altLang="en-US" sz="2400" dirty="0"/>
              <a:t>ニーズを分析． 個々のの顧客に合わせたサービスや製品の提供を行い，顧客満足度の向上</a:t>
            </a:r>
            <a:endParaRPr kumimoji="1" lang="en-US" altLang="ja-JP" sz="2400" dirty="0"/>
          </a:p>
          <a:p>
            <a:pPr marL="457200" indent="-457200" algn="l">
              <a:buFont typeface="+mj-lt"/>
              <a:buAutoNum type="arabicPeriod"/>
            </a:pPr>
            <a:r>
              <a:rPr kumimoji="1" lang="ja-JP" altLang="en-US" sz="2400" b="1" dirty="0"/>
              <a:t>製品分析</a:t>
            </a:r>
            <a:r>
              <a:rPr lang="ja-JP" altLang="en-US" sz="2400" b="1" dirty="0"/>
              <a:t>：</a:t>
            </a:r>
            <a:r>
              <a:rPr kumimoji="1" lang="ja-JP" altLang="en-US" sz="2400" dirty="0"/>
              <a:t>製品の特性，特徴</a:t>
            </a:r>
            <a:r>
              <a:rPr lang="ja-JP" altLang="en-US" sz="2400" dirty="0"/>
              <a:t>，</a:t>
            </a:r>
            <a:r>
              <a:rPr kumimoji="1" lang="ja-JP" altLang="en-US" sz="2400" dirty="0"/>
              <a:t>顧客の反応を分析． 様々な需要や顧客の嗜好を分析．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8721BD2-35AB-3CFC-053C-C1F3DEB59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47809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8-3 Excel</a:t>
            </a:r>
            <a:r>
              <a:rPr lang="ja-JP" altLang="en-US" dirty="0"/>
              <a:t>のルックアップ</a:t>
            </a:r>
            <a:br>
              <a:rPr lang="en-US" altLang="ja-JP" dirty="0"/>
            </a:b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77412C86-71B2-B26F-A6BE-7FA9D595F2E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04390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2DFA681-A107-AEDE-EA35-D52BFEFCC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Excel</a:t>
            </a:r>
            <a:r>
              <a:rPr lang="ja-JP" altLang="en-US" dirty="0"/>
              <a:t>のルックアップ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ECCAD66-C1DD-0478-6160-5E2D71AF5A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236" y="1127933"/>
            <a:ext cx="8901196" cy="560723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kumimoji="1" lang="en-US" altLang="ja-JP" sz="2400" b="1" dirty="0">
                <a:solidFill>
                  <a:srgbClr val="C00000"/>
                </a:solidFill>
              </a:rPr>
              <a:t>Excel</a:t>
            </a:r>
            <a:r>
              <a:rPr kumimoji="1" lang="ja-JP" altLang="en-US" sz="2400" b="1" dirty="0">
                <a:solidFill>
                  <a:srgbClr val="C00000"/>
                </a:solidFill>
              </a:rPr>
              <a:t>のルックアップ</a:t>
            </a:r>
            <a:r>
              <a:rPr kumimoji="1" lang="ja-JP" altLang="en-US" sz="2400" dirty="0"/>
              <a:t>：他のセルの中から． 特定の条件に合致するセルを参照する機能．</a:t>
            </a:r>
            <a:r>
              <a:rPr kumimoji="1" lang="ja-JP" altLang="en-US" sz="2400" b="1" dirty="0"/>
              <a:t>大量のデータの中から必要な情報を素早く見つける</a:t>
            </a:r>
            <a:r>
              <a:rPr kumimoji="1" lang="ja-JP" altLang="en-US" sz="2400" dirty="0"/>
              <a:t>ことにも役立つ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3BC641B-0F1C-B433-FB51-85612ECC5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77370-7F48-49C1-8603-DB37AE8840E1}" type="slidenum">
              <a:rPr kumimoji="1" lang="ja-JP" altLang="en-US" smtClean="0"/>
              <a:t>32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87887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/>
              <a:t>なぜルックアップは</a:t>
            </a:r>
            <a:r>
              <a:rPr kumimoji="1" lang="ja-JP" altLang="en-US" dirty="0"/>
              <a:t>なぜ大切なのか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15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1" lang="ja-JP" altLang="en-US" sz="15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792" y="1461258"/>
            <a:ext cx="2050256" cy="1771650"/>
          </a:xfrm>
          <a:prstGeom prst="rect">
            <a:avLst/>
          </a:prstGeom>
        </p:spPr>
      </p:pic>
      <p:sp>
        <p:nvSpPr>
          <p:cNvPr id="8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292384" y="4796041"/>
            <a:ext cx="4613241" cy="794930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kumimoji="1" lang="ja-JP" altLang="en-US" sz="2000" b="1" dirty="0"/>
              <a:t>大量のデータの中から必要な情報を正確に見つけ． さまざまに活用</a:t>
            </a:r>
            <a:endParaRPr kumimoji="1" lang="ja-JP" altLang="en-US" b="1" dirty="0"/>
          </a:p>
        </p:txBody>
      </p:sp>
      <p:sp>
        <p:nvSpPr>
          <p:cNvPr id="9" name="角丸四角形 8"/>
          <p:cNvSpPr/>
          <p:nvPr/>
        </p:nvSpPr>
        <p:spPr>
          <a:xfrm>
            <a:off x="1849796" y="4684993"/>
            <a:ext cx="5472983" cy="1170047"/>
          </a:xfrm>
          <a:prstGeom prst="roundRect">
            <a:avLst/>
          </a:prstGeom>
          <a:noFill/>
          <a:ln w="57150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3" name="Picture 2" descr="コピペのイラスト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712" y="2593376"/>
            <a:ext cx="2857500" cy="260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4.bp.blogspot.com/-uSqtSH439l8/VRE4uBeZgAI/AAAAAAAAsXM/XAFWOAbyWMg/s800/document_seikyusy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9472" y="1385464"/>
            <a:ext cx="2475640" cy="2382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13834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/>
              <a:t>ルックアップ</a:t>
            </a:r>
            <a:r>
              <a:rPr kumimoji="1" lang="ja-JP" altLang="en-US" dirty="0"/>
              <a:t>の例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15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1" lang="ja-JP" altLang="en-US" sz="15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graphicFrame>
        <p:nvGraphicFramePr>
          <p:cNvPr id="5" name="表 4"/>
          <p:cNvGraphicFramePr>
            <a:graphicFrameLocks noGrp="1"/>
          </p:cNvGraphicFramePr>
          <p:nvPr/>
        </p:nvGraphicFramePr>
        <p:xfrm>
          <a:off x="5588001" y="2298699"/>
          <a:ext cx="3009898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49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49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r>
                        <a:rPr kumimoji="1" lang="ja-JP" altLang="en-US" sz="2100" dirty="0"/>
                        <a:t>商品名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100" dirty="0"/>
                        <a:t>単価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r>
                        <a:rPr kumimoji="1" lang="ja-JP" altLang="en-US" sz="2100" dirty="0"/>
                        <a:t>みかん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100" dirty="0"/>
                        <a:t>50</a:t>
                      </a:r>
                      <a:endParaRPr kumimoji="1" lang="ja-JP" altLang="en-US" sz="21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r>
                        <a:rPr kumimoji="1" lang="ja-JP" altLang="en-US" sz="2100" dirty="0"/>
                        <a:t>りんご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100" dirty="0"/>
                        <a:t>100</a:t>
                      </a:r>
                      <a:endParaRPr kumimoji="1" lang="ja-JP" altLang="en-US" sz="21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r>
                        <a:rPr kumimoji="1" lang="ja-JP" altLang="en-US" sz="2100" dirty="0"/>
                        <a:t>メロン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100" dirty="0"/>
                        <a:t>500</a:t>
                      </a:r>
                      <a:endParaRPr kumimoji="1" lang="ja-JP" altLang="en-US" sz="21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テキスト ボックス 5"/>
          <p:cNvSpPr txBox="1"/>
          <p:nvPr/>
        </p:nvSpPr>
        <p:spPr>
          <a:xfrm>
            <a:off x="6350439" y="1719904"/>
            <a:ext cx="153118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商品リスト</a:t>
            </a:r>
          </a:p>
        </p:txBody>
      </p:sp>
      <p:graphicFrame>
        <p:nvGraphicFramePr>
          <p:cNvPr id="7" name="表 6"/>
          <p:cNvGraphicFramePr>
            <a:graphicFrameLocks noGrp="1"/>
          </p:cNvGraphicFramePr>
          <p:nvPr/>
        </p:nvGraphicFramePr>
        <p:xfrm>
          <a:off x="368300" y="2298699"/>
          <a:ext cx="4902200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98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78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0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29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806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r>
                        <a:rPr kumimoji="1" lang="ja-JP" altLang="en-US" sz="2100" dirty="0"/>
                        <a:t>氏名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100" dirty="0"/>
                        <a:t>商品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100" dirty="0"/>
                        <a:t>数量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100" dirty="0"/>
                        <a:t>単価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100" dirty="0"/>
                        <a:t>合計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r>
                        <a:rPr kumimoji="1" lang="en-US" altLang="ja-JP" sz="2100" dirty="0"/>
                        <a:t>AA</a:t>
                      </a:r>
                      <a:endParaRPr kumimoji="1" lang="ja-JP" altLang="en-US" sz="2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100" dirty="0"/>
                        <a:t>みかん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100" dirty="0"/>
                        <a:t>3</a:t>
                      </a:r>
                      <a:endParaRPr kumimoji="1" lang="ja-JP" altLang="en-US" sz="2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100" dirty="0"/>
                        <a:t>?</a:t>
                      </a:r>
                      <a:endParaRPr kumimoji="1" lang="ja-JP" altLang="en-US" sz="2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100" dirty="0"/>
                        <a:t>?</a:t>
                      </a:r>
                      <a:endParaRPr kumimoji="1" lang="ja-JP" altLang="en-US" sz="21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r>
                        <a:rPr kumimoji="1" lang="en-US" altLang="ja-JP" sz="2100" dirty="0"/>
                        <a:t>BB</a:t>
                      </a:r>
                      <a:endParaRPr kumimoji="1" lang="ja-JP" altLang="en-US" sz="2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100" dirty="0"/>
                        <a:t>メロン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100" dirty="0"/>
                        <a:t>2</a:t>
                      </a:r>
                      <a:endParaRPr kumimoji="1" lang="ja-JP" altLang="en-US" sz="2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100" dirty="0"/>
                        <a:t>?</a:t>
                      </a:r>
                      <a:endParaRPr kumimoji="1" lang="ja-JP" altLang="en-US" sz="2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100" dirty="0"/>
                        <a:t>?</a:t>
                      </a:r>
                      <a:endParaRPr kumimoji="1" lang="ja-JP" altLang="en-US" sz="21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r>
                        <a:rPr kumimoji="1" lang="en-US" altLang="ja-JP" sz="2100" dirty="0"/>
                        <a:t>CC</a:t>
                      </a:r>
                      <a:endParaRPr kumimoji="1" lang="ja-JP" altLang="en-US" sz="2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100" dirty="0"/>
                        <a:t>りんご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100" dirty="0"/>
                        <a:t>5</a:t>
                      </a:r>
                      <a:endParaRPr kumimoji="1" lang="ja-JP" altLang="en-US" sz="2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100" dirty="0"/>
                        <a:t>?</a:t>
                      </a:r>
                      <a:endParaRPr kumimoji="1" lang="ja-JP" altLang="en-US" sz="2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100" dirty="0"/>
                        <a:t>?</a:t>
                      </a:r>
                      <a:endParaRPr kumimoji="1" lang="ja-JP" altLang="en-US" sz="21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テキスト ボックス 7"/>
          <p:cNvSpPr txBox="1"/>
          <p:nvPr/>
        </p:nvSpPr>
        <p:spPr>
          <a:xfrm>
            <a:off x="2481431" y="4857716"/>
            <a:ext cx="5032147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商品の単価は</a:t>
            </a:r>
            <a:r>
              <a:rPr kumimoji="1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商品リスト</a:t>
            </a: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に載っている．</a:t>
            </a:r>
            <a:endParaRPr kumimoji="1" lang="en-US" altLang="ja-JP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その中の正しいもの１つを．</a:t>
            </a:r>
            <a:endParaRPr kumimoji="1" lang="en-US" altLang="ja-JP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単価フィールドで参照したい</a:t>
            </a:r>
            <a:endParaRPr kumimoji="1" lang="en-US" altLang="ja-JP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076889" y="1719904"/>
            <a:ext cx="153118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購入リスト</a:t>
            </a:r>
          </a:p>
        </p:txBody>
      </p:sp>
      <p:sp>
        <p:nvSpPr>
          <p:cNvPr id="12" name="正方形/長方形 11"/>
          <p:cNvSpPr/>
          <p:nvPr/>
        </p:nvSpPr>
        <p:spPr>
          <a:xfrm>
            <a:off x="7026043" y="2186724"/>
            <a:ext cx="1593851" cy="1836109"/>
          </a:xfrm>
          <a:prstGeom prst="rect">
            <a:avLst/>
          </a:prstGeom>
          <a:noFill/>
          <a:ln w="76200">
            <a:solidFill>
              <a:srgbClr val="FF0000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3116380" y="2217287"/>
            <a:ext cx="881333" cy="1805546"/>
          </a:xfrm>
          <a:prstGeom prst="rect">
            <a:avLst/>
          </a:prstGeom>
          <a:noFill/>
          <a:ln w="76200">
            <a:solidFill>
              <a:srgbClr val="FF0000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U ターン矢印 13"/>
          <p:cNvSpPr/>
          <p:nvPr/>
        </p:nvSpPr>
        <p:spPr>
          <a:xfrm flipH="1" flipV="1">
            <a:off x="3402623" y="4097236"/>
            <a:ext cx="4432838" cy="334602"/>
          </a:xfrm>
          <a:prstGeom prst="uturn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594246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/>
              <a:t>「ルックアップ」で行いたいことの例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21236" y="1546788"/>
            <a:ext cx="8901196" cy="5050874"/>
          </a:xfrm>
        </p:spPr>
        <p:txBody>
          <a:bodyPr/>
          <a:lstStyle/>
          <a:p>
            <a:pPr marL="0" indent="0">
              <a:buNone/>
            </a:pPr>
            <a:r>
              <a:rPr kumimoji="1" lang="en-US" altLang="ja-JP" dirty="0"/>
              <a:t>AA</a:t>
            </a:r>
            <a:r>
              <a:rPr kumimoji="1" lang="ja-JP" altLang="en-US" dirty="0"/>
              <a:t>さんは．</a:t>
            </a:r>
            <a:r>
              <a:rPr lang="ja-JP" altLang="en-US" dirty="0"/>
              <a:t>みかんを</a:t>
            </a:r>
            <a:r>
              <a:rPr lang="en-US" altLang="ja-JP" dirty="0"/>
              <a:t>3</a:t>
            </a:r>
            <a:r>
              <a:rPr lang="ja-JP" altLang="en-US" dirty="0"/>
              <a:t>個</a:t>
            </a: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lang="en-US" altLang="ja-JP" dirty="0"/>
              <a:t>BB</a:t>
            </a:r>
            <a:r>
              <a:rPr lang="ja-JP" altLang="en-US" dirty="0"/>
              <a:t>さんは． メロンを</a:t>
            </a:r>
            <a:r>
              <a:rPr lang="en-US" altLang="ja-JP" dirty="0"/>
              <a:t>2</a:t>
            </a:r>
            <a:r>
              <a:rPr lang="ja-JP" altLang="en-US" dirty="0"/>
              <a:t>個</a:t>
            </a: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CC</a:t>
            </a:r>
            <a:r>
              <a:rPr lang="ja-JP" altLang="en-US" dirty="0"/>
              <a:t>さんは． りんごを</a:t>
            </a:r>
            <a:r>
              <a:rPr lang="en-US" altLang="ja-JP" dirty="0"/>
              <a:t>5</a:t>
            </a:r>
            <a:r>
              <a:rPr lang="ja-JP" altLang="en-US" dirty="0"/>
              <a:t>個</a:t>
            </a: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15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1" lang="ja-JP" altLang="en-US" sz="15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231066" y="1769259"/>
            <a:ext cx="332391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AA,BB,CC</a:t>
            </a:r>
            <a:r>
              <a:rPr kumimoji="1" lang="ja-JP" alt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さんの</a:t>
            </a:r>
            <a:r>
              <a:rPr kumimoji="1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値段</a:t>
            </a: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が分かる表を作りたい</a:t>
            </a:r>
            <a:endParaRPr kumimoji="1" lang="en-US" altLang="ja-JP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1026" name="Picture 2" descr="http://4.bp.blogspot.com/-PYqNTVOP9hs/UgSMR6zIbdI/AAAAAAAAXAk/tDJMCfemfwk/s800/fruit_orang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066140"/>
            <a:ext cx="840581" cy="837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4.bp.blogspot.com/-PYqNTVOP9hs/UgSMR6zIbdI/AAAAAAAAXAk/tDJMCfemfwk/s800/fruit_orang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219" y="2066140"/>
            <a:ext cx="840581" cy="837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4.bp.blogspot.com/-PYqNTVOP9hs/UgSMR6zIbdI/AAAAAAAAXAk/tDJMCfemfwk/s800/fruit_orang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639" y="2066140"/>
            <a:ext cx="840581" cy="837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角丸四角形 5"/>
          <p:cNvSpPr/>
          <p:nvPr/>
        </p:nvSpPr>
        <p:spPr>
          <a:xfrm>
            <a:off x="5090747" y="1664494"/>
            <a:ext cx="3774595" cy="1300215"/>
          </a:xfrm>
          <a:prstGeom prst="roundRect">
            <a:avLst/>
          </a:prstGeom>
          <a:noFill/>
          <a:ln w="50800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1028" name="Picture 4" descr="http://2.bp.blogspot.com/-wIs3pMkyXsg/UgSMRuzjm5I/AAAAAAAAXAY/OWFgXcK7cCs/s800/fruit_melo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559778"/>
            <a:ext cx="881870" cy="919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2.bp.blogspot.com/-wIs3pMkyXsg/UgSMRuzjm5I/AAAAAAAAXAY/OWFgXcK7cCs/s800/fruit_melo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3574" y="3559778"/>
            <a:ext cx="881870" cy="919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4.bp.blogspot.com/-uY6ko43-ABE/VD3RiIglszI/AAAAAAAAoEA/kI39usefO44/s800/fruit_rin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141" y="5042958"/>
            <a:ext cx="902240" cy="902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http://4.bp.blogspot.com/-uY6ko43-ABE/VD3RiIglszI/AAAAAAAAoEA/kI39usefO44/s800/fruit_rin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560" y="5037520"/>
            <a:ext cx="902240" cy="902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http://4.bp.blogspot.com/-uY6ko43-ABE/VD3RiIglszI/AAAAAAAAoEA/kI39usefO44/s800/fruit_rin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980" y="5032081"/>
            <a:ext cx="902240" cy="902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http://4.bp.blogspot.com/-uY6ko43-ABE/VD3RiIglszI/AAAAAAAAoEA/kI39usefO44/s800/fruit_rin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399" y="5026643"/>
            <a:ext cx="902240" cy="902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http://4.bp.blogspot.com/-uY6ko43-ABE/VD3RiIglszI/AAAAAAAAoEA/kI39usefO44/s800/fruit_rin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7819" y="5021205"/>
            <a:ext cx="902240" cy="902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824776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/>
              <a:t>① １行目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15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1" lang="ja-JP" altLang="en-US" sz="15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graphicFrame>
        <p:nvGraphicFramePr>
          <p:cNvPr id="15" name="表 14"/>
          <p:cNvGraphicFramePr>
            <a:graphicFrameLocks noGrp="1"/>
          </p:cNvGraphicFramePr>
          <p:nvPr/>
        </p:nvGraphicFramePr>
        <p:xfrm>
          <a:off x="5429251" y="2241430"/>
          <a:ext cx="3009898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49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49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r>
                        <a:rPr kumimoji="1" lang="ja-JP" altLang="en-US" sz="2100" dirty="0"/>
                        <a:t>商品名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100" dirty="0"/>
                        <a:t>単価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r>
                        <a:rPr kumimoji="1" lang="ja-JP" altLang="en-US" sz="2100" b="1" dirty="0"/>
                        <a:t>みかん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100" b="1" dirty="0"/>
                        <a:t>50</a:t>
                      </a:r>
                      <a:endParaRPr kumimoji="1" lang="ja-JP" altLang="en-US" sz="21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r>
                        <a:rPr kumimoji="1" lang="ja-JP" altLang="en-US" sz="2100" dirty="0"/>
                        <a:t>りんご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100" dirty="0"/>
                        <a:t>100</a:t>
                      </a:r>
                      <a:endParaRPr kumimoji="1" lang="ja-JP" altLang="en-US" sz="21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r>
                        <a:rPr kumimoji="1" lang="ja-JP" altLang="en-US" sz="2100" dirty="0"/>
                        <a:t>メロン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100" dirty="0"/>
                        <a:t>500</a:t>
                      </a:r>
                      <a:endParaRPr kumimoji="1" lang="ja-JP" altLang="en-US" sz="21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6" name="表 15"/>
          <p:cNvGraphicFramePr>
            <a:graphicFrameLocks noGrp="1"/>
          </p:cNvGraphicFramePr>
          <p:nvPr/>
        </p:nvGraphicFramePr>
        <p:xfrm>
          <a:off x="209550" y="2241430"/>
          <a:ext cx="4902200" cy="1691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98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78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0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29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806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r>
                        <a:rPr kumimoji="1" lang="ja-JP" altLang="en-US" sz="2100" dirty="0"/>
                        <a:t>氏名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100" dirty="0"/>
                        <a:t>商品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100" dirty="0"/>
                        <a:t>数量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100" dirty="0"/>
                        <a:t>単価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100" dirty="0"/>
                        <a:t>合計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r>
                        <a:rPr kumimoji="1" lang="en-US" altLang="ja-JP" sz="2100" dirty="0"/>
                        <a:t>AA</a:t>
                      </a:r>
                      <a:endParaRPr kumimoji="1" lang="ja-JP" altLang="en-US" sz="2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100" b="1" dirty="0"/>
                        <a:t>みかん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100" dirty="0"/>
                        <a:t>3</a:t>
                      </a:r>
                      <a:endParaRPr kumimoji="1" lang="ja-JP" altLang="en-US" sz="2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dirty="0">
                          <a:solidFill>
                            <a:srgbClr val="FF0000"/>
                          </a:solidFill>
                        </a:rPr>
                        <a:t>50</a:t>
                      </a:r>
                      <a:endParaRPr kumimoji="1" lang="ja-JP" alt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100" dirty="0"/>
                        <a:t>?</a:t>
                      </a:r>
                      <a:endParaRPr kumimoji="1" lang="ja-JP" altLang="en-US" sz="21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r>
                        <a:rPr kumimoji="1" lang="en-US" altLang="ja-JP" sz="2100" dirty="0"/>
                        <a:t>BB</a:t>
                      </a:r>
                      <a:endParaRPr kumimoji="1" lang="ja-JP" altLang="en-US" sz="2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100" dirty="0"/>
                        <a:t>メロン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100" dirty="0"/>
                        <a:t>2</a:t>
                      </a:r>
                      <a:endParaRPr kumimoji="1" lang="ja-JP" altLang="en-US" sz="2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100" dirty="0"/>
                        <a:t>?</a:t>
                      </a:r>
                      <a:endParaRPr kumimoji="1" lang="ja-JP" altLang="en-US" sz="21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r>
                        <a:rPr kumimoji="1" lang="en-US" altLang="ja-JP" sz="2100" dirty="0"/>
                        <a:t>CC</a:t>
                      </a:r>
                      <a:endParaRPr kumimoji="1" lang="ja-JP" altLang="en-US" sz="2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100" dirty="0"/>
                        <a:t>りんご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100" dirty="0"/>
                        <a:t>5</a:t>
                      </a:r>
                      <a:endParaRPr kumimoji="1" lang="ja-JP" altLang="en-US" sz="2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100" dirty="0"/>
                        <a:t>?</a:t>
                      </a:r>
                      <a:endParaRPr kumimoji="1" lang="ja-JP" altLang="en-US" sz="21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7" name="正方形/長方形 16"/>
          <p:cNvSpPr/>
          <p:nvPr/>
        </p:nvSpPr>
        <p:spPr>
          <a:xfrm>
            <a:off x="6867293" y="2578676"/>
            <a:ext cx="1593851" cy="464575"/>
          </a:xfrm>
          <a:prstGeom prst="rect">
            <a:avLst/>
          </a:prstGeom>
          <a:noFill/>
          <a:ln w="76200">
            <a:solidFill>
              <a:srgbClr val="FF0000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2957629" y="2627057"/>
            <a:ext cx="881333" cy="464574"/>
          </a:xfrm>
          <a:prstGeom prst="rect">
            <a:avLst/>
          </a:prstGeom>
          <a:noFill/>
          <a:ln w="76200">
            <a:solidFill>
              <a:srgbClr val="FF0000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1002797" y="2627057"/>
            <a:ext cx="1143094" cy="464574"/>
          </a:xfrm>
          <a:prstGeom prst="rect">
            <a:avLst/>
          </a:prstGeom>
          <a:noFill/>
          <a:ln w="76200">
            <a:solidFill>
              <a:schemeClr val="accent6">
                <a:lumMod val="75000"/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5407257" y="2627057"/>
            <a:ext cx="1143094" cy="1294386"/>
          </a:xfrm>
          <a:prstGeom prst="rect">
            <a:avLst/>
          </a:prstGeom>
          <a:noFill/>
          <a:ln w="76200">
            <a:solidFill>
              <a:schemeClr val="accent6">
                <a:lumMod val="75000"/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10" name="直線矢印コネクタ 9"/>
          <p:cNvCxnSpPr/>
          <p:nvPr/>
        </p:nvCxnSpPr>
        <p:spPr>
          <a:xfrm flipV="1">
            <a:off x="6477000" y="2819400"/>
            <a:ext cx="523875" cy="952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U ターン矢印 21"/>
          <p:cNvSpPr/>
          <p:nvPr/>
        </p:nvSpPr>
        <p:spPr>
          <a:xfrm flipH="1" flipV="1">
            <a:off x="3472912" y="3028067"/>
            <a:ext cx="4432838" cy="334602"/>
          </a:xfrm>
          <a:prstGeom prst="uturn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4949042" y="4063940"/>
            <a:ext cx="20313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この範囲で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値を検索し．</a:t>
            </a: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6905625" y="4063940"/>
            <a:ext cx="17235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同じ行の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別の列の値</a:t>
            </a: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3969669" y="3374460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参照</a:t>
            </a:r>
          </a:p>
        </p:txBody>
      </p:sp>
    </p:spTree>
    <p:extLst>
      <p:ext uri="{BB962C8B-B14F-4D97-AF65-F5344CB8AC3E}">
        <p14:creationId xmlns:p14="http://schemas.microsoft.com/office/powerpoint/2010/main" val="20334766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/>
              <a:t>② ２行目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15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1" lang="ja-JP" altLang="en-US" sz="15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graphicFrame>
        <p:nvGraphicFramePr>
          <p:cNvPr id="15" name="表 14"/>
          <p:cNvGraphicFramePr>
            <a:graphicFrameLocks noGrp="1"/>
          </p:cNvGraphicFramePr>
          <p:nvPr/>
        </p:nvGraphicFramePr>
        <p:xfrm>
          <a:off x="5429251" y="2241430"/>
          <a:ext cx="3009898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49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49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r>
                        <a:rPr kumimoji="1" lang="ja-JP" altLang="en-US" sz="2100" dirty="0"/>
                        <a:t>商品名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100" dirty="0"/>
                        <a:t>単価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r>
                        <a:rPr kumimoji="1" lang="ja-JP" altLang="en-US" sz="2100" dirty="0"/>
                        <a:t>みかん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100" dirty="0"/>
                        <a:t>50</a:t>
                      </a:r>
                      <a:endParaRPr kumimoji="1" lang="ja-JP" altLang="en-US" sz="21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r>
                        <a:rPr kumimoji="1" lang="ja-JP" altLang="en-US" sz="2100" dirty="0"/>
                        <a:t>りんご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100" dirty="0"/>
                        <a:t>100</a:t>
                      </a:r>
                      <a:endParaRPr kumimoji="1" lang="ja-JP" altLang="en-US" sz="21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r>
                        <a:rPr kumimoji="1" lang="ja-JP" altLang="en-US" sz="2100" b="1" dirty="0"/>
                        <a:t>メロン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100" b="1" dirty="0"/>
                        <a:t>500</a:t>
                      </a:r>
                      <a:endParaRPr kumimoji="1" lang="ja-JP" altLang="en-US" sz="21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6" name="表 15"/>
          <p:cNvGraphicFramePr>
            <a:graphicFrameLocks noGrp="1"/>
          </p:cNvGraphicFramePr>
          <p:nvPr/>
        </p:nvGraphicFramePr>
        <p:xfrm>
          <a:off x="209550" y="2241430"/>
          <a:ext cx="4902200" cy="1691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98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78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0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29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806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r>
                        <a:rPr kumimoji="1" lang="ja-JP" altLang="en-US" sz="2100" dirty="0"/>
                        <a:t>氏名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100" dirty="0"/>
                        <a:t>商品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100" dirty="0"/>
                        <a:t>数量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100" dirty="0"/>
                        <a:t>単価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100" dirty="0"/>
                        <a:t>合計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r>
                        <a:rPr kumimoji="1" lang="en-US" altLang="ja-JP" sz="2100" dirty="0"/>
                        <a:t>AA</a:t>
                      </a:r>
                      <a:endParaRPr kumimoji="1" lang="ja-JP" altLang="en-US" sz="2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100" dirty="0"/>
                        <a:t>みかん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100" dirty="0"/>
                        <a:t>3</a:t>
                      </a:r>
                      <a:endParaRPr kumimoji="1" lang="ja-JP" altLang="en-US" sz="2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dirty="0">
                          <a:solidFill>
                            <a:schemeClr val="tx1"/>
                          </a:solidFill>
                        </a:rPr>
                        <a:t>50</a:t>
                      </a:r>
                      <a:endParaRPr kumimoji="1" lang="ja-JP" alt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100" dirty="0">
                          <a:solidFill>
                            <a:schemeClr val="tx1"/>
                          </a:solidFill>
                        </a:rPr>
                        <a:t>?</a:t>
                      </a:r>
                      <a:endParaRPr kumimoji="1" lang="ja-JP" altLang="en-US" sz="2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r>
                        <a:rPr kumimoji="1" lang="en-US" altLang="ja-JP" sz="2100" dirty="0"/>
                        <a:t>BB</a:t>
                      </a:r>
                      <a:endParaRPr kumimoji="1" lang="ja-JP" altLang="en-US" sz="2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100" b="1" dirty="0"/>
                        <a:t>メロン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100" dirty="0"/>
                        <a:t>2</a:t>
                      </a:r>
                      <a:endParaRPr kumimoji="1" lang="ja-JP" altLang="en-US" sz="2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b="1" dirty="0">
                          <a:solidFill>
                            <a:srgbClr val="FF0000"/>
                          </a:solidFill>
                        </a:rPr>
                        <a:t>500</a:t>
                      </a:r>
                      <a:endParaRPr kumimoji="1" lang="ja-JP" alt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100" dirty="0"/>
                        <a:t>?</a:t>
                      </a:r>
                      <a:endParaRPr kumimoji="1" lang="ja-JP" altLang="en-US" sz="21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r>
                        <a:rPr kumimoji="1" lang="en-US" altLang="ja-JP" sz="2100" dirty="0"/>
                        <a:t>CC</a:t>
                      </a:r>
                      <a:endParaRPr kumimoji="1" lang="ja-JP" altLang="en-US" sz="2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100" dirty="0"/>
                        <a:t>りんご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100" dirty="0"/>
                        <a:t>5</a:t>
                      </a:r>
                      <a:endParaRPr kumimoji="1" lang="ja-JP" altLang="en-US" sz="2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100" dirty="0"/>
                        <a:t>?</a:t>
                      </a:r>
                      <a:endParaRPr kumimoji="1" lang="ja-JP" altLang="en-US" sz="21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7" name="正方形/長方形 16"/>
          <p:cNvSpPr/>
          <p:nvPr/>
        </p:nvSpPr>
        <p:spPr>
          <a:xfrm>
            <a:off x="6947391" y="3385909"/>
            <a:ext cx="1593851" cy="464575"/>
          </a:xfrm>
          <a:prstGeom prst="rect">
            <a:avLst/>
          </a:prstGeom>
          <a:noFill/>
          <a:ln w="76200">
            <a:solidFill>
              <a:srgbClr val="FF0000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2976157" y="3026658"/>
            <a:ext cx="881333" cy="464574"/>
          </a:xfrm>
          <a:prstGeom prst="rect">
            <a:avLst/>
          </a:prstGeom>
          <a:noFill/>
          <a:ln w="76200">
            <a:solidFill>
              <a:srgbClr val="FF0000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1021307" y="3026658"/>
            <a:ext cx="1143094" cy="464574"/>
          </a:xfrm>
          <a:prstGeom prst="rect">
            <a:avLst/>
          </a:prstGeom>
          <a:noFill/>
          <a:ln w="76200">
            <a:solidFill>
              <a:schemeClr val="accent6">
                <a:lumMod val="75000"/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5407257" y="2627057"/>
            <a:ext cx="1143094" cy="1294386"/>
          </a:xfrm>
          <a:prstGeom prst="rect">
            <a:avLst/>
          </a:prstGeom>
          <a:noFill/>
          <a:ln w="76200">
            <a:solidFill>
              <a:schemeClr val="accent6">
                <a:lumMod val="75000"/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10" name="直線矢印コネクタ 9"/>
          <p:cNvCxnSpPr/>
          <p:nvPr/>
        </p:nvCxnSpPr>
        <p:spPr>
          <a:xfrm flipV="1">
            <a:off x="6550350" y="3633582"/>
            <a:ext cx="523875" cy="952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U ターン矢印 21"/>
          <p:cNvSpPr/>
          <p:nvPr/>
        </p:nvSpPr>
        <p:spPr>
          <a:xfrm flipH="1" flipV="1">
            <a:off x="3311479" y="3776053"/>
            <a:ext cx="4432838" cy="472314"/>
          </a:xfrm>
          <a:prstGeom prst="uturnArrow">
            <a:avLst>
              <a:gd name="adj1" fmla="val 25655"/>
              <a:gd name="adj2" fmla="val 25000"/>
              <a:gd name="adj3" fmla="val 29889"/>
              <a:gd name="adj4" fmla="val 43750"/>
              <a:gd name="adj5" fmla="val 100000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5052507" y="4721136"/>
            <a:ext cx="20313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この範囲で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値を検索し．</a:t>
            </a: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7009091" y="4721136"/>
            <a:ext cx="17235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同じ行の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別の列の値</a:t>
            </a: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3969669" y="3374460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参照</a:t>
            </a:r>
          </a:p>
        </p:txBody>
      </p:sp>
    </p:spTree>
    <p:extLst>
      <p:ext uri="{BB962C8B-B14F-4D97-AF65-F5344CB8AC3E}">
        <p14:creationId xmlns:p14="http://schemas.microsoft.com/office/powerpoint/2010/main" val="128886123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/>
              <a:t>③ ３行目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15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1" lang="ja-JP" altLang="en-US" sz="15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graphicFrame>
        <p:nvGraphicFramePr>
          <p:cNvPr id="15" name="表 14"/>
          <p:cNvGraphicFramePr>
            <a:graphicFrameLocks noGrp="1"/>
          </p:cNvGraphicFramePr>
          <p:nvPr/>
        </p:nvGraphicFramePr>
        <p:xfrm>
          <a:off x="5429251" y="2241430"/>
          <a:ext cx="3009898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49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49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r>
                        <a:rPr kumimoji="1" lang="ja-JP" altLang="en-US" sz="2100" dirty="0"/>
                        <a:t>商品名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100" dirty="0"/>
                        <a:t>単価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r>
                        <a:rPr kumimoji="1" lang="ja-JP" altLang="en-US" sz="2100" dirty="0"/>
                        <a:t>みかん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100" dirty="0"/>
                        <a:t>50</a:t>
                      </a:r>
                      <a:endParaRPr kumimoji="1" lang="ja-JP" altLang="en-US" sz="21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r>
                        <a:rPr kumimoji="1" lang="ja-JP" altLang="en-US" sz="2100" b="1" dirty="0"/>
                        <a:t>りんご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100" b="1" dirty="0"/>
                        <a:t>100</a:t>
                      </a:r>
                      <a:endParaRPr kumimoji="1" lang="ja-JP" altLang="en-US" sz="21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r>
                        <a:rPr kumimoji="1" lang="ja-JP" altLang="en-US" sz="2100" b="0" dirty="0"/>
                        <a:t>メロン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100" dirty="0">
                          <a:solidFill>
                            <a:schemeClr val="tx1"/>
                          </a:solidFill>
                        </a:rPr>
                        <a:t>500</a:t>
                      </a:r>
                      <a:endParaRPr kumimoji="1" lang="ja-JP" altLang="en-US" sz="2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6" name="表 15"/>
          <p:cNvGraphicFramePr>
            <a:graphicFrameLocks noGrp="1"/>
          </p:cNvGraphicFramePr>
          <p:nvPr/>
        </p:nvGraphicFramePr>
        <p:xfrm>
          <a:off x="209550" y="2241430"/>
          <a:ext cx="4902200" cy="1691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98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78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0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29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806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r>
                        <a:rPr kumimoji="1" lang="ja-JP" altLang="en-US" sz="2100" dirty="0"/>
                        <a:t>氏名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100" dirty="0"/>
                        <a:t>商品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100" dirty="0"/>
                        <a:t>数量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100" dirty="0"/>
                        <a:t>単価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100" dirty="0"/>
                        <a:t>合計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r>
                        <a:rPr kumimoji="1" lang="en-US" altLang="ja-JP" sz="2100" dirty="0"/>
                        <a:t>AA</a:t>
                      </a:r>
                      <a:endParaRPr kumimoji="1" lang="ja-JP" altLang="en-US" sz="2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100" dirty="0"/>
                        <a:t>みかん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100" dirty="0"/>
                        <a:t>3</a:t>
                      </a:r>
                      <a:endParaRPr kumimoji="1" lang="ja-JP" altLang="en-US" sz="2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dirty="0">
                          <a:solidFill>
                            <a:schemeClr val="tx1"/>
                          </a:solidFill>
                        </a:rPr>
                        <a:t>50</a:t>
                      </a:r>
                      <a:endParaRPr kumimoji="1" lang="ja-JP" alt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100" dirty="0"/>
                        <a:t>?</a:t>
                      </a:r>
                      <a:endParaRPr kumimoji="1" lang="ja-JP" altLang="en-US" sz="21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r>
                        <a:rPr kumimoji="1" lang="en-US" altLang="ja-JP" sz="2100" dirty="0"/>
                        <a:t>BB</a:t>
                      </a:r>
                      <a:endParaRPr kumimoji="1" lang="ja-JP" altLang="en-US" sz="2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100" dirty="0"/>
                        <a:t>メロン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100" dirty="0"/>
                        <a:t>2</a:t>
                      </a:r>
                      <a:endParaRPr kumimoji="1" lang="ja-JP" altLang="en-US" sz="2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dirty="0">
                          <a:solidFill>
                            <a:schemeClr val="tx1"/>
                          </a:solidFill>
                        </a:rPr>
                        <a:t>500</a:t>
                      </a:r>
                      <a:endParaRPr kumimoji="1" lang="ja-JP" alt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100" dirty="0"/>
                        <a:t>?</a:t>
                      </a:r>
                      <a:endParaRPr kumimoji="1" lang="ja-JP" altLang="en-US" sz="21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r>
                        <a:rPr kumimoji="1" lang="en-US" altLang="ja-JP" sz="2100" dirty="0"/>
                        <a:t>CC</a:t>
                      </a:r>
                      <a:endParaRPr kumimoji="1" lang="ja-JP" altLang="en-US" sz="2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100" b="1" dirty="0"/>
                        <a:t>りんご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100" dirty="0"/>
                        <a:t>5</a:t>
                      </a:r>
                      <a:endParaRPr kumimoji="1" lang="ja-JP" altLang="en-US" sz="2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dirty="0">
                          <a:solidFill>
                            <a:srgbClr val="FF0000"/>
                          </a:solidFill>
                        </a:rPr>
                        <a:t>100</a:t>
                      </a:r>
                      <a:endParaRPr kumimoji="1" lang="ja-JP" alt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100" dirty="0"/>
                        <a:t>?</a:t>
                      </a:r>
                      <a:endParaRPr kumimoji="1" lang="ja-JP" altLang="en-US" sz="21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7" name="正方形/長方形 16"/>
          <p:cNvSpPr/>
          <p:nvPr/>
        </p:nvSpPr>
        <p:spPr>
          <a:xfrm>
            <a:off x="6934200" y="2974667"/>
            <a:ext cx="1593851" cy="464575"/>
          </a:xfrm>
          <a:prstGeom prst="rect">
            <a:avLst/>
          </a:prstGeom>
          <a:noFill/>
          <a:ln w="76200">
            <a:solidFill>
              <a:srgbClr val="FF0000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3024184" y="3468496"/>
            <a:ext cx="881333" cy="464574"/>
          </a:xfrm>
          <a:prstGeom prst="rect">
            <a:avLst/>
          </a:prstGeom>
          <a:noFill/>
          <a:ln w="76200">
            <a:solidFill>
              <a:srgbClr val="FF0000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946515" y="3468496"/>
            <a:ext cx="1143094" cy="464574"/>
          </a:xfrm>
          <a:prstGeom prst="rect">
            <a:avLst/>
          </a:prstGeom>
          <a:noFill/>
          <a:ln w="76200">
            <a:solidFill>
              <a:schemeClr val="accent6">
                <a:lumMod val="75000"/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5407257" y="2627057"/>
            <a:ext cx="1143094" cy="1294386"/>
          </a:xfrm>
          <a:prstGeom prst="rect">
            <a:avLst/>
          </a:prstGeom>
          <a:noFill/>
          <a:ln w="76200">
            <a:solidFill>
              <a:schemeClr val="accent6">
                <a:lumMod val="75000"/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10" name="直線矢印コネクタ 9"/>
          <p:cNvCxnSpPr/>
          <p:nvPr/>
        </p:nvCxnSpPr>
        <p:spPr>
          <a:xfrm flipV="1">
            <a:off x="6466050" y="3274250"/>
            <a:ext cx="523875" cy="952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U ターン矢印 21"/>
          <p:cNvSpPr/>
          <p:nvPr/>
        </p:nvSpPr>
        <p:spPr>
          <a:xfrm flipH="1" flipV="1">
            <a:off x="3330734" y="3613694"/>
            <a:ext cx="4496606" cy="876568"/>
          </a:xfrm>
          <a:prstGeom prst="uturnArrow">
            <a:avLst>
              <a:gd name="adj1" fmla="val 13255"/>
              <a:gd name="adj2" fmla="val 25000"/>
              <a:gd name="adj3" fmla="val 23832"/>
              <a:gd name="adj4" fmla="val 30767"/>
              <a:gd name="adj5" fmla="val 59270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4949042" y="4942132"/>
            <a:ext cx="20313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この範囲で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値を検索し．</a:t>
            </a: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6905625" y="4942132"/>
            <a:ext cx="17235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同じ行の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別の列の値</a:t>
            </a: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3969669" y="3374460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参照</a:t>
            </a:r>
          </a:p>
        </p:txBody>
      </p:sp>
    </p:spTree>
    <p:extLst>
      <p:ext uri="{BB962C8B-B14F-4D97-AF65-F5344CB8AC3E}">
        <p14:creationId xmlns:p14="http://schemas.microsoft.com/office/powerpoint/2010/main" val="416305098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/>
              <a:t>ルックアップの例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56065" y="1268318"/>
            <a:ext cx="7354722" cy="3879057"/>
          </a:xfrm>
        </p:spPr>
        <p:txBody>
          <a:bodyPr/>
          <a:lstStyle/>
          <a:p>
            <a:pPr marL="0" indent="0">
              <a:lnSpc>
                <a:spcPct val="120000"/>
              </a:lnSpc>
              <a:buNone/>
            </a:pPr>
            <a:r>
              <a:rPr lang="ja-JP" altLang="en-US" dirty="0"/>
              <a:t>◇</a:t>
            </a:r>
            <a:r>
              <a:rPr kumimoji="1" lang="ja-JP" altLang="en-US" b="1" u="sng" dirty="0">
                <a:solidFill>
                  <a:srgbClr val="FF0000"/>
                </a:solidFill>
              </a:rPr>
              <a:t>参照する手がかり</a:t>
            </a:r>
            <a:r>
              <a:rPr kumimoji="1" lang="ja-JP" altLang="en-US" dirty="0"/>
              <a:t>と</a:t>
            </a:r>
            <a:r>
              <a:rPr lang="ja-JP" altLang="en-US" dirty="0"/>
              <a:t>して． 「みかん」． 「メロン」． 「りんご」の</a:t>
            </a:r>
            <a:r>
              <a:rPr lang="ja-JP" altLang="en-US" b="1" u="sng" dirty="0">
                <a:solidFill>
                  <a:srgbClr val="FF0000"/>
                </a:solidFill>
              </a:rPr>
              <a:t>列</a:t>
            </a:r>
            <a:r>
              <a:rPr lang="ja-JP" altLang="en-US" dirty="0"/>
              <a:t>を使う</a:t>
            </a:r>
            <a:endParaRPr lang="en-US" altLang="ja-JP" dirty="0"/>
          </a:p>
          <a:p>
            <a:pPr marL="0" indent="0">
              <a:lnSpc>
                <a:spcPct val="120000"/>
              </a:lnSpc>
              <a:buNone/>
            </a:pPr>
            <a:r>
              <a:rPr kumimoji="1" lang="ja-JP" altLang="en-US" dirty="0"/>
              <a:t>◇</a:t>
            </a:r>
            <a:r>
              <a:rPr lang="ja-JP" altLang="en-US" dirty="0"/>
              <a:t>「みかん」． 「りんご」． 「メロン」の中から</a:t>
            </a:r>
            <a:r>
              <a:rPr kumimoji="1" lang="ja-JP" altLang="en-US" b="1" u="sng" dirty="0">
                <a:solidFill>
                  <a:srgbClr val="FF0000"/>
                </a:solidFill>
              </a:rPr>
              <a:t>値を検索</a:t>
            </a:r>
            <a:r>
              <a:rPr kumimoji="1" lang="ja-JP" altLang="en-US" dirty="0"/>
              <a:t>し．</a:t>
            </a:r>
            <a:r>
              <a:rPr lang="ja-JP" altLang="en-US" b="1" u="sng" dirty="0">
                <a:solidFill>
                  <a:srgbClr val="FF0000"/>
                </a:solidFill>
              </a:rPr>
              <a:t>同じ行の別の列にある値</a:t>
            </a:r>
            <a:r>
              <a:rPr lang="ja-JP" altLang="en-US" dirty="0"/>
              <a:t>を参照する</a:t>
            </a: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15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1" lang="ja-JP" altLang="en-US" sz="15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graphicFrame>
        <p:nvGraphicFramePr>
          <p:cNvPr id="5" name="表 4"/>
          <p:cNvGraphicFramePr>
            <a:graphicFrameLocks noGrp="1"/>
          </p:cNvGraphicFramePr>
          <p:nvPr/>
        </p:nvGraphicFramePr>
        <p:xfrm>
          <a:off x="5712622" y="3319823"/>
          <a:ext cx="3009898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49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49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r>
                        <a:rPr kumimoji="1" lang="ja-JP" altLang="en-US" sz="2100" dirty="0"/>
                        <a:t>商品名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100" dirty="0"/>
                        <a:t>単価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r>
                        <a:rPr kumimoji="1" lang="ja-JP" altLang="en-US" sz="2100" dirty="0"/>
                        <a:t>みかん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100" dirty="0"/>
                        <a:t>50</a:t>
                      </a:r>
                      <a:endParaRPr kumimoji="1" lang="ja-JP" altLang="en-US" sz="21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r>
                        <a:rPr kumimoji="1" lang="ja-JP" altLang="en-US" sz="2100" dirty="0"/>
                        <a:t>りんご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100" dirty="0"/>
                        <a:t>100</a:t>
                      </a:r>
                      <a:endParaRPr kumimoji="1" lang="ja-JP" altLang="en-US" sz="21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r>
                        <a:rPr kumimoji="1" lang="ja-JP" altLang="en-US" sz="2100" dirty="0"/>
                        <a:t>メロン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100" dirty="0"/>
                        <a:t>500</a:t>
                      </a:r>
                      <a:endParaRPr kumimoji="1" lang="ja-JP" altLang="en-US" sz="21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6" name="表 5"/>
          <p:cNvGraphicFramePr>
            <a:graphicFrameLocks noGrp="1"/>
          </p:cNvGraphicFramePr>
          <p:nvPr/>
        </p:nvGraphicFramePr>
        <p:xfrm>
          <a:off x="492921" y="3319823"/>
          <a:ext cx="4902200" cy="1691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98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78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0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29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806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r>
                        <a:rPr kumimoji="1" lang="ja-JP" altLang="en-US" sz="2100" dirty="0"/>
                        <a:t>氏名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100" dirty="0"/>
                        <a:t>商品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100" dirty="0"/>
                        <a:t>数量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100" dirty="0"/>
                        <a:t>単価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100" dirty="0"/>
                        <a:t>合計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r>
                        <a:rPr kumimoji="1" lang="en-US" altLang="ja-JP" sz="2100" dirty="0"/>
                        <a:t>AA</a:t>
                      </a:r>
                      <a:endParaRPr kumimoji="1" lang="ja-JP" altLang="en-US" sz="2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100" dirty="0"/>
                        <a:t>みかん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100" dirty="0"/>
                        <a:t>3</a:t>
                      </a:r>
                      <a:endParaRPr kumimoji="1" lang="ja-JP" altLang="en-US" sz="2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dirty="0">
                          <a:solidFill>
                            <a:srgbClr val="FF0000"/>
                          </a:solidFill>
                        </a:rPr>
                        <a:t>50</a:t>
                      </a:r>
                      <a:endParaRPr kumimoji="1" lang="ja-JP" alt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100" dirty="0"/>
                        <a:t>?</a:t>
                      </a:r>
                      <a:endParaRPr kumimoji="1" lang="ja-JP" altLang="en-US" sz="21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r>
                        <a:rPr kumimoji="1" lang="en-US" altLang="ja-JP" sz="2100" dirty="0"/>
                        <a:t>BB</a:t>
                      </a:r>
                      <a:endParaRPr kumimoji="1" lang="ja-JP" altLang="en-US" sz="2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100" dirty="0"/>
                        <a:t>メロン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100" dirty="0"/>
                        <a:t>2</a:t>
                      </a:r>
                      <a:endParaRPr kumimoji="1" lang="ja-JP" altLang="en-US" sz="2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dirty="0">
                          <a:solidFill>
                            <a:srgbClr val="FF0000"/>
                          </a:solidFill>
                        </a:rPr>
                        <a:t>500</a:t>
                      </a:r>
                      <a:endParaRPr kumimoji="1" lang="ja-JP" alt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100" dirty="0"/>
                        <a:t>?</a:t>
                      </a:r>
                      <a:endParaRPr kumimoji="1" lang="ja-JP" altLang="en-US" sz="21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r>
                        <a:rPr kumimoji="1" lang="en-US" altLang="ja-JP" sz="2100" dirty="0"/>
                        <a:t>CC</a:t>
                      </a:r>
                      <a:endParaRPr kumimoji="1" lang="ja-JP" altLang="en-US" sz="2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100" dirty="0"/>
                        <a:t>りんご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100" dirty="0"/>
                        <a:t>5</a:t>
                      </a:r>
                      <a:endParaRPr kumimoji="1" lang="ja-JP" altLang="en-US" sz="2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dirty="0">
                          <a:solidFill>
                            <a:srgbClr val="FF0000"/>
                          </a:solidFill>
                        </a:rPr>
                        <a:t>100</a:t>
                      </a:r>
                      <a:endParaRPr kumimoji="1" lang="ja-JP" alt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100" dirty="0"/>
                        <a:t>?</a:t>
                      </a:r>
                      <a:endParaRPr kumimoji="1" lang="ja-JP" altLang="en-US" sz="21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正方形/長方形 6"/>
          <p:cNvSpPr/>
          <p:nvPr/>
        </p:nvSpPr>
        <p:spPr>
          <a:xfrm>
            <a:off x="7150664" y="3207847"/>
            <a:ext cx="1593851" cy="1836109"/>
          </a:xfrm>
          <a:prstGeom prst="rect">
            <a:avLst/>
          </a:prstGeom>
          <a:noFill/>
          <a:ln w="76200">
            <a:solidFill>
              <a:srgbClr val="FF0000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3241000" y="3238411"/>
            <a:ext cx="881333" cy="1805546"/>
          </a:xfrm>
          <a:prstGeom prst="rect">
            <a:avLst/>
          </a:prstGeom>
          <a:noFill/>
          <a:ln w="76200">
            <a:solidFill>
              <a:srgbClr val="FF0000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1295414" y="3238410"/>
            <a:ext cx="1143094" cy="1805545"/>
          </a:xfrm>
          <a:prstGeom prst="rect">
            <a:avLst/>
          </a:prstGeom>
          <a:noFill/>
          <a:ln w="76200">
            <a:solidFill>
              <a:schemeClr val="accent6">
                <a:lumMod val="75000"/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5626066" y="3238410"/>
            <a:ext cx="1143094" cy="1805545"/>
          </a:xfrm>
          <a:prstGeom prst="rect">
            <a:avLst/>
          </a:prstGeom>
          <a:noFill/>
          <a:ln w="76200">
            <a:solidFill>
              <a:schemeClr val="accent6">
                <a:lumMod val="75000"/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U ターン矢印 10"/>
          <p:cNvSpPr/>
          <p:nvPr/>
        </p:nvSpPr>
        <p:spPr>
          <a:xfrm flipH="1" flipV="1">
            <a:off x="3514752" y="5092874"/>
            <a:ext cx="4432838" cy="472314"/>
          </a:xfrm>
          <a:prstGeom prst="uturnArrow">
            <a:avLst>
              <a:gd name="adj1" fmla="val 25655"/>
              <a:gd name="adj2" fmla="val 25000"/>
              <a:gd name="adj3" fmla="val 29889"/>
              <a:gd name="adj4" fmla="val 43750"/>
              <a:gd name="adj5" fmla="val 100000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39842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8-1 Microsoft 365</a:t>
            </a:r>
            <a:r>
              <a:rPr lang="ja-JP" altLang="en-US" dirty="0"/>
              <a:t>と</a:t>
            </a:r>
            <a:r>
              <a:rPr lang="en-US" altLang="ja-JP" dirty="0"/>
              <a:t>Excel</a:t>
            </a:r>
            <a:br>
              <a:rPr lang="en-US" altLang="ja-JP" dirty="0"/>
            </a:b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7806EE8F-4EB5-0984-133B-7529F1776E7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500687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891" y="4508637"/>
            <a:ext cx="7540936" cy="1389719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666" y="2644497"/>
            <a:ext cx="7523305" cy="138647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/>
              <a:t>Excel</a:t>
            </a:r>
            <a:r>
              <a:rPr kumimoji="1" lang="ja-JP" altLang="en-US" dirty="0"/>
              <a:t>の</a:t>
            </a:r>
            <a:r>
              <a:rPr lang="en-US" altLang="ja-JP" dirty="0"/>
              <a:t>VLOOKUP</a:t>
            </a:r>
            <a:r>
              <a:rPr kumimoji="1" lang="ja-JP" altLang="en-US" dirty="0"/>
              <a:t>の例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15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1" lang="ja-JP" altLang="en-US" sz="15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下矢印 5"/>
          <p:cNvSpPr/>
          <p:nvPr/>
        </p:nvSpPr>
        <p:spPr>
          <a:xfrm>
            <a:off x="3800475" y="4160597"/>
            <a:ext cx="785813" cy="228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673389" y="4150407"/>
            <a:ext cx="28392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Enter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キーを押すと</a:t>
            </a:r>
          </a:p>
        </p:txBody>
      </p:sp>
      <p:sp>
        <p:nvSpPr>
          <p:cNvPr id="9" name="角丸四角形吹き出し 8"/>
          <p:cNvSpPr/>
          <p:nvPr/>
        </p:nvSpPr>
        <p:spPr>
          <a:xfrm>
            <a:off x="748747" y="1978496"/>
            <a:ext cx="4911839" cy="483105"/>
          </a:xfrm>
          <a:prstGeom prst="wedgeRoundRectCallout">
            <a:avLst>
              <a:gd name="adj1" fmla="val 15676"/>
              <a:gd name="adj2" fmla="val 172075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801707" y="2021480"/>
            <a:ext cx="4618572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=</a:t>
            </a:r>
            <a:r>
              <a:rPr kumimoji="1" lang="en-US" altLang="ja-JP" sz="21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VLOOKUP</a:t>
            </a:r>
            <a:r>
              <a:rPr kumimoji="1" lang="en-US" altLang="ja-JP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(B2, $G:$H, 2, FALSE)</a:t>
            </a:r>
            <a:endParaRPr kumimoji="1" lang="ja-JP" altLang="en-US" sz="2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角丸四角形吹き出し 10"/>
          <p:cNvSpPr/>
          <p:nvPr/>
        </p:nvSpPr>
        <p:spPr>
          <a:xfrm>
            <a:off x="5493033" y="5092610"/>
            <a:ext cx="704170" cy="600075"/>
          </a:xfrm>
          <a:prstGeom prst="wedgeRoundRectCallout">
            <a:avLst>
              <a:gd name="adj1" fmla="val -113319"/>
              <a:gd name="adj2" fmla="val -3147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5620777" y="5184118"/>
            <a:ext cx="492443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50</a:t>
            </a:r>
            <a:endParaRPr kumimoji="1" lang="ja-JP" altLang="en-US" sz="2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748748" y="1557722"/>
            <a:ext cx="3663182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セル</a:t>
            </a:r>
            <a:r>
              <a:rPr kumimoji="1" lang="en-US" altLang="ja-JP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D2</a:t>
            </a:r>
            <a:r>
              <a:rPr kumimoji="1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のルックアップの式</a:t>
            </a:r>
          </a:p>
        </p:txBody>
      </p:sp>
    </p:spTree>
    <p:extLst>
      <p:ext uri="{BB962C8B-B14F-4D97-AF65-F5344CB8AC3E}">
        <p14:creationId xmlns:p14="http://schemas.microsoft.com/office/powerpoint/2010/main" val="342006417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449" y="3094564"/>
            <a:ext cx="6298176" cy="1160691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/>
              <a:t>Excel</a:t>
            </a:r>
            <a:r>
              <a:rPr kumimoji="1" lang="ja-JP" altLang="en-US" dirty="0"/>
              <a:t>の</a:t>
            </a:r>
            <a:r>
              <a:rPr lang="en-US" altLang="ja-JP" dirty="0"/>
              <a:t>VLOOKUP</a:t>
            </a:r>
            <a:r>
              <a:rPr kumimoji="1" lang="ja-JP" altLang="en-US" dirty="0"/>
              <a:t>の例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15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1" lang="ja-JP" altLang="en-US" sz="15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下矢印 5"/>
          <p:cNvSpPr/>
          <p:nvPr/>
        </p:nvSpPr>
        <p:spPr>
          <a:xfrm>
            <a:off x="3738989" y="4376234"/>
            <a:ext cx="785813" cy="228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673388" y="4264851"/>
            <a:ext cx="28392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Enter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キーを押すと</a:t>
            </a:r>
          </a:p>
        </p:txBody>
      </p:sp>
      <p:sp>
        <p:nvSpPr>
          <p:cNvPr id="9" name="角丸四角形吹き出し 8"/>
          <p:cNvSpPr/>
          <p:nvPr/>
        </p:nvSpPr>
        <p:spPr>
          <a:xfrm>
            <a:off x="748747" y="1907275"/>
            <a:ext cx="4911839" cy="1107388"/>
          </a:xfrm>
          <a:prstGeom prst="wedgeRoundRectCallout">
            <a:avLst>
              <a:gd name="adj1" fmla="val 18585"/>
              <a:gd name="adj2" fmla="val 105792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775227" y="1907275"/>
            <a:ext cx="4618572" cy="1708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=</a:t>
            </a:r>
            <a:r>
              <a:rPr kumimoji="1" lang="en-US" altLang="ja-JP" sz="21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VLOOKUP</a:t>
            </a:r>
            <a:r>
              <a:rPr kumimoji="1" lang="en-US" altLang="ja-JP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(</a:t>
            </a:r>
            <a:r>
              <a:rPr kumimoji="1" lang="en-US" altLang="ja-JP" sz="2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B2</a:t>
            </a:r>
            <a:r>
              <a:rPr kumimoji="1" lang="en-US" altLang="ja-JP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, $G:$H, 2, FALSE)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=</a:t>
            </a:r>
            <a:r>
              <a:rPr kumimoji="1" lang="en-US" altLang="ja-JP" sz="21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VLOOKUP</a:t>
            </a:r>
            <a:r>
              <a:rPr kumimoji="1" lang="en-US" altLang="ja-JP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(</a:t>
            </a:r>
            <a:r>
              <a:rPr kumimoji="1" lang="en-US" altLang="ja-JP" sz="2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B3</a:t>
            </a:r>
            <a:r>
              <a:rPr kumimoji="1" lang="en-US" altLang="ja-JP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, $G:$H, 2, FALSE)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=</a:t>
            </a:r>
            <a:r>
              <a:rPr kumimoji="1" lang="en-US" altLang="ja-JP" sz="21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VLOOKUP</a:t>
            </a:r>
            <a:r>
              <a:rPr kumimoji="1" lang="en-US" altLang="ja-JP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(</a:t>
            </a:r>
            <a:r>
              <a:rPr kumimoji="1" lang="en-US" altLang="ja-JP" sz="2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B4</a:t>
            </a:r>
            <a:r>
              <a:rPr kumimoji="1" lang="en-US" altLang="ja-JP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, $G:$H, 2, FALSE)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角丸四角形吹き出し 10"/>
          <p:cNvSpPr/>
          <p:nvPr/>
        </p:nvSpPr>
        <p:spPr>
          <a:xfrm>
            <a:off x="5693193" y="5021239"/>
            <a:ext cx="858564" cy="855332"/>
          </a:xfrm>
          <a:prstGeom prst="wedgeRoundRectCallout">
            <a:avLst>
              <a:gd name="adj1" fmla="val -107188"/>
              <a:gd name="adj2" fmla="val 5205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5778378" y="5028113"/>
            <a:ext cx="646331" cy="9671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50</a:t>
            </a:r>
          </a:p>
          <a:p>
            <a:pPr marL="0" marR="0" lvl="0" indent="0" algn="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500</a:t>
            </a:r>
          </a:p>
          <a:p>
            <a:pPr marL="0" marR="0" lvl="0" indent="0" algn="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100</a:t>
            </a:r>
          </a:p>
        </p:txBody>
      </p:sp>
      <p:sp>
        <p:nvSpPr>
          <p:cNvPr id="16" name="正方形/長方形 15"/>
          <p:cNvSpPr/>
          <p:nvPr/>
        </p:nvSpPr>
        <p:spPr>
          <a:xfrm>
            <a:off x="748748" y="1557722"/>
            <a:ext cx="5769528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セル</a:t>
            </a:r>
            <a:r>
              <a:rPr kumimoji="1" lang="en-US" altLang="ja-JP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D2, D3, D4</a:t>
            </a:r>
            <a:r>
              <a:rPr kumimoji="1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に入れる． ルックアップの式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162" y="4653327"/>
            <a:ext cx="6310519" cy="1162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80565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891" y="4508637"/>
            <a:ext cx="7540936" cy="1389719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666" y="2644497"/>
            <a:ext cx="7523305" cy="138647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/>
              <a:t>なぜ</a:t>
            </a:r>
            <a:r>
              <a:rPr kumimoji="1" lang="en-US" altLang="ja-JP" dirty="0"/>
              <a:t>Excel</a:t>
            </a:r>
            <a:r>
              <a:rPr kumimoji="1" lang="ja-JP" altLang="en-US" dirty="0"/>
              <a:t>の</a:t>
            </a:r>
            <a:r>
              <a:rPr lang="en-US" altLang="ja-JP" dirty="0"/>
              <a:t>VLOOKUP</a:t>
            </a:r>
            <a:r>
              <a:rPr lang="ja-JP" altLang="en-US" dirty="0"/>
              <a:t>を使うのか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15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1" lang="ja-JP" altLang="en-US" sz="15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下矢印 5"/>
          <p:cNvSpPr/>
          <p:nvPr/>
        </p:nvSpPr>
        <p:spPr>
          <a:xfrm>
            <a:off x="3800475" y="4160597"/>
            <a:ext cx="785813" cy="228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766110" y="1316469"/>
            <a:ext cx="6109365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自動で検索して． 自動で参照するから．</a:t>
            </a:r>
            <a:endParaRPr kumimoji="1" lang="en-US" altLang="ja-JP" sz="2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正確（ミスを防ぐことができる）． 素早くできる</a:t>
            </a:r>
          </a:p>
        </p:txBody>
      </p:sp>
      <p:sp>
        <p:nvSpPr>
          <p:cNvPr id="5" name="円/楕円 4"/>
          <p:cNvSpPr/>
          <p:nvPr/>
        </p:nvSpPr>
        <p:spPr>
          <a:xfrm>
            <a:off x="3355709" y="4948702"/>
            <a:ext cx="628650" cy="509588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501506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anchor="b">
            <a:normAutofit/>
          </a:bodyPr>
          <a:lstStyle/>
          <a:p>
            <a:pPr algn="l"/>
            <a:r>
              <a:rPr lang="ja-JP" altLang="en-US" dirty="0"/>
              <a:t>演習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4073" y="2438400"/>
            <a:ext cx="4939867" cy="3785419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altLang="ja-JP" sz="2400" b="1" dirty="0"/>
              <a:t>【</a:t>
            </a:r>
            <a:r>
              <a:rPr lang="ja-JP" altLang="en-US" sz="2400" b="1" dirty="0"/>
              <a:t>トピックス</a:t>
            </a:r>
            <a:r>
              <a:rPr lang="en-US" altLang="ja-JP" sz="2400" b="1" dirty="0"/>
              <a:t>】</a:t>
            </a:r>
          </a:p>
          <a:p>
            <a:pPr lvl="1">
              <a:spcAft>
                <a:spcPts val="600"/>
              </a:spcAft>
            </a:pPr>
            <a:r>
              <a:rPr lang="ja-JP" altLang="en-US" sz="2400" b="1" dirty="0"/>
              <a:t>ルックアップ</a:t>
            </a:r>
            <a:endParaRPr lang="en-US" altLang="ja-JP" sz="2400" dirty="0"/>
          </a:p>
          <a:p>
            <a:pPr lvl="1">
              <a:spcAft>
                <a:spcPts val="600"/>
              </a:spcAft>
            </a:pPr>
            <a:endParaRPr lang="en-US" altLang="ja-JP" sz="17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6F77370-7F48-49C1-8603-DB37AE8840E1}" type="slidenum">
              <a:rPr lang="ja-JP" altLang="en-US" sz="2400" smtClean="0"/>
              <a:pPr>
                <a:lnSpc>
                  <a:spcPct val="90000"/>
                </a:lnSpc>
                <a:spcAft>
                  <a:spcPts val="600"/>
                </a:spcAft>
              </a:pPr>
              <a:t>43</a:t>
            </a:fld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76366885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6263" y="345005"/>
            <a:ext cx="7886700" cy="503396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/>
              <a:t>演習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44705" y="1118666"/>
            <a:ext cx="8378190" cy="817245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ja-JP" altLang="en-US" sz="2400" dirty="0"/>
              <a:t>①</a:t>
            </a:r>
            <a:r>
              <a:rPr lang="en-US" altLang="ja-JP" sz="2400" dirty="0"/>
              <a:t>Excel</a:t>
            </a:r>
            <a:r>
              <a:rPr lang="ja-JP" altLang="en-US" sz="2400" dirty="0"/>
              <a:t>で．</a:t>
            </a:r>
            <a:r>
              <a:rPr kumimoji="1" lang="ja-JP" altLang="en-US" sz="2400" dirty="0"/>
              <a:t>次のように</a:t>
            </a:r>
            <a:r>
              <a:rPr kumimoji="1" lang="ja-JP" altLang="en-US" sz="2400" b="1" dirty="0"/>
              <a:t>データ</a:t>
            </a:r>
            <a:r>
              <a:rPr kumimoji="1" lang="ja-JP" altLang="en-US" sz="2400" dirty="0"/>
              <a:t>を入力</a:t>
            </a:r>
            <a:endParaRPr lang="en-US" altLang="ja-JP" sz="2400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263" y="2223714"/>
            <a:ext cx="8715074" cy="2100956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579774" y="4612473"/>
            <a:ext cx="63273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※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「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3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」や「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50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」などの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数値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は． 必ず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半角に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F4EF076-230F-41AB-9A71-CD1E040B1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77370-7F48-49C1-8603-DB37AE8840E1}" type="slidenum">
              <a:rPr kumimoji="1" lang="ja-JP" altLang="en-US" smtClean="0"/>
              <a:t>44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7237648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9317" y="4875158"/>
            <a:ext cx="4471703" cy="1079641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1762" y="3181515"/>
            <a:ext cx="5325038" cy="1285669"/>
          </a:xfrm>
          <a:prstGeom prst="rect">
            <a:avLst/>
          </a:prstGeom>
        </p:spPr>
      </p:pic>
      <p:sp>
        <p:nvSpPr>
          <p:cNvPr id="4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28600" y="447045"/>
            <a:ext cx="8686800" cy="514952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ja-JP" altLang="en-US" sz="2400" dirty="0"/>
              <a:t>② セル</a:t>
            </a:r>
            <a:r>
              <a:rPr lang="en-US" altLang="ja-JP" sz="2400" b="1" dirty="0"/>
              <a:t>D2</a:t>
            </a:r>
            <a:r>
              <a:rPr lang="ja-JP" altLang="en-US" sz="2400" dirty="0"/>
              <a:t>に次の</a:t>
            </a:r>
            <a:r>
              <a:rPr lang="ja-JP" altLang="en-US" sz="2400" b="1" dirty="0"/>
              <a:t>数式</a:t>
            </a:r>
            <a:r>
              <a:rPr lang="ja-JP" altLang="en-US" sz="2400" dirty="0"/>
              <a:t>を入力</a:t>
            </a:r>
            <a:endParaRPr lang="en-US" altLang="ja-JP" sz="2400" dirty="0"/>
          </a:p>
        </p:txBody>
      </p:sp>
      <p:sp>
        <p:nvSpPr>
          <p:cNvPr id="7" name="正方形/長方形 6"/>
          <p:cNvSpPr/>
          <p:nvPr/>
        </p:nvSpPr>
        <p:spPr>
          <a:xfrm>
            <a:off x="713218" y="1505671"/>
            <a:ext cx="567014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consolata" panose="020B0609030003000000" pitchFamily="49" charset="0"/>
                <a:ea typeface="游ゴシック" panose="020B0400000000000000" pitchFamily="50" charset="-128"/>
                <a:cs typeface="+mn-cs"/>
              </a:rPr>
              <a:t>=</a:t>
            </a:r>
            <a:r>
              <a:rPr kumimoji="1" lang="en-US" altLang="ja-JP" sz="3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Inconsolata" panose="020B0609030003000000" pitchFamily="49" charset="0"/>
                <a:ea typeface="游ゴシック" panose="020B0400000000000000" pitchFamily="50" charset="-128"/>
                <a:cs typeface="+mn-cs"/>
              </a:rPr>
              <a:t>VLOOKUP</a:t>
            </a:r>
            <a:r>
              <a:rPr kumimoji="1" lang="en-US" altLang="ja-JP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consolata" panose="020B0609030003000000" pitchFamily="49" charset="0"/>
                <a:ea typeface="游ゴシック" panose="020B0400000000000000" pitchFamily="50" charset="-128"/>
                <a:cs typeface="+mn-cs"/>
              </a:rPr>
              <a:t>(B2, $G:$H, 2, FALSE)</a:t>
            </a:r>
            <a:endParaRPr kumimoji="1" lang="ja-JP" alt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consolata" panose="020B0609030003000000" pitchFamily="49" charset="0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角丸四角形 7"/>
          <p:cNvSpPr/>
          <p:nvPr/>
        </p:nvSpPr>
        <p:spPr>
          <a:xfrm>
            <a:off x="574636" y="1416321"/>
            <a:ext cx="8291294" cy="820346"/>
          </a:xfrm>
          <a:prstGeom prst="roundRect">
            <a:avLst/>
          </a:prstGeom>
          <a:noFill/>
          <a:ln w="50800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920" y="3306241"/>
            <a:ext cx="2651272" cy="883757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301751" y="4230891"/>
            <a:ext cx="3001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① セル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D2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を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クリック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して</a:t>
            </a:r>
          </a:p>
        </p:txBody>
      </p:sp>
      <p:sp>
        <p:nvSpPr>
          <p:cNvPr id="10" name="右矢印 9"/>
          <p:cNvSpPr/>
          <p:nvPr/>
        </p:nvSpPr>
        <p:spPr>
          <a:xfrm>
            <a:off x="2812072" y="3671266"/>
            <a:ext cx="233996" cy="2674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5722460" y="3146677"/>
            <a:ext cx="2947737" cy="391853"/>
          </a:xfrm>
          <a:prstGeom prst="rect">
            <a:avLst/>
          </a:prstGeom>
          <a:noFill/>
          <a:ln w="920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283507" y="4403027"/>
            <a:ext cx="3491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② 入力して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Enter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キーを押す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393703" y="2776248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dirty="0">
                <a:solidFill>
                  <a:srgbClr val="FF0000"/>
                </a:solidFill>
                <a:latin typeface="游ゴシック" panose="020F0502020204030204"/>
                <a:ea typeface="游ゴシック" panose="020B0400000000000000" pitchFamily="50" charset="-128"/>
              </a:rPr>
              <a:t>数式バーが便利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" name="下矢印 14"/>
          <p:cNvSpPr/>
          <p:nvPr/>
        </p:nvSpPr>
        <p:spPr>
          <a:xfrm>
            <a:off x="5464629" y="4749277"/>
            <a:ext cx="515665" cy="1792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" name="円/楕円 16"/>
          <p:cNvSpPr/>
          <p:nvPr/>
        </p:nvSpPr>
        <p:spPr>
          <a:xfrm>
            <a:off x="4797811" y="5327415"/>
            <a:ext cx="440744" cy="46996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7055664" y="5358798"/>
            <a:ext cx="20762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「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50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」を確認</a:t>
            </a:r>
          </a:p>
        </p:txBody>
      </p:sp>
      <p:sp>
        <p:nvSpPr>
          <p:cNvPr id="20" name="正方形/長方形 19"/>
          <p:cNvSpPr/>
          <p:nvPr/>
        </p:nvSpPr>
        <p:spPr>
          <a:xfrm>
            <a:off x="1670583" y="3771534"/>
            <a:ext cx="753641" cy="265702"/>
          </a:xfrm>
          <a:prstGeom prst="rect">
            <a:avLst/>
          </a:prstGeom>
          <a:noFill/>
          <a:ln w="920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96AA2DC3-BEDE-4A4A-8975-070C903FA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77370-7F48-49C1-8603-DB37AE8840E1}" type="slidenum">
              <a:rPr kumimoji="1" lang="ja-JP" altLang="en-US" smtClean="0"/>
              <a:t>45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244804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997" y="3479363"/>
            <a:ext cx="8842067" cy="1596267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Excel</a:t>
            </a:r>
            <a:r>
              <a:rPr lang="ja-JP" altLang="en-US" dirty="0"/>
              <a:t>の</a:t>
            </a:r>
            <a:r>
              <a:rPr lang="en-US" altLang="ja-JP" dirty="0"/>
              <a:t>VLOOKUP</a:t>
            </a:r>
            <a:r>
              <a:rPr lang="ja-JP" altLang="en-US" dirty="0"/>
              <a:t>の使い方の例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15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1" lang="ja-JP" altLang="en-US" sz="15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935465" y="1965754"/>
            <a:ext cx="524880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consolata" panose="020B0609030003000000" pitchFamily="49" charset="0"/>
                <a:ea typeface="游ゴシック" panose="020B0400000000000000" pitchFamily="50" charset="-128"/>
                <a:cs typeface="+mn-cs"/>
              </a:rPr>
              <a:t>=</a:t>
            </a:r>
            <a:r>
              <a:rPr kumimoji="1" lang="en-US" altLang="ja-JP" sz="3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Inconsolata" panose="020B0609030003000000" pitchFamily="49" charset="0"/>
                <a:ea typeface="游ゴシック" panose="020B0400000000000000" pitchFamily="50" charset="-128"/>
                <a:cs typeface="+mn-cs"/>
              </a:rPr>
              <a:t>VLOOKUP</a:t>
            </a:r>
            <a:r>
              <a:rPr kumimoji="1" lang="en-US" altLang="ja-JP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consolata" panose="020B0609030003000000" pitchFamily="49" charset="0"/>
                <a:ea typeface="游ゴシック" panose="020B0400000000000000" pitchFamily="50" charset="-128"/>
                <a:cs typeface="+mn-cs"/>
              </a:rPr>
              <a:t>(B2, $G:$H, 2, FALSE)</a:t>
            </a:r>
            <a:endParaRPr kumimoji="1" lang="ja-JP" alt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consolata" panose="020B0609030003000000" pitchFamily="49" charset="0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" name="角丸四角形 14"/>
          <p:cNvSpPr/>
          <p:nvPr/>
        </p:nvSpPr>
        <p:spPr>
          <a:xfrm>
            <a:off x="661770" y="1804987"/>
            <a:ext cx="8291294" cy="820346"/>
          </a:xfrm>
          <a:prstGeom prst="roundRect">
            <a:avLst/>
          </a:prstGeom>
          <a:noFill/>
          <a:ln w="50800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1" name="円/楕円 20"/>
          <p:cNvSpPr/>
          <p:nvPr/>
        </p:nvSpPr>
        <p:spPr>
          <a:xfrm>
            <a:off x="4468511" y="3798287"/>
            <a:ext cx="788207" cy="72160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7745245" y="3822793"/>
            <a:ext cx="1142526" cy="1149257"/>
          </a:xfrm>
          <a:prstGeom prst="rect">
            <a:avLst/>
          </a:prstGeom>
          <a:noFill/>
          <a:ln w="76200">
            <a:solidFill>
              <a:srgbClr val="FF0000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6414009" y="3680258"/>
            <a:ext cx="2539055" cy="1395372"/>
          </a:xfrm>
          <a:prstGeom prst="rect">
            <a:avLst/>
          </a:prstGeom>
          <a:noFill/>
          <a:ln w="76200">
            <a:solidFill>
              <a:srgbClr val="002060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1565085" y="4047959"/>
            <a:ext cx="1226854" cy="459074"/>
          </a:xfrm>
          <a:prstGeom prst="rect">
            <a:avLst/>
          </a:prstGeom>
          <a:noFill/>
          <a:ln w="76200">
            <a:solidFill>
              <a:srgbClr val="7030A0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6" name="正方形/長方形 25"/>
          <p:cNvSpPr/>
          <p:nvPr/>
        </p:nvSpPr>
        <p:spPr>
          <a:xfrm>
            <a:off x="2662530" y="2048349"/>
            <a:ext cx="522448" cy="459074"/>
          </a:xfrm>
          <a:prstGeom prst="rect">
            <a:avLst/>
          </a:prstGeom>
          <a:noFill/>
          <a:ln w="76200">
            <a:solidFill>
              <a:srgbClr val="7030A0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8" name="正方形/長方形 27"/>
          <p:cNvSpPr/>
          <p:nvPr/>
        </p:nvSpPr>
        <p:spPr>
          <a:xfrm>
            <a:off x="3463466" y="1984304"/>
            <a:ext cx="1122821" cy="516897"/>
          </a:xfrm>
          <a:prstGeom prst="rect">
            <a:avLst/>
          </a:prstGeom>
          <a:noFill/>
          <a:ln w="76200">
            <a:solidFill>
              <a:srgbClr val="002060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9" name="正方形/長方形 28"/>
          <p:cNvSpPr/>
          <p:nvPr/>
        </p:nvSpPr>
        <p:spPr>
          <a:xfrm>
            <a:off x="4664477" y="1978783"/>
            <a:ext cx="373202" cy="540969"/>
          </a:xfrm>
          <a:prstGeom prst="rect">
            <a:avLst/>
          </a:prstGeom>
          <a:noFill/>
          <a:ln w="76200">
            <a:solidFill>
              <a:srgbClr val="FF0000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6" name="直線矢印コネクタ 5"/>
          <p:cNvCxnSpPr/>
          <p:nvPr/>
        </p:nvCxnSpPr>
        <p:spPr>
          <a:xfrm flipH="1">
            <a:off x="2178512" y="2525269"/>
            <a:ext cx="791652" cy="1177442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/>
          <p:cNvCxnSpPr/>
          <p:nvPr/>
        </p:nvCxnSpPr>
        <p:spPr>
          <a:xfrm>
            <a:off x="4586287" y="2592559"/>
            <a:ext cx="2122775" cy="1087700"/>
          </a:xfrm>
          <a:prstGeom prst="straightConnector1">
            <a:avLst/>
          </a:prstGeom>
          <a:ln>
            <a:solidFill>
              <a:srgbClr val="0033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/>
          <p:cNvCxnSpPr>
            <a:cxnSpLocks/>
          </p:cNvCxnSpPr>
          <p:nvPr/>
        </p:nvCxnSpPr>
        <p:spPr>
          <a:xfrm>
            <a:off x="5037679" y="2501201"/>
            <a:ext cx="2920938" cy="124621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6290607" y="2707696"/>
            <a:ext cx="28360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「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2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」は，範囲「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$G:$H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」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の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中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の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2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列目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という意味</a:t>
            </a:r>
          </a:p>
        </p:txBody>
      </p:sp>
    </p:spTree>
    <p:extLst>
      <p:ext uri="{BB962C8B-B14F-4D97-AF65-F5344CB8AC3E}">
        <p14:creationId xmlns:p14="http://schemas.microsoft.com/office/powerpoint/2010/main" val="146184336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Excel</a:t>
            </a:r>
            <a:r>
              <a:rPr lang="ja-JP" altLang="en-US" dirty="0"/>
              <a:t>の</a:t>
            </a:r>
            <a:r>
              <a:rPr lang="en-US" altLang="ja-JP" dirty="0"/>
              <a:t>VLOOKUP</a:t>
            </a:r>
            <a:r>
              <a:rPr lang="ja-JP" altLang="en-US"/>
              <a:t>の使い方の例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15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1" lang="ja-JP" altLang="en-US" sz="15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graphicFrame>
        <p:nvGraphicFramePr>
          <p:cNvPr id="5" name="表 4"/>
          <p:cNvGraphicFramePr>
            <a:graphicFrameLocks noGrp="1"/>
          </p:cNvGraphicFramePr>
          <p:nvPr/>
        </p:nvGraphicFramePr>
        <p:xfrm>
          <a:off x="5712622" y="3319823"/>
          <a:ext cx="3009898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49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49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r>
                        <a:rPr kumimoji="1" lang="ja-JP" altLang="en-US" sz="2100" dirty="0"/>
                        <a:t>商品名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100" dirty="0"/>
                        <a:t>単価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r>
                        <a:rPr kumimoji="1" lang="ja-JP" altLang="en-US" sz="2100" dirty="0"/>
                        <a:t>みかん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100" dirty="0"/>
                        <a:t>50</a:t>
                      </a:r>
                      <a:endParaRPr kumimoji="1" lang="ja-JP" altLang="en-US" sz="21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r>
                        <a:rPr kumimoji="1" lang="ja-JP" altLang="en-US" sz="2100" dirty="0"/>
                        <a:t>りんご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100" dirty="0"/>
                        <a:t>100</a:t>
                      </a:r>
                      <a:endParaRPr kumimoji="1" lang="ja-JP" altLang="en-US" sz="21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r>
                        <a:rPr kumimoji="1" lang="ja-JP" altLang="en-US" sz="2100" dirty="0"/>
                        <a:t>メロン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100" dirty="0"/>
                        <a:t>500</a:t>
                      </a:r>
                      <a:endParaRPr kumimoji="1" lang="ja-JP" altLang="en-US" sz="21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6" name="表 5"/>
          <p:cNvGraphicFramePr>
            <a:graphicFrameLocks noGrp="1"/>
          </p:cNvGraphicFramePr>
          <p:nvPr/>
        </p:nvGraphicFramePr>
        <p:xfrm>
          <a:off x="492921" y="3319823"/>
          <a:ext cx="4902200" cy="1691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98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78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0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29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806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r>
                        <a:rPr kumimoji="1" lang="ja-JP" altLang="en-US" sz="2100" dirty="0"/>
                        <a:t>氏名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100" dirty="0"/>
                        <a:t>商品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100" dirty="0"/>
                        <a:t>数量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100" dirty="0"/>
                        <a:t>単価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100" dirty="0"/>
                        <a:t>合計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r>
                        <a:rPr kumimoji="1" lang="en-US" altLang="ja-JP" sz="2100" dirty="0"/>
                        <a:t>AA</a:t>
                      </a:r>
                      <a:endParaRPr kumimoji="1" lang="ja-JP" altLang="en-US" sz="2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100" dirty="0"/>
                        <a:t>みかん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100" dirty="0"/>
                        <a:t>3</a:t>
                      </a:r>
                      <a:endParaRPr kumimoji="1" lang="ja-JP" altLang="en-US" sz="2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dirty="0">
                          <a:solidFill>
                            <a:srgbClr val="FF0000"/>
                          </a:solidFill>
                        </a:rPr>
                        <a:t>50</a:t>
                      </a:r>
                      <a:endParaRPr kumimoji="1" lang="ja-JP" alt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100" dirty="0"/>
                        <a:t>?</a:t>
                      </a:r>
                      <a:endParaRPr kumimoji="1" lang="ja-JP" altLang="en-US" sz="21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r>
                        <a:rPr kumimoji="1" lang="en-US" altLang="ja-JP" sz="2100" dirty="0"/>
                        <a:t>BB</a:t>
                      </a:r>
                      <a:endParaRPr kumimoji="1" lang="ja-JP" altLang="en-US" sz="2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100" dirty="0"/>
                        <a:t>メロン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100" dirty="0"/>
                        <a:t>2</a:t>
                      </a:r>
                      <a:endParaRPr kumimoji="1" lang="ja-JP" altLang="en-US" sz="2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dirty="0">
                          <a:solidFill>
                            <a:srgbClr val="FF0000"/>
                          </a:solidFill>
                        </a:rPr>
                        <a:t>500</a:t>
                      </a:r>
                      <a:endParaRPr kumimoji="1" lang="ja-JP" alt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100" dirty="0"/>
                        <a:t>?</a:t>
                      </a:r>
                      <a:endParaRPr kumimoji="1" lang="ja-JP" altLang="en-US" sz="21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r>
                        <a:rPr kumimoji="1" lang="en-US" altLang="ja-JP" sz="2100" dirty="0"/>
                        <a:t>CC</a:t>
                      </a:r>
                      <a:endParaRPr kumimoji="1" lang="ja-JP" altLang="en-US" sz="2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100" dirty="0"/>
                        <a:t>りんご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100" dirty="0"/>
                        <a:t>5</a:t>
                      </a:r>
                      <a:endParaRPr kumimoji="1" lang="ja-JP" altLang="en-US" sz="2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dirty="0">
                          <a:solidFill>
                            <a:srgbClr val="FF0000"/>
                          </a:solidFill>
                        </a:rPr>
                        <a:t>100</a:t>
                      </a:r>
                      <a:endParaRPr kumimoji="1" lang="ja-JP" alt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100" dirty="0"/>
                        <a:t>?</a:t>
                      </a:r>
                      <a:endParaRPr kumimoji="1" lang="ja-JP" altLang="en-US" sz="21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正方形/長方形 6"/>
          <p:cNvSpPr/>
          <p:nvPr/>
        </p:nvSpPr>
        <p:spPr>
          <a:xfrm>
            <a:off x="7150664" y="3709104"/>
            <a:ext cx="1593851" cy="1334852"/>
          </a:xfrm>
          <a:prstGeom prst="rect">
            <a:avLst/>
          </a:prstGeom>
          <a:noFill/>
          <a:ln w="76200">
            <a:solidFill>
              <a:srgbClr val="FF0000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角丸四角形吹き出し 11"/>
          <p:cNvSpPr/>
          <p:nvPr/>
        </p:nvSpPr>
        <p:spPr>
          <a:xfrm>
            <a:off x="5983496" y="5373110"/>
            <a:ext cx="2468150" cy="546145"/>
          </a:xfrm>
          <a:prstGeom prst="wedgeRoundRectCallout">
            <a:avLst>
              <a:gd name="adj1" fmla="val 27406"/>
              <a:gd name="adj2" fmla="val -111693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071102" y="5500925"/>
            <a:ext cx="233910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この列の値を参照</a:t>
            </a:r>
          </a:p>
        </p:txBody>
      </p:sp>
      <p:sp>
        <p:nvSpPr>
          <p:cNvPr id="18" name="角丸四角形吹き出し 17"/>
          <p:cNvSpPr/>
          <p:nvPr/>
        </p:nvSpPr>
        <p:spPr>
          <a:xfrm>
            <a:off x="3259450" y="5352212"/>
            <a:ext cx="2468150" cy="546145"/>
          </a:xfrm>
          <a:prstGeom prst="wedgeRoundRectCallout">
            <a:avLst>
              <a:gd name="adj1" fmla="val 50224"/>
              <a:gd name="adj2" fmla="val -106461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3413590" y="5473685"/>
            <a:ext cx="233910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この列の値を検索</a:t>
            </a:r>
          </a:p>
        </p:txBody>
      </p:sp>
      <p:sp>
        <p:nvSpPr>
          <p:cNvPr id="32" name="円/楕円 31"/>
          <p:cNvSpPr/>
          <p:nvPr/>
        </p:nvSpPr>
        <p:spPr>
          <a:xfrm>
            <a:off x="3403959" y="3525708"/>
            <a:ext cx="788207" cy="72160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3" name="正方形/長方形 32"/>
          <p:cNvSpPr/>
          <p:nvPr/>
        </p:nvSpPr>
        <p:spPr>
          <a:xfrm>
            <a:off x="1304070" y="3667139"/>
            <a:ext cx="1226854" cy="459074"/>
          </a:xfrm>
          <a:prstGeom prst="rect">
            <a:avLst/>
          </a:prstGeom>
          <a:noFill/>
          <a:ln w="76200">
            <a:solidFill>
              <a:srgbClr val="7030A0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4" name="正方形/長方形 33"/>
          <p:cNvSpPr/>
          <p:nvPr/>
        </p:nvSpPr>
        <p:spPr>
          <a:xfrm>
            <a:off x="5690627" y="3666709"/>
            <a:ext cx="3167623" cy="1452451"/>
          </a:xfrm>
          <a:prstGeom prst="rect">
            <a:avLst/>
          </a:prstGeom>
          <a:noFill/>
          <a:ln w="76200">
            <a:solidFill>
              <a:srgbClr val="002060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5" name="正方形/長方形 34"/>
          <p:cNvSpPr/>
          <p:nvPr/>
        </p:nvSpPr>
        <p:spPr>
          <a:xfrm>
            <a:off x="935465" y="1965754"/>
            <a:ext cx="524880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consolata" panose="020B0609030003000000" pitchFamily="49" charset="0"/>
                <a:ea typeface="游ゴシック" panose="020B0400000000000000" pitchFamily="50" charset="-128"/>
                <a:cs typeface="+mn-cs"/>
              </a:rPr>
              <a:t>=</a:t>
            </a:r>
            <a:r>
              <a:rPr kumimoji="1" lang="en-US" altLang="ja-JP" sz="3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Inconsolata" panose="020B0609030003000000" pitchFamily="49" charset="0"/>
                <a:ea typeface="游ゴシック" panose="020B0400000000000000" pitchFamily="50" charset="-128"/>
                <a:cs typeface="+mn-cs"/>
              </a:rPr>
              <a:t>VLOOKUP</a:t>
            </a:r>
            <a:r>
              <a:rPr kumimoji="1" lang="en-US" altLang="ja-JP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consolata" panose="020B0609030003000000" pitchFamily="49" charset="0"/>
                <a:ea typeface="游ゴシック" panose="020B0400000000000000" pitchFamily="50" charset="-128"/>
                <a:cs typeface="+mn-cs"/>
              </a:rPr>
              <a:t>(B2, $G:$H, 2, FALSE)</a:t>
            </a:r>
            <a:endParaRPr kumimoji="1" lang="ja-JP" alt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consolata" panose="020B0609030003000000" pitchFamily="49" charset="0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6" name="角丸四角形 35"/>
          <p:cNvSpPr/>
          <p:nvPr/>
        </p:nvSpPr>
        <p:spPr>
          <a:xfrm>
            <a:off x="661770" y="1804987"/>
            <a:ext cx="8291294" cy="820346"/>
          </a:xfrm>
          <a:prstGeom prst="roundRect">
            <a:avLst/>
          </a:prstGeom>
          <a:noFill/>
          <a:ln w="50800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7" name="正方形/長方形 36"/>
          <p:cNvSpPr/>
          <p:nvPr/>
        </p:nvSpPr>
        <p:spPr>
          <a:xfrm>
            <a:off x="2682797" y="2001168"/>
            <a:ext cx="522448" cy="459074"/>
          </a:xfrm>
          <a:prstGeom prst="rect">
            <a:avLst/>
          </a:prstGeom>
          <a:noFill/>
          <a:ln w="76200">
            <a:solidFill>
              <a:srgbClr val="7030A0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8" name="正方形/長方形 37"/>
          <p:cNvSpPr/>
          <p:nvPr/>
        </p:nvSpPr>
        <p:spPr>
          <a:xfrm>
            <a:off x="3403959" y="1981652"/>
            <a:ext cx="1122821" cy="516897"/>
          </a:xfrm>
          <a:prstGeom prst="rect">
            <a:avLst/>
          </a:prstGeom>
          <a:noFill/>
          <a:ln w="76200">
            <a:solidFill>
              <a:srgbClr val="002060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9" name="正方形/長方形 38"/>
          <p:cNvSpPr/>
          <p:nvPr/>
        </p:nvSpPr>
        <p:spPr>
          <a:xfrm>
            <a:off x="4664523" y="1984558"/>
            <a:ext cx="373202" cy="540969"/>
          </a:xfrm>
          <a:prstGeom prst="rect">
            <a:avLst/>
          </a:prstGeom>
          <a:noFill/>
          <a:ln w="76200">
            <a:solidFill>
              <a:srgbClr val="FF0000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40" name="直線矢印コネクタ 39"/>
          <p:cNvCxnSpPr/>
          <p:nvPr/>
        </p:nvCxnSpPr>
        <p:spPr>
          <a:xfrm flipH="1">
            <a:off x="2178512" y="2525269"/>
            <a:ext cx="791652" cy="1177442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矢印コネクタ 40"/>
          <p:cNvCxnSpPr/>
          <p:nvPr/>
        </p:nvCxnSpPr>
        <p:spPr>
          <a:xfrm>
            <a:off x="4586287" y="2592559"/>
            <a:ext cx="2122775" cy="1087700"/>
          </a:xfrm>
          <a:prstGeom prst="straightConnector1">
            <a:avLst/>
          </a:prstGeom>
          <a:ln>
            <a:solidFill>
              <a:srgbClr val="0033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矢印コネクタ 41"/>
          <p:cNvCxnSpPr>
            <a:cxnSpLocks/>
          </p:cNvCxnSpPr>
          <p:nvPr/>
        </p:nvCxnSpPr>
        <p:spPr>
          <a:xfrm>
            <a:off x="5065201" y="2515799"/>
            <a:ext cx="2893416" cy="123161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テキスト ボックス 42"/>
          <p:cNvSpPr txBox="1"/>
          <p:nvPr/>
        </p:nvSpPr>
        <p:spPr>
          <a:xfrm>
            <a:off x="1472521" y="2839298"/>
            <a:ext cx="233910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「みかん」を探せ</a:t>
            </a: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4740857" y="2733054"/>
            <a:ext cx="236154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「</a:t>
            </a:r>
            <a:r>
              <a:rPr kumimoji="1" lang="en-US" altLang="ja-JP" sz="21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$G:$H</a:t>
            </a:r>
            <a:r>
              <a:rPr kumimoji="1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」の中の</a:t>
            </a:r>
            <a:endParaRPr kumimoji="1" lang="en-US" altLang="ja-JP" sz="2100" b="1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１列目から</a:t>
            </a: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7200602" y="2592558"/>
            <a:ext cx="1822935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「</a:t>
            </a:r>
            <a:r>
              <a:rPr kumimoji="1" lang="en-US" altLang="ja-JP" sz="2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$G:$H</a:t>
            </a:r>
            <a:r>
              <a:rPr kumimoji="1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」の</a:t>
            </a:r>
            <a:endParaRPr kumimoji="1" lang="en-US" altLang="ja-JP" sz="21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中の２列目の</a:t>
            </a:r>
            <a:endParaRPr kumimoji="1" lang="en-US" altLang="ja-JP" sz="21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値を参照</a:t>
            </a:r>
          </a:p>
        </p:txBody>
      </p:sp>
    </p:spTree>
    <p:extLst>
      <p:ext uri="{BB962C8B-B14F-4D97-AF65-F5344CB8AC3E}">
        <p14:creationId xmlns:p14="http://schemas.microsoft.com/office/powerpoint/2010/main" val="375299654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2622EE47-F1E1-4402-81D4-17E03DCE86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3371" y="1346541"/>
            <a:ext cx="4581760" cy="2695714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61245" y="438211"/>
            <a:ext cx="8753475" cy="69294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ja-JP" altLang="en-US" dirty="0"/>
              <a:t>③セル</a:t>
            </a:r>
            <a:r>
              <a:rPr lang="en-US" altLang="ja-JP" b="1" dirty="0" err="1">
                <a:solidFill>
                  <a:srgbClr val="FF0000"/>
                </a:solidFill>
              </a:rPr>
              <a:t>D2</a:t>
            </a:r>
            <a:r>
              <a:rPr lang="ja-JP" altLang="en-US" dirty="0"/>
              <a:t>の</a:t>
            </a:r>
            <a:r>
              <a:rPr lang="ja-JP" altLang="en-US" b="1" dirty="0"/>
              <a:t>式</a:t>
            </a:r>
            <a:r>
              <a:rPr lang="ja-JP" altLang="en-US" dirty="0"/>
              <a:t>を，セル</a:t>
            </a:r>
            <a:r>
              <a:rPr lang="en-US" altLang="ja-JP" b="1" dirty="0" err="1">
                <a:solidFill>
                  <a:srgbClr val="FF0000"/>
                </a:solidFill>
              </a:rPr>
              <a:t>D3</a:t>
            </a:r>
            <a:r>
              <a:rPr lang="en-US" altLang="ja-JP" b="1" dirty="0">
                <a:solidFill>
                  <a:srgbClr val="FF0000"/>
                </a:solidFill>
              </a:rPr>
              <a:t>,</a:t>
            </a:r>
            <a:r>
              <a:rPr lang="en-US" altLang="ja-JP" b="1" dirty="0" err="1">
                <a:solidFill>
                  <a:srgbClr val="FF0000"/>
                </a:solidFill>
              </a:rPr>
              <a:t>D4</a:t>
            </a:r>
            <a:r>
              <a:rPr lang="ja-JP" altLang="en-US" dirty="0"/>
              <a:t>に</a:t>
            </a:r>
            <a:r>
              <a:rPr lang="ja-JP" altLang="en-US" b="1" dirty="0"/>
              <a:t>コピー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・まず，セル</a:t>
            </a:r>
            <a:r>
              <a:rPr lang="en-US" altLang="ja-JP" b="1" dirty="0">
                <a:solidFill>
                  <a:srgbClr val="FF0000"/>
                </a:solidFill>
              </a:rPr>
              <a:t>D2</a:t>
            </a:r>
            <a:r>
              <a:rPr lang="ja-JP" altLang="en-US" dirty="0"/>
              <a:t>を</a:t>
            </a:r>
            <a:r>
              <a:rPr lang="ja-JP" altLang="en-US" b="1" dirty="0"/>
              <a:t>右クリック</a:t>
            </a:r>
            <a:r>
              <a:rPr lang="ja-JP" altLang="en-US" dirty="0"/>
              <a:t>し．</a:t>
            </a:r>
            <a:r>
              <a:rPr lang="ja-JP" altLang="en-US" b="1" dirty="0">
                <a:solidFill>
                  <a:srgbClr val="C00000"/>
                </a:solidFill>
              </a:rPr>
              <a:t>右クリックメニュー</a:t>
            </a:r>
            <a:r>
              <a:rPr lang="ja-JP" altLang="en-US" dirty="0"/>
              <a:t>で「</a:t>
            </a:r>
            <a:r>
              <a:rPr lang="ja-JP" altLang="en-US" b="1" dirty="0"/>
              <a:t>コピー</a:t>
            </a:r>
            <a:r>
              <a:rPr lang="ja-JP" altLang="en-US" dirty="0"/>
              <a:t>」</a:t>
            </a:r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15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1" lang="ja-JP" altLang="en-US" sz="15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3545419" y="2711415"/>
            <a:ext cx="1097663" cy="32304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4152703" y="1934227"/>
            <a:ext cx="2114533" cy="32304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コンテンツ プレースホルダー 2"/>
          <p:cNvSpPr txBox="1">
            <a:spLocks/>
          </p:cNvSpPr>
          <p:nvPr/>
        </p:nvSpPr>
        <p:spPr>
          <a:xfrm>
            <a:off x="161245" y="4524568"/>
            <a:ext cx="8753475" cy="69294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・セル</a:t>
            </a:r>
            <a:r>
              <a:rPr kumimoji="1" lang="en-US" altLang="ja-JP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D3</a:t>
            </a:r>
            <a:r>
              <a:rPr lang="ja-JP" altLang="en-US" sz="2100" b="1" dirty="0" err="1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，</a:t>
            </a:r>
            <a:r>
              <a:rPr lang="en-US" altLang="ja-JP" sz="2100" b="1" dirty="0" err="1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D4</a:t>
            </a:r>
            <a:r>
              <a:rPr lang="ja-JP" altLang="en-US" sz="21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を選び，</a:t>
            </a:r>
            <a:r>
              <a:rPr kumimoji="1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右クリックメニュー</a:t>
            </a: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で「</a:t>
            </a:r>
            <a:r>
              <a:rPr kumimoji="1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貼り付け</a:t>
            </a:r>
            <a:r>
              <a:rPr kumimoji="1" lang="ja-JP" altLang="en-US" sz="21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」</a:t>
            </a:r>
            <a:endParaRPr kumimoji="1" lang="en-US" altLang="ja-JP" sz="21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1" lang="ja-JP" altLang="en-US" sz="21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C672C35E-F43F-46E9-AB30-A599AF8946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448" y="5287005"/>
            <a:ext cx="8361793" cy="126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39426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11D8E2F9-05A6-4AD1-8C94-42579BA577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118" y="1932493"/>
            <a:ext cx="8361793" cy="1260150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09549" y="1062759"/>
            <a:ext cx="8753475" cy="787640"/>
          </a:xfrm>
        </p:spPr>
        <p:txBody>
          <a:bodyPr/>
          <a:lstStyle/>
          <a:p>
            <a:pPr marL="0" indent="0">
              <a:buNone/>
            </a:pPr>
            <a:r>
              <a:rPr lang="ja-JP" altLang="en-US" dirty="0"/>
              <a:t>④</a:t>
            </a:r>
            <a:r>
              <a:rPr kumimoji="1" lang="ja-JP" altLang="en-US" dirty="0"/>
              <a:t>セル</a:t>
            </a:r>
            <a:r>
              <a:rPr kumimoji="1" lang="en-US" altLang="ja-JP" b="1" dirty="0"/>
              <a:t>D2</a:t>
            </a:r>
            <a:r>
              <a:rPr kumimoji="1" lang="en-US" altLang="ja-JP" dirty="0"/>
              <a:t>,</a:t>
            </a:r>
            <a:r>
              <a:rPr kumimoji="1" lang="en-US" altLang="ja-JP" b="1" dirty="0"/>
              <a:t>D3</a:t>
            </a:r>
            <a:r>
              <a:rPr kumimoji="1" lang="en-US" altLang="ja-JP" dirty="0"/>
              <a:t>,</a:t>
            </a:r>
            <a:r>
              <a:rPr kumimoji="1" lang="en-US" altLang="ja-JP" b="1" dirty="0"/>
              <a:t>D4</a:t>
            </a:r>
            <a:r>
              <a:rPr kumimoji="1" lang="ja-JP" altLang="en-US" dirty="0"/>
              <a:t>の値が</a:t>
            </a:r>
            <a:r>
              <a:rPr kumimoji="1" lang="en-US" altLang="ja-JP" b="1" dirty="0"/>
              <a:t>50</a:t>
            </a:r>
            <a:r>
              <a:rPr kumimoji="1" lang="en-US" altLang="ja-JP" dirty="0"/>
              <a:t>,</a:t>
            </a:r>
            <a:r>
              <a:rPr kumimoji="1" lang="en-US" altLang="ja-JP" b="1" dirty="0"/>
              <a:t>500</a:t>
            </a:r>
            <a:r>
              <a:rPr kumimoji="1" lang="en-US" altLang="ja-JP" dirty="0"/>
              <a:t>,</a:t>
            </a:r>
            <a:r>
              <a:rPr kumimoji="1" lang="en-US" altLang="ja-JP" b="1" dirty="0"/>
              <a:t>100</a:t>
            </a:r>
            <a:r>
              <a:rPr kumimoji="1" lang="ja-JP" altLang="en-US" dirty="0"/>
              <a:t>になっていることを確認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15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1" lang="ja-JP" altLang="en-US" sz="15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3648493" y="2009731"/>
            <a:ext cx="1166671" cy="126500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87711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D43BCEE-EA77-4C9B-AE23-56E300AD7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Microsoft 365</a:t>
            </a:r>
            <a:r>
              <a:rPr kumimoji="1" lang="ja-JP" altLang="en-US" dirty="0"/>
              <a:t>の主な機能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105157B-3DFD-4183-A015-D930CD1D3F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8847" y="5736008"/>
            <a:ext cx="8461208" cy="546938"/>
          </a:xfrm>
        </p:spPr>
        <p:txBody>
          <a:bodyPr>
            <a:normAutofit fontScale="62500" lnSpcReduction="20000"/>
          </a:bodyPr>
          <a:lstStyle/>
          <a:p>
            <a:r>
              <a:rPr lang="ja-JP" altLang="ja-JP" dirty="0"/>
              <a:t>パソコンで</a:t>
            </a:r>
            <a:r>
              <a:rPr lang="ja-JP" altLang="ja-JP" b="1" dirty="0"/>
              <a:t>レポートを作成</a:t>
            </a:r>
            <a:r>
              <a:rPr lang="ja-JP" altLang="ja-JP" dirty="0"/>
              <a:t>したり，</a:t>
            </a:r>
            <a:r>
              <a:rPr lang="ja-JP" altLang="ja-JP" b="1" dirty="0"/>
              <a:t>発表</a:t>
            </a:r>
            <a:r>
              <a:rPr lang="ja-JP" altLang="ja-JP" dirty="0"/>
              <a:t>したり，</a:t>
            </a:r>
            <a:r>
              <a:rPr lang="ja-JP" altLang="ja-JP" b="1" dirty="0"/>
              <a:t>データをまとめ</a:t>
            </a:r>
            <a:r>
              <a:rPr lang="ja-JP" altLang="ja-JP" dirty="0"/>
              <a:t>たりで</a:t>
            </a:r>
            <a:r>
              <a:rPr lang="ja-JP" altLang="en-US" dirty="0"/>
              <a:t>便利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9FB86DA-C92D-49A2-B448-7744ACF75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413D590F-C2F6-459B-9932-DBDF6BC8923B}"/>
              </a:ext>
            </a:extLst>
          </p:cNvPr>
          <p:cNvSpPr txBox="1">
            <a:spLocks noChangeAspect="1"/>
          </p:cNvSpPr>
          <p:nvPr/>
        </p:nvSpPr>
        <p:spPr>
          <a:xfrm>
            <a:off x="-392992" y="2651285"/>
            <a:ext cx="3743573" cy="746519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+mn-cs"/>
              </a:rPr>
              <a:t>ワード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+mn-cs"/>
              </a:rPr>
              <a:t>(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+mn-cs"/>
              </a:rPr>
              <a:t>文書作成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+mn-cs"/>
              </a:rPr>
              <a:t>)</a:t>
            </a:r>
            <a:endParaRPr kumimoji="0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ＭＳ Ｐゴシック" panose="020B0600070205080204" pitchFamily="50" charset="-128"/>
            </a:endParaRPr>
          </a:p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ＭＳ Ｐゴシック" panose="020B0600070205080204" pitchFamily="50" charset="-128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786CD180-7F7D-40FF-911C-3BEBD89831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42" y="945989"/>
            <a:ext cx="2707371" cy="157656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F94BBC00-3420-4BC5-8DAA-FD51AF02F09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2507" y="931384"/>
            <a:ext cx="2763793" cy="160845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コンテンツ プレースホルダー 2">
            <a:extLst>
              <a:ext uri="{FF2B5EF4-FFF2-40B4-BE49-F238E27FC236}">
                <a16:creationId xmlns:a16="http://schemas.microsoft.com/office/drawing/2014/main" id="{CA8F2124-F1DD-46C8-A7EE-61129FAF94CC}"/>
              </a:ext>
            </a:extLst>
          </p:cNvPr>
          <p:cNvSpPr txBox="1">
            <a:spLocks noChangeAspect="1"/>
          </p:cNvSpPr>
          <p:nvPr/>
        </p:nvSpPr>
        <p:spPr>
          <a:xfrm>
            <a:off x="2700213" y="2686060"/>
            <a:ext cx="3743573" cy="746519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85623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+mn-cs"/>
              </a:rPr>
              <a:t>エクセル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385623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+mn-cs"/>
              </a:rPr>
              <a:t>(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85623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+mn-cs"/>
              </a:rPr>
              <a:t>表計算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85623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+mn-cs"/>
              </a:rPr>
              <a:t>)</a:t>
            </a:r>
            <a:endParaRPr kumimoji="0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ＭＳ Ｐゴシック" panose="020B0600070205080204" pitchFamily="50" charset="-128"/>
            </a:endParaRPr>
          </a:p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ＭＳ Ｐゴシック" panose="020B0600070205080204" pitchFamily="50" charset="-128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5F6E0537-8BEF-4F0E-A4A0-D8148E28BA0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1519" y="945989"/>
            <a:ext cx="2720952" cy="158362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0" name="コンテンツ プレースホルダー 2">
            <a:extLst>
              <a:ext uri="{FF2B5EF4-FFF2-40B4-BE49-F238E27FC236}">
                <a16:creationId xmlns:a16="http://schemas.microsoft.com/office/drawing/2014/main" id="{ECAE9241-F5EC-4960-8A5E-FF3717B9F166}"/>
              </a:ext>
            </a:extLst>
          </p:cNvPr>
          <p:cNvSpPr txBox="1">
            <a:spLocks noChangeAspect="1"/>
          </p:cNvSpPr>
          <p:nvPr/>
        </p:nvSpPr>
        <p:spPr>
          <a:xfrm>
            <a:off x="5712658" y="2663679"/>
            <a:ext cx="3743573" cy="746519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+mn-cs"/>
              </a:rPr>
              <a:t>パワーポイント</a:t>
            </a:r>
            <a:endParaRPr kumimoji="0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Segoe UI" panose="020B0502040204020203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+mn-cs"/>
              </a:rPr>
              <a:t>(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+mn-cs"/>
              </a:rPr>
              <a:t>プレゼン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+mn-cs"/>
              </a:rPr>
              <a:t>)</a:t>
            </a:r>
            <a:endParaRPr kumimoji="0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ＭＳ Ｐゴシック" panose="020B0600070205080204" pitchFamily="50" charset="-128"/>
            </a:endParaRPr>
          </a:p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ＭＳ Ｐゴシック" panose="020B0600070205080204" pitchFamily="50" charset="-128"/>
            </a:endParaRP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C6579548-0972-4771-9D1E-055C1ABBC86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847" y="3410198"/>
            <a:ext cx="2618220" cy="152401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2" name="コンテンツ プレースホルダー 2">
            <a:extLst>
              <a:ext uri="{FF2B5EF4-FFF2-40B4-BE49-F238E27FC236}">
                <a16:creationId xmlns:a16="http://schemas.microsoft.com/office/drawing/2014/main" id="{A9B1E59A-560D-43ED-B018-58B34EC99B6B}"/>
              </a:ext>
            </a:extLst>
          </p:cNvPr>
          <p:cNvSpPr txBox="1">
            <a:spLocks noChangeAspect="1"/>
          </p:cNvSpPr>
          <p:nvPr/>
        </p:nvSpPr>
        <p:spPr>
          <a:xfrm>
            <a:off x="-143829" y="5068237"/>
            <a:ext cx="3743573" cy="746519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+mn-cs"/>
              </a:rPr>
              <a:t>ワンノート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+mn-cs"/>
              </a:rPr>
              <a:t>(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+mn-cs"/>
              </a:rPr>
              <a:t>電子ノート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+mn-cs"/>
              </a:rPr>
              <a:t>)</a:t>
            </a:r>
            <a:endParaRPr kumimoji="0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ＭＳ Ｐゴシック" panose="020B0600070205080204" pitchFamily="50" charset="-128"/>
            </a:endParaRPr>
          </a:p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ＭＳ Ｐゴシック" panose="020B0600070205080204" pitchFamily="50" charset="-128"/>
            </a:endParaRP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428AB69F-68B9-4F85-9841-8D934F8A6CF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4297" y="3424966"/>
            <a:ext cx="2370474" cy="156624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4" name="コンテンツ プレースホルダー 2">
            <a:extLst>
              <a:ext uri="{FF2B5EF4-FFF2-40B4-BE49-F238E27FC236}">
                <a16:creationId xmlns:a16="http://schemas.microsoft.com/office/drawing/2014/main" id="{CA74981A-639D-4C1A-9C07-12BD303F888E}"/>
              </a:ext>
            </a:extLst>
          </p:cNvPr>
          <p:cNvSpPr txBox="1">
            <a:spLocks noChangeAspect="1"/>
          </p:cNvSpPr>
          <p:nvPr/>
        </p:nvSpPr>
        <p:spPr>
          <a:xfrm>
            <a:off x="3312799" y="5090618"/>
            <a:ext cx="4600972" cy="746519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700020" algn="ctr"/>
                <a:tab pos="5400040" algn="r"/>
              </a:tabLst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F5496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+mn-cs"/>
              </a:rPr>
              <a:t>アウトルック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2F5496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+mn-cs"/>
              </a:rPr>
              <a:t>(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F5496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+mn-cs"/>
              </a:rPr>
              <a:t>電子メール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2F5496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+mn-cs"/>
              </a:rPr>
              <a:t>)</a:t>
            </a:r>
            <a:endParaRPr kumimoji="0" lang="ja-JP" altLang="en-US" sz="2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700020" algn="ctr"/>
                <a:tab pos="5400040" algn="r"/>
              </a:tabLst>
              <a:defRPr/>
            </a:pPr>
            <a:endParaRPr kumimoji="0" lang="ja-JP" altLang="en-US" sz="2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644294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6FEFD1B-E69A-64F7-3980-358228D4B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Excel</a:t>
            </a:r>
            <a:r>
              <a:rPr kumimoji="1" lang="ja-JP" altLang="en-US" dirty="0"/>
              <a:t>のルックアップのまとめ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C101FAF-AD9D-507D-DA0B-9F563190D0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kumimoji="1" lang="en-US" altLang="ja-JP" sz="2400" b="1" dirty="0">
                <a:solidFill>
                  <a:srgbClr val="C00000"/>
                </a:solidFill>
              </a:rPr>
              <a:t>Excel</a:t>
            </a:r>
            <a:r>
              <a:rPr kumimoji="1" lang="ja-JP" altLang="en-US" sz="2400" b="1" dirty="0">
                <a:solidFill>
                  <a:srgbClr val="C00000"/>
                </a:solidFill>
              </a:rPr>
              <a:t>のルックアップ</a:t>
            </a:r>
            <a:r>
              <a:rPr kumimoji="1" lang="ja-JP" altLang="en-US" sz="2400" dirty="0"/>
              <a:t>は，大量データから</a:t>
            </a:r>
            <a:r>
              <a:rPr lang="ja-JP" altLang="en-US" sz="2400" dirty="0"/>
              <a:t>，</a:t>
            </a:r>
            <a:r>
              <a:rPr kumimoji="1" lang="ja-JP" altLang="en-US" sz="2400" b="1" dirty="0"/>
              <a:t>必要な情報を素早く検索</a:t>
            </a:r>
            <a:r>
              <a:rPr kumimoji="1" lang="ja-JP" altLang="en-US" sz="2400" dirty="0"/>
              <a:t>できる</a:t>
            </a:r>
            <a:endParaRPr kumimoji="1" lang="en-US" altLang="ja-JP" sz="2400" dirty="0"/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kumimoji="1" lang="ja-JP" altLang="en-US" sz="2400" dirty="0"/>
              <a:t>購入リストと商品リストなど．</a:t>
            </a:r>
            <a:r>
              <a:rPr kumimoji="1" lang="ja-JP" altLang="en-US" sz="2400" b="1" dirty="0"/>
              <a:t>別々のデータ</a:t>
            </a:r>
            <a:r>
              <a:rPr kumimoji="1" lang="ja-JP" altLang="en-US" sz="2400" dirty="0"/>
              <a:t>を</a:t>
            </a:r>
            <a:r>
              <a:rPr kumimoji="1" lang="ja-JP" altLang="en-US" sz="2400" b="1" dirty="0"/>
              <a:t>効率的に結びつける</a:t>
            </a:r>
            <a:endParaRPr kumimoji="1" lang="en-US" altLang="ja-JP" sz="2400" b="1" dirty="0"/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kumimoji="1" lang="ja-JP" altLang="en-US" sz="2400" dirty="0"/>
              <a:t>ルックアップを使うことで，手作業によるミスを防ぎ</a:t>
            </a:r>
            <a:r>
              <a:rPr kumimoji="1" lang="ja-JP" altLang="en-US" sz="2400" b="1" dirty="0"/>
              <a:t>． 作業効率が向上</a:t>
            </a:r>
            <a:r>
              <a:rPr kumimoji="1" lang="ja-JP" altLang="en-US" sz="2400" dirty="0"/>
              <a:t>する</a:t>
            </a:r>
            <a:endParaRPr kumimoji="1" lang="en-US" altLang="ja-JP" sz="2400" dirty="0"/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kumimoji="1" lang="ja-JP" altLang="en-US" sz="2400" dirty="0"/>
              <a:t>データ管理や分析に役立つ． 広く活用されている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E39CDC7-D5CC-6C6B-5D9D-072F21935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77370-7F48-49C1-8603-DB37AE8840E1}" type="slidenum">
              <a:rPr kumimoji="1" lang="ja-JP" altLang="en-US" smtClean="0"/>
              <a:t>50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860865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8-4 Excel</a:t>
            </a:r>
            <a:r>
              <a:rPr lang="ja-JP" altLang="en-US" dirty="0"/>
              <a:t>の絶対参照，</a:t>
            </a:r>
            <a:br>
              <a:rPr lang="en-US" altLang="ja-JP" dirty="0"/>
            </a:br>
            <a:r>
              <a:rPr lang="ja-JP" altLang="en-US" dirty="0"/>
              <a:t>相対参照，ルックアップ</a:t>
            </a:r>
            <a:br>
              <a:rPr lang="en-US" altLang="ja-JP" dirty="0"/>
            </a:b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0681F34-29E4-D099-1B1F-997F949FBCD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821521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2DFA681-A107-AEDE-EA35-D52BFEFCC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参照． 絶対参照． 相対参照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ECCAD66-C1DD-0478-6160-5E2D71AF5A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236" y="1127933"/>
            <a:ext cx="8901196" cy="560723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kumimoji="1" lang="ja-JP" altLang="en-US" sz="2400" b="1" dirty="0">
                <a:solidFill>
                  <a:srgbClr val="C00000"/>
                </a:solidFill>
              </a:rPr>
              <a:t>参照</a:t>
            </a:r>
            <a:r>
              <a:rPr kumimoji="1" lang="ja-JP" altLang="en-US" sz="2400" dirty="0"/>
              <a:t>：</a:t>
            </a:r>
            <a:r>
              <a:rPr kumimoji="1" lang="ja-JP" altLang="en-US" sz="2400" b="1" dirty="0"/>
              <a:t>参照元に変更があると． 参照先にも即座に反映</a:t>
            </a:r>
            <a:r>
              <a:rPr kumimoji="1" lang="ja-JP" altLang="en-US" sz="2400" dirty="0"/>
              <a:t>される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kumimoji="1" lang="ja-JP" altLang="en-US" sz="2400" b="1" dirty="0">
                <a:solidFill>
                  <a:srgbClr val="C00000"/>
                </a:solidFill>
              </a:rPr>
              <a:t>絶対参照</a:t>
            </a:r>
            <a:r>
              <a:rPr kumimoji="1" lang="ja-JP" altLang="en-US" sz="2400" dirty="0"/>
              <a:t>：</a:t>
            </a:r>
            <a:r>
              <a:rPr kumimoji="1" lang="ja-JP" altLang="en-US" sz="2400" b="1" dirty="0"/>
              <a:t>ドル記号</a:t>
            </a:r>
            <a:r>
              <a:rPr kumimoji="1" lang="en-US" altLang="ja-JP" sz="2400" b="1" dirty="0"/>
              <a:t>($)</a:t>
            </a:r>
            <a:r>
              <a:rPr kumimoji="1" lang="ja-JP" altLang="en-US" sz="2400" b="1" dirty="0"/>
              <a:t>を使用する</a:t>
            </a:r>
            <a:r>
              <a:rPr kumimoji="1" lang="ja-JP" altLang="en-US" sz="2400" dirty="0"/>
              <a:t>．</a:t>
            </a:r>
            <a:r>
              <a:rPr kumimoji="1" lang="ja-JP" altLang="en-US" sz="2400" b="1" u="sng" dirty="0">
                <a:solidFill>
                  <a:srgbClr val="FF0000"/>
                </a:solidFill>
              </a:rPr>
              <a:t>参照セル</a:t>
            </a:r>
            <a:r>
              <a:rPr kumimoji="1" lang="ja-JP" altLang="en-US" sz="2400" dirty="0"/>
              <a:t>の</a:t>
            </a:r>
            <a:r>
              <a:rPr kumimoji="1" lang="ja-JP" altLang="en-US" sz="2400" b="1" u="sng" dirty="0">
                <a:solidFill>
                  <a:srgbClr val="FF0000"/>
                </a:solidFill>
              </a:rPr>
              <a:t>位置を固定する</a:t>
            </a:r>
            <a:r>
              <a:rPr kumimoji="1" lang="ja-JP" altLang="en-US" sz="2400" dirty="0"/>
              <a:t>．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kumimoji="1" lang="ja-JP" altLang="en-US" sz="2400" b="1" dirty="0">
                <a:solidFill>
                  <a:srgbClr val="C00000"/>
                </a:solidFill>
              </a:rPr>
              <a:t>相対参照</a:t>
            </a:r>
            <a:r>
              <a:rPr kumimoji="1" lang="ja-JP" altLang="en-US" sz="2400" dirty="0"/>
              <a:t>：</a:t>
            </a:r>
            <a:r>
              <a:rPr kumimoji="1" lang="ja-JP" altLang="en-US" sz="2400" b="1" dirty="0"/>
              <a:t>ドル記号</a:t>
            </a:r>
            <a:r>
              <a:rPr kumimoji="1" lang="en-US" altLang="ja-JP" sz="2400" b="1" dirty="0"/>
              <a:t>($)</a:t>
            </a:r>
            <a:r>
              <a:rPr kumimoji="1" lang="ja-JP" altLang="en-US" sz="2400" b="1" dirty="0"/>
              <a:t>を使用しない</a:t>
            </a:r>
            <a:r>
              <a:rPr kumimoji="1" lang="ja-JP" altLang="en-US" sz="2400" dirty="0"/>
              <a:t>． コピーしたセルに合わせて</a:t>
            </a:r>
            <a:r>
              <a:rPr kumimoji="1" lang="ja-JP" altLang="en-US" sz="2400" b="1" u="sng" dirty="0">
                <a:solidFill>
                  <a:srgbClr val="FF0000"/>
                </a:solidFill>
              </a:rPr>
              <a:t>参照セル</a:t>
            </a:r>
            <a:r>
              <a:rPr kumimoji="1" lang="ja-JP" altLang="en-US" sz="2400" dirty="0"/>
              <a:t>の</a:t>
            </a:r>
            <a:r>
              <a:rPr kumimoji="1" lang="ja-JP" altLang="en-US" sz="2400" b="1" u="sng" dirty="0">
                <a:solidFill>
                  <a:srgbClr val="FF0000"/>
                </a:solidFill>
              </a:rPr>
              <a:t>位置が変わる</a:t>
            </a:r>
            <a:r>
              <a:rPr kumimoji="1" lang="ja-JP" altLang="en-US" sz="2400" dirty="0"/>
              <a:t>．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3BC641B-0F1C-B433-FB51-85612ECC5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77370-7F48-49C1-8603-DB37AE8840E1}" type="slidenum">
              <a:rPr kumimoji="1" lang="ja-JP" altLang="en-US" smtClean="0"/>
              <a:t>52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152981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/>
              <a:t>相対参照と絶対参照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15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1" lang="ja-JP" altLang="en-US" sz="15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485032" y="1854018"/>
            <a:ext cx="524880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consolata" panose="020B0609030003000000" pitchFamily="49" charset="0"/>
                <a:ea typeface="游ゴシック" panose="020B0400000000000000" pitchFamily="50" charset="-128"/>
                <a:cs typeface="+mn-cs"/>
              </a:rPr>
              <a:t>=</a:t>
            </a:r>
            <a:r>
              <a:rPr kumimoji="1" lang="en-US" altLang="ja-JP" sz="3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Inconsolata" panose="020B0609030003000000" pitchFamily="49" charset="0"/>
                <a:ea typeface="游ゴシック" panose="020B0400000000000000" pitchFamily="50" charset="-128"/>
                <a:cs typeface="+mn-cs"/>
              </a:rPr>
              <a:t>VLOOKUP</a:t>
            </a:r>
            <a:r>
              <a:rPr kumimoji="1" lang="en-US" altLang="ja-JP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consolata" panose="020B0609030003000000" pitchFamily="49" charset="0"/>
                <a:ea typeface="游ゴシック" panose="020B0400000000000000" pitchFamily="50" charset="-128"/>
                <a:cs typeface="+mn-cs"/>
              </a:rPr>
              <a:t>(B2, $G:$H, 2, FALSE)</a:t>
            </a:r>
            <a:endParaRPr kumimoji="1" lang="ja-JP" alt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consolata" panose="020B0609030003000000" pitchFamily="49" charset="0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2" name="角丸四角形 21"/>
          <p:cNvSpPr/>
          <p:nvPr/>
        </p:nvSpPr>
        <p:spPr>
          <a:xfrm>
            <a:off x="237207" y="1672334"/>
            <a:ext cx="8291294" cy="820346"/>
          </a:xfrm>
          <a:prstGeom prst="roundRect">
            <a:avLst/>
          </a:prstGeom>
          <a:noFill/>
          <a:ln w="50800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2203315" y="1882929"/>
            <a:ext cx="522448" cy="459074"/>
          </a:xfrm>
          <a:prstGeom prst="rect">
            <a:avLst/>
          </a:prstGeom>
          <a:noFill/>
          <a:ln w="76200">
            <a:solidFill>
              <a:srgbClr val="7030A0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4" name="正方形/長方形 23"/>
          <p:cNvSpPr/>
          <p:nvPr/>
        </p:nvSpPr>
        <p:spPr>
          <a:xfrm>
            <a:off x="2973588" y="1854018"/>
            <a:ext cx="1144643" cy="516897"/>
          </a:xfrm>
          <a:prstGeom prst="rect">
            <a:avLst/>
          </a:prstGeom>
          <a:noFill/>
          <a:ln w="76200">
            <a:solidFill>
              <a:srgbClr val="002060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3817594" y="2615340"/>
            <a:ext cx="19207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$G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や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$H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は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絶対参照</a:t>
            </a: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1981174" y="2615340"/>
            <a:ext cx="14157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B2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は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相対参照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203315" y="4081969"/>
            <a:ext cx="53319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$</a:t>
            </a:r>
            <a:r>
              <a:rPr kumimoji="1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を</a:t>
            </a:r>
            <a:r>
              <a:rPr kumimoji="1" lang="ja-JP" alt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つけたら</a:t>
            </a:r>
            <a:r>
              <a:rPr kumimoji="1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：</a:t>
            </a:r>
            <a:r>
              <a:rPr kumimoji="1" lang="ja-JP" alt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絶対参照</a:t>
            </a:r>
            <a:endParaRPr kumimoji="1" lang="en-US" altLang="ja-JP" sz="2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$</a:t>
            </a:r>
            <a:r>
              <a:rPr kumimoji="1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を</a:t>
            </a:r>
            <a:r>
              <a:rPr kumimoji="1" lang="ja-JP" alt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つけなかったら</a:t>
            </a:r>
            <a:r>
              <a:rPr kumimoji="1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：</a:t>
            </a:r>
            <a:r>
              <a:rPr kumimoji="1" lang="ja-JP" alt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相対参照</a:t>
            </a:r>
          </a:p>
        </p:txBody>
      </p:sp>
    </p:spTree>
    <p:extLst>
      <p:ext uri="{BB962C8B-B14F-4D97-AF65-F5344CB8AC3E}">
        <p14:creationId xmlns:p14="http://schemas.microsoft.com/office/powerpoint/2010/main" val="250874440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89BC9A4D-324C-4B43-ACC7-23B678522A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627" y="3653148"/>
            <a:ext cx="8495576" cy="1849071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/>
              <a:t>演習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09550" y="1355780"/>
            <a:ext cx="8753475" cy="787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2400" dirty="0"/>
              <a:t>① セル</a:t>
            </a:r>
            <a:r>
              <a:rPr kumimoji="1" lang="en-US" altLang="ja-JP" sz="2400" b="1" dirty="0"/>
              <a:t>D2</a:t>
            </a:r>
            <a:r>
              <a:rPr lang="ja-JP" altLang="en-US" sz="2400" b="1" dirty="0"/>
              <a:t>を左クリック</a:t>
            </a:r>
            <a:r>
              <a:rPr lang="ja-JP" altLang="en-US" sz="2400" dirty="0"/>
              <a:t>すると．</a:t>
            </a:r>
            <a:r>
              <a:rPr lang="ja-JP" altLang="en-US" sz="2400" b="1" dirty="0"/>
              <a:t>数式が表示される</a:t>
            </a:r>
            <a:r>
              <a:rPr lang="ja-JP" altLang="en-US" sz="2400" dirty="0"/>
              <a:t>ので確認する</a:t>
            </a:r>
            <a:endParaRPr lang="en-US" altLang="ja-JP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15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1" lang="ja-JP" altLang="en-US" sz="15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3722713" y="4549766"/>
            <a:ext cx="1182620" cy="38627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275786" y="3634716"/>
            <a:ext cx="4425171" cy="51036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826041" y="2541484"/>
            <a:ext cx="524880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consolata" panose="020B0609030003000000" pitchFamily="49" charset="0"/>
                <a:ea typeface="游ゴシック" panose="020B0400000000000000" pitchFamily="50" charset="-128"/>
                <a:cs typeface="+mn-cs"/>
              </a:rPr>
              <a:t>=</a:t>
            </a:r>
            <a:r>
              <a:rPr kumimoji="1" lang="en-US" altLang="ja-JP" sz="3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Inconsolata" panose="020B0609030003000000" pitchFamily="49" charset="0"/>
                <a:ea typeface="游ゴシック" panose="020B0400000000000000" pitchFamily="50" charset="-128"/>
                <a:cs typeface="+mn-cs"/>
              </a:rPr>
              <a:t>VLOOKUP</a:t>
            </a:r>
            <a:r>
              <a:rPr kumimoji="1" lang="en-US" altLang="ja-JP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consolata" panose="020B0609030003000000" pitchFamily="49" charset="0"/>
                <a:ea typeface="游ゴシック" panose="020B0400000000000000" pitchFamily="50" charset="-128"/>
                <a:cs typeface="+mn-cs"/>
              </a:rPr>
              <a:t>(B2, $G:$H, 2, FALSE)</a:t>
            </a:r>
            <a:endParaRPr kumimoji="1" lang="ja-JP" alt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consolata" panose="020B0609030003000000" pitchFamily="49" charset="0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角丸四角形 10"/>
          <p:cNvSpPr/>
          <p:nvPr/>
        </p:nvSpPr>
        <p:spPr>
          <a:xfrm>
            <a:off x="687459" y="2452134"/>
            <a:ext cx="8291294" cy="820346"/>
          </a:xfrm>
          <a:prstGeom prst="roundRect">
            <a:avLst/>
          </a:prstGeom>
          <a:noFill/>
          <a:ln w="50800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635882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4D74E345-B189-485C-B7A1-013285EFFD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222" y="3513059"/>
            <a:ext cx="8864839" cy="1923783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95262" y="1253313"/>
            <a:ext cx="8753475" cy="787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2400" dirty="0"/>
              <a:t>② セル</a:t>
            </a:r>
            <a:r>
              <a:rPr kumimoji="1" lang="en-US" altLang="ja-JP" sz="2400" b="1" dirty="0"/>
              <a:t>D3</a:t>
            </a:r>
            <a:r>
              <a:rPr lang="ja-JP" altLang="en-US" sz="2400" b="1" dirty="0"/>
              <a:t>を左クリック</a:t>
            </a:r>
            <a:r>
              <a:rPr lang="ja-JP" altLang="en-US" sz="2400" dirty="0"/>
              <a:t>すると．</a:t>
            </a:r>
            <a:r>
              <a:rPr lang="ja-JP" altLang="en-US" sz="2400" b="1" dirty="0"/>
              <a:t>数式が表示される</a:t>
            </a:r>
            <a:r>
              <a:rPr lang="ja-JP" altLang="en-US" sz="2400" dirty="0"/>
              <a:t>ので確認する</a:t>
            </a:r>
            <a:endParaRPr lang="en-US" altLang="ja-JP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15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1" lang="ja-JP" altLang="en-US" sz="15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3771203" y="4779925"/>
            <a:ext cx="1182620" cy="38627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300941" y="3547782"/>
            <a:ext cx="4409222" cy="51036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794143" y="2541484"/>
            <a:ext cx="524880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consolata" panose="020B0609030003000000" pitchFamily="49" charset="0"/>
                <a:ea typeface="游ゴシック" panose="020B0400000000000000" pitchFamily="50" charset="-128"/>
                <a:cs typeface="+mn-cs"/>
              </a:rPr>
              <a:t>=</a:t>
            </a:r>
            <a:r>
              <a:rPr kumimoji="1" lang="en-US" altLang="ja-JP" sz="3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Inconsolata" panose="020B0609030003000000" pitchFamily="49" charset="0"/>
                <a:ea typeface="游ゴシック" panose="020B0400000000000000" pitchFamily="50" charset="-128"/>
                <a:cs typeface="+mn-cs"/>
              </a:rPr>
              <a:t>VLOOKUP</a:t>
            </a:r>
            <a:r>
              <a:rPr kumimoji="1" lang="en-US" altLang="ja-JP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consolata" panose="020B0609030003000000" pitchFamily="49" charset="0"/>
                <a:ea typeface="游ゴシック" panose="020B0400000000000000" pitchFamily="50" charset="-128"/>
                <a:cs typeface="+mn-cs"/>
              </a:rPr>
              <a:t>(</a:t>
            </a:r>
            <a:r>
              <a:rPr kumimoji="1" lang="en-US" altLang="ja-JP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nconsolata" panose="020B0609030003000000" pitchFamily="49" charset="0"/>
                <a:ea typeface="游ゴシック" panose="020B0400000000000000" pitchFamily="50" charset="-128"/>
                <a:cs typeface="+mn-cs"/>
              </a:rPr>
              <a:t>B3</a:t>
            </a:r>
            <a:r>
              <a:rPr kumimoji="1" lang="en-US" altLang="ja-JP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consolata" panose="020B0609030003000000" pitchFamily="49" charset="0"/>
                <a:ea typeface="游ゴシック" panose="020B0400000000000000" pitchFamily="50" charset="-128"/>
                <a:cs typeface="+mn-cs"/>
              </a:rPr>
              <a:t>, $G:$H, 2, FALSE)</a:t>
            </a:r>
            <a:endParaRPr kumimoji="1" lang="ja-JP" alt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consolata" panose="020B0609030003000000" pitchFamily="49" charset="0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角丸四角形 10"/>
          <p:cNvSpPr/>
          <p:nvPr/>
        </p:nvSpPr>
        <p:spPr>
          <a:xfrm>
            <a:off x="655561" y="2452134"/>
            <a:ext cx="8291294" cy="820346"/>
          </a:xfrm>
          <a:prstGeom prst="roundRect">
            <a:avLst/>
          </a:prstGeom>
          <a:noFill/>
          <a:ln w="50800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113879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F5B9330F-9FB9-4C61-845B-5006F5F022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139" y="3490173"/>
            <a:ext cx="8688450" cy="1934582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79139" y="1619819"/>
            <a:ext cx="8753475" cy="787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dirty="0"/>
              <a:t>③</a:t>
            </a:r>
            <a:r>
              <a:rPr kumimoji="1" lang="ja-JP" altLang="en-US" sz="2400" dirty="0"/>
              <a:t>セル</a:t>
            </a:r>
            <a:r>
              <a:rPr kumimoji="1" lang="en-US" altLang="ja-JP" sz="2400" b="1" dirty="0"/>
              <a:t>D4</a:t>
            </a:r>
            <a:r>
              <a:rPr lang="ja-JP" altLang="en-US" sz="2400" b="1" dirty="0"/>
              <a:t>を左クリック</a:t>
            </a:r>
            <a:r>
              <a:rPr lang="ja-JP" altLang="en-US" sz="2400" dirty="0"/>
              <a:t>すると．</a:t>
            </a:r>
            <a:r>
              <a:rPr lang="ja-JP" altLang="en-US" sz="2400" b="1" dirty="0"/>
              <a:t>数式が表示される</a:t>
            </a:r>
            <a:r>
              <a:rPr lang="ja-JP" altLang="en-US" sz="2400" dirty="0"/>
              <a:t>ので確認する</a:t>
            </a:r>
            <a:endParaRPr lang="en-US" altLang="ja-JP" sz="2400" dirty="0"/>
          </a:p>
          <a:p>
            <a:pPr marL="0" indent="0">
              <a:buNone/>
            </a:pPr>
            <a:endParaRPr kumimoji="1" lang="ja-JP" altLang="en-US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15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1" lang="ja-JP" altLang="en-US" sz="15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3560653" y="5017544"/>
            <a:ext cx="1182620" cy="38627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110830" y="3534295"/>
            <a:ext cx="4226442" cy="51036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810313" y="2541484"/>
            <a:ext cx="524880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consolata" panose="020B0609030003000000" pitchFamily="49" charset="0"/>
                <a:ea typeface="游ゴシック" panose="020B0400000000000000" pitchFamily="50" charset="-128"/>
                <a:cs typeface="+mn-cs"/>
              </a:rPr>
              <a:t>=</a:t>
            </a:r>
            <a:r>
              <a:rPr kumimoji="1" lang="en-US" altLang="ja-JP" sz="3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Inconsolata" panose="020B0609030003000000" pitchFamily="49" charset="0"/>
                <a:ea typeface="游ゴシック" panose="020B0400000000000000" pitchFamily="50" charset="-128"/>
                <a:cs typeface="+mn-cs"/>
              </a:rPr>
              <a:t>VLOOKUP</a:t>
            </a:r>
            <a:r>
              <a:rPr kumimoji="1" lang="en-US" altLang="ja-JP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consolata" panose="020B0609030003000000" pitchFamily="49" charset="0"/>
                <a:ea typeface="游ゴシック" panose="020B0400000000000000" pitchFamily="50" charset="-128"/>
                <a:cs typeface="+mn-cs"/>
              </a:rPr>
              <a:t>(</a:t>
            </a:r>
            <a:r>
              <a:rPr kumimoji="1" lang="en-US" altLang="ja-JP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nconsolata" panose="020B0609030003000000" pitchFamily="49" charset="0"/>
                <a:ea typeface="游ゴシック" panose="020B0400000000000000" pitchFamily="50" charset="-128"/>
                <a:cs typeface="+mn-cs"/>
              </a:rPr>
              <a:t>B4</a:t>
            </a:r>
            <a:r>
              <a:rPr kumimoji="1" lang="en-US" altLang="ja-JP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consolata" panose="020B0609030003000000" pitchFamily="49" charset="0"/>
                <a:ea typeface="游ゴシック" panose="020B0400000000000000" pitchFamily="50" charset="-128"/>
                <a:cs typeface="+mn-cs"/>
              </a:rPr>
              <a:t>, $G:$H, 2, FALSE)</a:t>
            </a:r>
            <a:endParaRPr kumimoji="1" lang="ja-JP" alt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consolata" panose="020B0609030003000000" pitchFamily="49" charset="0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角丸四角形 10"/>
          <p:cNvSpPr/>
          <p:nvPr/>
        </p:nvSpPr>
        <p:spPr>
          <a:xfrm>
            <a:off x="671731" y="2452134"/>
            <a:ext cx="8291294" cy="820346"/>
          </a:xfrm>
          <a:prstGeom prst="roundRect">
            <a:avLst/>
          </a:prstGeom>
          <a:noFill/>
          <a:ln w="50800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583800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1366D07-1269-4845-96D6-9A46F68ED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絶対参照と相対参照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6BA280F-7EDB-4272-B564-C6A33CA90D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sz="2400" b="1" dirty="0">
                <a:solidFill>
                  <a:srgbClr val="C00000"/>
                </a:solidFill>
              </a:rPr>
              <a:t>絶対参照</a:t>
            </a:r>
            <a:endParaRPr kumimoji="1" lang="en-US" altLang="ja-JP" sz="24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kumimoji="1" lang="ja-JP" altLang="en-US" sz="2400" b="1" u="sng" dirty="0">
                <a:solidFill>
                  <a:srgbClr val="FF0000"/>
                </a:solidFill>
              </a:rPr>
              <a:t>参照セル</a:t>
            </a:r>
            <a:r>
              <a:rPr kumimoji="1" lang="ja-JP" altLang="en-US" sz="2400" dirty="0"/>
              <a:t>の</a:t>
            </a:r>
            <a:r>
              <a:rPr kumimoji="1" lang="ja-JP" altLang="en-US" sz="2400" b="1" u="sng" dirty="0">
                <a:solidFill>
                  <a:srgbClr val="FF0000"/>
                </a:solidFill>
              </a:rPr>
              <a:t>位置を固定する</a:t>
            </a:r>
            <a:r>
              <a:rPr kumimoji="1" lang="ja-JP" altLang="en-US" sz="2400" dirty="0"/>
              <a:t>．</a:t>
            </a:r>
            <a:r>
              <a:rPr lang="ja-JP" altLang="en-US" sz="2400" dirty="0"/>
              <a:t>セルのコピー＆ペーストでも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位置は固定されている．</a:t>
            </a:r>
            <a:endParaRPr lang="en-US" altLang="ja-JP" sz="2400" dirty="0"/>
          </a:p>
          <a:p>
            <a:pPr marL="0" indent="0">
              <a:buNone/>
            </a:pPr>
            <a:endParaRPr kumimoji="1" lang="en-US" altLang="ja-JP" sz="2400" dirty="0"/>
          </a:p>
          <a:p>
            <a:r>
              <a:rPr lang="ja-JP" altLang="en-US" sz="2400" b="1" dirty="0">
                <a:solidFill>
                  <a:srgbClr val="C00000"/>
                </a:solidFill>
              </a:rPr>
              <a:t>相対参照</a:t>
            </a:r>
            <a:endParaRPr lang="en-US" altLang="ja-JP" sz="24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kumimoji="1" lang="ja-JP" altLang="en-US" sz="2400" b="1" u="sng" dirty="0">
                <a:solidFill>
                  <a:srgbClr val="FF0000"/>
                </a:solidFill>
              </a:rPr>
              <a:t>参照セル</a:t>
            </a:r>
            <a:r>
              <a:rPr kumimoji="1" lang="ja-JP" altLang="en-US" sz="2400" dirty="0"/>
              <a:t>の</a:t>
            </a:r>
            <a:r>
              <a:rPr kumimoji="1" lang="ja-JP" altLang="en-US" sz="2400" b="1" u="sng" dirty="0">
                <a:solidFill>
                  <a:srgbClr val="FF0000"/>
                </a:solidFill>
              </a:rPr>
              <a:t>位置が変わる．</a:t>
            </a:r>
            <a:r>
              <a:rPr lang="ja-JP" altLang="en-US" sz="2400" dirty="0"/>
              <a:t>セルのコピー＆ペーストでは．</a:t>
            </a:r>
            <a:endParaRPr lang="en-US" altLang="ja-JP" sz="2400" dirty="0"/>
          </a:p>
          <a:p>
            <a:pPr marL="0" indent="0">
              <a:buNone/>
            </a:pPr>
            <a:r>
              <a:rPr kumimoji="1" lang="ja-JP" altLang="en-US" sz="2400" dirty="0"/>
              <a:t>コピーしたセルに合わせて</a:t>
            </a:r>
            <a:r>
              <a:rPr kumimoji="1" lang="ja-JP" altLang="en-US" sz="2400" b="1" u="sng" dirty="0">
                <a:solidFill>
                  <a:srgbClr val="FF0000"/>
                </a:solidFill>
              </a:rPr>
              <a:t>参照セル</a:t>
            </a:r>
            <a:r>
              <a:rPr kumimoji="1" lang="ja-JP" altLang="en-US" sz="2400" dirty="0"/>
              <a:t>の</a:t>
            </a:r>
            <a:r>
              <a:rPr kumimoji="1" lang="ja-JP" altLang="en-US" sz="2400" b="1" u="sng" dirty="0">
                <a:solidFill>
                  <a:srgbClr val="FF0000"/>
                </a:solidFill>
              </a:rPr>
              <a:t>位置が変わる</a:t>
            </a:r>
            <a:endParaRPr kumimoji="1" lang="ja-JP" altLang="en-US" sz="2400" dirty="0">
              <a:solidFill>
                <a:srgbClr val="C00000"/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55E7B7A-1494-4F0E-8A46-EEB043AFB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F77370-7F48-49C1-8603-DB37AE8840E1}" type="slidenum">
              <a:rPr kumimoji="1" lang="ja-JP" altLang="en-US" sz="15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1" lang="ja-JP" altLang="en-US" sz="15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242578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anchor="b">
            <a:normAutofit/>
          </a:bodyPr>
          <a:lstStyle/>
          <a:p>
            <a:pPr algn="l"/>
            <a:r>
              <a:rPr lang="ja-JP" altLang="en-US" dirty="0"/>
              <a:t>演習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4073" y="2438400"/>
            <a:ext cx="4939867" cy="3785419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altLang="ja-JP" sz="2400" b="1" dirty="0"/>
              <a:t>【</a:t>
            </a:r>
            <a:r>
              <a:rPr lang="ja-JP" altLang="en-US" sz="2400" b="1" dirty="0"/>
              <a:t>トピックス</a:t>
            </a:r>
            <a:r>
              <a:rPr lang="en-US" altLang="ja-JP" sz="2400" b="1" dirty="0"/>
              <a:t>】</a:t>
            </a:r>
          </a:p>
          <a:p>
            <a:pPr lvl="1">
              <a:spcAft>
                <a:spcPts val="600"/>
              </a:spcAft>
            </a:pPr>
            <a:r>
              <a:rPr lang="ja-JP" altLang="en-US" sz="2400" b="1" dirty="0"/>
              <a:t>絶対参照と相対参照</a:t>
            </a:r>
            <a:endParaRPr lang="en-US" altLang="ja-JP" sz="2400" dirty="0"/>
          </a:p>
          <a:p>
            <a:pPr lvl="1">
              <a:spcAft>
                <a:spcPts val="600"/>
              </a:spcAft>
            </a:pPr>
            <a:endParaRPr lang="en-US" altLang="ja-JP" sz="17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6F77370-7F48-49C1-8603-DB37AE8840E1}" type="slidenum">
              <a:rPr lang="ja-JP" altLang="en-US" sz="2400" smtClean="0"/>
              <a:pPr>
                <a:lnSpc>
                  <a:spcPct val="90000"/>
                </a:lnSpc>
                <a:spcAft>
                  <a:spcPts val="600"/>
                </a:spcAft>
              </a:pPr>
              <a:t>58</a:t>
            </a:fld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99717727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197627C6-5A8F-43A9-80F4-E14F7569C5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178" y="2954866"/>
            <a:ext cx="8825643" cy="1914944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/>
              <a:t>演習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3278" y="868102"/>
            <a:ext cx="8753475" cy="16349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dirty="0"/>
              <a:t>①</a:t>
            </a:r>
            <a:r>
              <a:rPr lang="ja-JP" altLang="en-US" sz="2400" b="1" dirty="0"/>
              <a:t>セル</a:t>
            </a:r>
            <a:r>
              <a:rPr lang="en-US" altLang="ja-JP" sz="2400" b="1" dirty="0" err="1"/>
              <a:t>D2</a:t>
            </a:r>
            <a:r>
              <a:rPr lang="ja-JP" altLang="en-US" sz="2400" b="1" dirty="0"/>
              <a:t>では，セル</a:t>
            </a:r>
            <a:r>
              <a:rPr lang="en-US" altLang="ja-JP" sz="2400" b="1" dirty="0" err="1"/>
              <a:t>B2</a:t>
            </a:r>
            <a:r>
              <a:rPr lang="ja-JP" altLang="en-US" sz="2400" b="1" dirty="0"/>
              <a:t>を参照している</a:t>
            </a:r>
            <a:r>
              <a:rPr lang="ja-JP" altLang="en-US" sz="2400" dirty="0"/>
              <a:t>ことを確認</a:t>
            </a:r>
            <a:endParaRPr lang="en-US" altLang="ja-JP" sz="2400" dirty="0"/>
          </a:p>
          <a:p>
            <a:pPr marL="0" indent="0">
              <a:buNone/>
            </a:pPr>
            <a:r>
              <a:rPr kumimoji="1" lang="ja-JP" altLang="en-US" sz="2400" dirty="0"/>
              <a:t>試しに． セル</a:t>
            </a:r>
            <a:r>
              <a:rPr kumimoji="1" lang="en-US" altLang="ja-JP" sz="2400" b="1" dirty="0" err="1"/>
              <a:t>B2</a:t>
            </a:r>
            <a:r>
              <a:rPr kumimoji="1" lang="ja-JP" altLang="en-US" sz="2400" dirty="0"/>
              <a:t>をダブルクリックしたあと，セル</a:t>
            </a:r>
            <a:r>
              <a:rPr kumimoji="1" lang="en-US" altLang="ja-JP" sz="2400" b="1" dirty="0" err="1"/>
              <a:t>B2</a:t>
            </a:r>
            <a:r>
              <a:rPr kumimoji="1" lang="ja-JP" altLang="en-US" sz="2400" dirty="0"/>
              <a:t>の値を「</a:t>
            </a:r>
            <a:r>
              <a:rPr kumimoji="1" lang="ja-JP" altLang="en-US" sz="2400" b="1" dirty="0"/>
              <a:t>みかん</a:t>
            </a:r>
            <a:r>
              <a:rPr kumimoji="1" lang="ja-JP" altLang="en-US" sz="2400" dirty="0"/>
              <a:t>」から「</a:t>
            </a:r>
            <a:r>
              <a:rPr kumimoji="1" lang="ja-JP" altLang="en-US" sz="2400" b="1" dirty="0"/>
              <a:t>りんご</a:t>
            </a:r>
            <a:r>
              <a:rPr kumimoji="1" lang="ja-JP" altLang="en-US" sz="2400" dirty="0"/>
              <a:t>」に</a:t>
            </a:r>
            <a:r>
              <a:rPr kumimoji="1" lang="ja-JP" altLang="en-US" sz="2400" b="1" dirty="0">
                <a:solidFill>
                  <a:srgbClr val="FF0000"/>
                </a:solidFill>
              </a:rPr>
              <a:t>書き換え</a:t>
            </a:r>
            <a:r>
              <a:rPr kumimoji="1" lang="ja-JP" altLang="en-US" sz="2400" dirty="0"/>
              <a:t>て．</a:t>
            </a:r>
            <a:r>
              <a:rPr kumimoji="1" lang="en-US" altLang="ja-JP" sz="2400" dirty="0"/>
              <a:t>Enter</a:t>
            </a:r>
            <a:r>
              <a:rPr lang="ja-JP" altLang="en-US" sz="2400" dirty="0"/>
              <a:t>キーを押す</a:t>
            </a:r>
            <a:endParaRPr kumimoji="1" lang="ja-JP" altLang="en-US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15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1" lang="ja-JP" altLang="en-US" sz="15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1535987" y="3902519"/>
            <a:ext cx="1079742" cy="31317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" name="円/楕円 16"/>
          <p:cNvSpPr/>
          <p:nvPr/>
        </p:nvSpPr>
        <p:spPr>
          <a:xfrm>
            <a:off x="3917212" y="3698303"/>
            <a:ext cx="788207" cy="72160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4799906" y="2503020"/>
            <a:ext cx="22525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「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100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」を確認</a:t>
            </a:r>
          </a:p>
        </p:txBody>
      </p:sp>
    </p:spTree>
    <p:extLst>
      <p:ext uri="{BB962C8B-B14F-4D97-AF65-F5344CB8AC3E}">
        <p14:creationId xmlns:p14="http://schemas.microsoft.com/office/powerpoint/2010/main" val="793656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45FAC21-AF5E-4A1C-B233-6117D6CC9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Microsoft 365</a:t>
            </a:r>
            <a:r>
              <a:rPr kumimoji="1" lang="ja-JP" altLang="en-US" dirty="0"/>
              <a:t>の種類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337555-1E8E-444B-B688-644A8DCEFE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350" y="5834356"/>
            <a:ext cx="7756197" cy="8815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2400" b="1" dirty="0"/>
              <a:t>２種類</a:t>
            </a:r>
            <a:r>
              <a:rPr lang="ja-JP" altLang="en-US" sz="2400" dirty="0"/>
              <a:t>ある． この授業では，</a:t>
            </a:r>
            <a:r>
              <a:rPr lang="ja-JP" altLang="en-US" sz="2400" b="1" dirty="0"/>
              <a:t>どちらを使用しても問題ない</a:t>
            </a:r>
            <a:endParaRPr kumimoji="1" lang="ja-JP" altLang="en-US" sz="2400" b="1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D491342-97C7-45F8-86E9-94A9AEC51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D34BFAB4-C3BD-444E-A606-1E4CC84CF36A}"/>
              </a:ext>
            </a:extLst>
          </p:cNvPr>
          <p:cNvSpPr txBox="1">
            <a:spLocks/>
          </p:cNvSpPr>
          <p:nvPr/>
        </p:nvSpPr>
        <p:spPr>
          <a:xfrm>
            <a:off x="438882" y="1125969"/>
            <a:ext cx="7756197" cy="46525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Microsoft 365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の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オンライン版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WEB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ブラウザ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で使う．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https://</a:t>
            </a:r>
            <a:r>
              <a:rPr kumimoji="1" lang="en-US" altLang="ja-JP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portal.office.com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各自の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ID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と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パスワード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でサインインが必要．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Microsoft 365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の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アプリ版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前もってインストールが必要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．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インストールでは，大量の通信が行われる．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（時間がかかる． 通信費用にも注意）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1" lang="ja-JP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639069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図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4451" y="2406443"/>
            <a:ext cx="5542349" cy="1316690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689718"/>
            <a:ext cx="2660000" cy="838739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6781" y="4303096"/>
            <a:ext cx="4448285" cy="1004149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41602" y="2333813"/>
            <a:ext cx="4791498" cy="1441598"/>
          </a:xfrm>
          <a:prstGeom prst="rect">
            <a:avLst/>
          </a:prstGeom>
        </p:spPr>
      </p:pic>
      <p:sp>
        <p:nvSpPr>
          <p:cNvPr id="4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8490" y="270668"/>
            <a:ext cx="8686800" cy="514952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ja-JP" altLang="en-US" sz="2400" dirty="0"/>
              <a:t>② セル</a:t>
            </a:r>
            <a:r>
              <a:rPr lang="en-US" altLang="ja-JP" sz="2400" b="1" dirty="0"/>
              <a:t>E2</a:t>
            </a:r>
            <a:r>
              <a:rPr lang="ja-JP" altLang="en-US" sz="2400" dirty="0"/>
              <a:t>に次の</a:t>
            </a:r>
            <a:r>
              <a:rPr lang="ja-JP" altLang="en-US" sz="2400" b="1" dirty="0"/>
              <a:t>数式</a:t>
            </a:r>
            <a:r>
              <a:rPr lang="ja-JP" altLang="en-US" sz="2400" dirty="0"/>
              <a:t>を入力</a:t>
            </a:r>
            <a:endParaRPr lang="en-US" altLang="ja-JP" sz="2400" dirty="0"/>
          </a:p>
        </p:txBody>
      </p:sp>
      <p:sp>
        <p:nvSpPr>
          <p:cNvPr id="7" name="正方形/長方形 6"/>
          <p:cNvSpPr/>
          <p:nvPr/>
        </p:nvSpPr>
        <p:spPr>
          <a:xfrm>
            <a:off x="890198" y="785620"/>
            <a:ext cx="16466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consolata" panose="020B0609030003000000" pitchFamily="49" charset="0"/>
                <a:ea typeface="游ゴシック" panose="020B0400000000000000" pitchFamily="50" charset="-128"/>
                <a:cs typeface="+mn-cs"/>
              </a:rPr>
              <a:t>=C2*D2</a:t>
            </a: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consolata" panose="020B0609030003000000" pitchFamily="49" charset="0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角丸四角形 7"/>
          <p:cNvSpPr/>
          <p:nvPr/>
        </p:nvSpPr>
        <p:spPr>
          <a:xfrm>
            <a:off x="751616" y="696269"/>
            <a:ext cx="4360758" cy="820346"/>
          </a:xfrm>
          <a:prstGeom prst="roundRect">
            <a:avLst/>
          </a:prstGeom>
          <a:noFill/>
          <a:ln w="50800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02401" y="3528456"/>
            <a:ext cx="2972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① セル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E2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を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クリック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して</a:t>
            </a:r>
          </a:p>
        </p:txBody>
      </p:sp>
      <p:sp>
        <p:nvSpPr>
          <p:cNvPr id="10" name="右矢印 9"/>
          <p:cNvSpPr/>
          <p:nvPr/>
        </p:nvSpPr>
        <p:spPr>
          <a:xfrm>
            <a:off x="2812072" y="2977760"/>
            <a:ext cx="233996" cy="2674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5980294" y="2325396"/>
            <a:ext cx="1075370" cy="391853"/>
          </a:xfrm>
          <a:prstGeom prst="rect">
            <a:avLst/>
          </a:prstGeom>
          <a:noFill/>
          <a:ln w="920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283507" y="3709521"/>
            <a:ext cx="3491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② 入力して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Enter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キーを押す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361805" y="1891023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数式バーが便利</a:t>
            </a:r>
          </a:p>
        </p:txBody>
      </p:sp>
      <p:sp>
        <p:nvSpPr>
          <p:cNvPr id="15" name="下矢印 14"/>
          <p:cNvSpPr/>
          <p:nvPr/>
        </p:nvSpPr>
        <p:spPr>
          <a:xfrm>
            <a:off x="5464629" y="4055771"/>
            <a:ext cx="515665" cy="1792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" name="円/楕円 16"/>
          <p:cNvSpPr/>
          <p:nvPr/>
        </p:nvSpPr>
        <p:spPr>
          <a:xfrm>
            <a:off x="5915626" y="4532702"/>
            <a:ext cx="440744" cy="46996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7055663" y="4665292"/>
            <a:ext cx="22525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「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300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」を確認</a:t>
            </a:r>
          </a:p>
        </p:txBody>
      </p:sp>
      <p:sp>
        <p:nvSpPr>
          <p:cNvPr id="20" name="正方形/長方形 19"/>
          <p:cNvSpPr/>
          <p:nvPr/>
        </p:nvSpPr>
        <p:spPr>
          <a:xfrm>
            <a:off x="1955551" y="2931936"/>
            <a:ext cx="635201" cy="248778"/>
          </a:xfrm>
          <a:prstGeom prst="rect">
            <a:avLst/>
          </a:prstGeom>
          <a:noFill/>
          <a:ln w="920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8B8A8E1A-6CB3-4BDB-86EA-E73557A8B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77370-7F48-49C1-8603-DB37AE8840E1}" type="slidenum">
              <a:rPr kumimoji="1" lang="ja-JP" altLang="en-US" smtClean="0"/>
              <a:t>60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508331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E307CEDB-8CAE-4960-832A-A69EFEFED4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0665" y="1198437"/>
            <a:ext cx="3492775" cy="2330827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95262" y="191293"/>
            <a:ext cx="8753475" cy="100714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ja-JP" altLang="en-US" sz="2400" dirty="0"/>
              <a:t>③セル</a:t>
            </a:r>
            <a:r>
              <a:rPr lang="en-US" altLang="ja-JP" sz="2400" b="1" dirty="0" err="1">
                <a:solidFill>
                  <a:srgbClr val="FF0000"/>
                </a:solidFill>
              </a:rPr>
              <a:t>E2</a:t>
            </a:r>
            <a:r>
              <a:rPr lang="ja-JP" altLang="en-US" sz="2400" dirty="0"/>
              <a:t>の</a:t>
            </a:r>
            <a:r>
              <a:rPr lang="ja-JP" altLang="en-US" sz="2400" b="1" dirty="0"/>
              <a:t>式</a:t>
            </a:r>
            <a:r>
              <a:rPr lang="ja-JP" altLang="en-US" sz="2400" dirty="0"/>
              <a:t>を，セル</a:t>
            </a:r>
            <a:r>
              <a:rPr lang="en-US" altLang="ja-JP" sz="2400" b="1" dirty="0" err="1">
                <a:solidFill>
                  <a:srgbClr val="FF0000"/>
                </a:solidFill>
              </a:rPr>
              <a:t>E3</a:t>
            </a:r>
            <a:r>
              <a:rPr lang="en-US" altLang="ja-JP" sz="2400" b="1" dirty="0">
                <a:solidFill>
                  <a:srgbClr val="FF0000"/>
                </a:solidFill>
              </a:rPr>
              <a:t>,</a:t>
            </a:r>
            <a:r>
              <a:rPr lang="en-US" altLang="ja-JP" sz="2400" b="1" dirty="0" err="1">
                <a:solidFill>
                  <a:srgbClr val="FF0000"/>
                </a:solidFill>
              </a:rPr>
              <a:t>E4</a:t>
            </a:r>
            <a:r>
              <a:rPr lang="ja-JP" altLang="en-US" sz="2400" dirty="0"/>
              <a:t>に</a:t>
            </a:r>
            <a:r>
              <a:rPr lang="ja-JP" altLang="en-US" sz="2400" b="1" dirty="0"/>
              <a:t>コピー</a:t>
            </a:r>
            <a:r>
              <a:rPr lang="ja-JP" altLang="en-US" sz="2400" dirty="0"/>
              <a:t>する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・まず，セル</a:t>
            </a:r>
            <a:r>
              <a:rPr lang="en-US" altLang="ja-JP" sz="2400" b="1" dirty="0" err="1">
                <a:solidFill>
                  <a:srgbClr val="FF0000"/>
                </a:solidFill>
              </a:rPr>
              <a:t>E2</a:t>
            </a:r>
            <a:r>
              <a:rPr lang="ja-JP" altLang="en-US" sz="2400" dirty="0"/>
              <a:t>を</a:t>
            </a:r>
            <a:r>
              <a:rPr lang="ja-JP" altLang="en-US" sz="2400" b="1" dirty="0"/>
              <a:t>右クリック</a:t>
            </a:r>
            <a:r>
              <a:rPr lang="ja-JP" altLang="en-US" sz="2400" dirty="0"/>
              <a:t>し．</a:t>
            </a:r>
            <a:r>
              <a:rPr lang="ja-JP" altLang="en-US" sz="2400" b="1" dirty="0">
                <a:solidFill>
                  <a:srgbClr val="C00000"/>
                </a:solidFill>
              </a:rPr>
              <a:t>右クリックメニュー</a:t>
            </a:r>
            <a:r>
              <a:rPr lang="ja-JP" altLang="en-US" sz="2400" dirty="0"/>
              <a:t>で「</a:t>
            </a:r>
            <a:r>
              <a:rPr lang="ja-JP" altLang="en-US" sz="2400" b="1" dirty="0"/>
              <a:t>コピー</a:t>
            </a:r>
            <a:r>
              <a:rPr lang="ja-JP" altLang="en-US" sz="2400" dirty="0"/>
              <a:t>」</a:t>
            </a:r>
            <a:endParaRPr lang="en-US" altLang="ja-JP" sz="2400" dirty="0"/>
          </a:p>
          <a:p>
            <a:endParaRPr kumimoji="1" lang="ja-JP" altLang="en-US" sz="20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15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1" lang="ja-JP" altLang="en-US" sz="15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3224885" y="2479083"/>
            <a:ext cx="680367" cy="27384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3687059" y="1941107"/>
            <a:ext cx="1663612" cy="27384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コンテンツ プレースホルダー 2"/>
          <p:cNvSpPr txBox="1">
            <a:spLocks/>
          </p:cNvSpPr>
          <p:nvPr/>
        </p:nvSpPr>
        <p:spPr>
          <a:xfrm>
            <a:off x="195262" y="3389308"/>
            <a:ext cx="8753475" cy="69294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1" lang="ja-JP" altLang="en-US" sz="21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" name="コンテンツ プレースホルダー 2">
            <a:extLst>
              <a:ext uri="{FF2B5EF4-FFF2-40B4-BE49-F238E27FC236}">
                <a16:creationId xmlns:a16="http://schemas.microsoft.com/office/drawing/2014/main" id="{BA07D1E0-63F5-4C02-B655-EA3C53E7702E}"/>
              </a:ext>
            </a:extLst>
          </p:cNvPr>
          <p:cNvSpPr txBox="1">
            <a:spLocks/>
          </p:cNvSpPr>
          <p:nvPr/>
        </p:nvSpPr>
        <p:spPr>
          <a:xfrm>
            <a:off x="161245" y="3778242"/>
            <a:ext cx="8753475" cy="69294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・セル</a:t>
            </a:r>
            <a:r>
              <a:rPr kumimoji="1" lang="en-US" altLang="ja-JP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E3</a:t>
            </a:r>
            <a:r>
              <a:rPr lang="ja-JP" altLang="en-US" sz="2100" b="1" dirty="0" err="1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，</a:t>
            </a:r>
            <a:r>
              <a:rPr lang="en-US" altLang="ja-JP" sz="2100" b="1" dirty="0" err="1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E4</a:t>
            </a:r>
            <a:r>
              <a:rPr lang="ja-JP" altLang="en-US" sz="21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を選び，</a:t>
            </a:r>
            <a:r>
              <a:rPr kumimoji="1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右クリックメニュー</a:t>
            </a: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で「</a:t>
            </a:r>
            <a:r>
              <a:rPr kumimoji="1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貼り付け</a:t>
            </a:r>
            <a:r>
              <a:rPr kumimoji="1" lang="ja-JP" altLang="en-US" sz="21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」</a:t>
            </a:r>
            <a:endParaRPr kumimoji="1" lang="en-US" altLang="ja-JP" sz="21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1" lang="ja-JP" altLang="en-US" sz="21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34FD654D-6CFA-4E93-BBE8-3BB0F335AD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5465" y="4258121"/>
            <a:ext cx="7298575" cy="1578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33047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95262" y="402004"/>
            <a:ext cx="8753475" cy="692944"/>
          </a:xfrm>
        </p:spPr>
        <p:txBody>
          <a:bodyPr/>
          <a:lstStyle/>
          <a:p>
            <a:pPr marL="0" indent="0">
              <a:buNone/>
            </a:pPr>
            <a:r>
              <a:rPr lang="ja-JP" altLang="en-US" sz="2400" dirty="0"/>
              <a:t>④合計を確認</a:t>
            </a:r>
            <a:endParaRPr lang="en-US" altLang="ja-JP" sz="2400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15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1" lang="ja-JP" altLang="en-US" sz="15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0C81640D-35B5-4816-ADF2-25C8419F64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294" y="1946436"/>
            <a:ext cx="8435412" cy="1824180"/>
          </a:xfrm>
          <a:prstGeom prst="rect">
            <a:avLst/>
          </a:prstGeom>
        </p:spPr>
      </p:pic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00B7DD31-6AEC-46E1-B8B5-33B148311271}"/>
              </a:ext>
            </a:extLst>
          </p:cNvPr>
          <p:cNvSpPr/>
          <p:nvPr/>
        </p:nvSpPr>
        <p:spPr>
          <a:xfrm>
            <a:off x="4725603" y="2864363"/>
            <a:ext cx="1110810" cy="78296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3F3F38A7-75EB-4A82-B6D4-3CA03176EEBE}"/>
              </a:ext>
            </a:extLst>
          </p:cNvPr>
          <p:cNvSpPr/>
          <p:nvPr/>
        </p:nvSpPr>
        <p:spPr>
          <a:xfrm>
            <a:off x="878440" y="989358"/>
            <a:ext cx="75720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ja-JP" altLang="en-US" sz="2400" dirty="0"/>
              <a:t>セル</a:t>
            </a:r>
            <a:r>
              <a:rPr lang="en-US" altLang="ja-JP" sz="2400" b="1" dirty="0" err="1"/>
              <a:t>E2</a:t>
            </a:r>
            <a:r>
              <a:rPr kumimoji="1" lang="en-US" altLang="ja-JP" sz="2400" dirty="0"/>
              <a:t>,</a:t>
            </a:r>
            <a:r>
              <a:rPr lang="en-US" altLang="ja-JP" sz="2400" b="1" dirty="0" err="1"/>
              <a:t>E</a:t>
            </a:r>
            <a:r>
              <a:rPr kumimoji="1" lang="en-US" altLang="ja-JP" sz="2400" b="1" dirty="0" err="1"/>
              <a:t>3</a:t>
            </a:r>
            <a:r>
              <a:rPr kumimoji="1" lang="en-US" altLang="ja-JP" sz="2400" dirty="0"/>
              <a:t>,</a:t>
            </a:r>
            <a:r>
              <a:rPr lang="en-US" altLang="ja-JP" sz="2400" b="1" dirty="0" err="1"/>
              <a:t>E</a:t>
            </a:r>
            <a:r>
              <a:rPr kumimoji="1" lang="en-US" altLang="ja-JP" sz="2400" b="1" dirty="0" err="1"/>
              <a:t>4</a:t>
            </a:r>
            <a:r>
              <a:rPr kumimoji="1" lang="ja-JP" altLang="en-US" sz="2400" dirty="0"/>
              <a:t>の値が</a:t>
            </a:r>
            <a:r>
              <a:rPr lang="en-US" altLang="ja-JP" sz="2400" b="1" dirty="0"/>
              <a:t>30</a:t>
            </a:r>
            <a:r>
              <a:rPr kumimoji="1" lang="en-US" altLang="ja-JP" sz="2400" b="1" dirty="0"/>
              <a:t>0</a:t>
            </a:r>
            <a:r>
              <a:rPr kumimoji="1" lang="en-US" altLang="ja-JP" sz="2400" dirty="0"/>
              <a:t>,</a:t>
            </a:r>
            <a:r>
              <a:rPr lang="en-US" altLang="ja-JP" sz="2400" b="1" dirty="0"/>
              <a:t>10</a:t>
            </a:r>
            <a:r>
              <a:rPr kumimoji="1" lang="en-US" altLang="ja-JP" sz="2400" b="1" dirty="0"/>
              <a:t>00</a:t>
            </a:r>
            <a:r>
              <a:rPr kumimoji="1" lang="en-US" altLang="ja-JP" sz="2400" dirty="0"/>
              <a:t>,</a:t>
            </a:r>
            <a:r>
              <a:rPr lang="en-US" altLang="ja-JP" sz="2400" b="1" dirty="0"/>
              <a:t>5</a:t>
            </a:r>
            <a:r>
              <a:rPr kumimoji="1" lang="en-US" altLang="ja-JP" sz="2400" b="1" dirty="0"/>
              <a:t>00</a:t>
            </a:r>
            <a:r>
              <a:rPr kumimoji="1" lang="ja-JP" altLang="en-US" sz="2400" dirty="0"/>
              <a:t>になっている</a:t>
            </a:r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96663991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BABAF5D8-112A-4CF9-BAA8-08551356CC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891" y="2760407"/>
            <a:ext cx="8149700" cy="1539327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/>
              <a:t>演習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09550" y="1356221"/>
            <a:ext cx="8753475" cy="10959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ja-JP" sz="2400" b="1" dirty="0"/>
              <a:t>B</a:t>
            </a:r>
            <a:r>
              <a:rPr kumimoji="1" lang="ja-JP" altLang="en-US" sz="2400" b="1" dirty="0"/>
              <a:t>列</a:t>
            </a:r>
            <a:r>
              <a:rPr kumimoji="1" lang="ja-JP" altLang="en-US" sz="2400" dirty="0"/>
              <a:t>の</a:t>
            </a:r>
            <a:r>
              <a:rPr kumimoji="1" lang="ja-JP" altLang="en-US" sz="2400" b="1" dirty="0"/>
              <a:t>商品</a:t>
            </a:r>
            <a:r>
              <a:rPr kumimoji="1" lang="ja-JP" altLang="en-US" sz="2400" dirty="0"/>
              <a:t>を，すべて「</a:t>
            </a:r>
            <a:r>
              <a:rPr kumimoji="1" lang="ja-JP" altLang="en-US" sz="2400" b="1" dirty="0"/>
              <a:t>メロン</a:t>
            </a:r>
            <a:r>
              <a:rPr kumimoji="1" lang="ja-JP" altLang="en-US" sz="2400" dirty="0"/>
              <a:t>」に書き換える．</a:t>
            </a:r>
            <a:endParaRPr kumimoji="1" lang="en-US" altLang="ja-JP" sz="2400" dirty="0"/>
          </a:p>
          <a:p>
            <a:pPr marL="0" indent="0">
              <a:buNone/>
            </a:pPr>
            <a:r>
              <a:rPr kumimoji="1" lang="ja-JP" altLang="en-US" sz="2400" b="1" dirty="0"/>
              <a:t>単価，合計が自動で更新される</a:t>
            </a:r>
            <a:r>
              <a:rPr kumimoji="1" lang="ja-JP" altLang="en-US" sz="2400" dirty="0"/>
              <a:t>ことを確認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15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1" lang="ja-JP" altLang="en-US" sz="15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1838928" y="3138800"/>
            <a:ext cx="1166671" cy="116093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893292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21237" y="190703"/>
            <a:ext cx="8821912" cy="787125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/>
              <a:t>演習</a:t>
            </a:r>
            <a:br>
              <a:rPr kumimoji="1" lang="en-US" altLang="ja-JP" dirty="0"/>
            </a:br>
            <a:r>
              <a:rPr kumimoji="1" lang="ja-JP" altLang="en-US" sz="2700" dirty="0"/>
              <a:t>余裕のある人は，次のような場合を考えてみる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15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1" lang="ja-JP" altLang="en-US" sz="15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コンテンツ プレースホルダー 2"/>
          <p:cNvSpPr txBox="1">
            <a:spLocks/>
          </p:cNvSpPr>
          <p:nvPr/>
        </p:nvSpPr>
        <p:spPr>
          <a:xfrm>
            <a:off x="2232553" y="1124710"/>
            <a:ext cx="3047591" cy="45399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33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元データ</a:t>
            </a:r>
          </a:p>
        </p:txBody>
      </p:sp>
      <p:sp>
        <p:nvSpPr>
          <p:cNvPr id="5" name="右矢印 4"/>
          <p:cNvSpPr/>
          <p:nvPr/>
        </p:nvSpPr>
        <p:spPr>
          <a:xfrm>
            <a:off x="4272797" y="2538550"/>
            <a:ext cx="351955" cy="7375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9" name="角丸四角形 28"/>
          <p:cNvSpPr/>
          <p:nvPr/>
        </p:nvSpPr>
        <p:spPr>
          <a:xfrm>
            <a:off x="1180727" y="4655766"/>
            <a:ext cx="6028111" cy="1925822"/>
          </a:xfrm>
          <a:prstGeom prst="roundRect">
            <a:avLst/>
          </a:prstGeom>
          <a:noFill/>
          <a:ln w="50800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0" name="コンテンツ プレースホルダー 2"/>
          <p:cNvSpPr txBox="1">
            <a:spLocks/>
          </p:cNvSpPr>
          <p:nvPr/>
        </p:nvSpPr>
        <p:spPr>
          <a:xfrm>
            <a:off x="1626719" y="5261921"/>
            <a:ext cx="3699659" cy="45399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価格のデータ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1" name="コンテンツ プレースホルダー 2"/>
          <p:cNvSpPr txBox="1">
            <a:spLocks/>
          </p:cNvSpPr>
          <p:nvPr/>
        </p:nvSpPr>
        <p:spPr>
          <a:xfrm>
            <a:off x="5381830" y="1144936"/>
            <a:ext cx="3047591" cy="45399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33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できあがり</a:t>
            </a:r>
          </a:p>
        </p:txBody>
      </p:sp>
      <p:graphicFrame>
        <p:nvGraphicFramePr>
          <p:cNvPr id="13" name="表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6382813"/>
              </p:ext>
            </p:extLst>
          </p:nvPr>
        </p:nvGraphicFramePr>
        <p:xfrm>
          <a:off x="4025052" y="4753861"/>
          <a:ext cx="2338497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78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06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4340"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商品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価格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/>
                        <a:t>うどん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dirty="0"/>
                        <a:t>250</a:t>
                      </a:r>
                      <a:endParaRPr kumimoji="1" lang="ja-JP" altLang="en-US" sz="24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/>
                        <a:t>そば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dirty="0"/>
                        <a:t>280</a:t>
                      </a:r>
                      <a:endParaRPr kumimoji="1" lang="ja-JP" altLang="en-US" sz="24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/>
                        <a:t>カレー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dirty="0"/>
                        <a:t>400</a:t>
                      </a:r>
                      <a:endParaRPr kumimoji="1" lang="ja-JP" altLang="en-US" sz="24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4" name="正方形/長方形 13"/>
          <p:cNvSpPr/>
          <p:nvPr/>
        </p:nvSpPr>
        <p:spPr>
          <a:xfrm>
            <a:off x="5207849" y="5136926"/>
            <a:ext cx="1187551" cy="1354296"/>
          </a:xfrm>
          <a:prstGeom prst="rect">
            <a:avLst/>
          </a:prstGeom>
          <a:noFill/>
          <a:ln w="76200">
            <a:solidFill>
              <a:srgbClr val="FF0000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3993201" y="5167490"/>
            <a:ext cx="1109874" cy="1323732"/>
          </a:xfrm>
          <a:prstGeom prst="rect">
            <a:avLst/>
          </a:prstGeom>
          <a:noFill/>
          <a:ln w="76200">
            <a:solidFill>
              <a:schemeClr val="accent6">
                <a:lumMod val="75000"/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graphicFrame>
        <p:nvGraphicFramePr>
          <p:cNvPr id="17" name="表 16"/>
          <p:cNvGraphicFramePr>
            <a:graphicFrameLocks noGrp="1"/>
          </p:cNvGraphicFramePr>
          <p:nvPr/>
        </p:nvGraphicFramePr>
        <p:xfrm>
          <a:off x="823661" y="1562223"/>
          <a:ext cx="3198360" cy="22427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98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78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06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2952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kumimoji="1" lang="ja-JP" altLang="en-US" sz="2400" dirty="0"/>
                        <a:t>氏名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kumimoji="1" lang="ja-JP" altLang="en-US" sz="2400" dirty="0"/>
                        <a:t>商品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kumimoji="1" lang="ja-JP" altLang="en-US" sz="2400" dirty="0"/>
                        <a:t>価格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3904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kumimoji="1" lang="en-US" altLang="ja-JP" sz="2400" dirty="0"/>
                        <a:t>XX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kumimoji="1" lang="ja-JP" altLang="en-US" sz="2400" dirty="0"/>
                        <a:t>カレー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kumimoji="1" lang="en-US" altLang="ja-JP" sz="2400" b="1" dirty="0">
                          <a:solidFill>
                            <a:srgbClr val="FF0000"/>
                          </a:solidFill>
                        </a:rPr>
                        <a:t>?</a:t>
                      </a:r>
                      <a:endParaRPr kumimoji="1" lang="ja-JP" alt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3904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kumimoji="1" lang="en-US" altLang="ja-JP" sz="2400" dirty="0"/>
                        <a:t>YY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kumimoji="1" lang="ja-JP" altLang="en-US" sz="2400" dirty="0"/>
                        <a:t>うどん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kumimoji="1" lang="en-US" altLang="ja-JP" sz="2400" b="1" dirty="0">
                          <a:solidFill>
                            <a:srgbClr val="FF0000"/>
                          </a:solidFill>
                        </a:rPr>
                        <a:t>?</a:t>
                      </a:r>
                      <a:endParaRPr kumimoji="1" lang="ja-JP" alt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3904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kumimoji="1" lang="en-US" altLang="ja-JP" sz="2400" dirty="0"/>
                        <a:t>ZZ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kumimoji="1" lang="ja-JP" altLang="en-US" sz="2400" dirty="0"/>
                        <a:t>うどん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kumimoji="1" lang="en-US" altLang="ja-JP" sz="2400" b="1" dirty="0">
                          <a:solidFill>
                            <a:srgbClr val="FF0000"/>
                          </a:solidFill>
                        </a:rPr>
                        <a:t>?</a:t>
                      </a:r>
                      <a:endParaRPr kumimoji="1" lang="ja-JP" alt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3904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kumimoji="1" lang="en-US" altLang="ja-JP" sz="2400" dirty="0"/>
                        <a:t>AA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kumimoji="1" lang="ja-JP" altLang="en-US" sz="2400" dirty="0"/>
                        <a:t>カレー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kumimoji="1" lang="en-US" altLang="ja-JP" sz="2400" b="1" dirty="0">
                          <a:solidFill>
                            <a:srgbClr val="FF0000"/>
                          </a:solidFill>
                        </a:rPr>
                        <a:t>?</a:t>
                      </a:r>
                      <a:endParaRPr kumimoji="1" lang="ja-JP" alt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3904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kumimoji="1" lang="en-US" altLang="ja-JP" sz="2400" dirty="0"/>
                        <a:t>BB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kumimoji="1" lang="ja-JP" altLang="en-US" sz="2400" dirty="0"/>
                        <a:t>そば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kumimoji="1" lang="en-US" altLang="ja-JP" sz="2400" b="1" dirty="0">
                          <a:solidFill>
                            <a:srgbClr val="FF0000"/>
                          </a:solidFill>
                        </a:rPr>
                        <a:t>?</a:t>
                      </a:r>
                      <a:endParaRPr kumimoji="1" lang="ja-JP" alt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9" name="正方形/長方形 18"/>
          <p:cNvSpPr/>
          <p:nvPr/>
        </p:nvSpPr>
        <p:spPr>
          <a:xfrm>
            <a:off x="2806565" y="1900001"/>
            <a:ext cx="1215456" cy="1908504"/>
          </a:xfrm>
          <a:prstGeom prst="rect">
            <a:avLst/>
          </a:prstGeom>
          <a:noFill/>
          <a:ln w="76200">
            <a:solidFill>
              <a:srgbClr val="FF0000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1525576" y="1900001"/>
            <a:ext cx="1262614" cy="1947287"/>
          </a:xfrm>
          <a:prstGeom prst="rect">
            <a:avLst/>
          </a:prstGeom>
          <a:noFill/>
          <a:ln w="76200">
            <a:solidFill>
              <a:schemeClr val="accent6">
                <a:lumMod val="75000"/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graphicFrame>
        <p:nvGraphicFramePr>
          <p:cNvPr id="21" name="表 20"/>
          <p:cNvGraphicFramePr>
            <a:graphicFrameLocks noGrp="1"/>
          </p:cNvGraphicFramePr>
          <p:nvPr/>
        </p:nvGraphicFramePr>
        <p:xfrm>
          <a:off x="4875527" y="1588670"/>
          <a:ext cx="3198360" cy="22427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98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78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06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2952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kumimoji="1" lang="ja-JP" altLang="en-US" sz="2400" dirty="0"/>
                        <a:t>氏名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kumimoji="1" lang="ja-JP" altLang="en-US" sz="2400" dirty="0"/>
                        <a:t>商品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kumimoji="1" lang="ja-JP" altLang="en-US" sz="2400" dirty="0"/>
                        <a:t>価格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3904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kumimoji="1" lang="en-US" altLang="ja-JP" sz="2400" dirty="0"/>
                        <a:t>XX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kumimoji="1" lang="ja-JP" altLang="en-US" sz="2400" dirty="0"/>
                        <a:t>カレー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kumimoji="1" lang="en-US" altLang="ja-JP" sz="2400" b="1" dirty="0">
                          <a:solidFill>
                            <a:srgbClr val="FF0000"/>
                          </a:solidFill>
                        </a:rPr>
                        <a:t>400</a:t>
                      </a:r>
                      <a:endParaRPr kumimoji="1" lang="ja-JP" alt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3904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kumimoji="1" lang="en-US" altLang="ja-JP" sz="2400" dirty="0"/>
                        <a:t>YY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kumimoji="1" lang="ja-JP" altLang="en-US" sz="2400" dirty="0"/>
                        <a:t>うどん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kumimoji="1" lang="en-US" altLang="ja-JP" sz="2400" b="1" dirty="0">
                          <a:solidFill>
                            <a:srgbClr val="FF0000"/>
                          </a:solidFill>
                        </a:rPr>
                        <a:t>250</a:t>
                      </a:r>
                      <a:endParaRPr kumimoji="1" lang="ja-JP" alt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3904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kumimoji="1" lang="en-US" altLang="ja-JP" sz="2400" dirty="0"/>
                        <a:t>ZZ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kumimoji="1" lang="ja-JP" altLang="en-US" sz="2400" dirty="0"/>
                        <a:t>うどん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kumimoji="1" lang="en-US" altLang="ja-JP" sz="2400" b="1" dirty="0">
                          <a:solidFill>
                            <a:srgbClr val="FF0000"/>
                          </a:solidFill>
                        </a:rPr>
                        <a:t>250</a:t>
                      </a:r>
                      <a:endParaRPr kumimoji="1" lang="ja-JP" alt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3904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kumimoji="1" lang="en-US" altLang="ja-JP" sz="2400" dirty="0"/>
                        <a:t>AA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kumimoji="1" lang="ja-JP" altLang="en-US" sz="2400" dirty="0"/>
                        <a:t>カレー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kumimoji="1" lang="en-US" altLang="ja-JP" sz="2400" b="1" dirty="0">
                          <a:solidFill>
                            <a:srgbClr val="FF0000"/>
                          </a:solidFill>
                        </a:rPr>
                        <a:t>400</a:t>
                      </a:r>
                      <a:endParaRPr kumimoji="1" lang="ja-JP" alt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3904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kumimoji="1" lang="en-US" altLang="ja-JP" sz="2400" dirty="0"/>
                        <a:t>BB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kumimoji="1" lang="ja-JP" altLang="en-US" sz="2400" dirty="0"/>
                        <a:t>そば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kumimoji="1" lang="en-US" altLang="ja-JP" sz="2400" b="1" dirty="0">
                          <a:solidFill>
                            <a:srgbClr val="FF0000"/>
                          </a:solidFill>
                        </a:rPr>
                        <a:t>280</a:t>
                      </a:r>
                      <a:endParaRPr kumimoji="1" lang="ja-JP" alt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2" name="正方形/長方形 21"/>
          <p:cNvSpPr/>
          <p:nvPr/>
        </p:nvSpPr>
        <p:spPr>
          <a:xfrm>
            <a:off x="6858431" y="1926448"/>
            <a:ext cx="1215456" cy="1908504"/>
          </a:xfrm>
          <a:prstGeom prst="rect">
            <a:avLst/>
          </a:prstGeom>
          <a:noFill/>
          <a:ln w="76200">
            <a:solidFill>
              <a:srgbClr val="FF0000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5577443" y="1926448"/>
            <a:ext cx="1262614" cy="1947287"/>
          </a:xfrm>
          <a:prstGeom prst="rect">
            <a:avLst/>
          </a:prstGeom>
          <a:noFill/>
          <a:ln w="76200">
            <a:solidFill>
              <a:schemeClr val="accent6">
                <a:lumMod val="75000"/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811684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2DFA681-A107-AEDE-EA35-D52BFEFCC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全体まとめ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ECCAD66-C1DD-0478-6160-5E2D71AF5A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236" y="1127933"/>
            <a:ext cx="8901196" cy="560723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kumimoji="1" lang="ja-JP" altLang="en-US" sz="2400" b="1" dirty="0">
                <a:solidFill>
                  <a:srgbClr val="C00000"/>
                </a:solidFill>
              </a:rPr>
              <a:t>クラスタ分析</a:t>
            </a:r>
            <a:r>
              <a:rPr kumimoji="1" lang="ja-JP" altLang="en-US" sz="2400" dirty="0"/>
              <a:t>：散布図を見ながら．</a:t>
            </a:r>
            <a:r>
              <a:rPr kumimoji="1" lang="ja-JP" altLang="en-US" sz="2400" b="1" dirty="0"/>
              <a:t>データのパターンやクラスタを観察</a:t>
            </a:r>
            <a:r>
              <a:rPr kumimoji="1" lang="ja-JP" altLang="en-US" sz="2400" dirty="0"/>
              <a:t>する（高度な統計ソフトウェアや</a:t>
            </a:r>
            <a:r>
              <a:rPr kumimoji="1" lang="en-US" altLang="ja-JP" sz="2400" dirty="0"/>
              <a:t>AI（人工知能）</a:t>
            </a:r>
            <a:r>
              <a:rPr kumimoji="1" lang="ja-JP" altLang="en-US" sz="2400" dirty="0"/>
              <a:t>を使用することもある）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kumimoji="1" lang="en-US" altLang="ja-JP" sz="2400" b="1" dirty="0">
                <a:solidFill>
                  <a:srgbClr val="C00000"/>
                </a:solidFill>
              </a:rPr>
              <a:t>Excel</a:t>
            </a:r>
            <a:r>
              <a:rPr kumimoji="1" lang="ja-JP" altLang="en-US" sz="2400" b="1" dirty="0">
                <a:solidFill>
                  <a:srgbClr val="C00000"/>
                </a:solidFill>
              </a:rPr>
              <a:t>のルックアップ</a:t>
            </a:r>
            <a:r>
              <a:rPr kumimoji="1" lang="ja-JP" altLang="en-US" sz="2400" dirty="0"/>
              <a:t>：他のセルの中から． 特定の条件に合致するセルを参照する機能．</a:t>
            </a:r>
            <a:r>
              <a:rPr kumimoji="1" lang="ja-JP" altLang="en-US" sz="2400" b="1" dirty="0"/>
              <a:t>大量のデータの中から必要な情報を素早く見つける</a:t>
            </a:r>
            <a:r>
              <a:rPr kumimoji="1" lang="ja-JP" altLang="en-US" sz="2400" dirty="0"/>
              <a:t>ことにも役立つ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kumimoji="1" lang="ja-JP" altLang="en-US" sz="2400" b="1" dirty="0">
                <a:solidFill>
                  <a:srgbClr val="C00000"/>
                </a:solidFill>
              </a:rPr>
              <a:t>参照</a:t>
            </a:r>
            <a:r>
              <a:rPr kumimoji="1" lang="ja-JP" altLang="en-US" sz="2400" dirty="0"/>
              <a:t>：</a:t>
            </a:r>
            <a:r>
              <a:rPr kumimoji="1" lang="ja-JP" altLang="en-US" sz="2400" b="1" dirty="0"/>
              <a:t>参照元に変更があると． 参照先にも即座に反映</a:t>
            </a:r>
            <a:r>
              <a:rPr kumimoji="1" lang="ja-JP" altLang="en-US" sz="2400" dirty="0"/>
              <a:t>される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kumimoji="1" lang="ja-JP" altLang="en-US" sz="2400" b="1" dirty="0">
                <a:solidFill>
                  <a:srgbClr val="C00000"/>
                </a:solidFill>
              </a:rPr>
              <a:t>絶対参照</a:t>
            </a:r>
            <a:r>
              <a:rPr kumimoji="1" lang="ja-JP" altLang="en-US" sz="2400" dirty="0"/>
              <a:t>：</a:t>
            </a:r>
            <a:r>
              <a:rPr kumimoji="1" lang="ja-JP" altLang="en-US" sz="2400" b="1" dirty="0"/>
              <a:t>ドル記号</a:t>
            </a:r>
            <a:r>
              <a:rPr kumimoji="1" lang="en-US" altLang="ja-JP" sz="2400" b="1" dirty="0"/>
              <a:t>($)</a:t>
            </a:r>
            <a:r>
              <a:rPr kumimoji="1" lang="ja-JP" altLang="en-US" sz="2400" b="1" dirty="0"/>
              <a:t>を使用する</a:t>
            </a:r>
            <a:r>
              <a:rPr kumimoji="1" lang="ja-JP" altLang="en-US" sz="2400" dirty="0"/>
              <a:t>．</a:t>
            </a:r>
            <a:r>
              <a:rPr kumimoji="1" lang="ja-JP" altLang="en-US" sz="2400" b="1" dirty="0"/>
              <a:t>参照セル</a:t>
            </a:r>
            <a:r>
              <a:rPr kumimoji="1" lang="ja-JP" altLang="en-US" sz="2400" dirty="0"/>
              <a:t>の</a:t>
            </a:r>
            <a:r>
              <a:rPr kumimoji="1" lang="ja-JP" altLang="en-US" sz="2400" b="1" dirty="0"/>
              <a:t>位置を固定する</a:t>
            </a:r>
            <a:r>
              <a:rPr kumimoji="1" lang="ja-JP" altLang="en-US" sz="2400" dirty="0"/>
              <a:t>．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kumimoji="1" lang="ja-JP" altLang="en-US" sz="2400" b="1" dirty="0">
                <a:solidFill>
                  <a:srgbClr val="C00000"/>
                </a:solidFill>
              </a:rPr>
              <a:t>相対参照</a:t>
            </a:r>
            <a:r>
              <a:rPr kumimoji="1" lang="ja-JP" altLang="en-US" sz="2400" dirty="0"/>
              <a:t>：</a:t>
            </a:r>
            <a:r>
              <a:rPr kumimoji="1" lang="ja-JP" altLang="en-US" sz="2400" b="1" dirty="0"/>
              <a:t>ドル記号</a:t>
            </a:r>
            <a:r>
              <a:rPr kumimoji="1" lang="en-US" altLang="ja-JP" sz="2400" b="1" dirty="0"/>
              <a:t>($)</a:t>
            </a:r>
            <a:r>
              <a:rPr kumimoji="1" lang="ja-JP" altLang="en-US" sz="2400" b="1" dirty="0"/>
              <a:t>を使用しない</a:t>
            </a:r>
            <a:r>
              <a:rPr kumimoji="1" lang="ja-JP" altLang="en-US" sz="2400" dirty="0"/>
              <a:t>． コピーしたセルに合わせて</a:t>
            </a:r>
            <a:r>
              <a:rPr kumimoji="1" lang="ja-JP" altLang="en-US" sz="2400" b="1" dirty="0"/>
              <a:t>参照セル</a:t>
            </a:r>
            <a:r>
              <a:rPr kumimoji="1" lang="ja-JP" altLang="en-US" sz="2400" dirty="0"/>
              <a:t>の</a:t>
            </a:r>
            <a:r>
              <a:rPr kumimoji="1" lang="ja-JP" altLang="en-US" sz="2400" b="1" dirty="0"/>
              <a:t>位置が変わる</a:t>
            </a:r>
            <a:r>
              <a:rPr kumimoji="1" lang="ja-JP" altLang="en-US" sz="2400" dirty="0"/>
              <a:t>．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3BC641B-0F1C-B433-FB51-85612ECC5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77370-7F48-49C1-8603-DB37AE8840E1}" type="slidenum">
              <a:rPr kumimoji="1" lang="ja-JP" altLang="en-US" smtClean="0"/>
              <a:t>65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143665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ADE5C89F-0CB4-504E-E8F6-BD3C6D03C7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21" r="33021"/>
          <a:stretch/>
        </p:blipFill>
        <p:spPr>
          <a:xfrm>
            <a:off x="20" y="10"/>
            <a:ext cx="2373066" cy="5042289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effectLst>
            <a:softEdge rad="635000"/>
          </a:effectLst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177143" y="1264256"/>
            <a:ext cx="6765328" cy="5512101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spcBef>
                <a:spcPts val="1200"/>
              </a:spcBef>
              <a:buFont typeface="+mj-ea"/>
              <a:buAutoNum type="circleNumDbPlain"/>
            </a:pPr>
            <a:r>
              <a:rPr kumimoji="1" lang="en-US" altLang="ja-JP" sz="2400" b="1" dirty="0"/>
              <a:t>Excel</a:t>
            </a:r>
            <a:r>
              <a:rPr kumimoji="1" lang="ja-JP" altLang="en-US" sz="2400" b="1" dirty="0"/>
              <a:t>の操作スキル向上</a:t>
            </a:r>
            <a:r>
              <a:rPr kumimoji="1" lang="ja-JP" altLang="en-US" sz="2400" dirty="0"/>
              <a:t>，</a:t>
            </a:r>
            <a:r>
              <a:rPr kumimoji="1" lang="ja-JP" altLang="en-US" sz="2400" b="1" dirty="0"/>
              <a:t>データ分析手法</a:t>
            </a:r>
            <a:r>
              <a:rPr kumimoji="1" lang="ja-JP" altLang="en-US" sz="2400" dirty="0"/>
              <a:t>の習得による専門性の向上</a:t>
            </a:r>
          </a:p>
          <a:p>
            <a:pPr marL="457200" indent="-457200">
              <a:lnSpc>
                <a:spcPct val="100000"/>
              </a:lnSpc>
              <a:spcBef>
                <a:spcPts val="1200"/>
              </a:spcBef>
              <a:buFont typeface="+mj-ea"/>
              <a:buAutoNum type="circleNumDbPlain"/>
            </a:pPr>
            <a:r>
              <a:rPr kumimoji="1" lang="ja-JP" altLang="en-US" sz="2400" b="1" dirty="0"/>
              <a:t>クラスタ分析</a:t>
            </a:r>
            <a:r>
              <a:rPr kumimoji="1" lang="ja-JP" altLang="en-US" sz="2400" dirty="0"/>
              <a:t>によるデータの分析，</a:t>
            </a:r>
            <a:r>
              <a:rPr kumimoji="1" lang="ja-JP" altLang="en-US" sz="2400" b="1" dirty="0"/>
              <a:t>データからの発見や洞察力</a:t>
            </a:r>
            <a:r>
              <a:rPr kumimoji="1" lang="ja-JP" altLang="en-US" sz="2400" dirty="0"/>
              <a:t>の養成</a:t>
            </a:r>
          </a:p>
          <a:p>
            <a:pPr marL="457200" indent="-457200">
              <a:lnSpc>
                <a:spcPct val="100000"/>
              </a:lnSpc>
              <a:spcBef>
                <a:spcPts val="1200"/>
              </a:spcBef>
              <a:buFont typeface="+mj-ea"/>
              <a:buAutoNum type="circleNumDbPlain"/>
            </a:pPr>
            <a:r>
              <a:rPr kumimoji="1" lang="ja-JP" altLang="en-US" sz="2400" dirty="0"/>
              <a:t>データサイエンスの応用の広さを理解，</a:t>
            </a:r>
            <a:r>
              <a:rPr kumimoji="1" lang="ja-JP" altLang="en-US" sz="2400" b="1" dirty="0"/>
              <a:t>情報工学への視野の拡大</a:t>
            </a:r>
          </a:p>
          <a:p>
            <a:pPr marL="457200" indent="-457200">
              <a:lnSpc>
                <a:spcPct val="100000"/>
              </a:lnSpc>
              <a:spcBef>
                <a:spcPts val="1200"/>
              </a:spcBef>
              <a:buFont typeface="+mj-ea"/>
              <a:buAutoNum type="circleNumDbPlain"/>
            </a:pPr>
            <a:r>
              <a:rPr kumimoji="1" lang="ja-JP" altLang="en-US" sz="2400" dirty="0"/>
              <a:t>データに基づく</a:t>
            </a:r>
            <a:r>
              <a:rPr kumimoji="1" lang="ja-JP" altLang="en-US" sz="2400" b="1" dirty="0"/>
              <a:t>意思決定力</a:t>
            </a:r>
            <a:r>
              <a:rPr kumimoji="1" lang="ja-JP" altLang="en-US" sz="2400" dirty="0"/>
              <a:t>と</a:t>
            </a:r>
            <a:r>
              <a:rPr kumimoji="1" lang="ja-JP" altLang="en-US" sz="2400" b="1" dirty="0"/>
              <a:t>問題解決力</a:t>
            </a:r>
            <a:r>
              <a:rPr kumimoji="1" lang="ja-JP" altLang="en-US" sz="2400" dirty="0"/>
              <a:t>の向上</a:t>
            </a:r>
          </a:p>
          <a:p>
            <a:pPr marL="457200" indent="-457200">
              <a:lnSpc>
                <a:spcPct val="100000"/>
              </a:lnSpc>
              <a:spcBef>
                <a:spcPts val="1200"/>
              </a:spcBef>
              <a:buFont typeface="+mj-ea"/>
              <a:buAutoNum type="circleNumDbPlain"/>
            </a:pPr>
            <a:endParaRPr kumimoji="1" lang="en-US" altLang="ja-JP" sz="2400" b="1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71AC035-0C11-72EC-EAF9-C2E472D89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D4950-D159-4EF1-90C3-DB06CAAE7C11}" type="slidenum">
              <a:rPr kumimoji="1" lang="ja-JP" altLang="en-US" smtClean="0"/>
              <a:t>66</a:t>
            </a:fld>
            <a:endParaRPr kumimoji="1" lang="ja-JP" alt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C3038D04-1283-E56D-CFEB-BBE589460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3485" y="190703"/>
            <a:ext cx="6899664" cy="787125"/>
          </a:xfrm>
        </p:spPr>
        <p:txBody>
          <a:bodyPr>
            <a:normAutofit/>
          </a:bodyPr>
          <a:lstStyle/>
          <a:p>
            <a:r>
              <a:rPr lang="ja-JP" altLang="en-US" dirty="0"/>
              <a:t>今回の授業で学ぶ意義と満足感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13791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9DD96CC-E3A8-4888-A875-ACE5EEF81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Microsoft 365</a:t>
            </a:r>
            <a:r>
              <a:rPr lang="ja-JP" altLang="en-US" dirty="0"/>
              <a:t>オンライン版で</a:t>
            </a:r>
            <a:r>
              <a:rPr lang="en-US" altLang="ja-JP" dirty="0"/>
              <a:t>Excel</a:t>
            </a:r>
            <a:r>
              <a:rPr lang="ja-JP" altLang="en-US" dirty="0"/>
              <a:t>を起動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54FC3AC-C179-4876-9C80-E41605AF6E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396" y="846253"/>
            <a:ext cx="8461208" cy="5333166"/>
          </a:xfrm>
        </p:spPr>
        <p:txBody>
          <a:bodyPr/>
          <a:lstStyle/>
          <a:p>
            <a:pPr marL="0" indent="0">
              <a:buNone/>
            </a:pPr>
            <a:r>
              <a:rPr lang="en-US" altLang="ja-JP" sz="2400" dirty="0"/>
              <a:t>【</a:t>
            </a:r>
            <a:r>
              <a:rPr lang="ja-JP" altLang="en-US" sz="2400" dirty="0"/>
              <a:t>要点</a:t>
            </a:r>
            <a:r>
              <a:rPr lang="en-US" altLang="ja-JP" sz="2400" dirty="0"/>
              <a:t>】</a:t>
            </a:r>
            <a:r>
              <a:rPr lang="en-US" altLang="ja-JP" sz="2400" b="1" dirty="0"/>
              <a:t>Web</a:t>
            </a:r>
            <a:r>
              <a:rPr lang="ja-JP" altLang="en-US" sz="2400" b="1" dirty="0"/>
              <a:t>ブラウザ</a:t>
            </a:r>
            <a:r>
              <a:rPr lang="ja-JP" altLang="en-US" sz="2400" dirty="0"/>
              <a:t>で，次のページを開き，各自の</a:t>
            </a:r>
            <a:r>
              <a:rPr lang="en-US" altLang="ja-JP" sz="2400" b="1" dirty="0"/>
              <a:t>ID</a:t>
            </a:r>
            <a:r>
              <a:rPr lang="ja-JP" altLang="en-US" sz="2400" dirty="0"/>
              <a:t>と</a:t>
            </a:r>
            <a:r>
              <a:rPr lang="ja-JP" altLang="en-US" sz="2400" b="1" dirty="0"/>
              <a:t>パスワード</a:t>
            </a:r>
            <a:r>
              <a:rPr lang="ja-JP" altLang="en-US" sz="2400" dirty="0"/>
              <a:t>でサインイン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b="1" dirty="0"/>
              <a:t>https://</a:t>
            </a:r>
            <a:r>
              <a:rPr lang="en-US" altLang="ja-JP" sz="2400" b="1" dirty="0" err="1"/>
              <a:t>portal.office.com</a:t>
            </a:r>
            <a:endParaRPr lang="en-US" altLang="ja-JP" sz="2400" b="1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28B31DD-6AFA-45F2-ADA0-3F7D2D531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0B2248A8-0573-4B70-9DBC-BA56AA3D86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3523" y="2519159"/>
            <a:ext cx="6262999" cy="3748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7428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01B4840-DC68-47E7-B4B8-EDF75BEE3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Microsoft 365</a:t>
            </a:r>
            <a:r>
              <a:rPr kumimoji="1" lang="ja-JP" altLang="en-US" dirty="0"/>
              <a:t>オンライン版で</a:t>
            </a:r>
            <a:r>
              <a:rPr kumimoji="1" lang="en-US" altLang="ja-JP" dirty="0"/>
              <a:t>Excel</a:t>
            </a:r>
            <a:r>
              <a:rPr lang="ja-JP" altLang="en-US" dirty="0"/>
              <a:t>を起動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E13BF4A-AB4A-421A-9529-D7E6028AEB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ja-JP" altLang="en-US" sz="2400" dirty="0"/>
              <a:t>①</a:t>
            </a:r>
            <a:r>
              <a:rPr kumimoji="1" lang="en-US" altLang="ja-JP" sz="2400" b="1" dirty="0"/>
              <a:t>Web</a:t>
            </a:r>
            <a:r>
              <a:rPr kumimoji="1" lang="ja-JP" altLang="en-US" sz="2400" b="1" dirty="0"/>
              <a:t>ブラウザ</a:t>
            </a:r>
            <a:r>
              <a:rPr kumimoji="1" lang="ja-JP" altLang="en-US" sz="2400" dirty="0"/>
              <a:t>で，次のページを開く</a:t>
            </a:r>
            <a:r>
              <a:rPr lang="en-US" altLang="ja-JP" sz="2400" b="1" dirty="0"/>
              <a:t>https://</a:t>
            </a:r>
            <a:r>
              <a:rPr lang="en-US" altLang="ja-JP" sz="2400" b="1" dirty="0" err="1"/>
              <a:t>portal.office.com</a:t>
            </a:r>
            <a:endParaRPr lang="en-US" altLang="ja-JP" sz="2400" b="1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kumimoji="1" lang="ja-JP" altLang="en-US" sz="2400" dirty="0"/>
              <a:t>②</a:t>
            </a:r>
            <a:r>
              <a:rPr kumimoji="1" lang="ja-JP" altLang="en-US" sz="2400" b="1" dirty="0"/>
              <a:t>電子メールアドレス</a:t>
            </a:r>
            <a:r>
              <a:rPr kumimoji="1" lang="ja-JP" altLang="en-US" sz="2400" dirty="0"/>
              <a:t>を入れる． 「</a:t>
            </a:r>
            <a:r>
              <a:rPr kumimoji="1" lang="ja-JP" altLang="en-US" sz="2400" b="1" dirty="0"/>
              <a:t>次へ</a:t>
            </a:r>
            <a:r>
              <a:rPr kumimoji="1" lang="ja-JP" altLang="en-US" sz="2400" dirty="0"/>
              <a:t>」をクリック．</a:t>
            </a:r>
            <a:endParaRPr kumimoji="1" lang="en-US" altLang="ja-JP" sz="2400" dirty="0"/>
          </a:p>
          <a:p>
            <a:pPr marL="0" indent="0">
              <a:buNone/>
            </a:pPr>
            <a:r>
              <a:rPr lang="ja-JP" altLang="ja-JP" sz="2400" b="1" dirty="0"/>
              <a:t>（例）</a:t>
            </a:r>
            <a:r>
              <a:rPr lang="en-US" altLang="ja-JP" sz="2400" b="1" dirty="0" err="1"/>
              <a:t>p1234567@fukuyama-u.ac.jp</a:t>
            </a:r>
            <a:endParaRPr lang="ja-JP" altLang="ja-JP" sz="2400" b="1" dirty="0"/>
          </a:p>
          <a:p>
            <a:pPr marL="0" indent="0">
              <a:buNone/>
            </a:pPr>
            <a:endParaRPr kumimoji="1"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D740331-A607-4316-8D67-442DD829F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8CE5CF9D-9086-4DFB-A8E7-6EB0F21AA5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9260" y="3208078"/>
            <a:ext cx="3965779" cy="2803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1785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01B4840-DC68-47E7-B4B8-EDF75BEE3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Microsoft 365</a:t>
            </a:r>
            <a:r>
              <a:rPr kumimoji="1" lang="ja-JP" altLang="en-US" dirty="0"/>
              <a:t>オンライン版で</a:t>
            </a:r>
            <a:r>
              <a:rPr kumimoji="1" lang="en-US" altLang="ja-JP" dirty="0"/>
              <a:t>Excel</a:t>
            </a:r>
            <a:r>
              <a:rPr lang="ja-JP" altLang="en-US" dirty="0"/>
              <a:t>を起動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E13BF4A-AB4A-421A-9529-D7E6028AEB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4" y="846253"/>
            <a:ext cx="8758655" cy="5333166"/>
          </a:xfrm>
        </p:spPr>
        <p:txBody>
          <a:bodyPr/>
          <a:lstStyle/>
          <a:p>
            <a:pPr marL="0" indent="0">
              <a:buNone/>
            </a:pPr>
            <a:r>
              <a:rPr lang="ja-JP" altLang="en-US" sz="2400" dirty="0"/>
              <a:t>③</a:t>
            </a:r>
            <a:r>
              <a:rPr lang="ja-JP" altLang="en-US" sz="2400" b="1" dirty="0"/>
              <a:t>パスワード</a:t>
            </a:r>
            <a:r>
              <a:rPr lang="ja-JP" altLang="en-US" sz="2400" dirty="0"/>
              <a:t>を入れ，「</a:t>
            </a:r>
            <a:r>
              <a:rPr lang="ja-JP" altLang="en-US" sz="2400" b="1" dirty="0"/>
              <a:t>サインイン</a:t>
            </a:r>
            <a:r>
              <a:rPr lang="ja-JP" altLang="en-US" sz="2400" dirty="0"/>
              <a:t>」を</a:t>
            </a:r>
            <a:r>
              <a:rPr lang="ja-JP" altLang="en-US" sz="2400" b="1" dirty="0"/>
              <a:t>クリック</a:t>
            </a:r>
            <a:endParaRPr lang="en-US" altLang="ja-JP" sz="2400" b="1" dirty="0"/>
          </a:p>
          <a:p>
            <a:pPr marL="0" indent="0">
              <a:buNone/>
            </a:pPr>
            <a:r>
              <a:rPr kumimoji="1" lang="ja-JP" altLang="en-US" sz="2400" dirty="0"/>
              <a:t>パスワードは，各自が設定したもの</a:t>
            </a:r>
            <a:endParaRPr kumimoji="1"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kumimoji="1"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kumimoji="1" lang="ja-JP" altLang="en-US" sz="2400" dirty="0"/>
              <a:t>④</a:t>
            </a:r>
            <a:r>
              <a:rPr kumimoji="1" lang="en-US" altLang="ja-JP" sz="2400" dirty="0"/>
              <a:t>Excel</a:t>
            </a:r>
            <a:r>
              <a:rPr kumimoji="1" lang="ja-JP" altLang="en-US" sz="2400" dirty="0"/>
              <a:t>を使いたいときは，</a:t>
            </a:r>
            <a:r>
              <a:rPr kumimoji="1" lang="ja-JP" altLang="en-US" sz="2400" b="1" dirty="0"/>
              <a:t>メニュー</a:t>
            </a:r>
            <a:r>
              <a:rPr kumimoji="1" lang="ja-JP" altLang="en-US" sz="2400" dirty="0"/>
              <a:t>で</a:t>
            </a:r>
            <a:r>
              <a:rPr kumimoji="1" lang="en-US" altLang="ja-JP" sz="2400" dirty="0"/>
              <a:t>Excel</a:t>
            </a:r>
            <a:r>
              <a:rPr kumimoji="1" lang="ja-JP" altLang="en-US" sz="2400" dirty="0"/>
              <a:t>を選ぶ</a:t>
            </a:r>
            <a:endParaRPr kumimoji="1" lang="en-US" altLang="ja-JP" sz="2400" dirty="0"/>
          </a:p>
          <a:p>
            <a:pPr marL="0" indent="0">
              <a:buNone/>
            </a:pPr>
            <a:endParaRPr lang="en-US" altLang="ja-JP" sz="2400" b="1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kumimoji="1"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D740331-A607-4316-8D67-442DD829F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CA62958D-ABC7-4910-9E52-8E9BFA9B55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2428" y="2052421"/>
            <a:ext cx="3778444" cy="1816193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CE94BA56-D481-444B-8B01-29B58F881A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8447" y="4805579"/>
            <a:ext cx="1360534" cy="202996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4632DE7B-7C34-4E34-888B-AD86AFFB67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68699" y="4805579"/>
            <a:ext cx="586382" cy="199567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E80559AE-FDDB-4B16-AFEA-6D947F6201F4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294" y="4917439"/>
            <a:ext cx="2932430" cy="157289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39715C38-7110-4374-9429-1C1191E6374B}"/>
              </a:ext>
            </a:extLst>
          </p:cNvPr>
          <p:cNvSpPr/>
          <p:nvPr/>
        </p:nvSpPr>
        <p:spPr>
          <a:xfrm>
            <a:off x="6670444" y="5612062"/>
            <a:ext cx="2578100" cy="382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さまざまなメニュー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07303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1126</TotalTime>
  <Words>4756</Words>
  <Application>Microsoft Office PowerPoint</Application>
  <PresentationFormat>画面に合わせる (4:3)</PresentationFormat>
  <Paragraphs>685</Paragraphs>
  <Slides>66</Slides>
  <Notes>66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3</vt:i4>
      </vt:variant>
      <vt:variant>
        <vt:lpstr>スライド タイトル</vt:lpstr>
      </vt:variant>
      <vt:variant>
        <vt:i4>66</vt:i4>
      </vt:variant>
    </vt:vector>
  </HeadingPairs>
  <TitlesOfParts>
    <vt:vector size="79" baseType="lpstr">
      <vt:lpstr>ＭＳ Ｐゴシック</vt:lpstr>
      <vt:lpstr>ＭＳ ゴシック</vt:lpstr>
      <vt:lpstr>Söhne</vt:lpstr>
      <vt:lpstr>メイリオ</vt:lpstr>
      <vt:lpstr>游ゴシック</vt:lpstr>
      <vt:lpstr>游明朝</vt:lpstr>
      <vt:lpstr>Arial</vt:lpstr>
      <vt:lpstr>Calibri</vt:lpstr>
      <vt:lpstr>Inconsolata</vt:lpstr>
      <vt:lpstr>Segoe UI</vt:lpstr>
      <vt:lpstr>Office テーマ</vt:lpstr>
      <vt:lpstr>1_Office テーマ</vt:lpstr>
      <vt:lpstr>2_Office テーマ</vt:lpstr>
      <vt:lpstr>cs-8.表計算ソフトウエアを 用いたデータの扱い </vt:lpstr>
      <vt:lpstr>PowerPoint プレゼンテーション</vt:lpstr>
      <vt:lpstr>アウトライン</vt:lpstr>
      <vt:lpstr>8-1 Microsoft 365とExcel </vt:lpstr>
      <vt:lpstr>Microsoft 365の主な機能</vt:lpstr>
      <vt:lpstr>Microsoft 365の種類</vt:lpstr>
      <vt:lpstr>Microsoft 365オンライン版でExcelを起動</vt:lpstr>
      <vt:lpstr>Microsoft 365オンライン版でExcelを起動</vt:lpstr>
      <vt:lpstr>Microsoft 365オンライン版でExcelを起動</vt:lpstr>
      <vt:lpstr>Microsoft 365オンライン版でExcelを起動</vt:lpstr>
      <vt:lpstr>Microsoft 365アプリ版のインストールと Excelの起動</vt:lpstr>
      <vt:lpstr>Microsoft 365アプリ版のインストールと Excelの起動</vt:lpstr>
      <vt:lpstr>Microsoft 365アプリ版のインストールと Excelの起動</vt:lpstr>
      <vt:lpstr>Microsoft 365アプリ版のインストールと Excelの起動</vt:lpstr>
      <vt:lpstr>Microsoft 365アプリ版のインストールと Excelの起動</vt:lpstr>
      <vt:lpstr>8-2散布図での色分け， クラスタ分析 </vt:lpstr>
      <vt:lpstr>クラスタ分析</vt:lpstr>
      <vt:lpstr>クラスタ分析の用途</vt:lpstr>
      <vt:lpstr>Excelの散布図</vt:lpstr>
      <vt:lpstr>Excelの散布図（色分け）</vt:lpstr>
      <vt:lpstr>色付き散布図を用いたクラスタ分析手順</vt:lpstr>
      <vt:lpstr>演習</vt:lpstr>
      <vt:lpstr>Titanicデータセット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クラスタ分析の用途</vt:lpstr>
      <vt:lpstr>8-3 Excelのルックアップ </vt:lpstr>
      <vt:lpstr>Excelのルックアップ</vt:lpstr>
      <vt:lpstr>なぜルックアップはなぜ大切なのか</vt:lpstr>
      <vt:lpstr>ルックアップの例</vt:lpstr>
      <vt:lpstr>「ルックアップ」で行いたいことの例</vt:lpstr>
      <vt:lpstr>①　１行目</vt:lpstr>
      <vt:lpstr>②　２行目</vt:lpstr>
      <vt:lpstr>③　３行目</vt:lpstr>
      <vt:lpstr>ルックアップの例</vt:lpstr>
      <vt:lpstr>ExcelのVLOOKUPの例</vt:lpstr>
      <vt:lpstr>ExcelのVLOOKUPの例</vt:lpstr>
      <vt:lpstr>なぜExcelのVLOOKUPを使うのか</vt:lpstr>
      <vt:lpstr>演習</vt:lpstr>
      <vt:lpstr>演習</vt:lpstr>
      <vt:lpstr>PowerPoint プレゼンテーション</vt:lpstr>
      <vt:lpstr>ExcelのVLOOKUPの使い方の例</vt:lpstr>
      <vt:lpstr>ExcelのVLOOKUPの使い方の例</vt:lpstr>
      <vt:lpstr>PowerPoint プレゼンテーション</vt:lpstr>
      <vt:lpstr>PowerPoint プレゼンテーション</vt:lpstr>
      <vt:lpstr>Excelのルックアップのまとめ</vt:lpstr>
      <vt:lpstr>8-4 Excelの絶対参照， 相対参照，ルックアップ </vt:lpstr>
      <vt:lpstr>参照． 絶対参照． 相対参照</vt:lpstr>
      <vt:lpstr>相対参照と絶対参照</vt:lpstr>
      <vt:lpstr>演習</vt:lpstr>
      <vt:lpstr>PowerPoint プレゼンテーション</vt:lpstr>
      <vt:lpstr>PowerPoint プレゼンテーション</vt:lpstr>
      <vt:lpstr>絶対参照と相対参照</vt:lpstr>
      <vt:lpstr>演習</vt:lpstr>
      <vt:lpstr>演習</vt:lpstr>
      <vt:lpstr>PowerPoint プレゼンテーション</vt:lpstr>
      <vt:lpstr>PowerPoint プレゼンテーション</vt:lpstr>
      <vt:lpstr>PowerPoint プレゼンテーション</vt:lpstr>
      <vt:lpstr>演習</vt:lpstr>
      <vt:lpstr>演習 余裕のある人は，次のような場合を考えてみる</vt:lpstr>
      <vt:lpstr>全体まとめ</vt:lpstr>
      <vt:lpstr>今回の授業で学ぶ意義と満足感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コンピュータサイエンス</dc:title>
  <dc:creator>kunihiko</dc:creator>
  <cp:lastModifiedBy>金子　邦彦</cp:lastModifiedBy>
  <cp:revision>98</cp:revision>
  <dcterms:created xsi:type="dcterms:W3CDTF">2020-06-03T12:20:31Z</dcterms:created>
  <dcterms:modified xsi:type="dcterms:W3CDTF">2025-05-21T06:36:22Z</dcterms:modified>
</cp:coreProperties>
</file>