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9"/>
  </p:notesMasterIdLst>
  <p:sldIdLst>
    <p:sldId id="544" r:id="rId3"/>
    <p:sldId id="1715" r:id="rId4"/>
    <p:sldId id="696" r:id="rId5"/>
    <p:sldId id="1716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717" r:id="rId14"/>
    <p:sldId id="1718" r:id="rId15"/>
    <p:sldId id="1719" r:id="rId16"/>
    <p:sldId id="1720" r:id="rId17"/>
    <p:sldId id="1277" r:id="rId18"/>
    <p:sldId id="1403" r:id="rId19"/>
    <p:sldId id="1722" r:id="rId20"/>
    <p:sldId id="1726" r:id="rId21"/>
    <p:sldId id="1723" r:id="rId22"/>
    <p:sldId id="1730" r:id="rId23"/>
    <p:sldId id="1290" r:id="rId24"/>
    <p:sldId id="1727" r:id="rId25"/>
    <p:sldId id="497" r:id="rId26"/>
    <p:sldId id="1728" r:id="rId27"/>
    <p:sldId id="1358" r:id="rId28"/>
    <p:sldId id="548" r:id="rId29"/>
    <p:sldId id="535" r:id="rId30"/>
    <p:sldId id="536" r:id="rId31"/>
    <p:sldId id="1302" r:id="rId32"/>
    <p:sldId id="1721" r:id="rId33"/>
    <p:sldId id="1736" r:id="rId34"/>
    <p:sldId id="1737" r:id="rId35"/>
    <p:sldId id="1291" r:id="rId36"/>
    <p:sldId id="1729" r:id="rId37"/>
    <p:sldId id="1732" r:id="rId38"/>
    <p:sldId id="1733" r:id="rId39"/>
    <p:sldId id="1734" r:id="rId40"/>
    <p:sldId id="1731" r:id="rId41"/>
    <p:sldId id="1284" r:id="rId42"/>
    <p:sldId id="1313" r:id="rId43"/>
    <p:sldId id="1314" r:id="rId44"/>
    <p:sldId id="537" r:id="rId45"/>
    <p:sldId id="1303" r:id="rId46"/>
    <p:sldId id="1304" r:id="rId47"/>
    <p:sldId id="1305" r:id="rId48"/>
    <p:sldId id="531" r:id="rId49"/>
    <p:sldId id="623" r:id="rId50"/>
    <p:sldId id="541" r:id="rId51"/>
    <p:sldId id="1293" r:id="rId52"/>
    <p:sldId id="1739" r:id="rId53"/>
    <p:sldId id="1740" r:id="rId54"/>
    <p:sldId id="570" r:id="rId55"/>
    <p:sldId id="571" r:id="rId56"/>
    <p:sldId id="1288" r:id="rId57"/>
    <p:sldId id="1741" r:id="rId58"/>
    <p:sldId id="500" r:id="rId59"/>
    <p:sldId id="501" r:id="rId60"/>
    <p:sldId id="502" r:id="rId61"/>
    <p:sldId id="503" r:id="rId62"/>
    <p:sldId id="1315" r:id="rId63"/>
    <p:sldId id="1316" r:id="rId64"/>
    <p:sldId id="505" r:id="rId65"/>
    <p:sldId id="506" r:id="rId66"/>
    <p:sldId id="1742" r:id="rId67"/>
    <p:sldId id="1743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26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8214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" Type="http://schemas.openxmlformats.org/officeDocument/2006/relationships/slide" Target="slides/slide2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" Type="http://schemas.openxmlformats.org/officeDocument/2006/relationships/slide" Target="slides/slide3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" Type="http://schemas.openxmlformats.org/officeDocument/2006/relationships/slide" Target="slides/slide4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73" Type="http://schemas.openxmlformats.org/officeDocument/2006/relationships/tableStyles" Target="tableStyles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要約：cs-7. 乱数，シミュレーション （コンピューターサイエンス） URL: https://www.kkaneko.jp/cc/cs/index.html 金子邦彦。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⑤ Excel のブックの種類 を選ぶ  この授業では「新しい空白のブック」を使う ⑥ Excel の画面が開く。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【 要点 】 インストール は， Microsoft 365 アプリ版を使えるようにするための作業（最初に行う）． そのとき，次のページを開き，各自の ID と パスワード でサインイン  https:// portal.office.com インストール が終わったら， スタートメニュー 等で Excel を起動。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① Web ブラウザ で，次のページを開く  https:// portal.office.com ② 電子メールアドレス を入れる． 「 次へ 」をクリック．  （例） p1234567@fukuyama-u.ac.jp。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③  パスワード を入れ，「 サインイン 」を クリック  パスワードは，各自が設定したもの ④ 画面で「 Office のインストール 」をクリック． メニューで「 Microsoft 365 のアプリ 」を選ぶ。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⑤ 画面の指示 に従い，インストールを 行う  インストールでは，大量の通信が行われる．  （時間がかかる． 通信費用にも注意） 次のような指示がでる １． 保存する ２． フォルダーを開く ３． 実行し，その後も，画面の指示に従う。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⑥ Excel を使うときは，スタートメニューなどで Excel を選ぶ ⑦ Excel のブックの種類 を選ぶ  この授業では「新しい空白のブック」を使う ⑧ Excel の画面が開く。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要約：7-2 乱数。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3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 は， ランダムな数 であり， 予測不可能 コンピュータ は，基本的に， 予測可能な処理 しか行えないため，乱数相当のものを生成するためには 特別なアルゴリズム が使用される 乱数。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要約：乱数の用途 ゲーム開発 アイテムの配置， 敵の行動をランダムに シミュレーション 乱数を用いたシミュレーション（ランダムな数の利用により，現実に近い現象を再現）。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要約：コンピュータの乱数を活用するために知っておいた方がよいこと　①乱数の分布のバリエ｜ーション 一様分布 ：等確率で分布 （例）さいころは１，２，３，４，５，６で等確率 （用途の例） 偏りのない抽出（当選者の抽選など） ，偏りのないイベント発生 正規分布 ：平均を中心に集中，平均を離れると確率が減るという性質を持つ （用途の例）自然現象の分析，品質管理，計測データの分析。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 の基本概念とその重要性 一様分布 と 正規分布 の 2 種類の乱数とその用途 Excel を用いた乱数の生成 方法と 分布の可視化 モンテカルロ法 と 待ち行列 を例として、 乱数のシミュレーションへの応用 を示す。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要約：コンピュータの乱数を活用するために知っておいた方がよいこと　②シード コンピュータは， シードと呼ばれる初期値を基に乱数を生成 ． シードを固定すると，同じ乱数が発生する． コンピュータ内蔵の時計などを利用して， シードを変えることは簡単にできる。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要約：まとめ 乱数 は 予測不可能 である。 ゲーム開発 では 乱数 を使ってアイテムの配置や敵の行動をランダムにする。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要約：7-3 Excel の乱数の機能。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91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の乱数の機能 一様分布の乱数 「 =RAND() 」  範囲は０から１ 正規分布の乱数 「 =NORM.INV(RAND(), mean, stdev ) 」  平均が０で，標準偏差が１。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の一様分布の乱数 「 =RAND() 」  範囲は０から１ Excel で、式「 =RAND() 」を コピー＆貼り付け。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で特定の範囲の一様分布の乱数 「 =RAND()*(b-a)+a 」  範囲は a から b 元の乱数は 0 から 1 の範囲とする 0 1 0 2 2 倍すると，範囲は 0 から 2 -1 1 2 倍して， 1 引くと，範囲は -1 から 1。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一様分布の乱数 範囲は　ー１　から　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Excel を起動する． 起動したら「 空白のブック 」を選ぶ オンライン版の場合 アプリ版の場合。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要約：② -1  以上  1  未満 の乱数の式 「 =RAND() * 2 - 1 」をセル  A1  に書く。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要約：③ セル A1  の式を， A2 から A100  に「 コピー＆貼り付け 」する．  右クリックメニューが便利 実行のたびに、違う値になる （乱数なので、ランダムな値） ・表示が「 ### 」のようになっている のが 気になる場合には， 列の幅を広げる ・あとで使うので， Excel は 終了しないで， そのままにしておく。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要約：アウトライン Microsoft 365 と Excel 乱数 Excel の乱数の機能 乱数とシミュレーション 円周率を求める 到着間隔を分析する。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要約：いままでのまとめ セル  A1 から A100  -1  以上  1  未満 の乱数の式  =RAND() * 2 - 1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要約：7-4 乱数とシミュレーション。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874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要約：ランダム性を含む現象のシミュレーション 交通流，天候，金融，物理現象など，ランダム性を持つ現象を デジタル上で再現 →　現象の理解，意思決定のサポート 乱数とシミュレーション①。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要約：モンテカルロシミュレーション 乱数を利用して ランダムな試行を繰り返し ，統計的な 結果を得る →　不確実性を考慮した意思決定，近似解の算出 乱数とシミュレーション②。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要約：7-5 円周率を求める。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13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要約：モンテカルロシミュレーションによる円周率の算出 モンテカルロシミュレーションによる円周率の算出は、 一様分布の乱数 を使用 ① ランダムに点 を生成 ②①で打った点が 円の内部に入るかどうか を判定 ③ 円内に入った点の数 を 全体の点の数で割る ④③から， 円の面積を算出 ⑤④から，円周率を算出 乱数 を使って， ランダム に 点を生成 し、円周率を求めていく。得られる結果は 近似的な値 であり、 乱数の数を増やす ことでより正確な結果に近づけることができる。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要約：縦２，横２の四角形 面積は４。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要約：半径１の円 面積＝円周率。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要約：正方形の中でランダム に点を生成 → 内側に点が入る確率は 円周率／４。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モンテカルロシミュレーション 円周率の算出。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要約：7-1 Microsoft 365 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要約：① セル A1  の式を， B1 から  B100  に も 「 コピー＆貼り付け 」する．  右クリックメニューが便利 実行のたびに、違う値になる （乱数なので、ランダムな値）。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での 散布図の作成手順 ①　グラフ化したい部分を 範囲選択 元データ ②　リボンで「 挿入 」→ 散布図 散布図が得られる アプリ版の Excel オンライン版の Excel。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での 散布図の種類の選択 挿入。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セル A1 から B100 までの エリア  を，マウスでドラッグして（範囲選択），散布図を作成 マウスでドラッグ（範囲選択） 乱数の散布図が 得られる。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要約：縦の長さ ２ ，横の長さ２の 正方形の中 に， 青い 点 は １０ ０個。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要約：③ 中心 (0, 0) で半径１の円の式 「 =(A1 * A1  + B1 * B1 ) &lt; 1 」をセル C1  に 点が「半径 1 の円の中にあるか」を調べている １００個の点全てを調べ， 円の中の点の数が 60 なら，円の面積は 60 * 4 / 100 縦の長さ ２ ，横の長さ２の 正方形。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594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セル C1  の式を， C2 から C100 に「 コピー＆貼り付け 」  右クリックメニューが便利 青い点が， 円の内側 にあれば  TRUE。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62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で条件に合致するセルを数える = COUNTIF ( C1:C100 , TRUE ) セルの範囲 C1:C100  の中で， 値が TRUE  になっているものを 数える。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要約：⑤ セル C101  に 「 =COUNTIF(C1:C100, TRUE) 」を書いて，  TRUE の数 を数える。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235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要約：⑥ セル C102  「 =C101 * 4 / 100 」をセル C102  に書いて，  結果を確認する →　円周率が求まる  ※  円の面積　＝　円周率 × （半径） ２  ただし，今回は，半径＝１ 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8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の主な機能 パソコンで レポートを作成 したり， 発表 したり， データをまとめ たりで 便利 ワード ( 文書作成 )  エクセル ( 表計算 )  パワーポイント ( プレゼン )  ワンノート ( 電子ノート )  アウトルック ( 電子メール )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要約：7-6 到着間隔を分析する。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515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要約：待ち行列 は、複数の要素が順番待ちするもの 待ち行列 は、現実世界での様々な現象 の シミュレーション に利用可能 交通システム、通信ネットワーク、製造ライン、カスタマーサービス（レジの並びなど）｜の分析，改善 待ち行列。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要約：ランダムな到着 ランダムな到着 は， 予測不可能な時間間隔で到着 すること 店舗の待ち行列では，ふつう， ランダムな到着 である 現実世界の 様々なシミュレーションに役立つ 考え方 ランダムな到着 を考慮した シミュレーション により， 現実のシステムの挙動をリアルに再現 でき，システムの 改善や最適化に役立つ。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要約：等間隔の到着 ◆　客が１時間（ ６０分 ）の間に、 １２人 来そう！　というとき ５ 分 ５分ごとに１人ずつ来る →　現実にはあり得ません ５ 分 ５ 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要約：ランダムな到着 客は６０分の間に、 ランダムに到着 ◆　客が１時間（ ６０分 ）の間に、 １２人 来そう！　というとき。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要約：シミュレーション による， 仮説の検証 の例 例えば， スーパーのレジなどの待ち行列． 意外と， 私の寸前 に， 別の人が並ぶ ことが ある． 私の運が悪いのか？  → No このことをシミュレーションで確認。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待ち行列 ランダムな到着 ランダムな到着での到着間隔を分析。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要約：① 新しく Excel  の 空白のブック を作る ② 0  以上  60  未満 の乱数の式 「 =TRUNC( RAND() * 60 ) 」をセル  A1  に書く。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090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要約：③ 客が １２人来る という状況をシミュレーションしたい A1 の式を A2 から A 12  に「 コピー＆貼り付け 」  右クリックメニューが便利 実行のたびに違う値になる （乱数なので、 ランダム な値）。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793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A 列にあるもの（式） について，  式の結果の「値」だけ を． B 列に「 コピー＆貼り付け 」 ①まず， A1 から A12 を ドラッグして，範囲選択 ②右クリック メニュー で 「コピー」 ③値だけを張り付け セル B1 を 右クリック して，「貼り付け のオプション」の「 値 」 Excel のバージョンに よっ ては， 違う場合がある。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4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の種類 ２種類 ある． この授業では， どちらを使用しても問題ない Microsoft 365 の オンライン版  WEB ブラウザ で使う． https:// portal.office.com  各自の ID と パスワード でサインインが必要． Microsoft 365 の アプリ版  前もってインストールが必要 ．  インストールでは，大量の通信が行われる．  （時間がかかる． 通信費用にも注意）。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要約：⑤ B 列の値を並べ替えたい ①まず， B 1 から B 12 を 範囲選択 続く。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671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要約：オンライン版  Excel での並べ替え ①まず， B 1 から B 12 を 範囲選択 ②　リボンで「 データ 」→ 「 昇順で並べ替え 」 「 並べ替えのみ 」を選ぶ。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要約：アプリ 版での並べ替え ①まず， B 1 から B 12 を 範囲選択 ②　リボンで「 データ 」→「 並べ替え 」 もし，警告表示が出たら「 並べ替え 」をクリック 「 最優先されるキー 」を「 列 B 」に設定して「 OK 」。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要約：⑥ B 列 が，左のようになることを 確認 ⑦ 次に， セル C2  に次の式を入れる = B2-B1  これは， 到着間隔 を求める 式 ⑧ C2 の式を， C 3  から C 12  に 「コピー＆貼り付け」 右クリックメニューが便利。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要約：⑨ C 列 を 確認 ６０分の間に　１２人 平均で５分間隔  間隔はばらばら ０，１，２分のような小さな値も， かなり 多い。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要約：全体まとめ 乱数 は 予測不可能な数 。 乱数 は ゲーム開発 や シミュレーション に活用。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 の理解。 学ぶことの満足感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【 要点 】 Web ブラウザ で，次のページを開き，各自の ID と パスワード でサインイン  https:// portal.office.com。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① Web ブラウザ で，次のページを開く  https:// portal.office.com ② 電子メールアドレス を入れる． 「 次へ 」をクリック．  （例） p1234567@fukuyama-u.ac.jp。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③  パスワード を入れ，「 サインイン 」を クリック  パスワードは，各自が設定したもの ④ Excel を使いたいときは， メニュー で Excel を選ぶ さまざまなメニュー。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9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8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0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3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3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6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99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2025/5/21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cc/cs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e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e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e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jpe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9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4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4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cs-7.</a:t>
            </a:r>
            <a:r>
              <a:rPr lang="ja-JP" altLang="en-US" sz="4000" dirty="0"/>
              <a:t>乱数，シミュレーション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オンライン版で</a:t>
            </a:r>
            <a:r>
              <a:rPr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</a:t>
            </a: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en-US" altLang="ja-JP" sz="2400" dirty="0"/>
              <a:t>Excel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Microsoft 365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</a:t>
            </a:r>
            <a:r>
              <a:rPr lang="en-US" altLang="ja-JP" sz="2400" dirty="0"/>
              <a:t>Excel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</a:t>
            </a:r>
            <a:r>
              <a:rPr kumimoji="1" lang="en-US" altLang="ja-JP" sz="2400" b="1" dirty="0"/>
              <a:t>Web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 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 メニューで「</a:t>
            </a:r>
            <a:r>
              <a:rPr kumimoji="1" lang="en-US" altLang="ja-JP" sz="2400" b="1" dirty="0"/>
              <a:t>Microsoft 365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（時間がかかる． 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 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 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 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en-US" altLang="ja-JP" sz="2400" dirty="0"/>
              <a:t>Excel</a:t>
            </a:r>
            <a:r>
              <a:rPr lang="ja-JP" altLang="en-US" sz="2400" dirty="0"/>
              <a:t>を使うときは，スタートメニューなどで</a:t>
            </a:r>
            <a:r>
              <a:rPr lang="en-US" altLang="ja-JP" sz="2400" dirty="0"/>
              <a:t>Excel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</a:t>
            </a:r>
            <a:r>
              <a:rPr lang="en-US" altLang="ja-JP" sz="2400" b="1" dirty="0"/>
              <a:t>Excel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lang="en-US" altLang="ja-JP" sz="2400" dirty="0"/>
              <a:t>Excel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7-2</a:t>
            </a:r>
            <a:r>
              <a:rPr lang="ja-JP" altLang="en-US" dirty="0"/>
              <a:t>乱数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D9B039EC-D7D3-EDC7-5A2D-7003E53C4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8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r="2826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乱数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ランダムな数</a:t>
            </a:r>
            <a:r>
              <a:rPr lang="ja-JP" altLang="en-US" sz="2400" dirty="0"/>
              <a:t>であり，</a:t>
            </a:r>
            <a:r>
              <a:rPr lang="ja-JP" altLang="en-US" sz="2400" b="1" dirty="0"/>
              <a:t>予測不可能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</a:t>
            </a:r>
            <a:r>
              <a:rPr lang="ja-JP" altLang="en-US" sz="2400" dirty="0"/>
              <a:t>は，基本的に，</a:t>
            </a:r>
            <a:r>
              <a:rPr lang="ja-JP" altLang="en-US" sz="2400" b="1" dirty="0"/>
              <a:t>予測可能な処理</a:t>
            </a:r>
            <a:r>
              <a:rPr lang="ja-JP" altLang="en-US" sz="2400" dirty="0"/>
              <a:t>しか行えないため，乱数相当のものを生成するためには</a:t>
            </a:r>
            <a:r>
              <a:rPr lang="ja-JP" altLang="en-US" sz="2400" b="1" dirty="0"/>
              <a:t>特別なアルゴリズム</a:t>
            </a:r>
            <a:r>
              <a:rPr lang="ja-JP" altLang="en-US" sz="2400" dirty="0"/>
              <a:t>が使用される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乱数</a:t>
            </a:r>
          </a:p>
        </p:txBody>
      </p:sp>
    </p:spTree>
    <p:extLst>
      <p:ext uri="{BB962C8B-B14F-4D97-AF65-F5344CB8AC3E}">
        <p14:creationId xmlns:p14="http://schemas.microsoft.com/office/powerpoint/2010/main" val="35868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乱数の用途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アイテムの配置，</a:t>
            </a:r>
            <a:r>
              <a:rPr kumimoji="1" lang="ja-JP" altLang="en-US" dirty="0"/>
              <a:t>敵の行動をランダムに</a:t>
            </a:r>
            <a:endParaRPr kumimoji="1" lang="en-US" altLang="ja-JP" dirty="0"/>
          </a:p>
          <a:p>
            <a:r>
              <a:rPr lang="ja-JP" altLang="en-US" b="1" dirty="0"/>
              <a:t>シミュレーション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乱数を用いたシミュレーション（ランダムな数の利用により，現実に近い現象を再現）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4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</a:t>
            </a:r>
            <a:br>
              <a:rPr kumimoji="1" lang="en-US" altLang="ja-JP" dirty="0"/>
            </a:br>
            <a:r>
              <a:rPr kumimoji="1" lang="ja-JP" altLang="en-US" dirty="0"/>
              <a:t>①乱数の分布のバリエ｜ーション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：等確率で分布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（例）さいころは１，２，３，４，５，６で等確率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（用途の例）</a:t>
            </a:r>
            <a:r>
              <a:rPr kumimoji="1" lang="ja-JP" altLang="en-US" dirty="0"/>
              <a:t>偏りのない抽出（当選者の抽選など）</a:t>
            </a:r>
            <a:r>
              <a:rPr lang="ja-JP" altLang="en-US" dirty="0"/>
              <a:t>，偏りのないイベント発生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正規分布</a:t>
            </a:r>
            <a:r>
              <a:rPr lang="ja-JP" altLang="en-US" dirty="0"/>
              <a:t>：平均を中心に集中，平均を離れると確率が減るという性質を持つ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（用途の例）自然現象の分析，品質管理，計測データの分析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62000"/>
            <a:ext cx="6533720" cy="601435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乱数</a:t>
            </a:r>
            <a:r>
              <a:rPr lang="ja-JP" altLang="en-US" sz="2400" dirty="0"/>
              <a:t>の基本概念とその重要性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一様分布</a:t>
            </a:r>
            <a:r>
              <a:rPr lang="ja-JP" altLang="en-US" sz="2400" dirty="0"/>
              <a:t>と</a:t>
            </a:r>
            <a:r>
              <a:rPr lang="ja-JP" altLang="en-US" sz="2400" b="1" dirty="0"/>
              <a:t>正規分布</a:t>
            </a:r>
            <a:r>
              <a:rPr lang="ja-JP" altLang="en-US" sz="2400" dirty="0"/>
              <a:t>の</a:t>
            </a:r>
            <a:r>
              <a:rPr lang="en-US" altLang="ja-JP" sz="2400" dirty="0"/>
              <a:t>2</a:t>
            </a:r>
            <a:r>
              <a:rPr lang="ja-JP" altLang="en-US" sz="2400" dirty="0"/>
              <a:t>種類の乱数とその用途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b="1" dirty="0"/>
              <a:t>Excel</a:t>
            </a:r>
            <a:r>
              <a:rPr lang="ja-JP" altLang="en-US" sz="2400" b="1" dirty="0"/>
              <a:t>を用いた乱数の生成</a:t>
            </a:r>
            <a:r>
              <a:rPr lang="ja-JP" altLang="en-US" sz="2400" dirty="0"/>
              <a:t>方法と</a:t>
            </a:r>
            <a:r>
              <a:rPr lang="ja-JP" altLang="en-US" sz="2400" b="1" dirty="0"/>
              <a:t>分布の可視化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モンテカルロ法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待ち行列</a:t>
            </a:r>
            <a:r>
              <a:rPr lang="ja-JP" altLang="en-US" sz="2400" dirty="0"/>
              <a:t>を例として，</a:t>
            </a:r>
            <a:r>
              <a:rPr lang="ja-JP" altLang="en-US" sz="2400" b="1" dirty="0"/>
              <a:t>乱数のシミュレーションへの応用</a:t>
            </a:r>
            <a:r>
              <a:rPr lang="ja-JP" altLang="en-US" sz="2400" dirty="0"/>
              <a:t>を示す</a:t>
            </a:r>
            <a:br>
              <a:rPr lang="en-US" altLang="ja-JP" sz="2400" dirty="0"/>
            </a:b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5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</a:t>
            </a:r>
            <a:br>
              <a:rPr kumimoji="1" lang="en-US" altLang="ja-JP" dirty="0"/>
            </a:br>
            <a:r>
              <a:rPr kumimoji="1" lang="ja-JP" altLang="en-US" dirty="0"/>
              <a:t>②シード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lang="ja-JP" altLang="en-US" dirty="0"/>
              <a:t>コンピュータは，</a:t>
            </a:r>
            <a:r>
              <a:rPr lang="ja-JP" altLang="en-US" b="1" dirty="0"/>
              <a:t>シードと呼ばれる初期値を基に乱数を生成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シードを固定すると，同じ乱数が発生する．</a:t>
            </a:r>
            <a:endParaRPr lang="en-US" altLang="ja-JP" dirty="0"/>
          </a:p>
          <a:p>
            <a:r>
              <a:rPr kumimoji="1" lang="ja-JP" altLang="en-US" dirty="0"/>
              <a:t>コンピュータ内蔵の時計などを利用して，</a:t>
            </a:r>
            <a:r>
              <a:rPr kumimoji="1" lang="ja-JP" altLang="en-US" b="1" dirty="0"/>
              <a:t>シードを変えることは簡単にできる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266D2-1C4D-C86F-9B4F-A3025B7F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76BFB9-CB76-86D1-6584-E6EA1539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乱数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予測不可能</a:t>
            </a:r>
            <a:r>
              <a:rPr kumimoji="1" lang="ja-JP" altLang="en-US" dirty="0"/>
              <a:t>である．</a:t>
            </a:r>
          </a:p>
          <a:p>
            <a:r>
              <a:rPr kumimoji="1" lang="ja-JP" altLang="en-US" b="1" dirty="0"/>
              <a:t>ゲーム開発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を使ってアイテムの配置や敵の行動をランダムにする．</a:t>
            </a:r>
          </a:p>
          <a:p>
            <a:r>
              <a:rPr kumimoji="1" lang="ja-JP" altLang="en-US" b="1" dirty="0"/>
              <a:t>シミュレーション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を利用し，現実に近い現象を再現する．</a:t>
            </a:r>
          </a:p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等確率で分布</a:t>
            </a:r>
            <a:r>
              <a:rPr kumimoji="1" lang="ja-JP" altLang="en-US" dirty="0"/>
              <a:t>し，偏りのない抽出やイベント発生に使用される．</a:t>
            </a:r>
          </a:p>
          <a:p>
            <a:r>
              <a:rPr kumimoji="1" lang="ja-JP" altLang="en-US" b="1" dirty="0"/>
              <a:t>正規分布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平均を中心に集中</a:t>
            </a:r>
            <a:r>
              <a:rPr kumimoji="1" lang="ja-JP" altLang="en-US" dirty="0"/>
              <a:t>し，</a:t>
            </a:r>
            <a:r>
              <a:rPr kumimoji="1" lang="ja-JP" altLang="en-US" b="1" dirty="0"/>
              <a:t>離れるほど確率が減少</a:t>
            </a:r>
            <a:r>
              <a:rPr kumimoji="1" lang="ja-JP" altLang="en-US" dirty="0"/>
              <a:t>する性質を持つ．</a:t>
            </a:r>
          </a:p>
          <a:p>
            <a:r>
              <a:rPr kumimoji="1" lang="ja-JP" altLang="en-US" b="1" dirty="0"/>
              <a:t>コンピュータはシードと呼ばれる初期値から乱数を生成</a:t>
            </a:r>
            <a:r>
              <a:rPr kumimoji="1" lang="ja-JP" altLang="en-US" dirty="0"/>
              <a:t>し，シードを固定すると同じ乱数が発生する．（シードを変えることで乱数の結果を変え｜ることができる．）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D3901-607D-8AC7-3DFC-90749F78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6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7-3 Excel</a:t>
            </a:r>
            <a:r>
              <a:rPr lang="ja-JP" altLang="en-US" dirty="0"/>
              <a:t>の乱数の機能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15E4F8-C242-EBBF-A571-20B7FFF0F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8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30662-D108-64EA-CCE4-79BE07E5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の乱数の機能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FA0BA4-9108-A74F-4070-27D4E5FA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一様分布の乱数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=RAND()</a:t>
            </a:r>
            <a:r>
              <a:rPr kumimoji="1" lang="ja-JP" altLang="en-US" dirty="0"/>
              <a:t>」</a:t>
            </a:r>
            <a:r>
              <a:rPr kumimoji="1" lang="ja-JP" altLang="en-US" b="1" dirty="0"/>
              <a:t>範囲は０から１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正規分布の乱数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=NORM.INV(RAND(), mean,</a:t>
            </a:r>
            <a:r>
              <a:rPr lang="en-US" altLang="ja-JP" b="1" i="0" dirty="0" err="1">
                <a:solidFill>
                  <a:srgbClr val="111827"/>
                </a:solidFill>
                <a:effectLst/>
                <a:latin typeface="Söhne Mono"/>
              </a:rPr>
              <a:t>stdev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)</a:t>
            </a:r>
            <a:r>
              <a:rPr lang="ja-JP" altLang="en-US" b="1" i="0" dirty="0">
                <a:solidFill>
                  <a:srgbClr val="111827"/>
                </a:solidFill>
                <a:effectLst/>
                <a:latin typeface="Söhne Mono"/>
              </a:rPr>
              <a:t>」</a:t>
            </a:r>
            <a:endParaRPr lang="en-US" altLang="ja-JP" b="1" i="0" dirty="0">
              <a:solidFill>
                <a:srgbClr val="111827"/>
              </a:solidFill>
              <a:effectLst/>
              <a:latin typeface="Söhne Mono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111827"/>
                </a:solidFill>
                <a:latin typeface="Söhne Mono"/>
              </a:rPr>
              <a:t>平均が０で，標準偏差が１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E1263C-0828-BDA1-1EF0-EDF4B79D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89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107" y="1011746"/>
            <a:ext cx="8753475" cy="47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=RAND()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範囲は０から１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4" y="2362060"/>
            <a:ext cx="2727232" cy="34297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12279" y="3771901"/>
            <a:ext cx="38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で，式「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=RAND()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コピー＆貼り付け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4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0881B-748B-F3E3-7100-ECE2A5B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で特定の範囲の一様分布の乱数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61D32-C7C8-7F7B-9FF9-CA562A21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=RAND()*(b-a)+a</a:t>
            </a:r>
            <a:r>
              <a:rPr kumimoji="1" lang="ja-JP" altLang="en-US" sz="2800" dirty="0"/>
              <a:t>」</a:t>
            </a:r>
            <a:r>
              <a:rPr kumimoji="1" lang="ja-JP" altLang="en-US" sz="2800" b="1" dirty="0"/>
              <a:t>範囲は</a:t>
            </a:r>
            <a:r>
              <a:rPr kumimoji="1" lang="en-US" altLang="ja-JP" sz="2800" b="1" dirty="0"/>
              <a:t>a</a:t>
            </a:r>
            <a:r>
              <a:rPr kumimoji="1" lang="ja-JP" altLang="en-US" sz="2800" b="1" dirty="0"/>
              <a:t>から</a:t>
            </a:r>
            <a:r>
              <a:rPr kumimoji="1" lang="en-US" altLang="ja-JP" sz="2800" b="1" dirty="0"/>
              <a:t>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FFCF1-67DF-FC37-8F8D-C6F34F2F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コンテンツ プレースホルダー 11">
            <a:extLst>
              <a:ext uri="{FF2B5EF4-FFF2-40B4-BE49-F238E27FC236}">
                <a16:creationId xmlns:a16="http://schemas.microsoft.com/office/drawing/2014/main" id="{C2953ABF-A3B9-F6E6-067C-CFE451D31510}"/>
              </a:ext>
            </a:extLst>
          </p:cNvPr>
          <p:cNvSpPr txBox="1">
            <a:spLocks/>
          </p:cNvSpPr>
          <p:nvPr/>
        </p:nvSpPr>
        <p:spPr>
          <a:xfrm>
            <a:off x="341096" y="4753772"/>
            <a:ext cx="2928804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元の乱数は</a:t>
            </a:r>
            <a:r>
              <a:rPr lang="en-US" altLang="ja-JP" b="1"/>
              <a:t>0</a:t>
            </a:r>
            <a:r>
              <a:rPr lang="ja-JP" altLang="en-US" b="1"/>
              <a:t>から</a:t>
            </a:r>
            <a:r>
              <a:rPr lang="en-US" altLang="ja-JP" b="1"/>
              <a:t>1</a:t>
            </a:r>
            <a:r>
              <a:rPr lang="ja-JP" altLang="en-US"/>
              <a:t>の範囲とする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037AEB-37EA-E168-10C6-9E81CBB8281A}"/>
              </a:ext>
            </a:extLst>
          </p:cNvPr>
          <p:cNvSpPr/>
          <p:nvPr/>
        </p:nvSpPr>
        <p:spPr>
          <a:xfrm>
            <a:off x="1327807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09F22-180F-21B0-BAA8-A0D87361FBEB}"/>
              </a:ext>
            </a:extLst>
          </p:cNvPr>
          <p:cNvSpPr txBox="1"/>
          <p:nvPr/>
        </p:nvSpPr>
        <p:spPr>
          <a:xfrm>
            <a:off x="9404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7700E4-2F78-EA17-43D0-C545ED63A121}"/>
              </a:ext>
            </a:extLst>
          </p:cNvPr>
          <p:cNvSpPr txBox="1"/>
          <p:nvPr/>
        </p:nvSpPr>
        <p:spPr>
          <a:xfrm>
            <a:off x="940457" y="2682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E5632DB-197B-FE6E-2A0E-8CD4985F71C4}"/>
              </a:ext>
            </a:extLst>
          </p:cNvPr>
          <p:cNvSpPr/>
          <p:nvPr/>
        </p:nvSpPr>
        <p:spPr>
          <a:xfrm>
            <a:off x="4274207" y="2163457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CD8600-E975-79B4-31B7-068B8020CDF3}"/>
              </a:ext>
            </a:extLst>
          </p:cNvPr>
          <p:cNvSpPr txBox="1"/>
          <p:nvPr/>
        </p:nvSpPr>
        <p:spPr>
          <a:xfrm>
            <a:off x="38868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AD1994-E29E-4463-0647-9093B29F2E7C}"/>
              </a:ext>
            </a:extLst>
          </p:cNvPr>
          <p:cNvSpPr txBox="1"/>
          <p:nvPr/>
        </p:nvSpPr>
        <p:spPr>
          <a:xfrm>
            <a:off x="3886857" y="19179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2280C53B-5657-D212-EAC8-B7D5CC567DF1}"/>
              </a:ext>
            </a:extLst>
          </p:cNvPr>
          <p:cNvSpPr txBox="1">
            <a:spLocks/>
          </p:cNvSpPr>
          <p:nvPr/>
        </p:nvSpPr>
        <p:spPr>
          <a:xfrm>
            <a:off x="3481900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倍すると，範囲は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A85F2F-7DE8-9495-1FA5-44BE97092C32}"/>
              </a:ext>
            </a:extLst>
          </p:cNvPr>
          <p:cNvSpPr/>
          <p:nvPr/>
        </p:nvSpPr>
        <p:spPr>
          <a:xfrm>
            <a:off x="7138721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1C4FBD-36CE-AF34-73C0-2BB8E028D003}"/>
              </a:ext>
            </a:extLst>
          </p:cNvPr>
          <p:cNvSpPr txBox="1"/>
          <p:nvPr/>
        </p:nvSpPr>
        <p:spPr>
          <a:xfrm>
            <a:off x="6770421" y="41552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79ABB4-C921-E4C2-EA5C-3BF7502C53E2}"/>
              </a:ext>
            </a:extLst>
          </p:cNvPr>
          <p:cNvSpPr txBox="1"/>
          <p:nvPr/>
        </p:nvSpPr>
        <p:spPr>
          <a:xfrm>
            <a:off x="6805687" y="2692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コンテンツ プレースホルダー 11">
            <a:extLst>
              <a:ext uri="{FF2B5EF4-FFF2-40B4-BE49-F238E27FC236}">
                <a16:creationId xmlns:a16="http://schemas.microsoft.com/office/drawing/2014/main" id="{A9F83235-6D38-5B83-221E-286DB9630768}"/>
              </a:ext>
            </a:extLst>
          </p:cNvPr>
          <p:cNvSpPr txBox="1">
            <a:spLocks/>
          </p:cNvSpPr>
          <p:nvPr/>
        </p:nvSpPr>
        <p:spPr>
          <a:xfrm>
            <a:off x="6346414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倍して，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引くと，範囲は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CD77C2-F857-633A-B1FF-D709356C80EA}"/>
              </a:ext>
            </a:extLst>
          </p:cNvPr>
          <p:cNvSpPr/>
          <p:nvPr/>
        </p:nvSpPr>
        <p:spPr>
          <a:xfrm>
            <a:off x="7138721" y="2877435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一様分布の乱数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範囲は ー１ から １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193" y="971618"/>
            <a:ext cx="7588578" cy="8562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dirty="0"/>
              <a:t>①</a:t>
            </a:r>
            <a:r>
              <a:rPr kumimoji="1" lang="en-US" altLang="ja-JP" b="1" dirty="0"/>
              <a:t>Excel</a:t>
            </a:r>
            <a:r>
              <a:rPr kumimoji="1" lang="ja-JP" altLang="en-US" dirty="0"/>
              <a:t>を起動する． 起動したら「</a:t>
            </a:r>
            <a:r>
              <a:rPr kumimoji="1" lang="ja-JP" altLang="en-US" b="1" dirty="0"/>
              <a:t>空白のブック</a:t>
            </a:r>
            <a:r>
              <a:rPr kumimoji="1" lang="ja-JP" altLang="en-US" dirty="0"/>
              <a:t>」を選ぶ</a:t>
            </a:r>
            <a:endParaRPr kumimoji="1"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82" y="4475624"/>
            <a:ext cx="2922159" cy="224585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218086" y="5071933"/>
            <a:ext cx="1098551" cy="1065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B9B9A4-1C79-4B8C-BB78-421BD8CF2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82" y="2461174"/>
            <a:ext cx="3091962" cy="108728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E48DC-3C26-4C6C-8E3E-B38F1E9C7AC0}"/>
              </a:ext>
            </a:extLst>
          </p:cNvPr>
          <p:cNvSpPr/>
          <p:nvPr/>
        </p:nvSpPr>
        <p:spPr>
          <a:xfrm>
            <a:off x="2354112" y="3015759"/>
            <a:ext cx="1125257" cy="4132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B0E9166-F3E9-4169-982B-EA425A583381}"/>
              </a:ext>
            </a:extLst>
          </p:cNvPr>
          <p:cNvSpPr txBox="1">
            <a:spLocks/>
          </p:cNvSpPr>
          <p:nvPr/>
        </p:nvSpPr>
        <p:spPr>
          <a:xfrm>
            <a:off x="758160" y="1951452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オンライン版の場合</a:t>
            </a:r>
            <a:endParaRPr lang="en-US" altLang="ja-JP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514E85D-E527-4976-BB6D-2C7DF4A40881}"/>
              </a:ext>
            </a:extLst>
          </p:cNvPr>
          <p:cNvSpPr txBox="1">
            <a:spLocks/>
          </p:cNvSpPr>
          <p:nvPr/>
        </p:nvSpPr>
        <p:spPr>
          <a:xfrm>
            <a:off x="758160" y="3853435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アプリ版の場合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893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48118"/>
            <a:ext cx="812683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=RAND()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* 2 - 1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DA4617-D6B8-424E-9453-32EB3AE2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43" y="2457472"/>
            <a:ext cx="6371114" cy="34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277" y="425283"/>
            <a:ext cx="73183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3871" y="3123486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実行のたびに，違う値になる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（乱数なので，ランダムな値）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A16109C-DBCD-4E71-AD17-CB698B79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7" y="1963597"/>
            <a:ext cx="1951198" cy="47578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0FFDD3-348F-4F48-8AAD-A82164539A93}"/>
              </a:ext>
            </a:extLst>
          </p:cNvPr>
          <p:cNvSpPr txBox="1"/>
          <p:nvPr/>
        </p:nvSpPr>
        <p:spPr>
          <a:xfrm>
            <a:off x="2625725" y="4646990"/>
            <a:ext cx="6647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・表示が「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###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」のようになっている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 err="1">
                <a:solidFill>
                  <a:prstClr val="black"/>
                </a:solidFill>
                <a:latin typeface="+mn-ea"/>
              </a:rPr>
              <a:t>のが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気になる場合には，</a:t>
            </a:r>
            <a:r>
              <a:rPr kumimoji="1" lang="ja-JP" altLang="en-US" sz="2800" b="1" dirty="0">
                <a:solidFill>
                  <a:prstClr val="black"/>
                </a:solidFill>
                <a:latin typeface="+mn-ea"/>
              </a:rPr>
              <a:t>列の幅を広げる</a:t>
            </a:r>
            <a:endParaRPr kumimoji="1" lang="en-US" altLang="ja-JP" sz="2800" b="1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・あとで使うので，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Excel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は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終了しないで，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そのままにしておく</a:t>
            </a:r>
          </a:p>
        </p:txBody>
      </p:sp>
    </p:spTree>
    <p:extLst>
      <p:ext uri="{BB962C8B-B14F-4D97-AF65-F5344CB8AC3E}">
        <p14:creationId xmlns:p14="http://schemas.microsoft.com/office/powerpoint/2010/main" val="24345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Microsoft 365</a:t>
            </a:r>
            <a:r>
              <a:rPr lang="ja-JP" altLang="en-US" sz="2400" dirty="0"/>
              <a:t>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</a:t>
            </a:r>
            <a:r>
              <a:rPr lang="ja-JP" altLang="en-US" sz="2400" dirty="0"/>
              <a:t>の乱数の機能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乱数とシミュレーション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円周率を求める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到着間隔を分析する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00D69-357A-462F-8826-5848EFBB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2DB7D8-EA50-468E-8C4F-45B075CF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52" y="790852"/>
            <a:ext cx="563402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いままでのまとめ</a:t>
            </a:r>
            <a:endParaRPr lang="en-US" altLang="ja-JP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セル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A1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から</a:t>
            </a:r>
            <a:r>
              <a:rPr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A100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-1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以上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1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未満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の乱数の式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=RAND()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* 2 - 1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4F5F3E-DC46-4E4C-B1F0-F5229742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8E6887-5B2D-46D9-AD04-00E27884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" y="790852"/>
            <a:ext cx="1832586" cy="44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7-4</a:t>
            </a:r>
            <a:r>
              <a:rPr lang="ja-JP" altLang="en-US" sz="4000" dirty="0"/>
              <a:t>乱数とシミュレーション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08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r="25546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ランダム性を含む現象のシミュレーション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交通流，天候，金融，物理現象など，ランダム性を持つ現象を</a:t>
            </a:r>
            <a:r>
              <a:rPr lang="ja-JP" altLang="en-US" sz="2400" b="1" dirty="0"/>
              <a:t>デジタル上で再現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→ 現象の理解，意思決定のサポート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8888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8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モンテカルロシミュレーション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乱数を利用して</a:t>
            </a:r>
            <a:r>
              <a:rPr kumimoji="1" lang="ja-JP" altLang="en-US" sz="2400" b="1" dirty="0"/>
              <a:t>ランダムな試行を繰り返し</a:t>
            </a:r>
            <a:r>
              <a:rPr kumimoji="1" lang="ja-JP" altLang="en-US" sz="2400" dirty="0"/>
              <a:t>，統計的な</a:t>
            </a:r>
            <a:r>
              <a:rPr kumimoji="1" lang="ja-JP" altLang="en-US" sz="2400" b="1" dirty="0"/>
              <a:t>結果を得る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→ 不確実性を考慮した意思決定，近似解の算出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12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7-5</a:t>
            </a:r>
            <a:r>
              <a:rPr lang="ja-JP" altLang="en-US" sz="4000" dirty="0"/>
              <a:t>円周率を求める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53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36520-946A-B9DE-F1A5-3C26FCD4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44126" cy="835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モンテカルロシミュレーションによる円周率の算出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BA2BC-F15C-5575-59E9-8A19AFAF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5662"/>
            <a:ext cx="8461208" cy="5325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モンテカルロシミュレーションによる円周率の算出は，</a:t>
            </a:r>
            <a:r>
              <a:rPr kumimoji="1" lang="ja-JP" altLang="en-US" b="1" dirty="0"/>
              <a:t>一様分布の乱数</a:t>
            </a:r>
            <a:r>
              <a:rPr kumimoji="1" lang="ja-JP" altLang="en-US" dirty="0"/>
              <a:t>を使用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ランダムに点</a:t>
            </a:r>
            <a:r>
              <a:rPr kumimoji="1" lang="ja-JP" altLang="en-US" dirty="0"/>
              <a:t>を生成</a:t>
            </a:r>
          </a:p>
          <a:p>
            <a:pPr marL="0" indent="0">
              <a:buNone/>
            </a:pPr>
            <a:r>
              <a:rPr kumimoji="1" lang="ja-JP" altLang="en-US" dirty="0"/>
              <a:t>②①で打った点が</a:t>
            </a:r>
            <a:r>
              <a:rPr kumimoji="1" lang="ja-JP" altLang="en-US" b="1" dirty="0"/>
              <a:t>円の内部に入るかどうか</a:t>
            </a:r>
            <a:r>
              <a:rPr kumimoji="1" lang="ja-JP" altLang="en-US" dirty="0"/>
              <a:t>を判定</a:t>
            </a:r>
          </a:p>
          <a:p>
            <a:pPr marL="0" indent="0">
              <a:buNone/>
            </a:pPr>
            <a:r>
              <a:rPr kumimoji="1" lang="ja-JP" altLang="en-US" dirty="0"/>
              <a:t>③</a:t>
            </a:r>
            <a:r>
              <a:rPr kumimoji="1" lang="ja-JP" altLang="en-US" b="1" dirty="0"/>
              <a:t>円内に入った点の数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全体の点の数で割る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④③から，</a:t>
            </a:r>
            <a:r>
              <a:rPr kumimoji="1" lang="ja-JP" altLang="en-US" dirty="0"/>
              <a:t>円の面積を算出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⑤④から，円周率を算出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乱数</a:t>
            </a:r>
            <a:r>
              <a:rPr kumimoji="1" lang="ja-JP" altLang="en-US" dirty="0"/>
              <a:t>を使って，</a:t>
            </a:r>
            <a:r>
              <a:rPr kumimoji="1" lang="ja-JP" altLang="en-US" b="1" dirty="0"/>
              <a:t>ランダム</a:t>
            </a:r>
            <a:r>
              <a:rPr lang="ja-JP" altLang="en-US" b="1" dirty="0"/>
              <a:t>に</a:t>
            </a:r>
            <a:r>
              <a:rPr kumimoji="1" lang="ja-JP" altLang="en-US" b="1" dirty="0"/>
              <a:t>点を生成</a:t>
            </a:r>
            <a:r>
              <a:rPr kumimoji="1" lang="ja-JP" altLang="en-US" dirty="0"/>
              <a:t>し，円周率を求めていく．得られる結果は</a:t>
            </a:r>
            <a:r>
              <a:rPr kumimoji="1" lang="ja-JP" altLang="en-US" b="1" dirty="0"/>
              <a:t>近似的な値</a:t>
            </a:r>
            <a:r>
              <a:rPr kumimoji="1" lang="ja-JP" altLang="en-US" dirty="0"/>
              <a:t>であり，</a:t>
            </a:r>
            <a:r>
              <a:rPr kumimoji="1" lang="ja-JP" altLang="en-US" b="1" dirty="0"/>
              <a:t>乱数の数を増やす</a:t>
            </a:r>
            <a:r>
              <a:rPr kumimoji="1" lang="ja-JP" altLang="en-US" dirty="0"/>
              <a:t>ことでより正確な結果に近づけることができる．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6061EF-9FE3-6CDC-C8A1-945248C3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87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縦２，横２の四角形</a:t>
            </a:r>
            <a:endParaRPr kumimoji="1" lang="en-US" altLang="ja-JP" sz="2800" dirty="0"/>
          </a:p>
          <a:p>
            <a:r>
              <a:rPr kumimoji="1" lang="ja-JP" altLang="en-US" sz="2800" dirty="0"/>
              <a:t>面積は４</a:t>
            </a:r>
          </a:p>
        </p:txBody>
      </p:sp>
    </p:spTree>
    <p:extLst>
      <p:ext uri="{BB962C8B-B14F-4D97-AF65-F5344CB8AC3E}">
        <p14:creationId xmlns:p14="http://schemas.microsoft.com/office/powerpoint/2010/main" val="109496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半径１の円</a:t>
            </a:r>
            <a:endParaRPr kumimoji="1" lang="en-US" altLang="ja-JP" sz="2800" dirty="0"/>
          </a:p>
          <a:p>
            <a:r>
              <a:rPr kumimoji="1" lang="ja-JP" altLang="en-US" sz="2800" dirty="0"/>
              <a:t>面積＝円周率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81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775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正方形の中でランダム</a:t>
            </a:r>
            <a:endParaRPr kumimoji="1" lang="en-US" altLang="ja-JP" sz="2800" dirty="0"/>
          </a:p>
          <a:p>
            <a:r>
              <a:rPr kumimoji="1" lang="ja-JP" altLang="en-US" sz="2800" dirty="0"/>
              <a:t>に点を生成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→</a:t>
            </a:r>
            <a:endParaRPr kumimoji="1" lang="en-US" altLang="ja-JP" sz="2800" dirty="0"/>
          </a:p>
          <a:p>
            <a:r>
              <a:rPr kumimoji="1" lang="ja-JP" altLang="en-US" sz="2800" dirty="0"/>
              <a:t>内側に点が入る確率は</a:t>
            </a:r>
            <a:endParaRPr kumimoji="1" lang="en-US" altLang="ja-JP" sz="2800" dirty="0"/>
          </a:p>
          <a:p>
            <a:r>
              <a:rPr kumimoji="1" lang="ja-JP" altLang="en-US" sz="2800" dirty="0"/>
              <a:t>円周率／４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49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モンテカルロシミュレーション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円周率の算出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762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7-1 Microsoft 365</a:t>
            </a:r>
            <a:r>
              <a:rPr lang="ja-JP" altLang="en-US" dirty="0"/>
              <a:t>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6874" y="568325"/>
            <a:ext cx="80536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1" y="2325935"/>
            <a:ext cx="789899" cy="37286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09" y="2325935"/>
            <a:ext cx="789900" cy="3728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47" y="2325935"/>
            <a:ext cx="789900" cy="372866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7575" y="3831149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実行のたびに，違う値になる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（乱数なので，ランダムな値）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7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4E35F68-3066-4A9A-A28D-F32F0029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28" y="4608124"/>
            <a:ext cx="1375445" cy="13098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2" y="935752"/>
            <a:ext cx="2641146" cy="1566949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2149" y="2812386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008806" y="2686908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02617" y="257170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500859" y="150274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21470" y="6432148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</a:t>
            </a:r>
            <a:endParaRPr kumimoji="1" lang="ja-JP" altLang="en-US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60013" y="6270152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7992F4-B37A-4553-A6F1-B78E3951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988" y="3292559"/>
            <a:ext cx="2295702" cy="87045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91177" y="3302435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09160" y="3541468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09160" y="3686953"/>
            <a:ext cx="220541" cy="125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53C848-2FA6-42FE-9779-5E0A0AC41AED}"/>
              </a:ext>
            </a:extLst>
          </p:cNvPr>
          <p:cNvSpPr/>
          <p:nvPr/>
        </p:nvSpPr>
        <p:spPr>
          <a:xfrm>
            <a:off x="2086764" y="4659759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94F05-21AF-4CF4-BC23-9B628C835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952" y="584233"/>
            <a:ext cx="3124361" cy="20384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90AB675-8E87-4F30-896D-80D76D78C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726" y="3768404"/>
            <a:ext cx="4102274" cy="2336930"/>
          </a:xfrm>
          <a:prstGeom prst="rect">
            <a:avLst/>
          </a:prstGeom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90ADE6E7-658C-40F6-9F56-93A27537A861}"/>
              </a:ext>
            </a:extLst>
          </p:cNvPr>
          <p:cNvSpPr txBox="1">
            <a:spLocks/>
          </p:cNvSpPr>
          <p:nvPr/>
        </p:nvSpPr>
        <p:spPr>
          <a:xfrm>
            <a:off x="1493163" y="4238578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C4066A-E3CD-40DF-984A-0B3FF55BC6F2}"/>
              </a:ext>
            </a:extLst>
          </p:cNvPr>
          <p:cNvSpPr txBox="1">
            <a:spLocks/>
          </p:cNvSpPr>
          <p:nvPr/>
        </p:nvSpPr>
        <p:spPr>
          <a:xfrm>
            <a:off x="1200738" y="5929610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7751FB-F25B-4A9E-AAE0-3BEF6831F8D7}"/>
              </a:ext>
            </a:extLst>
          </p:cNvPr>
          <p:cNvSpPr/>
          <p:nvPr/>
        </p:nvSpPr>
        <p:spPr>
          <a:xfrm>
            <a:off x="3175673" y="4717924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3D7C32-10CF-432A-95B0-671283DC97A8}"/>
              </a:ext>
            </a:extLst>
          </p:cNvPr>
          <p:cNvSpPr/>
          <p:nvPr/>
        </p:nvSpPr>
        <p:spPr>
          <a:xfrm>
            <a:off x="2424889" y="5712504"/>
            <a:ext cx="282328" cy="25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8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散布図の種類の選択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581889" y="4106819"/>
            <a:ext cx="1251239" cy="2529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49375FA-B4AD-43C6-9EA4-61C5392357D6}"/>
              </a:ext>
            </a:extLst>
          </p:cNvPr>
          <p:cNvGrpSpPr/>
          <p:nvPr/>
        </p:nvGrpSpPr>
        <p:grpSpPr>
          <a:xfrm>
            <a:off x="370140" y="4480407"/>
            <a:ext cx="8667499" cy="2125074"/>
            <a:chOff x="154656" y="876149"/>
            <a:chExt cx="8667499" cy="212507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D1C8A0A-3581-4660-A65C-92F404C9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1448" y="876150"/>
              <a:ext cx="5192127" cy="21250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407589" y="876149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934184" y="1471456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6332541" y="1401045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946341" y="1840026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コンテンツ プレースホルダー 2"/>
            <p:cNvSpPr txBox="1">
              <a:spLocks/>
            </p:cNvSpPr>
            <p:nvPr/>
          </p:nvSpPr>
          <p:spPr>
            <a:xfrm>
              <a:off x="3407589" y="2001555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一番左上の散布図をクリック</a:t>
              </a: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E446AA11-5C9C-4229-8703-82FEB9D018AB}"/>
                </a:ext>
              </a:extLst>
            </p:cNvPr>
            <p:cNvSpPr txBox="1">
              <a:spLocks/>
            </p:cNvSpPr>
            <p:nvPr/>
          </p:nvSpPr>
          <p:spPr>
            <a:xfrm>
              <a:off x="154656" y="1938687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2AC56C6-C891-4AF6-A623-F0714261CB13}"/>
              </a:ext>
            </a:extLst>
          </p:cNvPr>
          <p:cNvGrpSpPr/>
          <p:nvPr/>
        </p:nvGrpSpPr>
        <p:grpSpPr>
          <a:xfrm>
            <a:off x="162706" y="532001"/>
            <a:ext cx="8270464" cy="3097300"/>
            <a:chOff x="-19093" y="3421270"/>
            <a:chExt cx="8270464" cy="3097300"/>
          </a:xfrm>
        </p:grpSpPr>
        <p:sp>
          <p:nvSpPr>
            <p:cNvPr id="14" name="コンテンツ プレースホルダー 2">
              <a:extLst>
                <a:ext uri="{FF2B5EF4-FFF2-40B4-BE49-F238E27FC236}">
                  <a16:creationId xmlns:a16="http://schemas.microsoft.com/office/drawing/2014/main" id="{D6513A32-7E1A-4F78-B6CA-2B0C0995EBF9}"/>
                </a:ext>
              </a:extLst>
            </p:cNvPr>
            <p:cNvSpPr txBox="1">
              <a:spLocks/>
            </p:cNvSpPr>
            <p:nvPr/>
          </p:nvSpPr>
          <p:spPr>
            <a:xfrm>
              <a:off x="-19093" y="5014675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AADAAF5-00F0-4772-B4FF-2E769E71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0786" y="3588764"/>
              <a:ext cx="2994545" cy="2851822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18A2E9-B27B-4BBE-8145-FB25BABDD5B5}"/>
                </a:ext>
              </a:extLst>
            </p:cNvPr>
            <p:cNvSpPr/>
            <p:nvPr/>
          </p:nvSpPr>
          <p:spPr>
            <a:xfrm>
              <a:off x="4124304" y="3736166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090792B3-12D1-4CDF-819F-72395A5ED430}"/>
                </a:ext>
              </a:extLst>
            </p:cNvPr>
            <p:cNvSpPr txBox="1">
              <a:spLocks/>
            </p:cNvSpPr>
            <p:nvPr/>
          </p:nvSpPr>
          <p:spPr>
            <a:xfrm>
              <a:off x="4222469" y="3421270"/>
              <a:ext cx="1251239" cy="25293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挿入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594D8A0-D717-45B7-92FF-9E33A27F4F0D}"/>
                </a:ext>
              </a:extLst>
            </p:cNvPr>
            <p:cNvSpPr/>
            <p:nvPr/>
          </p:nvSpPr>
          <p:spPr>
            <a:xfrm>
              <a:off x="6436668" y="3815823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コンテンツ プレースホルダー 2">
              <a:extLst>
                <a:ext uri="{FF2B5EF4-FFF2-40B4-BE49-F238E27FC236}">
                  <a16:creationId xmlns:a16="http://schemas.microsoft.com/office/drawing/2014/main" id="{E8160AB7-089F-41D6-8C33-0C70269F327F}"/>
                </a:ext>
              </a:extLst>
            </p:cNvPr>
            <p:cNvSpPr txBox="1">
              <a:spLocks/>
            </p:cNvSpPr>
            <p:nvPr/>
          </p:nvSpPr>
          <p:spPr>
            <a:xfrm>
              <a:off x="5761757" y="3737647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792F4EC-3BED-4659-9C9E-A4E79C0B5CD8}"/>
                </a:ext>
              </a:extLst>
            </p:cNvPr>
            <p:cNvSpPr/>
            <p:nvPr/>
          </p:nvSpPr>
          <p:spPr>
            <a:xfrm>
              <a:off x="4661827" y="6021602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0CD087E4-A5E4-4E12-A234-CB1A8E548A7F}"/>
                </a:ext>
              </a:extLst>
            </p:cNvPr>
            <p:cNvSpPr txBox="1">
              <a:spLocks/>
            </p:cNvSpPr>
            <p:nvPr/>
          </p:nvSpPr>
          <p:spPr>
            <a:xfrm>
              <a:off x="2123075" y="6183131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一番左の散布図をクリック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940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504" y="649565"/>
            <a:ext cx="7970467" cy="389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② セル</a:t>
            </a:r>
            <a:r>
              <a:rPr lang="en-US" altLang="ja-JP" sz="2400" b="1" dirty="0">
                <a:latin typeface="メイリオ" panose="020B0604030504040204" pitchFamily="50" charset="-128"/>
              </a:rPr>
              <a:t>A1</a:t>
            </a:r>
            <a:r>
              <a:rPr lang="ja-JP" altLang="en-US" sz="2400" b="1" dirty="0">
                <a:latin typeface="メイリオ" panose="020B0604030504040204" pitchFamily="50" charset="-128"/>
              </a:rPr>
              <a:t>から</a:t>
            </a:r>
            <a:r>
              <a:rPr lang="en-US" altLang="ja-JP" sz="2400" b="1" dirty="0">
                <a:latin typeface="メイリオ" panose="020B0604030504040204" pitchFamily="50" charset="-128"/>
              </a:rPr>
              <a:t>B100</a:t>
            </a:r>
            <a:r>
              <a:rPr lang="ja-JP" altLang="en-US" sz="2400" b="1" dirty="0" err="1">
                <a:latin typeface="メイリオ" panose="020B0604030504040204" pitchFamily="50" charset="-128"/>
              </a:rPr>
              <a:t>までの</a:t>
            </a:r>
            <a:r>
              <a:rPr lang="ja-JP" altLang="en-US" sz="2400" b="1" dirty="0">
                <a:latin typeface="メイリオ" panose="020B0604030504040204" pitchFamily="50" charset="-128"/>
              </a:rPr>
              <a:t>エリア</a:t>
            </a:r>
            <a:r>
              <a:rPr lang="ja-JP" altLang="en-US" sz="2400" dirty="0">
                <a:latin typeface="メイリオ" panose="020B0604030504040204" pitchFamily="50" charset="-128"/>
              </a:rPr>
              <a:t>を，マウスでドラッグして（範囲選択），散布図を作成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64" y="585184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マウスでドラッグ（範囲選択）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43475" y="282289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15520" y="5143999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乱数の散布図が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得られる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3" y="2177150"/>
            <a:ext cx="704202" cy="33241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5CCDDEC-8EEA-4D97-A4EC-F28A656B1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881" y="2191217"/>
            <a:ext cx="4493538" cy="27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3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20" y="1552908"/>
            <a:ext cx="5349800" cy="422806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8BA1C8D-4908-4CE9-8708-5BC14577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699239" y="2343150"/>
            <a:ext cx="3367454" cy="2629911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1215" y="5090443"/>
            <a:ext cx="603242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正方形の中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１０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０個</a:t>
            </a:r>
          </a:p>
        </p:txBody>
      </p:sp>
    </p:spTree>
    <p:extLst>
      <p:ext uri="{BB962C8B-B14F-4D97-AF65-F5344CB8AC3E}">
        <p14:creationId xmlns:p14="http://schemas.microsoft.com/office/powerpoint/2010/main" val="160429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5114" y="368801"/>
            <a:ext cx="748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③ 中心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(0, 0)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で半径１の円の式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=(A1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A1+ B1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B1 ) &lt; 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2C529A-684D-4CBF-BF12-FAAECAA47C9C}"/>
              </a:ext>
            </a:extLst>
          </p:cNvPr>
          <p:cNvSpPr txBox="1"/>
          <p:nvPr/>
        </p:nvSpPr>
        <p:spPr>
          <a:xfrm>
            <a:off x="442613" y="3252156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点が「半径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の円の中にあるか」を調べている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１００個の点全てを調べ，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円の中の点の数が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なら，円の面積は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* 4 / 100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084393-3B4F-473F-B4C3-4E3BD8CB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5" y="4613096"/>
            <a:ext cx="2515491" cy="198804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77020D-5619-4963-9049-18952C7795CA}"/>
              </a:ext>
            </a:extLst>
          </p:cNvPr>
          <p:cNvSpPr/>
          <p:nvPr/>
        </p:nvSpPr>
        <p:spPr>
          <a:xfrm>
            <a:off x="1309244" y="5015375"/>
            <a:ext cx="1567519" cy="122286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18988B-8EE4-4434-A29F-C47B83DF3423}"/>
              </a:ext>
            </a:extLst>
          </p:cNvPr>
          <p:cNvSpPr txBox="1"/>
          <p:nvPr/>
        </p:nvSpPr>
        <p:spPr>
          <a:xfrm>
            <a:off x="239484" y="640968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正方形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D21E1F-1FBA-41D0-8BBC-C98072B2911C}"/>
              </a:ext>
            </a:extLst>
          </p:cNvPr>
          <p:cNvSpPr/>
          <p:nvPr/>
        </p:nvSpPr>
        <p:spPr>
          <a:xfrm>
            <a:off x="1309244" y="5026211"/>
            <a:ext cx="1511012" cy="12228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5FF46E-177F-4FEB-8FCC-E711A416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96" y="1294954"/>
            <a:ext cx="3593302" cy="14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8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6597" y="1047208"/>
            <a:ext cx="855587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④ セル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08" y="2649508"/>
            <a:ext cx="1549370" cy="3308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35" y="2847723"/>
            <a:ext cx="3072089" cy="25648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26411" y="5568328"/>
            <a:ext cx="4852610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青い点が，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円の内側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にあれば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TRUE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4712677" y="3123433"/>
            <a:ext cx="2540977" cy="2013439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13FD2B2A-4B58-4777-81A0-5CC889D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32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で条件に合致するセルを数える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99543"/>
            <a:ext cx="8461208" cy="1039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</a:rPr>
              <a:t>=</a:t>
            </a:r>
            <a:r>
              <a:rPr lang="en-US" altLang="ja-JP" b="1" dirty="0" err="1">
                <a:latin typeface="メイリオ" panose="020B0604030504040204" pitchFamily="50" charset="-128"/>
              </a:rPr>
              <a:t>COUNTIF</a:t>
            </a:r>
            <a:r>
              <a:rPr lang="en-US" altLang="ja-JP" b="1" dirty="0">
                <a:latin typeface="メイリオ" panose="020B0604030504040204" pitchFamily="50" charset="-128"/>
              </a:rPr>
              <a:t>(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C1:C100</a:t>
            </a:r>
            <a:r>
              <a:rPr lang="en-US" altLang="ja-JP" b="1" dirty="0">
                <a:latin typeface="メイリオ" panose="020B0604030504040204" pitchFamily="50" charset="-128"/>
              </a:rPr>
              <a:t>,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TRUE</a:t>
            </a:r>
            <a:r>
              <a:rPr lang="en-US" altLang="ja-JP" b="1" dirty="0">
                <a:latin typeface="メイリオ" panose="020B0604030504040204" pitchFamily="50" charset="-128"/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1321" y="2593891"/>
            <a:ext cx="6470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セルの範囲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C1:C100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の中で，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になっているものを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数える</a:t>
            </a:r>
          </a:p>
        </p:txBody>
      </p:sp>
    </p:spTree>
    <p:extLst>
      <p:ext uri="{BB962C8B-B14F-4D97-AF65-F5344CB8AC3E}">
        <p14:creationId xmlns:p14="http://schemas.microsoft.com/office/powerpoint/2010/main" val="1118151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3" y="530225"/>
            <a:ext cx="7539038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=COUNTIF(C1:C100, TRUE)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を数える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67256A-F670-4489-806A-E82F28F6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2" y="2174887"/>
            <a:ext cx="4814276" cy="4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4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0650" y="384175"/>
            <a:ext cx="8753475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=C101 * 4 /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結果を確認する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 円周率が求まる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円の面積 ＝ 円周率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（半径）</a:t>
            </a:r>
            <a:r>
              <a:rPr kumimoji="1" lang="ja-JP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ただし，今回は，半径＝１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9BCCDD-34C8-4E8C-BB19-3EBC2C3B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" y="3734016"/>
            <a:ext cx="3943037" cy="21455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109D88-8551-4B14-811C-4EEB6B315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78" y="3738761"/>
            <a:ext cx="4265022" cy="1897454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BA200C5B-8942-4FE6-A69E-2F3F50F514CE}"/>
              </a:ext>
            </a:extLst>
          </p:cNvPr>
          <p:cNvSpPr/>
          <p:nvPr/>
        </p:nvSpPr>
        <p:spPr>
          <a:xfrm>
            <a:off x="4314157" y="4494997"/>
            <a:ext cx="354459" cy="46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0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7-6</a:t>
            </a:r>
            <a:r>
              <a:rPr lang="ja-JP" altLang="en-US" dirty="0"/>
              <a:t>到着間隔を分析する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933BEB-2A6F-31D2-7FD7-CF5EA1AEE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66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r="29622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は，複数の要素が順番待ちするもの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は，現実世界での様々な現象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交通システム，通信ネットワーク，製造ライン，カスタマーサービス（レジの並びなど）｜の分析，改善</a:t>
            </a:r>
            <a:endParaRPr kumimoji="1" lang="ja-JP" altLang="en-US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待ち行列</a:t>
            </a:r>
          </a:p>
        </p:txBody>
      </p:sp>
    </p:spTree>
    <p:extLst>
      <p:ext uri="{BB962C8B-B14F-4D97-AF65-F5344CB8AC3E}">
        <p14:creationId xmlns:p14="http://schemas.microsoft.com/office/powerpoint/2010/main" val="3847126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3CE18-0CF5-1323-9DBB-3B862FFD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ランダムな到着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8F1275-6F44-0EDE-F5ED-A298BAB6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予測不可能な時間間隔で到着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すること</a:t>
            </a: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店舗の待ち行列では，ふつう，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である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現実世界の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様々なシミュレーションに役立つ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考え方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を考慮した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により，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現実のシステムの挙動をリアルに再現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でき，システムの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改善や最適化に役立つ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87B18D-FDF5-FF18-08EA-A92E8F65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9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等間隔の到着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 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 というとき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3835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06686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743" y="4325574"/>
            <a:ext cx="836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５分ごとに１人ずつ来る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 現実にはあり得ません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8767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052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9722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007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12969" y="2765871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18253" y="276572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271345" y="277350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324437" y="278128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01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ランダムな到着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950" y="5071423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客は６０分の間に，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ランダムに到着</a:t>
            </a:r>
            <a:endParaRPr kumimoji="1" lang="en-US" altLang="ja-JP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21809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86328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76773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66695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 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 というとき</a:t>
            </a:r>
          </a:p>
        </p:txBody>
      </p:sp>
    </p:spTree>
    <p:extLst>
      <p:ext uri="{BB962C8B-B14F-4D97-AF65-F5344CB8AC3E}">
        <p14:creationId xmlns:p14="http://schemas.microsoft.com/office/powerpoint/2010/main" val="3869860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シミュレーション</a:t>
            </a:r>
            <a:r>
              <a:rPr lang="ja-JP" altLang="en-US" dirty="0"/>
              <a:t>による，</a:t>
            </a:r>
            <a:r>
              <a:rPr lang="ja-JP" altLang="en-US" b="1" dirty="0"/>
              <a:t>仮説の検証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例えば，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スーパーのレジなどの待ち行列．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意外と，</a:t>
            </a:r>
            <a:r>
              <a:rPr kumimoji="1" lang="ja-JP" altLang="en-US" b="1" dirty="0"/>
              <a:t>私の寸前</a:t>
            </a:r>
            <a:r>
              <a:rPr kumimoji="1" lang="ja-JP" altLang="en-US" dirty="0"/>
              <a:t>に，</a:t>
            </a:r>
            <a:r>
              <a:rPr kumimoji="1" lang="ja-JP" altLang="en-US" b="1" dirty="0"/>
              <a:t>別の人が並ぶ</a:t>
            </a:r>
            <a:r>
              <a:rPr kumimoji="1" lang="ja-JP" altLang="en-US" dirty="0"/>
              <a:t>ことが</a:t>
            </a:r>
            <a:r>
              <a:rPr lang="ja-JP" altLang="en-US" dirty="0"/>
              <a:t>ある．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私の運が悪いのか？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No</a:t>
            </a:r>
            <a:r>
              <a:rPr lang="ja-JP" altLang="en-US" dirty="0"/>
              <a:t>このことをシミュレーションで確認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49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待ち行列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ランダムな到着での到着間隔を分析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4049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1038225"/>
            <a:ext cx="788820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新しく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空白のブック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を作る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60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=TRUNC( RAND()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 60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C8DDE762-0141-46CA-8529-C40AAED4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C22A434-27BA-4CE6-8193-78063A13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4" y="2977753"/>
            <a:ext cx="5838633" cy="29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8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7175" y="1057275"/>
            <a:ext cx="852587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客が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１２人来る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という状況をシミュレーションしたい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92231" y="4692234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実行のたびに違う値になる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（乱数なので，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ランダム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0" y="3456799"/>
            <a:ext cx="1308956" cy="319759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9F5D3B7A-7F64-44CF-9C97-2BB4409E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0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6653" y="96512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列にあるもの（式）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について，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式の結果の「値」だけ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42445" y="4804928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ドラッグして，範囲選択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022000" y="3033058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2420" y="2080783"/>
            <a:ext cx="20313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②右クリック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「コピー」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60816" y="3029757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7248" y="219241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③値だけを張り付け</a:t>
            </a:r>
            <a:endParaRPr lang="en-US" altLang="ja-JP" sz="2400" b="1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B1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して，「貼り付け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のオプション」の「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タイトル 14">
            <a:extLst>
              <a:ext uri="{FF2B5EF4-FFF2-40B4-BE49-F238E27FC236}">
                <a16:creationId xmlns:a16="http://schemas.microsoft.com/office/drawing/2014/main" id="{29391A7B-9253-4625-97A4-E26A3DDC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142039-6553-400F-9265-5D9ECE5A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93" y="3894332"/>
            <a:ext cx="3025915" cy="10105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2A555E-5697-4582-9E33-20B0C31A99C0}"/>
              </a:ext>
            </a:extLst>
          </p:cNvPr>
          <p:cNvSpPr txBox="1"/>
          <p:nvPr/>
        </p:nvSpPr>
        <p:spPr>
          <a:xfrm>
            <a:off x="5194323" y="575618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のバージョンに</a:t>
            </a:r>
            <a:r>
              <a:rPr lang="ja-JP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よっ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ては，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違う場合がある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753948-127A-4BB5-A8F3-75BF2052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4" y="2053072"/>
            <a:ext cx="857749" cy="25898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B56C17-8747-425A-B6BA-E9DBBAF3D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276" y="3535539"/>
            <a:ext cx="1412948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 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 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0352" y="984908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列の値を並べ替えたい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653" y="4819060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2" y="1959009"/>
            <a:ext cx="1657350" cy="2543175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2931" y="4710901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25F6902-131A-479A-981E-FC8B798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25B98-066E-4DF1-AD0E-FF6B7BC44FF4}"/>
              </a:ext>
            </a:extLst>
          </p:cNvPr>
          <p:cNvSpPr txBox="1"/>
          <p:nvPr/>
        </p:nvSpPr>
        <p:spPr>
          <a:xfrm>
            <a:off x="4161034" y="2999162"/>
            <a:ext cx="126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続く</a:t>
            </a:r>
          </a:p>
        </p:txBody>
      </p:sp>
    </p:spTree>
    <p:extLst>
      <p:ext uri="{BB962C8B-B14F-4D97-AF65-F5344CB8AC3E}">
        <p14:creationId xmlns:p14="http://schemas.microsoft.com/office/powerpoint/2010/main" val="3387702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A6619-8027-4F13-97C0-AD0864AD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77" y="872743"/>
            <a:ext cx="4571659" cy="223887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693" y="5092644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82469" y="1262015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931920" y="1477831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59028" y="3333494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068547" y="326315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6971" y="4984485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4AB765-29E3-4407-980B-BD845EA7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3" y="1694124"/>
            <a:ext cx="2094279" cy="26261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A49A07-DB75-4B97-A351-847B53363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43" y="4468813"/>
            <a:ext cx="3321221" cy="1089081"/>
          </a:xfrm>
          <a:prstGeom prst="rect">
            <a:avLst/>
          </a:prstGeom>
        </p:spPr>
      </p:pic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8F3BDD89-EDD3-4C21-9478-9C6865FA680D}"/>
              </a:ext>
            </a:extLst>
          </p:cNvPr>
          <p:cNvSpPr txBox="1">
            <a:spLocks/>
          </p:cNvSpPr>
          <p:nvPr/>
        </p:nvSpPr>
        <p:spPr>
          <a:xfrm>
            <a:off x="4528608" y="5867867"/>
            <a:ext cx="4095027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並べ替えのみ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」を選ぶ</a:t>
            </a:r>
          </a:p>
        </p:txBody>
      </p:sp>
      <p:sp>
        <p:nvSpPr>
          <p:cNvPr id="29" name="角丸四角形 25">
            <a:extLst>
              <a:ext uri="{FF2B5EF4-FFF2-40B4-BE49-F238E27FC236}">
                <a16:creationId xmlns:a16="http://schemas.microsoft.com/office/drawing/2014/main" id="{EAA26045-D63A-4864-B389-FBEA68F9B514}"/>
              </a:ext>
            </a:extLst>
          </p:cNvPr>
          <p:cNvSpPr/>
          <p:nvPr/>
        </p:nvSpPr>
        <p:spPr>
          <a:xfrm>
            <a:off x="4360656" y="5721170"/>
            <a:ext cx="4095026" cy="68788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1738D99-BF67-4526-B042-B33260003F9C}"/>
              </a:ext>
            </a:extLst>
          </p:cNvPr>
          <p:cNvSpPr/>
          <p:nvPr/>
        </p:nvSpPr>
        <p:spPr>
          <a:xfrm>
            <a:off x="7134446" y="5077101"/>
            <a:ext cx="770953" cy="29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14">
            <a:extLst>
              <a:ext uri="{FF2B5EF4-FFF2-40B4-BE49-F238E27FC236}">
                <a16:creationId xmlns:a16="http://schemas.microsoft.com/office/drawing/2014/main" id="{34440BF6-4C87-4712-8FA1-1BC209751681}"/>
              </a:ext>
            </a:extLst>
          </p:cNvPr>
          <p:cNvSpPr/>
          <p:nvPr/>
        </p:nvSpPr>
        <p:spPr>
          <a:xfrm>
            <a:off x="4955933" y="5916144"/>
            <a:ext cx="4099240" cy="8802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9571" y="4058065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566979" y="1674327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45849" y="3949906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787456F-53E5-45C0-9643-FDC806EB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4" y="639577"/>
            <a:ext cx="1991319" cy="30556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CDC7FC-3A39-4D18-AC9C-6F5845E1B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50" y="309093"/>
            <a:ext cx="4769242" cy="115908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EC8CEA-8995-4D90-8C38-F561872E1A98}"/>
              </a:ext>
            </a:extLst>
          </p:cNvPr>
          <p:cNvSpPr/>
          <p:nvPr/>
        </p:nvSpPr>
        <p:spPr>
          <a:xfrm>
            <a:off x="5972968" y="49196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093EA2-90C7-4612-8B45-B2B3B21E6DDE}"/>
              </a:ext>
            </a:extLst>
          </p:cNvPr>
          <p:cNvSpPr/>
          <p:nvPr/>
        </p:nvSpPr>
        <p:spPr>
          <a:xfrm>
            <a:off x="6777568" y="70890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460071" y="1867990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326866" y="1736312"/>
            <a:ext cx="5665871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8A6B8408-D69B-479D-937A-2A259A6053EE}"/>
              </a:ext>
            </a:extLst>
          </p:cNvPr>
          <p:cNvSpPr txBox="1">
            <a:spLocks/>
          </p:cNvSpPr>
          <p:nvPr/>
        </p:nvSpPr>
        <p:spPr>
          <a:xfrm>
            <a:off x="5304002" y="4255253"/>
            <a:ext cx="3573739" cy="7272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もし，警告表示が出たら「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」をクリック</a:t>
            </a:r>
          </a:p>
        </p:txBody>
      </p:sp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0119E0EC-E63E-4FC5-BB70-BFC4A2128461}"/>
              </a:ext>
            </a:extLst>
          </p:cNvPr>
          <p:cNvSpPr/>
          <p:nvPr/>
        </p:nvSpPr>
        <p:spPr>
          <a:xfrm>
            <a:off x="5086879" y="4163973"/>
            <a:ext cx="3855592" cy="83976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1AB9F11-9620-464E-A1C3-86D27320B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93" y="2539889"/>
            <a:ext cx="2971645" cy="157524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E6069B6-FC4A-4E0A-8BE7-B67AF841DB2D}"/>
              </a:ext>
            </a:extLst>
          </p:cNvPr>
          <p:cNvSpPr/>
          <p:nvPr/>
        </p:nvSpPr>
        <p:spPr>
          <a:xfrm>
            <a:off x="6853128" y="3654651"/>
            <a:ext cx="822607" cy="36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1B62AB6-1645-4E58-9796-CC60DC15F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185" y="5120806"/>
            <a:ext cx="2114550" cy="757238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4CAE5C-0CC7-431C-A8B6-0736D186DCD2}"/>
              </a:ext>
            </a:extLst>
          </p:cNvPr>
          <p:cNvSpPr/>
          <p:nvPr/>
        </p:nvSpPr>
        <p:spPr>
          <a:xfrm>
            <a:off x="6390217" y="5325383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AA7FF88-95A9-42E7-9CE3-A85C25D17680}"/>
              </a:ext>
            </a:extLst>
          </p:cNvPr>
          <p:cNvSpPr txBox="1">
            <a:spLocks/>
          </p:cNvSpPr>
          <p:nvPr/>
        </p:nvSpPr>
        <p:spPr>
          <a:xfrm>
            <a:off x="5022571" y="6015697"/>
            <a:ext cx="3984209" cy="72145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最優先されるキー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」に設定して「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49452" y="735723"/>
            <a:ext cx="5872273" cy="4832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が，左のようになることを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⑦ 次に，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B2-B1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これは，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到着間隔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を求める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「コピー＆貼り付け」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364A80-3F34-4001-AFD7-15491A2C2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92" y="181971"/>
            <a:ext cx="1299620" cy="17455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2A7F17E-F85C-4A09-A0D5-27470FA02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6" y="2283104"/>
            <a:ext cx="2848083" cy="12150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5CDDE0-46FB-400F-91DF-D38816B9F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61" y="4607591"/>
            <a:ext cx="2132491" cy="21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2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DFC17F3-3A2A-432A-BC6D-D25158EE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2220" y="1161655"/>
            <a:ext cx="5260744" cy="4623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６０分の間に １２人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平均で５分間隔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間隔はばらばら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０，１，２分のような小さな値も，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/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多い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367F9-ED4D-4CC4-B66A-6FC71A4F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5" y="1122426"/>
            <a:ext cx="3746362" cy="38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6C7EE-3439-4A74-7E14-E91F25E1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A3CBC1-95D7-D64B-11B8-8C3460CF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ゲーム開発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に活用．ゲームではアイテムの配置や敵の行動をランダムにするために使用．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一様分布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等確率で分布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偏りのない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抽出やイベント発生に利用．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モンテカルロシミュレーション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を使って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ランダムな試行を繰り返し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，不確実性を考慮した意思決定や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近似解の算出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に活用．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現実世界のシミュレーションに役立つ考え方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．ランダムな到着を考慮したシミュレーションにより，現実のシステムの挙動をリアルに｜再現．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1B0C81-EFA6-9A61-1D2F-96223C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544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121078"/>
            <a:ext cx="6765328" cy="5655279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乱数</a:t>
            </a:r>
            <a:r>
              <a:rPr kumimoji="1" lang="ja-JP" altLang="en-US" sz="2400" dirty="0"/>
              <a:t>の理解．</a:t>
            </a:r>
            <a:r>
              <a:rPr kumimoji="1" lang="ja-JP" altLang="en-US" sz="2400" b="1" dirty="0"/>
              <a:t>学ぶことの満足感</a:t>
            </a:r>
            <a:r>
              <a:rPr kumimoji="1" lang="ja-JP" altLang="en-US" sz="2400" dirty="0"/>
              <a:t>．</a:t>
            </a:r>
            <a:r>
              <a:rPr kumimoji="1" lang="ja-JP" altLang="en-US" sz="2400" b="1" dirty="0"/>
              <a:t>情報工学の奥深さ</a:t>
            </a:r>
            <a:r>
              <a:rPr kumimoji="1" lang="ja-JP" altLang="en-US" sz="2400" dirty="0"/>
              <a:t>を実感．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シミュレーションへの乱数活用</a:t>
            </a:r>
            <a:r>
              <a:rPr kumimoji="1" lang="ja-JP" altLang="en-US" sz="2400" dirty="0"/>
              <a:t>を知り，</a:t>
            </a:r>
            <a:r>
              <a:rPr kumimoji="1" lang="ja-JP" altLang="en-US" sz="2400" b="1" dirty="0"/>
              <a:t>問題解決力を向上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を用いた乱数の生成，分析</a:t>
            </a:r>
            <a:r>
              <a:rPr kumimoji="1" lang="ja-JP" altLang="en-US" sz="2400" dirty="0"/>
              <a:t>の演習．</a:t>
            </a:r>
            <a:r>
              <a:rPr kumimoji="1" lang="ja-JP" altLang="en-US" sz="2400" b="1" dirty="0"/>
              <a:t>実践的スキル</a:t>
            </a:r>
            <a:r>
              <a:rPr kumimoji="1" lang="ja-JP" altLang="en-US" sz="2400" dirty="0"/>
              <a:t>の向上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身近な問題を解決</a:t>
            </a:r>
            <a:r>
              <a:rPr kumimoji="1" lang="ja-JP" altLang="en-US" sz="2400" dirty="0"/>
              <a:t>する「待ち行列シミュレーション」など，</a:t>
            </a:r>
            <a:r>
              <a:rPr kumimoji="1" lang="ja-JP" altLang="en-US" sz="2400" b="1" dirty="0"/>
              <a:t>情報工学の有用性の実感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視野の拡大</a:t>
            </a: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オンライン版で</a:t>
            </a:r>
            <a:r>
              <a:rPr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</a:t>
            </a:r>
            <a:r>
              <a:rPr lang="en-US" altLang="ja-JP" sz="2400" b="1" dirty="0"/>
              <a:t>Web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オンライン版で</a:t>
            </a:r>
            <a:r>
              <a:rPr kumimoji="1"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</a:t>
            </a:r>
            <a:r>
              <a:rPr kumimoji="1" lang="en-US" altLang="ja-JP" sz="2400" b="1" dirty="0"/>
              <a:t>Web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 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オンライン版で</a:t>
            </a:r>
            <a:r>
              <a:rPr kumimoji="1"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</a:t>
            </a: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</a:t>
            </a: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4439</Words>
  <Application>Microsoft Office PowerPoint</Application>
  <PresentationFormat>画面に合わせる (4:3)</PresentationFormat>
  <Paragraphs>518</Paragraphs>
  <Slides>66</Slides>
  <Notes>66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66</vt:i4>
      </vt:variant>
    </vt:vector>
  </HeadingPairs>
  <TitlesOfParts>
    <vt:vector size="78" baseType="lpstr">
      <vt:lpstr>ＭＳ Ｐゴシック</vt:lpstr>
      <vt:lpstr>ＭＳ ゴシック</vt:lpstr>
      <vt:lpstr>Söhne</vt:lpstr>
      <vt:lpstr>Söhne Mono</vt:lpstr>
      <vt:lpstr>メイリオ</vt:lpstr>
      <vt:lpstr>游ゴシック</vt:lpstr>
      <vt:lpstr>游明朝</vt:lpstr>
      <vt:lpstr>Arial</vt:lpstr>
      <vt:lpstr>Calibri</vt:lpstr>
      <vt:lpstr>Segoe UI</vt:lpstr>
      <vt:lpstr>Office テーマ</vt:lpstr>
      <vt:lpstr>1_Office テーマ</vt:lpstr>
      <vt:lpstr>cs-7.乱数，シミュレーション </vt:lpstr>
      <vt:lpstr>PowerPoint プレゼンテーション</vt:lpstr>
      <vt:lpstr>アウトライン</vt:lpstr>
      <vt:lpstr>7-1 Microsoft 365とExcel </vt:lpstr>
      <vt:lpstr>Microsoft 365の主な機能</vt:lpstr>
      <vt:lpstr>Microsoft 365の種類</vt:lpstr>
      <vt:lpstr>Microsoft 365オンライン版でExcelを起動</vt:lpstr>
      <vt:lpstr>Microsoft 365オンライン版でExcelを起動</vt:lpstr>
      <vt:lpstr>Microsoft 365オンライン版でExcelを起動</vt:lpstr>
      <vt:lpstr>Microsoft 365オンライン版でExcelを起動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7-2 乱数 </vt:lpstr>
      <vt:lpstr>乱数</vt:lpstr>
      <vt:lpstr>乱数の用途</vt:lpstr>
      <vt:lpstr>コンピュータの乱数を活用するために知っておいた方がよいこと　 ①乱数の分布のバリエ｜ーション</vt:lpstr>
      <vt:lpstr>コンピュータの乱数を活用するために知っておいた方がよいこと　 ②シード</vt:lpstr>
      <vt:lpstr>まとめ</vt:lpstr>
      <vt:lpstr>7-3 Excelの乱数の機能 </vt:lpstr>
      <vt:lpstr>Excelの乱数の機能</vt:lpstr>
      <vt:lpstr>Excelの一様分布の乱数</vt:lpstr>
      <vt:lpstr>Excelで特定の範囲の一様分布の乱数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7-4乱数とシミュレーション</vt:lpstr>
      <vt:lpstr>乱数とシミュレーション①</vt:lpstr>
      <vt:lpstr>乱数とシミュレーション②</vt:lpstr>
      <vt:lpstr>7-5円周率を求める </vt:lpstr>
      <vt:lpstr>モンテカルロシミュレーションによる円周率の算出</vt:lpstr>
      <vt:lpstr>PowerPoint プレゼンテーション</vt:lpstr>
      <vt:lpstr>PowerPoint プレゼンテーション</vt:lpstr>
      <vt:lpstr>PowerPoint プレゼンテーション</vt:lpstr>
      <vt:lpstr>演習</vt:lpstr>
      <vt:lpstr>PowerPoint プレゼンテーション</vt:lpstr>
      <vt:lpstr>Excelでの散布図の作成手順</vt:lpstr>
      <vt:lpstr>Excelでの散布図の種類の選択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Excelで条件に合致するセルを数える</vt:lpstr>
      <vt:lpstr>PowerPoint プレゼンテーション</vt:lpstr>
      <vt:lpstr>PowerPoint プレゼンテーション</vt:lpstr>
      <vt:lpstr>7-6 到着間隔を分析する </vt:lpstr>
      <vt:lpstr>待ち行列</vt:lpstr>
      <vt:lpstr>ランダムな到着</vt:lpstr>
      <vt:lpstr>等間隔の到着</vt:lpstr>
      <vt:lpstr>ランダムな到着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71</cp:revision>
  <dcterms:created xsi:type="dcterms:W3CDTF">2020-06-03T12:20:31Z</dcterms:created>
  <dcterms:modified xsi:type="dcterms:W3CDTF">2025-05-21T06:35:31Z</dcterms:modified>
</cp:coreProperties>
</file>