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69"/>
  </p:notesMasterIdLst>
  <p:sldIdLst>
    <p:sldId id="544" r:id="rId4"/>
    <p:sldId id="1715" r:id="rId5"/>
    <p:sldId id="696" r:id="rId6"/>
    <p:sldId id="1277" r:id="rId7"/>
    <p:sldId id="1851" r:id="rId8"/>
    <p:sldId id="849" r:id="rId9"/>
    <p:sldId id="1403" r:id="rId10"/>
    <p:sldId id="1404" r:id="rId11"/>
    <p:sldId id="1402" r:id="rId12"/>
    <p:sldId id="1405" r:id="rId13"/>
    <p:sldId id="860" r:id="rId14"/>
    <p:sldId id="1716" r:id="rId15"/>
    <p:sldId id="1406" r:id="rId16"/>
    <p:sldId id="1278" r:id="rId17"/>
    <p:sldId id="1407" r:id="rId18"/>
    <p:sldId id="1408" r:id="rId19"/>
    <p:sldId id="1409" r:id="rId20"/>
    <p:sldId id="1410" r:id="rId21"/>
    <p:sldId id="1411" r:id="rId22"/>
    <p:sldId id="1306" r:id="rId23"/>
    <p:sldId id="1412" r:id="rId24"/>
    <p:sldId id="1413" r:id="rId25"/>
    <p:sldId id="1414" r:id="rId26"/>
    <p:sldId id="1415" r:id="rId27"/>
    <p:sldId id="1416" r:id="rId28"/>
    <p:sldId id="1417" r:id="rId29"/>
    <p:sldId id="1418" r:id="rId30"/>
    <p:sldId id="1302" r:id="rId31"/>
    <p:sldId id="1303" r:id="rId32"/>
    <p:sldId id="1304" r:id="rId33"/>
    <p:sldId id="1305" r:id="rId34"/>
    <p:sldId id="1307" r:id="rId35"/>
    <p:sldId id="1308" r:id="rId36"/>
    <p:sldId id="1309" r:id="rId37"/>
    <p:sldId id="1310" r:id="rId38"/>
    <p:sldId id="942" r:id="rId39"/>
    <p:sldId id="443" r:id="rId40"/>
    <p:sldId id="545" r:id="rId41"/>
    <p:sldId id="453" r:id="rId42"/>
    <p:sldId id="454" r:id="rId43"/>
    <p:sldId id="455" r:id="rId44"/>
    <p:sldId id="456" r:id="rId45"/>
    <p:sldId id="457" r:id="rId46"/>
    <p:sldId id="458" r:id="rId47"/>
    <p:sldId id="459" r:id="rId48"/>
    <p:sldId id="1311" r:id="rId49"/>
    <p:sldId id="1312" r:id="rId50"/>
    <p:sldId id="1419" r:id="rId51"/>
    <p:sldId id="1420" r:id="rId52"/>
    <p:sldId id="1421" r:id="rId53"/>
    <p:sldId id="1422" r:id="rId54"/>
    <p:sldId id="1423" r:id="rId55"/>
    <p:sldId id="1315" r:id="rId56"/>
    <p:sldId id="1424" r:id="rId57"/>
    <p:sldId id="1425" r:id="rId58"/>
    <p:sldId id="1426" r:id="rId59"/>
    <p:sldId id="1427" r:id="rId60"/>
    <p:sldId id="1318" r:id="rId61"/>
    <p:sldId id="1316" r:id="rId62"/>
    <p:sldId id="1428" r:id="rId63"/>
    <p:sldId id="1314" r:id="rId64"/>
    <p:sldId id="1429" r:id="rId65"/>
    <p:sldId id="1430" r:id="rId66"/>
    <p:sldId id="1431" r:id="rId67"/>
    <p:sldId id="1717" r:id="rId6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7" d="100"/>
          <a:sy n="57" d="100"/>
        </p:scale>
        <p:origin x="1426" y="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 Type="http://schemas.openxmlformats.org/officeDocument/2006/relationships/slideMaster" Target="slideMasters/slideMaster2.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 Type="http://schemas.openxmlformats.org/officeDocument/2006/relationships/slideMaster" Target="slideMasters/slideMaster3.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 Type="http://schemas.openxmlformats.org/officeDocument/2006/relationships/slide" Target="slides/slid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 Type="http://schemas.openxmlformats.org/officeDocument/2006/relationships/slide" Target="slides/slide2.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 Type="http://schemas.openxmlformats.org/officeDocument/2006/relationships/slide" Target="slides/slide3.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7" Type="http://schemas.openxmlformats.org/officeDocument/2006/relationships/slide" Target="slides/slide4.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73" Type="http://schemas.openxmlformats.org/officeDocument/2006/relationships/tableStyles" Target="tableStyles.xml"/><Relationship Id="rId8" Type="http://schemas.openxmlformats.org/officeDocument/2006/relationships/slide" Target="slides/slide5.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2025/5/21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要約：cs-6. データベースと データサイエンス （コンピューターサイエンス） URL: https://www.kkaneko.jp/cc/cs/index.html 金子邦彦 謝辞：この資料では「かわいいフリー素材集 いらすとや」のイラストを使用している。</a:t>
            </a:r>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要約：正確な予測，効果的な意思決定． 気象予報 気温，風速，風向き，湿度、降水などの過去データから天候，台風の進路，気温の変化な｜どを予測 市場調査 販売，顧客からの問い合わせなどの過去データから，製品の需要などを予測 ヘルスケア データに基づき病気の傾向，副作用の可能性などを推定 データベースの利用分野 ④データによる分析，予測。</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要約：サイバーフィジカル 物理的な現実世界（フィジカル） と、デジタルな情報世界（サイバー）が融合したシステム 効率化、品質の向上、新サービスの創生を可能に 実世界 サイバー世界 農林畜産業、 医療、 ヘルスケア、 製造業、 都市交通、 電力　など センサー データ サービス 提供 育成法の予測 遠隔医療 故障予測 交通渋滞の予測 需要予測 センサー センサーの設置 センサーで計測された距離画像 人間の通過記録。</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要約：ここまでの まとめ データベース は、 特定の主題について 整理，保存，管理 された データ の集合体 データベース は、 日常生活の情報管理に不可欠 銀行口座、ホテルの予約、大学の登録情報など、さまざまな情報がデータベース化 データベース により、我々の生活はより豊かで便利に 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要約：データサイエンス データサイエンス は、 データから有益な情報を抽出 する学問。 さまざまな分野で活用されている ビジネス分野：顧客の嗜好やニーズを分析し、マーケティング戦略の立案を行う 医療分野：病気の早期発見や効果的な治療法の開発を行う 工学分野：製品品質の改善や予測保全など、生産の最適化を行う 情報化社会 において、 多くのデータが生み出されている。</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要約：6-2 表計算ソフトウエア。</a:t>
            </a:r>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14</a:t>
            </a:fld>
            <a:endParaRPr kumimoji="1" lang="ja-JP" altLang="en-US"/>
          </a:p>
        </p:txBody>
      </p:sp>
    </p:spTree>
    <p:extLst>
      <p:ext uri="{BB962C8B-B14F-4D97-AF65-F5344CB8AC3E}">
        <p14:creationId xmlns:p14="http://schemas.microsoft.com/office/powerpoint/2010/main" val="3523878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要約：パソコンの威力 ワープロ  文書の編集、清書． 目次、表の作成など 表計算  データの管理、計算、グラフ作成など プレゼン  ビジュアル資料作成 インターネット  情報収集、コミュニケーション データはすべて デジタル （ファイル）． 管理、共有、交換が簡単。</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要約：データの記録、保管、共有 表計算の機能　＝　集計・集約、グラフ作成など 表計算ソフトウエアは何の役に立つのか。</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要約：例えば、こんなことが簡単にできる Excel の画面 Excel の画面 単価を書き変えると 合計が 自動 で 再計算される 表の作成。</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要約：例えば、こんなことが簡単にできる グラフ。</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要約：例えば、こんなことが簡単にできる 条件に合致するデータの 強調表示 並べ替え。</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要約：データベース は 日常生活に不可欠な基盤技術 であり、生活を豊かで便利にする。 データサイエンス は、 データ から有益な情報を引き出し、 判断や意思決定を行うための 学問分野である。</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要約：6-3 Office  365 と Excel。</a:t>
            </a:r>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20</a:t>
            </a:fld>
            <a:endParaRPr kumimoji="1" lang="ja-JP" altLang="en-US"/>
          </a:p>
        </p:txBody>
      </p:sp>
    </p:spTree>
    <p:extLst>
      <p:ext uri="{BB962C8B-B14F-4D97-AF65-F5344CB8AC3E}">
        <p14:creationId xmlns:p14="http://schemas.microsoft.com/office/powerpoint/2010/main" val="289495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の主な機能 パソコンで レポートを作成 したり， 発表 したり， データをまとめ たりで 便利 ワード ( 文書作成 )  エクセル ( 表計算 )  パワーポイント ( プレゼン )  ワンノート ( 電子ノート )  アウトルック ( 電子メール ) 。</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の種類 ２種類 ある． この授業では， どちらを使用しても問題ない Office 365 の オンライン版  WEB ブラウザ で使う． https:// portal.office.com  各自の ID と パスワード でサインインが必要． Office 365 の アプリ版  前もってインストールが必要 ．  インストールでは，大量の通信が行われる．  （時間がかかる． 通信費用にも注意）。</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オンライン版で Excel を起動 【 要点 】 Web ブラウザ で，次のページを開き，各自の ID と パスワード でサインイン  https:// portal.office.com。</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オンライン版で Excel を起動 ① Web ブラウザ で，次のページを開く  https:// portal.office.com ② 電子メールアドレス を入れる． 「 次へ 」をクリック．  （例） p1234567@fukuyama-u.ac.jp。</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オンライン版で Excel を起動 ③  パスワード を入れ，「 サインイン 」を クリック  パスワードは，各自が設定したもの ④ Excel を使いたいときは， メニュー で Excel を選ぶ さまざまなメニュー。</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オンライン版で Excel を起動 ⑤ Excel のブックの種類 を選ぶ  この授業では「新しい空白のブック」を使う ⑥ Excel の画面が開く。</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アプリ版のインストールと  Excel の起動 【 要点 】 インストール は， Office 365 アプリ版を使えるようにするための作業（最初に行う）． そのとき，次のページを開き，各自の ID と パスワード でサインイン  https:// portal.office.com インストール が終わったら， スタートメニュー 等で Excel を起動。</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アプリ版のインストールと  Excel の起動 ① Web ブラウザ で，次のページを開く  https:// portal.office.com ② 電子メールアドレス を入れる． 「 次へ 」をクリック．  （例） p1234567@fukuyama-u.ac.jp。</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アプリ版のインストールと  Excel の起動 ③  パスワード を入れ，「 サインイン 」を クリック  パスワードは，各自が設定したもの ④ 画面で「 Office のインストール 」をクリック． メニューで「 Office 365 のアプリ 」を選ぶ。</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要約：アウトライン データベースとデータサイエンス 表計算ソフトウエア Office 365 と Excel Excel の基本 散布図（ Excel を使用） 合計、平均（ Excel を使用） 分布、密度（ Excel を使用）。</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アプリ版のインストールと  Excel の起動 ⑤ 画面の指示 に従い，インストールを 行う  インストールでは，大量の通信が行われる．  （時間がかかる． 通信費用にも注意） 次のような指示がでる １． 保存する ２． フォルダーを開く ３． 実行し，その後も，画面の指示に従う。</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要約：Office 365 アプリ版のインストールと  Excel の起動 ⑥ Excel を使うときは，スタートメニューなどで Excel を選ぶ ⑦ Excel のブックの種類 を選ぶ  この授業では「新しい空白のブック」を使う ⑧ Excel の画面が開く。</a:t>
            </a:r>
          </a:p>
        </p:txBody>
      </p:sp>
      <p:sp>
        <p:nvSpPr>
          <p:cNvPr id="4" name="Slide Number Placeholder 3"/>
          <p:cNvSpPr>
            <a:spLocks noGrp="1"/>
          </p:cNvSpPr>
          <p:nvPr>
            <p:ph type="sldNum" sz="quarter" idx="5"/>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要約：6-4 Excel の基本。</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7926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要約：オンライン版の Excel の画面（メニュー、リボン、ワークシートなど） オンライン版の Excel の画面 リボン ワークシート 表形式 で値などが入る． グラフの挿入 なども 可能 表形式で、値や数式を並べる メニュー。</a:t>
            </a:r>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要約：アプリ版の Excel の画面（メニュー、リボン、ワークシートなど） アプリ版の Excel の画面 （ Excel 2019 の画面を示している） リボン ワークシート 表形式 で値などが入る． グラフの挿入 なども 可能 表形式で、値や数式を並べる メニュー。</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の ワークシート （ シート ともいう）には、表形式で、値や数式を並べる． グラフの挿入なども可能 Excel のワークシート Excel のワーク シートの例。</a:t>
            </a:r>
          </a:p>
        </p:txBody>
      </p:sp>
      <p:sp>
        <p:nvSpPr>
          <p:cNvPr id="4" name="Slide Number Placeholder 3"/>
          <p:cNvSpPr>
            <a:spLocks noGrp="1"/>
          </p:cNvSpPr>
          <p:nvPr>
            <p:ph type="sldNum" sz="quarter" idx="5"/>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のブック Excel の ブック は、 Excel の ファイル のこと １つあるいは複数の ワークシート を、１つの ブック に保存することができる Excel で保 存するときに、 ファイル名などを設定できる．。</a:t>
            </a:r>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のスタート画面 Excel を 起動 すると、 最初 に スタート画面 が表示される． 作成したいブックの種類 を選ぶことができる． 過去の履歴の確認もできる アプリ版 オンライン版 この授業では「新しい空白のブック」を使う。</a:t>
            </a:r>
          </a:p>
        </p:txBody>
      </p:sp>
      <p:sp>
        <p:nvSpPr>
          <p:cNvPr id="4" name="Slide Number Placeholder 3"/>
          <p:cNvSpPr>
            <a:spLocks noGrp="1"/>
          </p:cNvSpPr>
          <p:nvPr>
            <p:ph type="sldNum" sz="quarter" idx="5"/>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要約：アクティブセル Excel での 編集中のセル。</a:t>
            </a:r>
          </a:p>
        </p:txBody>
      </p:sp>
      <p:sp>
        <p:nvSpPr>
          <p:cNvPr id="4" name="Slide Number Placeholder 3"/>
          <p:cNvSpPr>
            <a:spLocks noGrp="1"/>
          </p:cNvSpPr>
          <p:nvPr>
            <p:ph type="sldNum" sz="quarter" idx="5"/>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要約：アクティブセルでの数式の入力 入力を終わりたい ので Enter キーを押す ． すると、数式が 自動計算 される 数式 を入力したいときは、 頭 に 半角の「 = 」 を付ける キーボードで「 =100+200 」と 打つと、 アクティブセル に数式が入る。</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要約：6-1 データベースと データサイエンス。</a:t>
            </a:r>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a:t>
            </a:fld>
            <a:endParaRPr kumimoji="1" lang="ja-JP" altLang="en-US"/>
          </a:p>
        </p:txBody>
      </p:sp>
    </p:spTree>
    <p:extLst>
      <p:ext uri="{BB962C8B-B14F-4D97-AF65-F5344CB8AC3E}">
        <p14:creationId xmlns:p14="http://schemas.microsoft.com/office/powerpoint/2010/main" val="298353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要約：数式バーで数式の確認① 「 300 」のところを クリック アクティブセル が動く 数式バーに 数式が表示される （ ここで修正もできる ）。</a:t>
            </a:r>
          </a:p>
        </p:txBody>
      </p:sp>
      <p:sp>
        <p:nvSpPr>
          <p:cNvPr id="4" name="Slide Number Placeholder 3"/>
          <p:cNvSpPr>
            <a:spLocks noGrp="1"/>
          </p:cNvSpPr>
          <p:nvPr>
            <p:ph type="sldNum" sz="quarter" idx="5"/>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要約：数式バーで数式の確認② 「 300 」のところを ダブル クリック アクティブセル のところに数式が表示される （ここでも修正できる） 数式バーに 数式が表示される （ ここで修正もできる ）。</a:t>
            </a:r>
          </a:p>
        </p:txBody>
      </p:sp>
      <p:sp>
        <p:nvSpPr>
          <p:cNvPr id="4" name="Slide Number Placeholder 3"/>
          <p:cNvSpPr>
            <a:spLocks noGrp="1"/>
          </p:cNvSpPr>
          <p:nvPr>
            <p:ph type="sldNum" sz="quarter" idx="5"/>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要約：アクティブセルでの数式の入力 入力を終わりたい ので Enter キーを押す ． すると、数式が 自動計算 される 「 = B3+B4 」のような数式もある キーボードで「 = B3+B4 」と 打つと、 アクティブセル に数式が入る。</a:t>
            </a:r>
          </a:p>
        </p:txBody>
      </p:sp>
      <p:sp>
        <p:nvSpPr>
          <p:cNvPr id="4" name="Slide Number Placeholder 3"/>
          <p:cNvSpPr>
            <a:spLocks noGrp="1"/>
          </p:cNvSpPr>
          <p:nvPr>
            <p:ph type="sldNum" sz="quarter" idx="5"/>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の数式 Excel では、数式の頭に、 半角の「 = 」 を付ける 数式は、 半角文字 である 数式の中には、 番地 （「 B3 」や 「 B4 」など） を書くことができる。</a:t>
            </a:r>
          </a:p>
        </p:txBody>
      </p:sp>
      <p:sp>
        <p:nvSpPr>
          <p:cNvPr id="4" name="Slide Number Placeholder 3"/>
          <p:cNvSpPr>
            <a:spLocks noGrp="1"/>
          </p:cNvSpPr>
          <p:nvPr>
            <p:ph type="sldNum" sz="quarter" idx="5"/>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要約：セルの数式と値のクリア クリア したい セル を 右クリック して、 「 数式と値のクリア 」を選ぶ 消えた！。</a:t>
            </a:r>
          </a:p>
        </p:txBody>
      </p:sp>
      <p:sp>
        <p:nvSpPr>
          <p:cNvPr id="4" name="Slide Number Placeholder 3"/>
          <p:cNvSpPr>
            <a:spLocks noGrp="1"/>
          </p:cNvSpPr>
          <p:nvPr>
            <p:ph type="sldNum" sz="quarter" idx="5"/>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要約：セルの数値と値のクリア クリア したい セル を範囲選択（マウスでドラッグ）したあと、 右クリック して、「 数式と値のクリア 」を選ぶ 消えた！。</a:t>
            </a:r>
          </a:p>
        </p:txBody>
      </p:sp>
      <p:sp>
        <p:nvSpPr>
          <p:cNvPr id="4" name="Slide Number Placeholder 3"/>
          <p:cNvSpPr>
            <a:spLocks noGrp="1"/>
          </p:cNvSpPr>
          <p:nvPr>
            <p:ph type="sldNum" sz="quarter" idx="5"/>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要約：元に戻す操作 何かの操作を したとする 「 元に戻す 」  ボタン 「 元に戻す 」ボタンを押すと元に戻る もとに戻す操作は CTRL + Z ( コントロールキーと「 Z 」を同時押し ) でも，できる オンライン版の Excel でも 「元に戻す」ボタンはある。</a:t>
            </a:r>
          </a:p>
        </p:txBody>
      </p:sp>
      <p:sp>
        <p:nvSpPr>
          <p:cNvPr id="4" name="Slide Number Placeholder 3"/>
          <p:cNvSpPr>
            <a:spLocks noGrp="1"/>
          </p:cNvSpPr>
          <p:nvPr>
            <p:ph type="sldNum" sz="quarter" idx="5"/>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要約：6-5 散布図（ Excel を使用）。</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651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要約：散布図の用途 時間変化 分布 横軸は時間． 散布図から， 時間変化 を読み取る 横軸と縦軸は，２つの量． 散布図から， ２つの量の間の 関係 を見る。</a:t>
            </a:r>
          </a:p>
        </p:txBody>
      </p:sp>
      <p:sp>
        <p:nvSpPr>
          <p:cNvPr id="4" name="Slide Number Placeholder 3"/>
          <p:cNvSpPr>
            <a:spLocks noGrp="1"/>
          </p:cNvSpPr>
          <p:nvPr>
            <p:ph type="sldNum" sz="quarter" idx="5"/>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要約：分布から読み取れること ２つの量に関係がある 横軸 は 花びらの長さ 縦軸 は 花びらの幅 かたまり かたまり 密集 密集 密集。</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要約：データベースとは データベース は、 特定のテーマや目的 に従って収集された 大量のデータ 取引 計測 データ収集 記入 データベース （データの集まり） 撮影 データ保存 例：銀行、商店、交通機関、電話会社などさまざま。</a:t>
            </a:r>
          </a:p>
        </p:txBody>
      </p:sp>
      <p:sp>
        <p:nvSpPr>
          <p:cNvPr id="4" name="Slide Number Placeholder 3"/>
          <p:cNvSpPr>
            <a:spLocks noGrp="1"/>
          </p:cNvSpPr>
          <p:nvPr>
            <p:ph type="sldNum" sz="quarter" idx="5"/>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での 散布図の作成手順 ①　グラフ化したい部分を 範囲選択 元データ ②　リボンで「 挿入 」→ 散布図 散布図が得られる アプリ版の Excel オンライン版の Excel。</a:t>
            </a:r>
          </a:p>
        </p:txBody>
      </p:sp>
      <p:sp>
        <p:nvSpPr>
          <p:cNvPr id="4" name="Slide Number Placeholder 3"/>
          <p:cNvSpPr>
            <a:spLocks noGrp="1"/>
          </p:cNvSpPr>
          <p:nvPr>
            <p:ph type="sldNum" sz="quarter" idx="5"/>
          </p:nvPr>
        </p:nvSpPr>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での 散布図の種類の選択 挿入 散布図を展開 一番左上の散布図をクリック アプリ版の Excel オンライン版の Excel 挿入 散布図を展開 一番左の散布図をクリック。</a:t>
            </a:r>
          </a:p>
        </p:txBody>
      </p:sp>
      <p:sp>
        <p:nvSpPr>
          <p:cNvPr id="4" name="Slide Number Placeholder 3"/>
          <p:cNvSpPr>
            <a:spLocks noGrp="1"/>
          </p:cNvSpPr>
          <p:nvPr>
            <p:ph type="sldNum" sz="quarter" idx="5"/>
          </p:nvPr>
        </p:nvSpPr>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要約：元データ 散布図。</a:t>
            </a:r>
          </a:p>
        </p:txBody>
      </p:sp>
      <p:sp>
        <p:nvSpPr>
          <p:cNvPr id="4" name="Slide Number Placeholder 3"/>
          <p:cNvSpPr>
            <a:spLocks noGrp="1"/>
          </p:cNvSpPr>
          <p:nvPr>
            <p:ph type="sldNum" sz="quarter" idx="5"/>
          </p:nvPr>
        </p:nvSpPr>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要約：6-6 合計、平均（ Excel を使用）。</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0567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で 合計 を求める SUM =SUM( C2:C7 ) は， 範囲 C2  から C7  の 合計 を求める。</a:t>
            </a:r>
          </a:p>
        </p:txBody>
      </p:sp>
      <p:sp>
        <p:nvSpPr>
          <p:cNvPr id="4" name="Slide Number Placeholder 3"/>
          <p:cNvSpPr>
            <a:spLocks noGrp="1"/>
          </p:cNvSpPr>
          <p:nvPr>
            <p:ph type="sldNum" sz="quarter" idx="5"/>
          </p:nvPr>
        </p:nvSpPr>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で平均を求める AVERAGE =AVERAGE( B2:B7 ) は， 範囲 B2  から B7  の 平均 を求める。</a:t>
            </a:r>
          </a:p>
        </p:txBody>
      </p:sp>
      <p:sp>
        <p:nvSpPr>
          <p:cNvPr id="4" name="Slide Number Placeholder 3"/>
          <p:cNvSpPr>
            <a:spLocks noGrp="1"/>
          </p:cNvSpPr>
          <p:nvPr>
            <p:ph type="sldNum" sz="quarter" idx="5"/>
          </p:nvPr>
        </p:nvSpPr>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要約：平均 平均 は，データの 合計 を， データの個数 で 割ったもの 10, 40, 30, 40 の 平均 : 120 ÷ 4  で 30 複数の値の組 の 平均 を考えることもある (10, 5), (40, 10), (30, 5), (40, 20) の平均 :  合計は 120 と 40 ． 4 で割って (30, 10) 平均 平均 は， データ集合 の 代表 とみることができる場合がある 計測に 誤差 があるとき， 複数の計測を繰り返し， 平均 をとることで， 誤差を軽減 できることも。</a:t>
            </a:r>
          </a:p>
        </p:txBody>
      </p:sp>
      <p:sp>
        <p:nvSpPr>
          <p:cNvPr id="4" name="Slide Number Placeholder 3"/>
          <p:cNvSpPr>
            <a:spLocks noGrp="1"/>
          </p:cNvSpPr>
          <p:nvPr>
            <p:ph type="sldNum" sz="quarter" idx="5"/>
          </p:nvPr>
        </p:nvSpPr>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要約：平均を使うときの注意点 平均 データの分布によって は， 平均 では 役に立たない こともある． （平均は万能ではない） 平均 このような平均に， 意味があるでしょうか？。</a:t>
            </a:r>
          </a:p>
        </p:txBody>
      </p:sp>
      <p:sp>
        <p:nvSpPr>
          <p:cNvPr id="4" name="Slide Number Placeholder 3"/>
          <p:cNvSpPr>
            <a:spLocks noGrp="1"/>
          </p:cNvSpPr>
          <p:nvPr>
            <p:ph type="sldNum" sz="quarter" idx="5"/>
          </p:nvPr>
        </p:nvSpPr>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要約：① 次のデータについて， Excel で 散布図 を作る ② 次のデータについて， 出生数 1432, 1222, 1187, 1191, 1063, 1071  の 合計 と 平均 を求める。</a:t>
            </a:r>
          </a:p>
        </p:txBody>
      </p:sp>
      <p:sp>
        <p:nvSpPr>
          <p:cNvPr id="4" name="Slide Number Placeholder 3"/>
          <p:cNvSpPr>
            <a:spLocks noGrp="1"/>
          </p:cNvSpPr>
          <p:nvPr>
            <p:ph type="sldNum" sz="quarter" idx="5"/>
          </p:nvPr>
        </p:nvSpPr>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要約：6-7 分布、密度（ Excel を使用） （コンピューターサイエンス） URL: https:// www.kkaneko.jp /cc/cs/ index.html 金子邦彦。</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535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要約：データベース の必要性 日常生活での情報管理に不可欠 銀行の銀行口座 ホテルの予約情報 交通機関の座席予約情報 大学の履修登録や出欠の情報 企業の製品情報 電話会社の通話量情報 データベース がなければ、 現代の生活が成り立たない。</a:t>
            </a:r>
          </a:p>
        </p:txBody>
      </p:sp>
      <p:sp>
        <p:nvSpPr>
          <p:cNvPr id="4" name="Slide Number Placeholder 3"/>
          <p:cNvSpPr>
            <a:spLocks noGrp="1"/>
          </p:cNvSpPr>
          <p:nvPr>
            <p:ph type="sldNum" sz="quarter" idx="5"/>
          </p:nvPr>
        </p:nvSpPr>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要約：ヒストグラム ヒストグラム は，区間ごとに，データを数え上げたもの データが 何個あるのか 区間 0.6 ～ 1.1 の データは 10 個。</a:t>
            </a:r>
          </a:p>
        </p:txBody>
      </p:sp>
      <p:sp>
        <p:nvSpPr>
          <p:cNvPr id="4" name="Slide Number Placeholder 3"/>
          <p:cNvSpPr>
            <a:spLocks noGrp="1"/>
          </p:cNvSpPr>
          <p:nvPr>
            <p:ph type="sldNum" sz="quarter" idx="5"/>
          </p:nvPr>
        </p:nvSpPr>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要約：Excel での ヒストグラムの作成手順 ①　ヒストグラム化したい 列 を 選択 元データ ②　リボンで「 挿入 」→ ヒストグラム の選択 ヒストグラムが得られる アプリ版の Excel オンライン版の Excel。</a:t>
            </a:r>
          </a:p>
        </p:txBody>
      </p:sp>
      <p:sp>
        <p:nvSpPr>
          <p:cNvPr id="4" name="Slide Number Placeholder 3"/>
          <p:cNvSpPr>
            <a:spLocks noGrp="1"/>
          </p:cNvSpPr>
          <p:nvPr>
            <p:ph type="sldNum" sz="quarter" idx="5"/>
          </p:nvPr>
        </p:nvSpPr>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要約：ヒストグラムから読み取れること 密度が高い 密度が低い 【 全体の傾向 】 山が ２つ ある（１つではない）。</a:t>
            </a:r>
          </a:p>
        </p:txBody>
      </p:sp>
      <p:sp>
        <p:nvSpPr>
          <p:cNvPr id="4" name="Slide Number Placeholder 3"/>
          <p:cNvSpPr>
            <a:spLocks noGrp="1"/>
          </p:cNvSpPr>
          <p:nvPr>
            <p:ph type="sldNum" sz="quarter" idx="5"/>
          </p:nvPr>
        </p:nvSpPr>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要約：データサイエンス データサイエンス は， データから正し い 知見や結論を導く ための学問 数式を使うこともあるが、それがデータサイエンスの全てではない データから有益な情報を引き出す ことが可能に。 大学生にとって、大切なスキル。</a:t>
            </a:r>
          </a:p>
        </p:txBody>
      </p:sp>
      <p:sp>
        <p:nvSpPr>
          <p:cNvPr id="4" name="Slide Number Placeholder 3"/>
          <p:cNvSpPr>
            <a:spLocks noGrp="1"/>
          </p:cNvSpPr>
          <p:nvPr>
            <p:ph type="sldNum" sz="quarter" idx="5"/>
          </p:nvPr>
        </p:nvSpPr>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要約：全体まとめ データベース は、 特定の主題について 整理，保存，管理 された データ の集合体 データサイエンス は、 データから有用な情報を抽出する 学問分野 Excel  は、計算機能（合計、平均など）、散布図やヒストグラムの作成など、多機能なツール． データの整理、保存情報抽出 に役立つ。 これらの技術を 理解 し、 実践する能力を磨くこと は、 将来的に大きな利点になる。</a:t>
            </a:r>
          </a:p>
        </p:txBody>
      </p:sp>
      <p:sp>
        <p:nvSpPr>
          <p:cNvPr id="4" name="Slide Number Placeholder 3"/>
          <p:cNvSpPr>
            <a:spLocks noGrp="1"/>
          </p:cNvSpPr>
          <p:nvPr>
            <p:ph type="sldNum" sz="quarter" idx="5"/>
          </p:nvPr>
        </p:nvSpPr>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要約：データベースとデータサイエンスの重要性を理解 し、生活や社会の利便性向上に役立っていることを実感。 データサイエンスを学ぶ意義。</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要約：オンラインコミュニケーションでのデータ管理． 機能がより便利に． SNS （ソーシャルネットワーク） 投稿、ユーザプロフィール、「い いね」、コメントの管理 電子メール 本文、添付ファイル、送信者、受信 者の管理 オンラインのチャット ユーザ間のメッセージの管理 データベースの利用分野 ①オンラインコミュニケーション。</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要約：リアルタイムで安全、便利なサービスの提供． オンラインの取引 注文，支払い，配送状況問い合わせ オンラインの銀行 送金，残高照会，融資申請 オンラインの予約 列車や飛行機などの座席予約 データベースの利用分野 ②オンラインの取引。</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要約：人工知能での学習による上達： データを使用 し， 学習 を通じて 知的能力を向上． ChatGPT（自然言語処理による対話型AI） などの対話型 AI（人工知能） （対話，自由なアイデア出し， 要約，翻訳など） 医用画像や自動運転での画像理解 （画像診断、物体認識など） オンラインショッピングでの情報推薦 （過去の履歴からの商品の順位付けなど） データベースの利用分野 ③人工知能。</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2025/5/21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822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2025/5/21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83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2025/5/21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968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657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799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0870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2025/5/21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63866603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2025/5/21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2025/5/21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51500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2025/5/21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981047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kkaneko.jp/cc/cs/index.html"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8.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1.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3.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5.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6.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8.png"/><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0.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7.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1.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package" Target="../embeddings/Microsoft_Excel_Worksheet.xlsx"/><Relationship Id="rId4" Type="http://schemas.openxmlformats.org/officeDocument/2006/relationships/image" Target="../media/image7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7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7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83.pn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cs-6.</a:t>
            </a:r>
            <a:r>
              <a:rPr lang="ja-JP" altLang="en-US" sz="4000" dirty="0"/>
              <a:t>データベースと</a:t>
            </a:r>
            <a:br>
              <a:rPr lang="en-US" altLang="ja-JP" sz="4000" dirty="0"/>
            </a:br>
            <a:r>
              <a:rPr lang="ja-JP" altLang="en-US" sz="4000" dirty="0"/>
              <a:t>データサイエンス</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a:t>
            </a:r>
            <a:r>
              <a:rPr lang="en-US" altLang="ja-JP" dirty="0">
                <a:hlinkClick r:id="rId3"/>
              </a:rPr>
              <a:t>https://www.kkaneko.jp/cc/cs/index.html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テキスト ボックス 10">
            <a:extLst>
              <a:ext uri="{FF2B5EF4-FFF2-40B4-BE49-F238E27FC236}">
                <a16:creationId xmlns:a16="http://schemas.microsoft.com/office/drawing/2014/main" id="{E5CA15DA-F1D9-42AB-9991-2C3112FE3EB7}"/>
              </a:ext>
            </a:extLst>
          </p:cNvPr>
          <p:cNvSpPr txBox="1"/>
          <p:nvPr/>
        </p:nvSpPr>
        <p:spPr>
          <a:xfrm>
            <a:off x="1968228" y="6636682"/>
            <a:ext cx="5349310" cy="192966"/>
          </a:xfrm>
          <a:prstGeom prst="rect">
            <a:avLst/>
          </a:prstGeom>
          <a:solidFill>
            <a:schemeClr val="bg1"/>
          </a:solid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latin typeface="Arial" panose="020B0604020202020204" pitchFamily="34" charset="0"/>
                <a:ea typeface="メイリオ" panose="020B0604030504040204" pitchFamily="50" charset="-128"/>
              </a:rPr>
              <a:t>謝辞：この資料では「かわいいフリー素材集 いらすとや」のイラストを使用している</a:t>
            </a:r>
          </a:p>
        </p:txBody>
      </p:sp>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28290" r="2829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10</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正確な予測，効果的な意思決定．</a:t>
            </a:r>
            <a:endParaRPr lang="en-US" altLang="ja-JP" sz="2400" dirty="0"/>
          </a:p>
          <a:p>
            <a:pPr>
              <a:spcBef>
                <a:spcPts val="1200"/>
              </a:spcBef>
            </a:pPr>
            <a:r>
              <a:rPr lang="ja-JP" altLang="en-US" sz="2400" b="1" dirty="0"/>
              <a:t>気象予報</a:t>
            </a:r>
            <a:br>
              <a:rPr lang="en-US" altLang="ja-JP" sz="2400" b="1" dirty="0"/>
            </a:br>
            <a:r>
              <a:rPr lang="ja-JP" altLang="en-US" sz="2400" dirty="0"/>
              <a:t>気温，風速，風向き，湿度，降水などの過去データから天候，台風の進路，気温の変化な｜どを予測</a:t>
            </a:r>
            <a:endParaRPr lang="en-US" altLang="ja-JP" sz="2400" dirty="0"/>
          </a:p>
          <a:p>
            <a:pPr>
              <a:spcBef>
                <a:spcPts val="1200"/>
              </a:spcBef>
            </a:pPr>
            <a:r>
              <a:rPr lang="ja-JP" altLang="en-US" sz="2400" b="1" dirty="0"/>
              <a:t>市場調査</a:t>
            </a:r>
            <a:br>
              <a:rPr lang="en-US" altLang="ja-JP" sz="2400" b="1" dirty="0"/>
            </a:br>
            <a:r>
              <a:rPr lang="ja-JP" altLang="en-US" sz="2400" dirty="0"/>
              <a:t>販売，顧客からの問い合わせなどの過去データから，製品の需要などを予測</a:t>
            </a:r>
            <a:endParaRPr lang="en-US" altLang="ja-JP" sz="2400" dirty="0"/>
          </a:p>
          <a:p>
            <a:pPr>
              <a:spcBef>
                <a:spcPts val="1200"/>
              </a:spcBef>
            </a:pPr>
            <a:r>
              <a:rPr lang="ja-JP" altLang="en-US" sz="2400" b="1" dirty="0"/>
              <a:t>ヘルスケア</a:t>
            </a:r>
            <a:br>
              <a:rPr lang="en-US" altLang="ja-JP" sz="2400" b="1" dirty="0"/>
            </a:br>
            <a:r>
              <a:rPr lang="ja-JP" altLang="en-US" sz="2400" dirty="0"/>
              <a:t>データに基づき病気の傾向，副作用の可能性などを推定</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④データによる分析，予測</a:t>
            </a:r>
            <a:endParaRPr lang="ja-JP" altLang="en-US" dirty="0"/>
          </a:p>
        </p:txBody>
      </p:sp>
    </p:spTree>
    <p:extLst>
      <p:ext uri="{BB962C8B-B14F-4D97-AF65-F5344CB8AC3E}">
        <p14:creationId xmlns:p14="http://schemas.microsoft.com/office/powerpoint/2010/main" val="150450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500" dirty="0">
                <a:solidFill>
                  <a:schemeClr val="tx1"/>
                </a:solidFill>
                <a:latin typeface="Calibri Light" panose="020F0302020204030204" pitchFamily="34" charset="0"/>
              </a:rPr>
              <a:t>農林畜産業，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医療，</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ヘルスケア，</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製造業，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都市交通，</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センサー</a:t>
            </a:r>
            <a:endParaRPr lang="en-US" altLang="ja-JP" sz="1800">
              <a:solidFill>
                <a:srgbClr val="FF0000"/>
              </a:solidFill>
              <a:latin typeface="Calibri Light" panose="020F0302020204030204" pitchFamily="34" charset="0"/>
            </a:endParaRPr>
          </a:p>
          <a:p>
            <a:pPr algn="ctr">
              <a:spcBef>
                <a:spcPct val="0"/>
              </a:spcBef>
              <a:buFontTx/>
              <a:buNone/>
            </a:pPr>
            <a:r>
              <a:rPr lang="ja-JP" altLang="en-US" sz="1800">
                <a:solidFill>
                  <a:srgbClr val="FF0000"/>
                </a:solidFill>
                <a:latin typeface="Calibri Light" panose="020F0302020204030204" pitchFamily="34" charset="0"/>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サービス</a:t>
            </a:r>
            <a:endParaRPr lang="en-US" altLang="ja-JP" sz="1800">
              <a:solidFill>
                <a:srgbClr val="7030A0"/>
              </a:solidFill>
              <a:latin typeface="Calibri Light" panose="020F0302020204030204" pitchFamily="34" charset="0"/>
            </a:endParaRPr>
          </a:p>
          <a:p>
            <a:pPr algn="ctr">
              <a:spcBef>
                <a:spcPct val="0"/>
              </a:spcBef>
              <a:buFontTx/>
              <a:buNone/>
            </a:pPr>
            <a:r>
              <a:rPr lang="ja-JP" altLang="en-US" sz="1800">
                <a:solidFill>
                  <a:srgbClr val="7030A0"/>
                </a:solidFill>
                <a:latin typeface="Calibri Light" panose="020F0302020204030204" pitchFamily="34" charset="0"/>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dirty="0">
                <a:solidFill>
                  <a:schemeClr val="tx1"/>
                </a:solidFill>
                <a:latin typeface="Calibri Light" panose="020F0302020204030204" pitchFamily="34" charset="0"/>
              </a:rPr>
              <a:t>育成法の予測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遠隔医療</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故障予測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交通渋滞の予測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需要予測</a:t>
            </a:r>
            <a:endParaRPr lang="en-US" altLang="ja-JP" sz="1800" dirty="0">
              <a:solidFill>
                <a:schemeClr val="tx1"/>
              </a:solidFill>
              <a:latin typeface="Calibri Light" panose="020F0302020204030204" pitchFamily="34" charset="0"/>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6"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None/>
            </a:pPr>
            <a:r>
              <a:rPr lang="ja-JP" altLang="en-US" sz="1800" dirty="0">
                <a:solidFill>
                  <a:schemeClr val="tx1"/>
                </a:solidFill>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71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lang="en-US" altLang="ja-JP" sz="2400" dirty="0">
              <a:solidFill>
                <a:prstClr val="black"/>
              </a:solidFill>
            </a:endParaRPr>
          </a:p>
          <a:p>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dirty="0"/>
              <a:t>日常生活の情報管理に不可欠</a:t>
            </a:r>
            <a:endParaRPr kumimoji="1" lang="en-US" altLang="ja-JP" sz="2400" dirty="0"/>
          </a:p>
          <a:p>
            <a:pPr marL="0" indent="0">
              <a:buNone/>
            </a:pPr>
            <a:r>
              <a:rPr kumimoji="1" lang="ja-JP" altLang="en-US" sz="2400" dirty="0"/>
              <a:t>銀行口座，ホテルの予約，大学の登録情報など，さまざまな情報がデータベース化</a:t>
            </a:r>
          </a:p>
          <a:p>
            <a:endParaRPr kumimoji="1" lang="ja-JP" altLang="en-US" sz="2400" dirty="0"/>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により，我々の生活はより豊かで便利に</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r>
              <a:rPr kumimoji="1" lang="ja-JP" altLang="en-US" sz="2400" dirty="0"/>
              <a:t>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5017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875223"/>
          </a:xfrm>
        </p:spPr>
        <p:txBody>
          <a:bodyPr>
            <a:noAutofit/>
          </a:bodyPr>
          <a:lstStyle/>
          <a:p>
            <a:pPr>
              <a:lnSpc>
                <a:spcPct val="120000"/>
              </a:lnSpc>
              <a:spcBef>
                <a:spcPts val="1200"/>
              </a:spcBef>
            </a:pPr>
            <a:r>
              <a:rPr lang="ja-JP" altLang="en-US" sz="2400" b="1" dirty="0">
                <a:solidFill>
                  <a:srgbClr val="C00000"/>
                </a:solidFill>
              </a:rPr>
              <a:t>データサイエンス</a:t>
            </a:r>
            <a:r>
              <a:rPr lang="ja-JP" altLang="en-US" sz="2400" dirty="0"/>
              <a:t>は，</a:t>
            </a:r>
            <a:r>
              <a:rPr lang="ja-JP" altLang="en-US" sz="2400" b="1" u="sng" dirty="0">
                <a:solidFill>
                  <a:srgbClr val="FF0000"/>
                </a:solidFill>
              </a:rPr>
              <a:t>データから有益な情報を抽出</a:t>
            </a:r>
            <a:r>
              <a:rPr lang="ja-JP" altLang="en-US" sz="2400" dirty="0"/>
              <a:t>する学問．</a:t>
            </a:r>
            <a:r>
              <a:rPr lang="ja-JP" altLang="en-US" sz="2400" b="1" dirty="0"/>
              <a:t>さまざまな分野で活用されている</a:t>
            </a:r>
            <a:endParaRPr lang="en-US" altLang="ja-JP" sz="2400" dirty="0"/>
          </a:p>
          <a:p>
            <a:pPr lvl="1"/>
            <a:r>
              <a:rPr lang="ja-JP" altLang="en-US" sz="2000" dirty="0"/>
              <a:t>ビジネス分野：顧客の嗜好やニーズを分析し，マーケティング戦略の立案を行う</a:t>
            </a:r>
          </a:p>
          <a:p>
            <a:pPr lvl="1"/>
            <a:r>
              <a:rPr lang="ja-JP" altLang="en-US" sz="2000" dirty="0"/>
              <a:t>医療分野：病気の早期発見や効果的な治療法の開発を行う</a:t>
            </a:r>
          </a:p>
          <a:p>
            <a:pPr lvl="1"/>
            <a:r>
              <a:rPr lang="ja-JP" altLang="en-US" sz="2000" dirty="0"/>
              <a:t>工学分野：製品品質の改善や予測保全など，生産の最適化を行う</a:t>
            </a:r>
            <a:endParaRPr lang="en-US" altLang="ja-JP" sz="2000" dirty="0"/>
          </a:p>
          <a:p>
            <a:pPr lvl="1"/>
            <a:endParaRPr lang="en-US" altLang="ja-JP" sz="2400" dirty="0"/>
          </a:p>
          <a:p>
            <a:pPr>
              <a:lnSpc>
                <a:spcPct val="120000"/>
              </a:lnSpc>
              <a:spcBef>
                <a:spcPts val="1200"/>
              </a:spcBef>
            </a:pPr>
            <a:r>
              <a:rPr lang="ja-JP" altLang="en-US" sz="2400" b="1" dirty="0"/>
              <a:t>情報化社会</a:t>
            </a:r>
            <a:r>
              <a:rPr lang="ja-JP" altLang="en-US" sz="2400" dirty="0"/>
              <a:t>において，</a:t>
            </a:r>
            <a:r>
              <a:rPr lang="ja-JP" altLang="en-US" sz="2400" b="1" dirty="0"/>
              <a:t>多くのデータが生み出されている．</a:t>
            </a:r>
            <a:r>
              <a:rPr lang="ja-JP" altLang="en-US" sz="2400" dirty="0"/>
              <a:t>データサイエンスは，</a:t>
            </a:r>
            <a:r>
              <a:rPr lang="ja-JP" altLang="en-US" sz="2400" b="1" dirty="0"/>
              <a:t>将来の活躍につながる</a:t>
            </a:r>
            <a:endParaRPr lang="en-US" altLang="ja-JP" sz="2400" b="1" dirty="0"/>
          </a:p>
          <a:p>
            <a:pPr>
              <a:lnSpc>
                <a:spcPct val="120000"/>
              </a:lnSpc>
              <a:spcBef>
                <a:spcPts val="1200"/>
              </a:spcBef>
            </a:pPr>
            <a:r>
              <a:rPr lang="ja-JP" altLang="en-US" sz="2400" dirty="0"/>
              <a:t>データサイエンスは，</a:t>
            </a:r>
            <a:r>
              <a:rPr lang="ja-JP" altLang="en-US" sz="2400" b="1" dirty="0"/>
              <a:t>大量のデータを扱う</a:t>
            </a:r>
            <a:r>
              <a:rPr lang="ja-JP" altLang="en-US" sz="2400" dirty="0"/>
              <a:t>もの．</a:t>
            </a:r>
            <a:r>
              <a:rPr lang="ja-JP" altLang="en-US" sz="2400" b="1" dirty="0"/>
              <a:t>機械学習</a:t>
            </a:r>
            <a:r>
              <a:rPr lang="ja-JP" altLang="en-US" sz="2400" dirty="0"/>
              <a:t>など</a:t>
            </a:r>
            <a:r>
              <a:rPr lang="ja-JP" altLang="en-US" sz="2400" b="1" dirty="0"/>
              <a:t>人工知能</a:t>
            </a:r>
            <a:r>
              <a:rPr lang="ja-JP" altLang="en-US" sz="2400" dirty="0"/>
              <a:t>や</a:t>
            </a:r>
            <a:r>
              <a:rPr lang="ja-JP" altLang="en-US" sz="2400" b="1" dirty="0"/>
              <a:t>情報処理</a:t>
            </a:r>
            <a:r>
              <a:rPr lang="ja-JP" altLang="en-US" sz="2400" dirty="0"/>
              <a:t>とも大きく</a:t>
            </a:r>
            <a:r>
              <a:rPr lang="ja-JP" altLang="en-US" sz="2400" b="1" dirty="0"/>
              <a:t>関連</a:t>
            </a:r>
            <a:r>
              <a:rPr lang="ja-JP" altLang="en-US" sz="2400" dirty="0"/>
              <a:t>する．</a:t>
            </a:r>
            <a:r>
              <a:rPr lang="ja-JP" altLang="en-US" sz="2400" b="1" dirty="0"/>
              <a:t>さまざまな分野でデータを活用する実力</a:t>
            </a:r>
            <a:r>
              <a:rPr lang="ja-JP" altLang="en-US" sz="2400" dirty="0"/>
              <a:t>につながる．</a:t>
            </a:r>
            <a:endParaRPr lang="en-US" altLang="ja-JP" sz="2400" dirty="0"/>
          </a:p>
          <a:p>
            <a:pPr>
              <a:lnSpc>
                <a:spcPct val="120000"/>
              </a:lnSpc>
              <a:spcBef>
                <a:spcPts val="1200"/>
              </a:spcBef>
            </a:pPr>
            <a:endParaRPr lang="ja-JP" altLang="en-US" sz="2400" b="1" dirty="0"/>
          </a:p>
          <a:p>
            <a:pPr>
              <a:lnSpc>
                <a:spcPct val="120000"/>
              </a:lnSpc>
              <a:spcBef>
                <a:spcPts val="1200"/>
              </a:spcBef>
            </a:pPr>
            <a:endParaRPr kumimoji="1" lang="ja-JP" altLang="en-US" sz="2400"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2647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6-2</a:t>
            </a:r>
            <a:r>
              <a:rPr lang="ja-JP" altLang="en-US" dirty="0"/>
              <a:t>表計算ソフトウエア</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14</a:t>
            </a:fld>
            <a:endParaRPr lang="ja-JP" altLang="en-US" dirty="0"/>
          </a:p>
        </p:txBody>
      </p:sp>
      <p:sp>
        <p:nvSpPr>
          <p:cNvPr id="3" name="字幕 2">
            <a:extLst>
              <a:ext uri="{FF2B5EF4-FFF2-40B4-BE49-F238E27FC236}">
                <a16:creationId xmlns:a16="http://schemas.microsoft.com/office/drawing/2014/main" id="{8741C9CE-2195-6681-82A5-9EFFA9D9CE6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7962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8256C-E74C-44EB-AAB3-EF71C2742953}"/>
              </a:ext>
            </a:extLst>
          </p:cNvPr>
          <p:cNvSpPr>
            <a:spLocks noGrp="1"/>
          </p:cNvSpPr>
          <p:nvPr>
            <p:ph type="title"/>
          </p:nvPr>
        </p:nvSpPr>
        <p:spPr/>
        <p:txBody>
          <a:bodyPr>
            <a:normAutofit fontScale="90000"/>
          </a:bodyPr>
          <a:lstStyle/>
          <a:p>
            <a:r>
              <a:rPr lang="ja-JP" altLang="en-US" dirty="0"/>
              <a:t>パソコンの威力</a:t>
            </a:r>
            <a:endParaRPr kumimoji="1" lang="ja-JP" altLang="en-US" dirty="0"/>
          </a:p>
        </p:txBody>
      </p:sp>
      <p:sp>
        <p:nvSpPr>
          <p:cNvPr id="3" name="コンテンツ プレースホルダー 2">
            <a:extLst>
              <a:ext uri="{FF2B5EF4-FFF2-40B4-BE49-F238E27FC236}">
                <a16:creationId xmlns:a16="http://schemas.microsoft.com/office/drawing/2014/main" id="{79328931-DA66-4511-BEAD-B9F79AD7136A}"/>
              </a:ext>
            </a:extLst>
          </p:cNvPr>
          <p:cNvSpPr>
            <a:spLocks noGrp="1"/>
          </p:cNvSpPr>
          <p:nvPr>
            <p:ph idx="1"/>
          </p:nvPr>
        </p:nvSpPr>
        <p:spPr/>
        <p:txBody>
          <a:bodyPr/>
          <a:lstStyle/>
          <a:p>
            <a:pPr>
              <a:lnSpc>
                <a:spcPct val="110000"/>
              </a:lnSpc>
            </a:pPr>
            <a:r>
              <a:rPr lang="ja-JP" altLang="en-US" sz="2400" b="1" dirty="0"/>
              <a:t>ワープロ</a:t>
            </a:r>
            <a:endParaRPr lang="en-US" altLang="ja-JP" sz="2400" b="1" dirty="0"/>
          </a:p>
          <a:p>
            <a:pPr marL="0" indent="0">
              <a:lnSpc>
                <a:spcPct val="110000"/>
              </a:lnSpc>
              <a:buNone/>
            </a:pPr>
            <a:r>
              <a:rPr lang="ja-JP" altLang="en-US" sz="2400" dirty="0"/>
              <a:t>文書の編集，清書． 目次，表の作成など</a:t>
            </a:r>
            <a:endParaRPr lang="en-US" altLang="ja-JP" sz="2400" dirty="0"/>
          </a:p>
          <a:p>
            <a:pPr>
              <a:lnSpc>
                <a:spcPct val="110000"/>
              </a:lnSpc>
            </a:pPr>
            <a:r>
              <a:rPr lang="ja-JP" altLang="en-US" sz="2400" b="1" dirty="0"/>
              <a:t>表計算</a:t>
            </a:r>
            <a:endParaRPr lang="en-US" altLang="ja-JP" sz="2400" b="1" dirty="0"/>
          </a:p>
          <a:p>
            <a:pPr marL="0" indent="0">
              <a:lnSpc>
                <a:spcPct val="110000"/>
              </a:lnSpc>
              <a:buNone/>
            </a:pPr>
            <a:r>
              <a:rPr lang="ja-JP" altLang="en-US" sz="2400" dirty="0"/>
              <a:t>データの管理，計算，グラフ作成など</a:t>
            </a:r>
            <a:endParaRPr lang="en-US" altLang="ja-JP" sz="2400" dirty="0"/>
          </a:p>
          <a:p>
            <a:pPr>
              <a:lnSpc>
                <a:spcPct val="110000"/>
              </a:lnSpc>
            </a:pPr>
            <a:r>
              <a:rPr lang="ja-JP" altLang="en-US" sz="2400" b="1" dirty="0"/>
              <a:t>プレゼン</a:t>
            </a:r>
            <a:endParaRPr lang="en-US" altLang="ja-JP" sz="2400" b="1" dirty="0"/>
          </a:p>
          <a:p>
            <a:pPr marL="0" indent="0">
              <a:lnSpc>
                <a:spcPct val="110000"/>
              </a:lnSpc>
              <a:buNone/>
            </a:pPr>
            <a:r>
              <a:rPr lang="ja-JP" altLang="en-US" sz="2400" dirty="0"/>
              <a:t>ビジュアル資料作成</a:t>
            </a:r>
            <a:endParaRPr lang="en-US" altLang="ja-JP" sz="2400" dirty="0"/>
          </a:p>
          <a:p>
            <a:pPr>
              <a:lnSpc>
                <a:spcPct val="110000"/>
              </a:lnSpc>
            </a:pPr>
            <a:r>
              <a:rPr lang="ja-JP" altLang="en-US" sz="2400" b="1" dirty="0"/>
              <a:t>インターネット</a:t>
            </a:r>
            <a:endParaRPr lang="en-US" altLang="ja-JP" sz="2400" b="1" dirty="0"/>
          </a:p>
          <a:p>
            <a:pPr marL="0" indent="0">
              <a:lnSpc>
                <a:spcPct val="110000"/>
              </a:lnSpc>
              <a:buNone/>
            </a:pPr>
            <a:r>
              <a:rPr lang="ja-JP" altLang="en-US" sz="2400" dirty="0"/>
              <a:t>情報収集，コミュニケーション</a:t>
            </a:r>
          </a:p>
          <a:p>
            <a:endParaRPr kumimoji="1" lang="ja-JP" altLang="en-US" dirty="0"/>
          </a:p>
        </p:txBody>
      </p:sp>
      <p:sp>
        <p:nvSpPr>
          <p:cNvPr id="4" name="スライド番号プレースホルダー 3">
            <a:extLst>
              <a:ext uri="{FF2B5EF4-FFF2-40B4-BE49-F238E27FC236}">
                <a16:creationId xmlns:a16="http://schemas.microsoft.com/office/drawing/2014/main" id="{3982E3C7-FAA3-474F-8D0B-7CF979ACAE2D}"/>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
        <p:nvSpPr>
          <p:cNvPr id="5" name="コンテンツ プレースホルダー 2">
            <a:extLst>
              <a:ext uri="{FF2B5EF4-FFF2-40B4-BE49-F238E27FC236}">
                <a16:creationId xmlns:a16="http://schemas.microsoft.com/office/drawing/2014/main" id="{C0A21124-FB19-4FFD-B0D8-1B27AF949C3A}"/>
              </a:ext>
            </a:extLst>
          </p:cNvPr>
          <p:cNvSpPr txBox="1">
            <a:spLocks/>
          </p:cNvSpPr>
          <p:nvPr/>
        </p:nvSpPr>
        <p:spPr>
          <a:xfrm>
            <a:off x="697258" y="5492727"/>
            <a:ext cx="6815759" cy="10461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データはすべて</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（ファイル）．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管理，共有，交換が簡単</a:t>
            </a:r>
          </a:p>
        </p:txBody>
      </p:sp>
    </p:spTree>
    <p:extLst>
      <p:ext uri="{BB962C8B-B14F-4D97-AF65-F5344CB8AC3E}">
        <p14:creationId xmlns:p14="http://schemas.microsoft.com/office/powerpoint/2010/main" val="179397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69269"/>
            <a:ext cx="8515350" cy="1434942"/>
          </a:xfrm>
        </p:spPr>
        <p:txBody>
          <a:bodyPr>
            <a:normAutofit/>
          </a:bodyPr>
          <a:lstStyle/>
          <a:p>
            <a:pPr>
              <a:lnSpc>
                <a:spcPct val="110000"/>
              </a:lnSpc>
            </a:pPr>
            <a:r>
              <a:rPr lang="ja-JP" altLang="en-US" sz="2400" dirty="0"/>
              <a:t>データの記録，保管，共有</a:t>
            </a:r>
            <a:endParaRPr lang="en-US" altLang="ja-JP" sz="2400" dirty="0"/>
          </a:p>
          <a:p>
            <a:pPr>
              <a:lnSpc>
                <a:spcPct val="110000"/>
              </a:lnSpc>
            </a:pPr>
            <a:r>
              <a:rPr lang="ja-JP" altLang="en-US" sz="2400" dirty="0"/>
              <a:t>表計算の機能 ＝ 集計・集約，グラフ作成など</a:t>
            </a:r>
          </a:p>
        </p:txBody>
      </p:sp>
      <p:sp>
        <p:nvSpPr>
          <p:cNvPr id="4" name="タイトル 1"/>
          <p:cNvSpPr>
            <a:spLocks noGrp="1"/>
          </p:cNvSpPr>
          <p:nvPr>
            <p:ph type="title"/>
          </p:nvPr>
        </p:nvSpPr>
        <p:spPr>
          <a:xfrm>
            <a:off x="308610" y="427121"/>
            <a:ext cx="7886700" cy="503396"/>
          </a:xfrm>
        </p:spPr>
        <p:txBody>
          <a:bodyPr>
            <a:normAutofit fontScale="90000"/>
          </a:bodyPr>
          <a:lstStyle/>
          <a:p>
            <a:r>
              <a:rPr kumimoji="1" lang="ja-JP" altLang="en-US" dirty="0"/>
              <a:t>表計算ソフトウエアは何の役に立つのか</a:t>
            </a:r>
          </a:p>
        </p:txBody>
      </p:sp>
      <p:pic>
        <p:nvPicPr>
          <p:cNvPr id="5" name="図 4"/>
          <p:cNvPicPr>
            <a:picLocks noChangeAspect="1"/>
          </p:cNvPicPr>
          <p:nvPr/>
        </p:nvPicPr>
        <p:blipFill>
          <a:blip r:embed="rId3"/>
          <a:stretch>
            <a:fillRect/>
          </a:stretch>
        </p:blipFill>
        <p:spPr>
          <a:xfrm>
            <a:off x="308610" y="2943377"/>
            <a:ext cx="3549685" cy="1059608"/>
          </a:xfrm>
          <a:prstGeom prst="rect">
            <a:avLst/>
          </a:prstGeom>
        </p:spPr>
      </p:pic>
      <p:pic>
        <p:nvPicPr>
          <p:cNvPr id="6" name="図 5"/>
          <p:cNvPicPr>
            <a:picLocks noChangeAspect="1"/>
          </p:cNvPicPr>
          <p:nvPr/>
        </p:nvPicPr>
        <p:blipFill>
          <a:blip r:embed="rId4"/>
          <a:stretch>
            <a:fillRect/>
          </a:stretch>
        </p:blipFill>
        <p:spPr>
          <a:xfrm>
            <a:off x="4289629" y="2943378"/>
            <a:ext cx="4102997" cy="2204771"/>
          </a:xfrm>
          <a:prstGeom prst="rect">
            <a:avLst/>
          </a:prstGeom>
        </p:spPr>
      </p:pic>
      <p:pic>
        <p:nvPicPr>
          <p:cNvPr id="7" name="図 6"/>
          <p:cNvPicPr>
            <a:picLocks noChangeAspect="1"/>
          </p:cNvPicPr>
          <p:nvPr/>
        </p:nvPicPr>
        <p:blipFill>
          <a:blip r:embed="rId5"/>
          <a:stretch>
            <a:fillRect/>
          </a:stretch>
        </p:blipFill>
        <p:spPr>
          <a:xfrm>
            <a:off x="341664" y="4216259"/>
            <a:ext cx="3516631" cy="1599623"/>
          </a:xfrm>
          <a:prstGeom prst="rect">
            <a:avLst/>
          </a:prstGeom>
        </p:spPr>
      </p:pic>
    </p:spTree>
    <p:extLst>
      <p:ext uri="{BB962C8B-B14F-4D97-AF65-F5344CB8AC3E}">
        <p14:creationId xmlns:p14="http://schemas.microsoft.com/office/powerpoint/2010/main" val="311459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415" y="339635"/>
            <a:ext cx="7886700" cy="503396"/>
          </a:xfrm>
        </p:spPr>
        <p:txBody>
          <a:bodyPr>
            <a:normAutofit fontScale="90000"/>
          </a:bodyPr>
          <a:lstStyle/>
          <a:p>
            <a:r>
              <a:rPr kumimoji="1" lang="ja-JP" altLang="en-US" dirty="0"/>
              <a:t>例えば，こんなことが簡単にできる</a:t>
            </a:r>
          </a:p>
        </p:txBody>
      </p:sp>
      <p:pic>
        <p:nvPicPr>
          <p:cNvPr id="3" name="図 2"/>
          <p:cNvPicPr>
            <a:picLocks noChangeAspect="1"/>
          </p:cNvPicPr>
          <p:nvPr/>
        </p:nvPicPr>
        <p:blipFill>
          <a:blip r:embed="rId3"/>
          <a:stretch>
            <a:fillRect/>
          </a:stretch>
        </p:blipFill>
        <p:spPr>
          <a:xfrm>
            <a:off x="1470423" y="1840134"/>
            <a:ext cx="5198845" cy="1551894"/>
          </a:xfrm>
          <a:prstGeom prst="rect">
            <a:avLst/>
          </a:prstGeom>
        </p:spPr>
      </p:pic>
      <p:sp>
        <p:nvSpPr>
          <p:cNvPr id="4" name="テキスト ボックス 3"/>
          <p:cNvSpPr txBox="1"/>
          <p:nvPr/>
        </p:nvSpPr>
        <p:spPr>
          <a:xfrm>
            <a:off x="3573961" y="3531760"/>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pic>
        <p:nvPicPr>
          <p:cNvPr id="5" name="図 4"/>
          <p:cNvPicPr>
            <a:picLocks noChangeAspect="1"/>
          </p:cNvPicPr>
          <p:nvPr/>
        </p:nvPicPr>
        <p:blipFill>
          <a:blip r:embed="rId4"/>
          <a:stretch>
            <a:fillRect/>
          </a:stretch>
        </p:blipFill>
        <p:spPr>
          <a:xfrm>
            <a:off x="1470423" y="4068987"/>
            <a:ext cx="5198845" cy="1551894"/>
          </a:xfrm>
          <a:prstGeom prst="rect">
            <a:avLst/>
          </a:prstGeom>
        </p:spPr>
      </p:pic>
      <p:sp>
        <p:nvSpPr>
          <p:cNvPr id="6" name="テキスト ボックス 5"/>
          <p:cNvSpPr txBox="1"/>
          <p:nvPr/>
        </p:nvSpPr>
        <p:spPr>
          <a:xfrm>
            <a:off x="3648748" y="5654501"/>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sp>
        <p:nvSpPr>
          <p:cNvPr id="7" name="正方形/長方形 6"/>
          <p:cNvSpPr/>
          <p:nvPr/>
        </p:nvSpPr>
        <p:spPr>
          <a:xfrm>
            <a:off x="3015343"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a:off x="5432650"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5432650" y="5195063"/>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吹き出し 9"/>
          <p:cNvSpPr/>
          <p:nvPr/>
        </p:nvSpPr>
        <p:spPr>
          <a:xfrm>
            <a:off x="7115175" y="4360796"/>
            <a:ext cx="1757363" cy="945080"/>
          </a:xfrm>
          <a:prstGeom prst="wedgeRoundRectCallout">
            <a:avLst>
              <a:gd name="adj1" fmla="val -67174"/>
              <a:gd name="adj2" fmla="val 277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10"/>
          <p:cNvSpPr/>
          <p:nvPr/>
        </p:nvSpPr>
        <p:spPr>
          <a:xfrm>
            <a:off x="308610" y="3596447"/>
            <a:ext cx="2478980" cy="609292"/>
          </a:xfrm>
          <a:prstGeom prst="wedgeRoundRectCallout">
            <a:avLst>
              <a:gd name="adj1" fmla="val 89818"/>
              <a:gd name="adj2" fmla="val 1395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370373" y="3704884"/>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単価を書き変えると</a:t>
            </a:r>
          </a:p>
        </p:txBody>
      </p:sp>
      <p:sp>
        <p:nvSpPr>
          <p:cNvPr id="13" name="テキスト ボックス 12"/>
          <p:cNvSpPr txBox="1"/>
          <p:nvPr/>
        </p:nvSpPr>
        <p:spPr>
          <a:xfrm>
            <a:off x="7144661" y="4475545"/>
            <a:ext cx="180049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合計が</a:t>
            </a:r>
            <a:r>
              <a:rPr kumimoji="1"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自動</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再計算される</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370373" y="150219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表の作成</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081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409" y="531842"/>
            <a:ext cx="7886700" cy="503396"/>
          </a:xfrm>
        </p:spPr>
        <p:txBody>
          <a:bodyPr>
            <a:normAutofit fontScale="90000"/>
          </a:bodyPr>
          <a:lstStyle/>
          <a:p>
            <a:r>
              <a:rPr kumimoji="1" lang="ja-JP" altLang="en-US" dirty="0"/>
              <a:t>例えば，こんなことが簡単にできる</a:t>
            </a:r>
          </a:p>
        </p:txBody>
      </p:sp>
      <p:sp>
        <p:nvSpPr>
          <p:cNvPr id="14" name="テキスト ボックス 13"/>
          <p:cNvSpPr txBox="1"/>
          <p:nvPr/>
        </p:nvSpPr>
        <p:spPr>
          <a:xfrm>
            <a:off x="370374" y="1502199"/>
            <a:ext cx="9925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pic>
        <p:nvPicPr>
          <p:cNvPr id="15" name="図 14"/>
          <p:cNvPicPr>
            <a:picLocks noChangeAspect="1"/>
          </p:cNvPicPr>
          <p:nvPr/>
        </p:nvPicPr>
        <p:blipFill>
          <a:blip r:embed="rId3"/>
          <a:stretch>
            <a:fillRect/>
          </a:stretch>
        </p:blipFill>
        <p:spPr>
          <a:xfrm>
            <a:off x="1042988" y="1899483"/>
            <a:ext cx="7458075" cy="4007644"/>
          </a:xfrm>
          <a:prstGeom prst="rect">
            <a:avLst/>
          </a:prstGeom>
        </p:spPr>
      </p:pic>
    </p:spTree>
    <p:extLst>
      <p:ext uri="{BB962C8B-B14F-4D97-AF65-F5344CB8AC3E}">
        <p14:creationId xmlns:p14="http://schemas.microsoft.com/office/powerpoint/2010/main" val="331376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013" y="392200"/>
            <a:ext cx="7886700" cy="503396"/>
          </a:xfrm>
        </p:spPr>
        <p:txBody>
          <a:bodyPr>
            <a:normAutofit fontScale="90000"/>
          </a:bodyPr>
          <a:lstStyle/>
          <a:p>
            <a:r>
              <a:rPr kumimoji="1" lang="ja-JP" altLang="en-US" dirty="0"/>
              <a:t>例えば，こんなことが簡単にできる</a:t>
            </a:r>
          </a:p>
        </p:txBody>
      </p:sp>
      <p:sp>
        <p:nvSpPr>
          <p:cNvPr id="14" name="テキスト ボックス 13"/>
          <p:cNvSpPr txBox="1"/>
          <p:nvPr/>
        </p:nvSpPr>
        <p:spPr>
          <a:xfrm>
            <a:off x="613261" y="1497330"/>
            <a:ext cx="314701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条件に合致するデータの</a:t>
            </a:r>
            <a:endParaRPr kumimoji="0"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強調表示</a:t>
            </a:r>
          </a:p>
        </p:txBody>
      </p:sp>
      <p:pic>
        <p:nvPicPr>
          <p:cNvPr id="3" name="図 2"/>
          <p:cNvPicPr>
            <a:picLocks noChangeAspect="1"/>
          </p:cNvPicPr>
          <p:nvPr/>
        </p:nvPicPr>
        <p:blipFill>
          <a:blip r:embed="rId3"/>
          <a:stretch>
            <a:fillRect/>
          </a:stretch>
        </p:blipFill>
        <p:spPr>
          <a:xfrm>
            <a:off x="141773" y="2378868"/>
            <a:ext cx="4224621" cy="1921669"/>
          </a:xfrm>
          <a:prstGeom prst="rect">
            <a:avLst/>
          </a:prstGeom>
        </p:spPr>
      </p:pic>
      <p:pic>
        <p:nvPicPr>
          <p:cNvPr id="4" name="図 3"/>
          <p:cNvPicPr>
            <a:picLocks noChangeAspect="1"/>
          </p:cNvPicPr>
          <p:nvPr/>
        </p:nvPicPr>
        <p:blipFill>
          <a:blip r:embed="rId4"/>
          <a:stretch>
            <a:fillRect/>
          </a:stretch>
        </p:blipFill>
        <p:spPr>
          <a:xfrm>
            <a:off x="4897040" y="2378868"/>
            <a:ext cx="4224621" cy="1921669"/>
          </a:xfrm>
          <a:prstGeom prst="rect">
            <a:avLst/>
          </a:prstGeom>
        </p:spPr>
      </p:pic>
      <p:sp>
        <p:nvSpPr>
          <p:cNvPr id="7" name="テキスト ボックス 6"/>
          <p:cNvSpPr txBox="1"/>
          <p:nvPr/>
        </p:nvSpPr>
        <p:spPr>
          <a:xfrm>
            <a:off x="6414717" y="1658912"/>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並べ替え</a:t>
            </a:r>
          </a:p>
        </p:txBody>
      </p:sp>
    </p:spTree>
    <p:extLst>
      <p:ext uri="{BB962C8B-B14F-4D97-AF65-F5344CB8AC3E}">
        <p14:creationId xmlns:p14="http://schemas.microsoft.com/office/powerpoint/2010/main" val="31937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a:bodyPr>
          <a:lstStyle/>
          <a:p>
            <a:pPr marL="457200" indent="-457200">
              <a:buFont typeface="+mj-ea"/>
              <a:buAutoNum type="circleNumDbPlain"/>
            </a:pPr>
            <a:r>
              <a:rPr kumimoji="1" lang="ja-JP" altLang="en-US" sz="2400" b="1" dirty="0"/>
              <a:t>データベース</a:t>
            </a:r>
            <a:r>
              <a:rPr kumimoji="1" lang="ja-JP" altLang="en-US" sz="2400" dirty="0"/>
              <a:t>は</a:t>
            </a:r>
            <a:r>
              <a:rPr kumimoji="1" lang="ja-JP" altLang="en-US" sz="2400" b="1" dirty="0"/>
              <a:t>日常生活に不可欠な基盤技術</a:t>
            </a:r>
            <a:r>
              <a:rPr kumimoji="1" lang="ja-JP" altLang="en-US" sz="2400" dirty="0"/>
              <a:t>であり，生活を豊かで便利にする．</a:t>
            </a:r>
            <a:endParaRPr kumimoji="1" lang="en-US" altLang="ja-JP" sz="2400" dirty="0"/>
          </a:p>
          <a:p>
            <a:pPr marL="457200" indent="-457200">
              <a:buFont typeface="+mj-ea"/>
              <a:buAutoNum type="circleNumDbPlain"/>
            </a:pPr>
            <a:r>
              <a:rPr kumimoji="1" lang="ja-JP" altLang="en-US" sz="2400" b="1" dirty="0"/>
              <a:t>データサイエンス</a:t>
            </a:r>
            <a:r>
              <a:rPr kumimoji="1" lang="ja-JP" altLang="en-US" sz="2400" dirty="0"/>
              <a:t>は，</a:t>
            </a:r>
            <a:r>
              <a:rPr kumimoji="1" lang="ja-JP" altLang="en-US" sz="2400" b="1" dirty="0"/>
              <a:t>データ</a:t>
            </a:r>
            <a:r>
              <a:rPr kumimoji="1" lang="ja-JP" altLang="en-US" sz="2400" dirty="0"/>
              <a:t>から有益な情報を引き出し，</a:t>
            </a:r>
            <a:r>
              <a:rPr kumimoji="1" lang="ja-JP" altLang="en-US" sz="2400" b="1" dirty="0"/>
              <a:t>判断や意思決定を行うための</a:t>
            </a:r>
            <a:r>
              <a:rPr kumimoji="1" lang="ja-JP" altLang="en-US" sz="2400" dirty="0"/>
              <a:t>学問分野である．</a:t>
            </a:r>
            <a:endParaRPr kumimoji="1" lang="en-US" altLang="ja-JP" sz="2400" dirty="0"/>
          </a:p>
          <a:p>
            <a:pPr marL="457200" indent="-457200">
              <a:buFont typeface="+mj-ea"/>
              <a:buAutoNum type="circleNumDbPlain"/>
            </a:pPr>
            <a:r>
              <a:rPr kumimoji="1" lang="en-US" altLang="ja-JP" sz="2400" b="1" dirty="0"/>
              <a:t>Excel</a:t>
            </a:r>
            <a:r>
              <a:rPr kumimoji="1" lang="ja-JP" altLang="en-US" sz="2400" b="1" dirty="0"/>
              <a:t>などの表計算ソフト</a:t>
            </a:r>
            <a:r>
              <a:rPr kumimoji="1" lang="ja-JP" altLang="en-US" sz="2400" dirty="0"/>
              <a:t>は，</a:t>
            </a:r>
            <a:r>
              <a:rPr kumimoji="1" lang="ja-JP" altLang="en-US" sz="2400" b="1" dirty="0"/>
              <a:t>データサイエンスの実践に役立つ</a:t>
            </a:r>
            <a:r>
              <a:rPr kumimoji="1" lang="ja-JP" altLang="en-US" sz="2400" dirty="0"/>
              <a:t>強力なツールである</a:t>
            </a:r>
            <a:endParaRPr kumimoji="1" lang="en-US" altLang="ja-JP" sz="2400" dirty="0"/>
          </a:p>
          <a:p>
            <a:pPr marL="457200" indent="-457200">
              <a:buFont typeface="+mj-ea"/>
              <a:buAutoNum type="circleNumDbPlain"/>
            </a:pPr>
            <a:r>
              <a:rPr kumimoji="1" lang="ja-JP" altLang="en-US" sz="2400" dirty="0"/>
              <a:t>データベース，データサイエンス，表計算ソフトの活用スキルは，</a:t>
            </a:r>
            <a:r>
              <a:rPr kumimoji="1" lang="ja-JP" altLang="en-US" sz="2400" b="1" dirty="0"/>
              <a:t>将来にわたり役に立つ</a:t>
            </a:r>
            <a:r>
              <a:rPr kumimoji="1" lang="ja-JP" altLang="en-US" sz="2400" dirty="0"/>
              <a:t>．</a:t>
            </a:r>
            <a:br>
              <a:rPr lang="en-US" altLang="ja-JP" sz="2400" dirty="0"/>
            </a:br>
            <a:endParaRPr kumimoji="1" lang="en-US" altLang="ja-JP" sz="2400" b="1"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48835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6-3 Office365</a:t>
            </a:r>
            <a:r>
              <a:rPr lang="ja-JP" altLang="en-US" dirty="0"/>
              <a:t>と</a:t>
            </a:r>
            <a:r>
              <a:rPr lang="en-US" altLang="ja-JP" dirty="0"/>
              <a:t>Excel</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20</a:t>
            </a:fld>
            <a:endParaRPr lang="ja-JP" altLang="en-US" dirty="0"/>
          </a:p>
        </p:txBody>
      </p:sp>
      <p:sp>
        <p:nvSpPr>
          <p:cNvPr id="3" name="字幕 2">
            <a:extLst>
              <a:ext uri="{FF2B5EF4-FFF2-40B4-BE49-F238E27FC236}">
                <a16:creationId xmlns:a16="http://schemas.microsoft.com/office/drawing/2014/main" id="{7806EE8F-4EB5-0984-133B-7529F1776E7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5500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3BCEE-EA77-4C9B-AE23-56E300AD70D1}"/>
              </a:ext>
            </a:extLst>
          </p:cNvPr>
          <p:cNvSpPr>
            <a:spLocks noGrp="1"/>
          </p:cNvSpPr>
          <p:nvPr>
            <p:ph type="title"/>
          </p:nvPr>
        </p:nvSpPr>
        <p:spPr/>
        <p:txBody>
          <a:bodyPr>
            <a:normAutofit fontScale="90000"/>
          </a:bodyPr>
          <a:lstStyle/>
          <a:p>
            <a:r>
              <a:rPr kumimoji="1" lang="en-US" altLang="ja-JP"/>
              <a:t>Office 365</a:t>
            </a:r>
            <a:r>
              <a:rPr kumimoji="1" lang="ja-JP" altLang="en-US" dirty="0"/>
              <a:t>の主な機能</a:t>
            </a:r>
          </a:p>
        </p:txBody>
      </p:sp>
      <p:sp>
        <p:nvSpPr>
          <p:cNvPr id="3" name="コンテンツ プレースホルダー 2">
            <a:extLst>
              <a:ext uri="{FF2B5EF4-FFF2-40B4-BE49-F238E27FC236}">
                <a16:creationId xmlns:a16="http://schemas.microsoft.com/office/drawing/2014/main" id="{8105157B-3DFD-4183-A015-D930CD1D3F56}"/>
              </a:ext>
            </a:extLst>
          </p:cNvPr>
          <p:cNvSpPr>
            <a:spLocks noGrp="1"/>
          </p:cNvSpPr>
          <p:nvPr>
            <p:ph idx="1"/>
          </p:nvPr>
        </p:nvSpPr>
        <p:spPr>
          <a:xfrm>
            <a:off x="418847" y="5736008"/>
            <a:ext cx="8461208" cy="546938"/>
          </a:xfrm>
        </p:spPr>
        <p:txBody>
          <a:bodyPr>
            <a:normAutofit fontScale="62500" lnSpcReduction="20000"/>
          </a:bodyPr>
          <a:lstStyle/>
          <a:p>
            <a:r>
              <a:rPr lang="ja-JP" altLang="ja-JP" dirty="0"/>
              <a:t>パソコンで</a:t>
            </a:r>
            <a:r>
              <a:rPr lang="ja-JP" altLang="ja-JP" b="1" dirty="0"/>
              <a:t>レポートを作成</a:t>
            </a:r>
            <a:r>
              <a:rPr lang="ja-JP" altLang="ja-JP" dirty="0"/>
              <a:t>したり，</a:t>
            </a:r>
            <a:r>
              <a:rPr lang="ja-JP" altLang="ja-JP" b="1" dirty="0"/>
              <a:t>発表</a:t>
            </a:r>
            <a:r>
              <a:rPr lang="ja-JP" altLang="ja-JP" dirty="0"/>
              <a:t>したり，</a:t>
            </a:r>
            <a:r>
              <a:rPr lang="ja-JP" altLang="ja-JP" b="1" dirty="0"/>
              <a:t>データをまとめ</a:t>
            </a:r>
            <a:r>
              <a:rPr lang="ja-JP" altLang="ja-JP" dirty="0"/>
              <a:t>たりで</a:t>
            </a:r>
            <a:r>
              <a:rPr lang="ja-JP" altLang="en-US" dirty="0"/>
              <a:t>便利</a:t>
            </a:r>
            <a:endParaRPr kumimoji="1" lang="ja-JP" altLang="en-US" dirty="0"/>
          </a:p>
        </p:txBody>
      </p:sp>
      <p:sp>
        <p:nvSpPr>
          <p:cNvPr id="4" name="スライド番号プレースホルダー 3">
            <a:extLst>
              <a:ext uri="{FF2B5EF4-FFF2-40B4-BE49-F238E27FC236}">
                <a16:creationId xmlns:a16="http://schemas.microsoft.com/office/drawing/2014/main" id="{49FB86DA-C92D-49A2-B448-7744ACF753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413D590F-C2F6-459B-9932-DBDF6BC8923B}"/>
              </a:ext>
            </a:extLst>
          </p:cNvPr>
          <p:cNvSpPr txBox="1">
            <a:spLocks noChangeAspect="1"/>
          </p:cNvSpPr>
          <p:nvPr/>
        </p:nvSpPr>
        <p:spPr>
          <a:xfrm>
            <a:off x="-392992" y="2651285"/>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ワード</a:t>
            </a:r>
            <a:r>
              <a:rPr kumimoji="0" lang="en-US" sz="2400" b="0" i="0" u="none" strike="noStrike" kern="1200" cap="none" spc="0" normalizeH="0" baseline="0" noProof="0">
                <a:ln>
                  <a:noFill/>
                </a:ln>
                <a:solidFill>
                  <a:srgbClr val="1F3864"/>
                </a:solidFill>
                <a:effectLst/>
                <a:uLnTx/>
                <a:uFillTx/>
                <a:latin typeface="Segoe UI" panose="020B0502040204020203" pitchFamily="34" charset="0"/>
                <a:ea typeface="メイリオ" panose="020B0604030504040204" pitchFamily="50" charset="-128"/>
                <a:cs typeface="+mn-cs"/>
              </a:rPr>
              <a:t>(</a:t>
            </a: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文書作成</a:t>
            </a: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6" name="図 5">
            <a:extLst>
              <a:ext uri="{FF2B5EF4-FFF2-40B4-BE49-F238E27FC236}">
                <a16:creationId xmlns:a16="http://schemas.microsoft.com/office/drawing/2014/main" id="{786CD180-7F7D-40FF-911C-3BEBD8983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42" y="945989"/>
            <a:ext cx="2707371" cy="1576562"/>
          </a:xfrm>
          <a:prstGeom prst="rect">
            <a:avLst/>
          </a:prstGeom>
          <a:ln>
            <a:solidFill>
              <a:schemeClr val="accent1"/>
            </a:solidFill>
          </a:ln>
        </p:spPr>
      </p:pic>
      <p:pic>
        <p:nvPicPr>
          <p:cNvPr id="7" name="図 6">
            <a:extLst>
              <a:ext uri="{FF2B5EF4-FFF2-40B4-BE49-F238E27FC236}">
                <a16:creationId xmlns:a16="http://schemas.microsoft.com/office/drawing/2014/main" id="{F94BBC00-3420-4BC5-8DAA-FD51AF02F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2507" y="931384"/>
            <a:ext cx="2763793" cy="1608452"/>
          </a:xfrm>
          <a:prstGeom prst="rect">
            <a:avLst/>
          </a:prstGeom>
          <a:ln>
            <a:solidFill>
              <a:schemeClr val="accent1"/>
            </a:solidFill>
          </a:ln>
        </p:spPr>
      </p:pic>
      <p:sp>
        <p:nvSpPr>
          <p:cNvPr id="8" name="コンテンツ プレースホルダー 2">
            <a:extLst>
              <a:ext uri="{FF2B5EF4-FFF2-40B4-BE49-F238E27FC236}">
                <a16:creationId xmlns:a16="http://schemas.microsoft.com/office/drawing/2014/main" id="{CA8F2124-F1DD-46C8-A7EE-61129FAF94CC}"/>
              </a:ext>
            </a:extLst>
          </p:cNvPr>
          <p:cNvSpPr txBox="1">
            <a:spLocks noChangeAspect="1"/>
          </p:cNvSpPr>
          <p:nvPr/>
        </p:nvSpPr>
        <p:spPr>
          <a:xfrm>
            <a:off x="2700213" y="2686060"/>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エクセル</a:t>
            </a:r>
            <a:r>
              <a:rPr kumimoji="0" lang="en-US" sz="2400" b="0" i="0" u="none" strike="noStrike" kern="1200" cap="none" spc="0" normalizeH="0" baseline="0" noProof="0">
                <a:ln>
                  <a:noFill/>
                </a:ln>
                <a:solidFill>
                  <a:srgbClr val="385623"/>
                </a:solidFill>
                <a:effectLst/>
                <a:uLnTx/>
                <a:uFillTx/>
                <a:latin typeface="Segoe UI" panose="020B0502040204020203" pitchFamily="34" charset="0"/>
                <a:ea typeface="メイリオ" panose="020B0604030504040204" pitchFamily="50" charset="-128"/>
                <a:cs typeface="+mn-cs"/>
              </a:rPr>
              <a:t>(</a:t>
            </a: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表計算</a:t>
            </a:r>
            <a:r>
              <a:rPr kumimoji="0" 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図 8">
            <a:extLst>
              <a:ext uri="{FF2B5EF4-FFF2-40B4-BE49-F238E27FC236}">
                <a16:creationId xmlns:a16="http://schemas.microsoft.com/office/drawing/2014/main" id="{5F6E0537-8BEF-4F0E-A4A0-D8148E28BA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1519" y="945989"/>
            <a:ext cx="2720952" cy="1583622"/>
          </a:xfrm>
          <a:prstGeom prst="rect">
            <a:avLst/>
          </a:prstGeom>
          <a:ln>
            <a:solidFill>
              <a:schemeClr val="accent1"/>
            </a:solidFill>
          </a:ln>
        </p:spPr>
      </p:pic>
      <p:sp>
        <p:nvSpPr>
          <p:cNvPr id="10" name="コンテンツ プレースホルダー 2">
            <a:extLst>
              <a:ext uri="{FF2B5EF4-FFF2-40B4-BE49-F238E27FC236}">
                <a16:creationId xmlns:a16="http://schemas.microsoft.com/office/drawing/2014/main" id="{ECAE9241-F5EC-4960-8A5E-FF3717B9F166}"/>
              </a:ext>
            </a:extLst>
          </p:cNvPr>
          <p:cNvSpPr txBox="1">
            <a:spLocks noChangeAspect="1"/>
          </p:cNvSpPr>
          <p:nvPr/>
        </p:nvSpPr>
        <p:spPr>
          <a:xfrm>
            <a:off x="5712658" y="2663679"/>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パワーポイント</a:t>
            </a:r>
            <a:endParaRPr kumimoji="0" lang="en-US" altLang="ja-JP"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a:t>
            </a: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プレゼン</a:t>
            </a: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1" name="図 10">
            <a:extLst>
              <a:ext uri="{FF2B5EF4-FFF2-40B4-BE49-F238E27FC236}">
                <a16:creationId xmlns:a16="http://schemas.microsoft.com/office/drawing/2014/main" id="{C6579548-0972-4771-9D1E-055C1ABBC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847" y="3410198"/>
            <a:ext cx="2618220" cy="1524010"/>
          </a:xfrm>
          <a:prstGeom prst="rect">
            <a:avLst/>
          </a:prstGeom>
          <a:ln>
            <a:solidFill>
              <a:schemeClr val="accent1"/>
            </a:solidFill>
          </a:ln>
        </p:spPr>
      </p:pic>
      <p:sp>
        <p:nvSpPr>
          <p:cNvPr id="12" name="コンテンツ プレースホルダー 2">
            <a:extLst>
              <a:ext uri="{FF2B5EF4-FFF2-40B4-BE49-F238E27FC236}">
                <a16:creationId xmlns:a16="http://schemas.microsoft.com/office/drawing/2014/main" id="{A9B1E59A-560D-43ED-B018-58B34EC99B6B}"/>
              </a:ext>
            </a:extLst>
          </p:cNvPr>
          <p:cNvSpPr txBox="1">
            <a:spLocks noChangeAspect="1"/>
          </p:cNvSpPr>
          <p:nvPr/>
        </p:nvSpPr>
        <p:spPr>
          <a:xfrm>
            <a:off x="-143829" y="5068237"/>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ワンノート</a:t>
            </a:r>
            <a:r>
              <a:rPr kumimoji="0" lang="en-US" sz="2400" b="0" i="0" u="none" strike="noStrike" kern="1200" cap="none" spc="0" normalizeH="0" baseline="0" noProof="0">
                <a:ln>
                  <a:noFill/>
                </a:ln>
                <a:solidFill>
                  <a:srgbClr val="7030A0"/>
                </a:solidFill>
                <a:effectLst/>
                <a:uLnTx/>
                <a:uFillTx/>
                <a:latin typeface="Segoe UI" panose="020B0502040204020203" pitchFamily="34" charset="0"/>
                <a:ea typeface="メイリオ" panose="020B0604030504040204" pitchFamily="50" charset="-128"/>
                <a:cs typeface="+mn-cs"/>
              </a:rPr>
              <a:t>(</a:t>
            </a: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電子ノート</a:t>
            </a:r>
            <a:r>
              <a:rPr kumimoji="0" 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428AB69F-68B9-4F85-9841-8D934F8A6C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4297" y="3424966"/>
            <a:ext cx="2370474" cy="1566240"/>
          </a:xfrm>
          <a:prstGeom prst="rect">
            <a:avLst/>
          </a:prstGeom>
          <a:ln>
            <a:solidFill>
              <a:schemeClr val="accent1"/>
            </a:solidFill>
          </a:ln>
        </p:spPr>
      </p:pic>
      <p:sp>
        <p:nvSpPr>
          <p:cNvPr id="14" name="コンテンツ プレースホルダー 2">
            <a:extLst>
              <a:ext uri="{FF2B5EF4-FFF2-40B4-BE49-F238E27FC236}">
                <a16:creationId xmlns:a16="http://schemas.microsoft.com/office/drawing/2014/main" id="{CA74981A-639D-4C1A-9C07-12BD303F888E}"/>
              </a:ext>
            </a:extLst>
          </p:cNvPr>
          <p:cNvSpPr txBox="1">
            <a:spLocks noChangeAspect="1"/>
          </p:cNvSpPr>
          <p:nvPr/>
        </p:nvSpPr>
        <p:spPr>
          <a:xfrm>
            <a:off x="3312799" y="5090618"/>
            <a:ext cx="4600972"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アウトルック</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a:t>
            </a: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電子メール</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3644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FAC21-AF5E-4A1C-B233-6117D6CC9800}"/>
              </a:ext>
            </a:extLst>
          </p:cNvPr>
          <p:cNvSpPr>
            <a:spLocks noGrp="1"/>
          </p:cNvSpPr>
          <p:nvPr>
            <p:ph type="title"/>
          </p:nvPr>
        </p:nvSpPr>
        <p:spPr/>
        <p:txBody>
          <a:bodyPr>
            <a:normAutofit fontScale="90000"/>
          </a:bodyPr>
          <a:lstStyle/>
          <a:p>
            <a:r>
              <a:rPr kumimoji="1" lang="en-US" altLang="ja-JP"/>
              <a:t>Office 365</a:t>
            </a:r>
            <a:r>
              <a:rPr kumimoji="1" lang="ja-JP" altLang="en-US" dirty="0"/>
              <a:t>の種類</a:t>
            </a:r>
          </a:p>
        </p:txBody>
      </p:sp>
      <p:sp>
        <p:nvSpPr>
          <p:cNvPr id="3" name="コンテンツ プレースホルダー 2">
            <a:extLst>
              <a:ext uri="{FF2B5EF4-FFF2-40B4-BE49-F238E27FC236}">
                <a16:creationId xmlns:a16="http://schemas.microsoft.com/office/drawing/2014/main" id="{B4337555-1E8E-444B-B688-644A8DCEFE20}"/>
              </a:ext>
            </a:extLst>
          </p:cNvPr>
          <p:cNvSpPr>
            <a:spLocks noGrp="1"/>
          </p:cNvSpPr>
          <p:nvPr>
            <p:ph idx="1"/>
          </p:nvPr>
        </p:nvSpPr>
        <p:spPr>
          <a:xfrm>
            <a:off x="674350" y="5834356"/>
            <a:ext cx="7756197" cy="881508"/>
          </a:xfrm>
        </p:spPr>
        <p:txBody>
          <a:bodyPr>
            <a:noAutofit/>
          </a:bodyPr>
          <a:lstStyle/>
          <a:p>
            <a:pPr marL="0" indent="0">
              <a:buNone/>
            </a:pPr>
            <a:r>
              <a:rPr lang="ja-JP" altLang="en-US" sz="2400" b="1" dirty="0"/>
              <a:t>２種類</a:t>
            </a:r>
            <a:r>
              <a:rPr lang="ja-JP" altLang="en-US" sz="2400" dirty="0"/>
              <a:t>ある． この授業では，</a:t>
            </a:r>
            <a:r>
              <a:rPr lang="ja-JP" altLang="en-US" sz="2400" b="1" dirty="0"/>
              <a:t>どちらを使用しても問題ない</a:t>
            </a:r>
            <a:endParaRPr kumimoji="1" lang="ja-JP" altLang="en-US" sz="2400" b="1" dirty="0"/>
          </a:p>
        </p:txBody>
      </p:sp>
      <p:sp>
        <p:nvSpPr>
          <p:cNvPr id="4" name="スライド番号プレースホルダー 3">
            <a:extLst>
              <a:ext uri="{FF2B5EF4-FFF2-40B4-BE49-F238E27FC236}">
                <a16:creationId xmlns:a16="http://schemas.microsoft.com/office/drawing/2014/main" id="{3D491342-97C7-45F8-86E9-94A9AEC515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D34BFAB4-C3BD-444E-A606-1E4CC84CF36A}"/>
              </a:ext>
            </a:extLst>
          </p:cNvPr>
          <p:cNvSpPr txBox="1">
            <a:spLocks/>
          </p:cNvSpPr>
          <p:nvPr/>
        </p:nvSpPr>
        <p:spPr>
          <a:xfrm>
            <a:off x="438882" y="1125969"/>
            <a:ext cx="7756197" cy="46525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オンライン版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WEB</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ブラウザ</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で使う．</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https://</a:t>
            </a: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portal.office.com</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各自の</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ID</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と</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パスワード</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でサインインが必要．</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アプリ版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前もってインストールが必要</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インストールでは，大量の通信が行われる．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（時間がかかる． 通信費用にも注意）</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2639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p:txBody>
          <a:bodyPr>
            <a:normAutofit fontScale="90000"/>
          </a:bodyPr>
          <a:lstStyle/>
          <a:p>
            <a:r>
              <a:rPr lang="en-US" altLang="ja-JP"/>
              <a:t>Office 365</a:t>
            </a:r>
            <a:r>
              <a:rPr lang="ja-JP" altLang="en-US" dirty="0"/>
              <a:t>オンライン版で</a:t>
            </a:r>
            <a:r>
              <a:rPr lang="en-US" altLang="ja-JP" dirty="0"/>
              <a:t>Excel</a:t>
            </a:r>
            <a:r>
              <a:rPr lang="ja-JP" altLang="en-US" dirty="0"/>
              <a:t>を起動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846253"/>
            <a:ext cx="8461208" cy="5333166"/>
          </a:xfrm>
        </p:spPr>
        <p:txBody>
          <a:bodyPr/>
          <a:lstStyle/>
          <a:p>
            <a:pPr marL="0" indent="0">
              <a:buNone/>
            </a:pPr>
            <a:r>
              <a:rPr lang="en-US" altLang="ja-JP" sz="2400" dirty="0"/>
              <a:t>【</a:t>
            </a:r>
            <a:r>
              <a:rPr lang="ja-JP" altLang="en-US" sz="2400" dirty="0"/>
              <a:t>要点</a:t>
            </a:r>
            <a:r>
              <a:rPr lang="en-US" altLang="ja-JP" sz="2400" dirty="0"/>
              <a:t>】</a:t>
            </a:r>
            <a:r>
              <a:rPr lang="en-US" altLang="ja-JP" sz="2400" b="1" dirty="0"/>
              <a:t>Web</a:t>
            </a:r>
            <a:r>
              <a:rPr lang="ja-JP" altLang="en-US" sz="2400" b="1" dirty="0"/>
              <a:t>ブラウザ</a:t>
            </a:r>
            <a:r>
              <a:rPr lang="ja-JP" altLang="en-US" sz="2400" dirty="0"/>
              <a:t>で，次のページを開き，各自の</a:t>
            </a:r>
            <a:r>
              <a:rPr lang="en-US" altLang="ja-JP" sz="2400" b="1" dirty="0"/>
              <a:t>ID</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b="1" dirty="0"/>
              <a:t>https://</a:t>
            </a:r>
            <a:r>
              <a:rPr lang="en-US" altLang="ja-JP" sz="2400" b="1" dirty="0" err="1"/>
              <a:t>portal.office.com</a:t>
            </a:r>
            <a:endParaRPr lang="en-US" altLang="ja-JP" sz="2400" b="1"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B2248A8-0573-4B70-9DBC-BA56AA3D862E}"/>
              </a:ext>
            </a:extLst>
          </p:cNvPr>
          <p:cNvPicPr>
            <a:picLocks noChangeAspect="1"/>
          </p:cNvPicPr>
          <p:nvPr/>
        </p:nvPicPr>
        <p:blipFill>
          <a:blip r:embed="rId3"/>
          <a:stretch>
            <a:fillRect/>
          </a:stretch>
        </p:blipFill>
        <p:spPr>
          <a:xfrm>
            <a:off x="1163523" y="2519159"/>
            <a:ext cx="6262999" cy="3748726"/>
          </a:xfrm>
          <a:prstGeom prst="rect">
            <a:avLst/>
          </a:prstGeom>
        </p:spPr>
      </p:pic>
    </p:spTree>
    <p:extLst>
      <p:ext uri="{BB962C8B-B14F-4D97-AF65-F5344CB8AC3E}">
        <p14:creationId xmlns:p14="http://schemas.microsoft.com/office/powerpoint/2010/main" val="205874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a:t>
            </a:r>
            <a:r>
              <a:rPr kumimoji="1" lang="ja-JP" altLang="en-US" dirty="0"/>
              <a:t>オンライン版で</a:t>
            </a:r>
            <a:r>
              <a:rPr kumimoji="1" lang="en-US" altLang="ja-JP" dirty="0"/>
              <a:t>Excel</a:t>
            </a:r>
            <a:r>
              <a:rPr lang="ja-JP" altLang="en-US" dirty="0"/>
              <a:t>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p:txBody>
          <a:bodyPr/>
          <a:lstStyle/>
          <a:p>
            <a:pPr marL="0" indent="0">
              <a:buNone/>
            </a:pPr>
            <a:r>
              <a:rPr kumimoji="1" lang="ja-JP" altLang="en-US" sz="2400" dirty="0"/>
              <a:t>①</a:t>
            </a:r>
            <a:r>
              <a:rPr kumimoji="1" lang="en-US" altLang="ja-JP" sz="2400" b="1" dirty="0"/>
              <a:t>Web</a:t>
            </a:r>
            <a:r>
              <a:rPr kumimoji="1" lang="ja-JP" altLang="en-US" sz="2400" b="1" dirty="0"/>
              <a:t>ブラウザ</a:t>
            </a:r>
            <a:r>
              <a:rPr kumimoji="1" lang="ja-JP" altLang="en-US" sz="2400" dirty="0"/>
              <a:t>で，次のページを開く</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a:t>
            </a:r>
            <a:r>
              <a:rPr kumimoji="1" lang="ja-JP" altLang="en-US" sz="2400" b="1" dirty="0"/>
              <a:t>電子メールアドレス</a:t>
            </a:r>
            <a:r>
              <a:rPr kumimoji="1" lang="ja-JP" altLang="en-US" sz="2400" dirty="0"/>
              <a:t>を入れる． 「</a:t>
            </a:r>
            <a:r>
              <a:rPr kumimoji="1" lang="ja-JP" altLang="en-US" sz="2400" b="1" dirty="0"/>
              <a:t>次へ</a:t>
            </a:r>
            <a:r>
              <a:rPr kumimoji="1" lang="ja-JP" altLang="en-US" sz="2400" dirty="0"/>
              <a:t>」をクリック．</a:t>
            </a:r>
            <a:endParaRPr kumimoji="1" lang="en-US" altLang="ja-JP" sz="2400" dirty="0"/>
          </a:p>
          <a:p>
            <a:pPr marL="0" indent="0">
              <a:buNone/>
            </a:pP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3"/>
          <a:stretch>
            <a:fillRect/>
          </a:stretch>
        </p:blipFill>
        <p:spPr>
          <a:xfrm>
            <a:off x="1249260" y="3208078"/>
            <a:ext cx="3965779" cy="2803669"/>
          </a:xfrm>
          <a:prstGeom prst="rect">
            <a:avLst/>
          </a:prstGeom>
        </p:spPr>
      </p:pic>
    </p:spTree>
    <p:extLst>
      <p:ext uri="{BB962C8B-B14F-4D97-AF65-F5344CB8AC3E}">
        <p14:creationId xmlns:p14="http://schemas.microsoft.com/office/powerpoint/2010/main" val="422717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a:t>
            </a:r>
            <a:r>
              <a:rPr kumimoji="1" lang="ja-JP" altLang="en-US" dirty="0"/>
              <a:t>オンライン版で</a:t>
            </a:r>
            <a:r>
              <a:rPr kumimoji="1" lang="en-US" altLang="ja-JP" dirty="0"/>
              <a:t>Excel</a:t>
            </a:r>
            <a:r>
              <a:rPr lang="ja-JP" altLang="en-US" dirty="0"/>
              <a:t>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846253"/>
            <a:ext cx="8758655" cy="5333166"/>
          </a:xfrm>
        </p:spPr>
        <p:txBody>
          <a:bodyPr/>
          <a:lstStyle/>
          <a:p>
            <a:pPr marL="0" indent="0">
              <a:buNone/>
            </a:pPr>
            <a:r>
              <a:rPr lang="ja-JP" altLang="en-US" sz="2400" dirty="0"/>
              <a:t>③</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a:t>
            </a:r>
            <a:r>
              <a:rPr kumimoji="1" lang="en-US" altLang="ja-JP" sz="2400" dirty="0"/>
              <a:t>Excel</a:t>
            </a:r>
            <a:r>
              <a:rPr kumimoji="1" lang="ja-JP" altLang="en-US" sz="2400" dirty="0"/>
              <a:t>を使いたいときは，</a:t>
            </a:r>
            <a:r>
              <a:rPr kumimoji="1" lang="ja-JP" altLang="en-US" sz="2400" b="1" dirty="0"/>
              <a:t>メニュー</a:t>
            </a:r>
            <a:r>
              <a:rPr kumimoji="1" lang="ja-JP" altLang="en-US" sz="2400" dirty="0"/>
              <a:t>で</a:t>
            </a:r>
            <a:r>
              <a:rPr kumimoji="1" lang="en-US" altLang="ja-JP" sz="2400" dirty="0"/>
              <a:t>Excel</a:t>
            </a:r>
            <a:r>
              <a:rPr kumimoji="1" lang="ja-JP" altLang="en-US" sz="2400" dirty="0"/>
              <a:t>を選ぶ</a:t>
            </a:r>
            <a:endParaRPr kumimoji="1" lang="en-US" altLang="ja-JP" sz="2400" dirty="0"/>
          </a:p>
          <a:p>
            <a:pPr marL="0" indent="0">
              <a:buNone/>
            </a:pP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3"/>
          <a:stretch>
            <a:fillRect/>
          </a:stretch>
        </p:blipFill>
        <p:spPr>
          <a:xfrm>
            <a:off x="1152428" y="2052421"/>
            <a:ext cx="3778444" cy="1816193"/>
          </a:xfrm>
          <a:prstGeom prst="rect">
            <a:avLst/>
          </a:prstGeom>
        </p:spPr>
      </p:pic>
      <p:pic>
        <p:nvPicPr>
          <p:cNvPr id="7" name="図 6">
            <a:extLst>
              <a:ext uri="{FF2B5EF4-FFF2-40B4-BE49-F238E27FC236}">
                <a16:creationId xmlns:a16="http://schemas.microsoft.com/office/drawing/2014/main" id="{CE94BA56-D481-444B-8B01-29B58F881A69}"/>
              </a:ext>
            </a:extLst>
          </p:cNvPr>
          <p:cNvPicPr>
            <a:picLocks noChangeAspect="1"/>
          </p:cNvPicPr>
          <p:nvPr/>
        </p:nvPicPr>
        <p:blipFill>
          <a:blip r:embed="rId4"/>
          <a:stretch>
            <a:fillRect/>
          </a:stretch>
        </p:blipFill>
        <p:spPr>
          <a:xfrm>
            <a:off x="5188447" y="4805579"/>
            <a:ext cx="1360534" cy="2029965"/>
          </a:xfrm>
          <a:prstGeom prst="rect">
            <a:avLst/>
          </a:prstGeom>
          <a:ln>
            <a:solidFill>
              <a:schemeClr val="tx1"/>
            </a:solidFill>
          </a:ln>
        </p:spPr>
      </p:pic>
      <p:pic>
        <p:nvPicPr>
          <p:cNvPr id="8" name="図 7">
            <a:extLst>
              <a:ext uri="{FF2B5EF4-FFF2-40B4-BE49-F238E27FC236}">
                <a16:creationId xmlns:a16="http://schemas.microsoft.com/office/drawing/2014/main" id="{4632DE7B-7C34-4E34-888B-AD86AFFB6706}"/>
              </a:ext>
            </a:extLst>
          </p:cNvPr>
          <p:cNvPicPr>
            <a:picLocks noChangeAspect="1"/>
          </p:cNvPicPr>
          <p:nvPr/>
        </p:nvPicPr>
        <p:blipFill>
          <a:blip r:embed="rId5"/>
          <a:stretch>
            <a:fillRect/>
          </a:stretch>
        </p:blipFill>
        <p:spPr>
          <a:xfrm>
            <a:off x="4168699" y="4805579"/>
            <a:ext cx="586382" cy="1995670"/>
          </a:xfrm>
          <a:prstGeom prst="rect">
            <a:avLst/>
          </a:prstGeom>
          <a:ln>
            <a:solidFill>
              <a:schemeClr val="tx1"/>
            </a:solidFill>
          </a:ln>
        </p:spPr>
      </p:pic>
      <p:pic>
        <p:nvPicPr>
          <p:cNvPr id="9" name="図 8">
            <a:extLst>
              <a:ext uri="{FF2B5EF4-FFF2-40B4-BE49-F238E27FC236}">
                <a16:creationId xmlns:a16="http://schemas.microsoft.com/office/drawing/2014/main" id="{E80559AE-FDDB-4B16-AFEA-6D947F6201F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06294" y="4917439"/>
            <a:ext cx="2932430" cy="1572895"/>
          </a:xfrm>
          <a:prstGeom prst="rect">
            <a:avLst/>
          </a:prstGeom>
          <a:ln>
            <a:solidFill>
              <a:schemeClr val="tx1"/>
            </a:solidFill>
          </a:ln>
        </p:spPr>
      </p:pic>
      <p:sp>
        <p:nvSpPr>
          <p:cNvPr id="5" name="正方形/長方形 4">
            <a:extLst>
              <a:ext uri="{FF2B5EF4-FFF2-40B4-BE49-F238E27FC236}">
                <a16:creationId xmlns:a16="http://schemas.microsoft.com/office/drawing/2014/main" id="{39715C38-7110-4374-9429-1C1191E6374B}"/>
              </a:ext>
            </a:extLst>
          </p:cNvPr>
          <p:cNvSpPr/>
          <p:nvPr/>
        </p:nvSpPr>
        <p:spPr>
          <a:xfrm>
            <a:off x="6670444" y="5612062"/>
            <a:ext cx="2578100" cy="382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さまざまなメニュー</a:t>
            </a:r>
            <a:endParaRPr kumimoji="0"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6073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p:txBody>
          <a:bodyPr>
            <a:normAutofit fontScale="90000"/>
          </a:bodyPr>
          <a:lstStyle/>
          <a:p>
            <a:r>
              <a:rPr lang="en-US" altLang="ja-JP"/>
              <a:t>Office 365</a:t>
            </a:r>
            <a:r>
              <a:rPr lang="ja-JP" altLang="en-US" dirty="0"/>
              <a:t>オンライン版で</a:t>
            </a:r>
            <a:r>
              <a:rPr lang="en-US" altLang="ja-JP" dirty="0"/>
              <a:t>Excel</a:t>
            </a:r>
            <a:r>
              <a:rPr lang="ja-JP" altLang="en-US" dirty="0"/>
              <a:t>を起動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834039"/>
            <a:ext cx="8461208" cy="5333166"/>
          </a:xfrm>
        </p:spPr>
        <p:txBody>
          <a:bodyPr>
            <a:normAutofit/>
          </a:bodyPr>
          <a:lstStyle/>
          <a:p>
            <a:pPr marL="0" indent="0">
              <a:buNone/>
            </a:pPr>
            <a:r>
              <a:rPr kumimoji="1" lang="ja-JP" altLang="en-US" sz="2400" dirty="0"/>
              <a:t>⑤</a:t>
            </a:r>
            <a:r>
              <a:rPr kumimoji="1" lang="en-US" altLang="ja-JP" sz="2400" b="1" dirty="0"/>
              <a:t>Excel</a:t>
            </a:r>
            <a:r>
              <a:rPr kumimoji="1" lang="ja-JP" altLang="en-US" sz="2400" b="1" dirty="0"/>
              <a:t>のブックの種類</a:t>
            </a:r>
            <a:r>
              <a:rPr kumimoji="1" lang="ja-JP" altLang="en-US" sz="2400" dirty="0"/>
              <a:t>を選ぶ</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endParaRPr kumimoji="1" lang="en-US" altLang="ja-JP" sz="2400" dirty="0"/>
          </a:p>
          <a:p>
            <a:pPr marL="0" indent="0">
              <a:buNone/>
            </a:pPr>
            <a:r>
              <a:rPr lang="ja-JP" altLang="en-US" sz="2400" dirty="0"/>
              <a:t>⑥</a:t>
            </a:r>
            <a:r>
              <a:rPr lang="en-US" altLang="ja-JP" sz="2400" dirty="0"/>
              <a:t>Excel</a:t>
            </a:r>
            <a:r>
              <a:rPr lang="ja-JP" altLang="en-US" sz="2400" dirty="0"/>
              <a:t>の画面が開く</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20ADF1C6-0762-42FF-85E5-DA9B75957539}"/>
              </a:ext>
            </a:extLst>
          </p:cNvPr>
          <p:cNvPicPr>
            <a:picLocks noChangeAspect="1"/>
          </p:cNvPicPr>
          <p:nvPr/>
        </p:nvPicPr>
        <p:blipFill>
          <a:blip r:embed="rId3"/>
          <a:stretch>
            <a:fillRect/>
          </a:stretch>
        </p:blipFill>
        <p:spPr>
          <a:xfrm>
            <a:off x="1138123" y="1528736"/>
            <a:ext cx="6478367" cy="1449413"/>
          </a:xfrm>
          <a:prstGeom prst="rect">
            <a:avLst/>
          </a:prstGeom>
        </p:spPr>
      </p:pic>
      <p:sp>
        <p:nvSpPr>
          <p:cNvPr id="6" name="正方形/長方形 5">
            <a:extLst>
              <a:ext uri="{FF2B5EF4-FFF2-40B4-BE49-F238E27FC236}">
                <a16:creationId xmlns:a16="http://schemas.microsoft.com/office/drawing/2014/main" id="{892D87E1-6A40-44D9-B7A8-7653F30985C8}"/>
              </a:ext>
            </a:extLst>
          </p:cNvPr>
          <p:cNvSpPr/>
          <p:nvPr/>
        </p:nvSpPr>
        <p:spPr>
          <a:xfrm>
            <a:off x="1460500" y="225344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4F61E2DF-9A23-413C-B2CD-D39E65B05F82}"/>
              </a:ext>
            </a:extLst>
          </p:cNvPr>
          <p:cNvPicPr>
            <a:picLocks noChangeAspect="1"/>
          </p:cNvPicPr>
          <p:nvPr/>
        </p:nvPicPr>
        <p:blipFill>
          <a:blip r:embed="rId4"/>
          <a:stretch>
            <a:fillRect/>
          </a:stretch>
        </p:blipFill>
        <p:spPr>
          <a:xfrm>
            <a:off x="1138123" y="4794796"/>
            <a:ext cx="3154577" cy="1888176"/>
          </a:xfrm>
          <a:prstGeom prst="rect">
            <a:avLst/>
          </a:prstGeom>
        </p:spPr>
      </p:pic>
    </p:spTree>
    <p:extLst>
      <p:ext uri="{BB962C8B-B14F-4D97-AF65-F5344CB8AC3E}">
        <p14:creationId xmlns:p14="http://schemas.microsoft.com/office/powerpoint/2010/main" val="20306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a:xfrm>
            <a:off x="321845" y="175028"/>
            <a:ext cx="8461208" cy="671225"/>
          </a:xfrm>
        </p:spPr>
        <p:txBody>
          <a:bodyPr>
            <a:normAutofit fontScale="90000"/>
          </a:bodyPr>
          <a:lstStyle/>
          <a:p>
            <a:r>
              <a:rPr lang="en-US" altLang="ja-JP" dirty="0"/>
              <a:t>Office 365</a:t>
            </a:r>
            <a:r>
              <a:rPr lang="ja-JP" altLang="en-US" dirty="0"/>
              <a:t>アプリ版のインストールと</a:t>
            </a:r>
            <a:br>
              <a:rPr lang="en-US" altLang="ja-JP" dirty="0"/>
            </a:br>
            <a:r>
              <a:rPr lang="en-US" altLang="ja-JP" dirty="0"/>
              <a:t>Excel</a:t>
            </a:r>
            <a:r>
              <a:rPr lang="ja-JP" altLang="en-US" dirty="0"/>
              <a:t>の起動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984249"/>
            <a:ext cx="8461208" cy="5195169"/>
          </a:xfrm>
        </p:spPr>
        <p:txBody>
          <a:bodyPr/>
          <a:lstStyle/>
          <a:p>
            <a:pPr marL="0" indent="0">
              <a:buNone/>
            </a:pPr>
            <a:r>
              <a:rPr lang="en-US" altLang="ja-JP" sz="2400" dirty="0"/>
              <a:t>【</a:t>
            </a:r>
            <a:r>
              <a:rPr lang="ja-JP" altLang="en-US" sz="2400" dirty="0"/>
              <a:t>要点</a:t>
            </a:r>
            <a:r>
              <a:rPr lang="en-US" altLang="ja-JP" sz="2400" dirty="0"/>
              <a:t>】</a:t>
            </a:r>
            <a:r>
              <a:rPr lang="ja-JP" altLang="en-US" sz="2400" b="1" dirty="0"/>
              <a:t>インストール</a:t>
            </a:r>
            <a:r>
              <a:rPr lang="ja-JP" altLang="en-US" sz="2400" dirty="0"/>
              <a:t>は，</a:t>
            </a:r>
            <a:r>
              <a:rPr lang="en-US" altLang="ja-JP" sz="2400" dirty="0"/>
              <a:t>Office 365</a:t>
            </a:r>
            <a:r>
              <a:rPr lang="ja-JP" altLang="en-US" sz="2400" dirty="0"/>
              <a:t>アプリ版を使えるようにするための作業（最初に行う）．</a:t>
            </a:r>
            <a:endParaRPr lang="en-US" altLang="ja-JP" sz="2400" dirty="0"/>
          </a:p>
          <a:p>
            <a:pPr marL="0" indent="0">
              <a:buNone/>
            </a:pPr>
            <a:r>
              <a:rPr lang="ja-JP" altLang="en-US" sz="2400" dirty="0"/>
              <a:t>そのとき，次のページを開き，各自の</a:t>
            </a:r>
            <a:r>
              <a:rPr lang="en-US" altLang="ja-JP" sz="2400" b="1" dirty="0"/>
              <a:t>ID</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b="1" dirty="0"/>
              <a:t>https://</a:t>
            </a:r>
            <a:r>
              <a:rPr lang="en-US" altLang="ja-JP" sz="2400" b="1" dirty="0" err="1"/>
              <a:t>portal.office.com</a:t>
            </a:r>
            <a:endParaRPr lang="en-US" altLang="ja-JP" sz="2400" b="1" dirty="0"/>
          </a:p>
          <a:p>
            <a:pPr marL="0" indent="0">
              <a:buNone/>
            </a:pPr>
            <a:r>
              <a:rPr lang="ja-JP" altLang="en-US" sz="2400" b="1" dirty="0"/>
              <a:t>インストール</a:t>
            </a:r>
            <a:r>
              <a:rPr lang="ja-JP" altLang="en-US" sz="2400" dirty="0"/>
              <a:t>が終わったら，</a:t>
            </a:r>
            <a:r>
              <a:rPr lang="ja-JP" altLang="en-US" sz="2400" b="1" dirty="0"/>
              <a:t>スタートメニュー</a:t>
            </a:r>
            <a:r>
              <a:rPr lang="ja-JP" altLang="en-US" sz="2400" dirty="0"/>
              <a:t>等で</a:t>
            </a:r>
            <a:r>
              <a:rPr lang="en-US" altLang="ja-JP" sz="2400" dirty="0"/>
              <a:t>Excel</a:t>
            </a:r>
            <a:r>
              <a:rPr lang="ja-JP" altLang="en-US" sz="2400" dirty="0"/>
              <a:t>を起動</a:t>
            </a:r>
            <a:endParaRPr lang="en-US" altLang="ja-JP" sz="2400"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D62D58E4-A5FC-4A67-AEEC-4C8B95E4E27C}"/>
              </a:ext>
            </a:extLst>
          </p:cNvPr>
          <p:cNvPicPr>
            <a:picLocks noChangeAspect="1"/>
          </p:cNvPicPr>
          <p:nvPr/>
        </p:nvPicPr>
        <p:blipFill>
          <a:blip r:embed="rId3"/>
          <a:stretch>
            <a:fillRect/>
          </a:stretch>
        </p:blipFill>
        <p:spPr>
          <a:xfrm>
            <a:off x="1341521" y="3983420"/>
            <a:ext cx="4805279" cy="2821032"/>
          </a:xfrm>
          <a:prstGeom prst="rect">
            <a:avLst/>
          </a:prstGeom>
        </p:spPr>
      </p:pic>
    </p:spTree>
    <p:extLst>
      <p:ext uri="{BB962C8B-B14F-4D97-AF65-F5344CB8AC3E}">
        <p14:creationId xmlns:p14="http://schemas.microsoft.com/office/powerpoint/2010/main" val="367967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5" y="175028"/>
            <a:ext cx="8461208" cy="834622"/>
          </a:xfrm>
        </p:spPr>
        <p:txBody>
          <a:bodyPr>
            <a:normAutofit fontScale="90000"/>
          </a:bodyPr>
          <a:lstStyle/>
          <a:p>
            <a:r>
              <a:rPr lang="en-US" altLang="ja-JP" dirty="0"/>
              <a:t>Office 365</a:t>
            </a:r>
            <a:r>
              <a:rPr lang="ja-JP" altLang="en-US" dirty="0"/>
              <a:t>アプリ版のインストールと</a:t>
            </a:r>
            <a:br>
              <a:rPr lang="en-US" altLang="ja-JP"/>
            </a:br>
            <a:r>
              <a:rPr lang="en-US" altLang="ja-JP" dirty="0"/>
              <a:t>Excel</a:t>
            </a:r>
            <a:r>
              <a:rPr lang="ja-JP" altLang="en-US" dirty="0"/>
              <a:t>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41396" y="1132003"/>
            <a:ext cx="8461208" cy="5333166"/>
          </a:xfrm>
        </p:spPr>
        <p:txBody>
          <a:bodyPr/>
          <a:lstStyle/>
          <a:p>
            <a:pPr marL="0" indent="0">
              <a:buNone/>
            </a:pPr>
            <a:r>
              <a:rPr kumimoji="1" lang="ja-JP" altLang="en-US" sz="2400" dirty="0"/>
              <a:t>①</a:t>
            </a:r>
            <a:r>
              <a:rPr kumimoji="1" lang="en-US" altLang="ja-JP" sz="2400" b="1" dirty="0"/>
              <a:t>Web</a:t>
            </a:r>
            <a:r>
              <a:rPr kumimoji="1" lang="ja-JP" altLang="en-US" sz="2400" b="1" dirty="0"/>
              <a:t>ブラウザ</a:t>
            </a:r>
            <a:r>
              <a:rPr kumimoji="1" lang="ja-JP" altLang="en-US" sz="2400" dirty="0"/>
              <a:t>で，次のページを開く</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a:t>
            </a:r>
            <a:r>
              <a:rPr kumimoji="1" lang="ja-JP" altLang="en-US" sz="2400" b="1" dirty="0"/>
              <a:t>電子メールアドレス</a:t>
            </a:r>
            <a:r>
              <a:rPr kumimoji="1" lang="ja-JP" altLang="en-US" sz="2400" dirty="0"/>
              <a:t>を入れる． 「</a:t>
            </a:r>
            <a:r>
              <a:rPr kumimoji="1" lang="ja-JP" altLang="en-US" sz="2400" b="1" dirty="0"/>
              <a:t>次へ</a:t>
            </a:r>
            <a:r>
              <a:rPr kumimoji="1" lang="ja-JP" altLang="en-US" sz="2400" dirty="0"/>
              <a:t>」をクリック．</a:t>
            </a:r>
            <a:endParaRPr kumimoji="1" lang="en-US" altLang="ja-JP" sz="2400" dirty="0"/>
          </a:p>
          <a:p>
            <a:pPr marL="0" indent="0">
              <a:buNone/>
            </a:pP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3"/>
          <a:stretch>
            <a:fillRect/>
          </a:stretch>
        </p:blipFill>
        <p:spPr>
          <a:xfrm>
            <a:off x="1268811" y="3493828"/>
            <a:ext cx="3965779" cy="2803669"/>
          </a:xfrm>
          <a:prstGeom prst="rect">
            <a:avLst/>
          </a:prstGeom>
        </p:spPr>
      </p:pic>
    </p:spTree>
    <p:extLst>
      <p:ext uri="{BB962C8B-B14F-4D97-AF65-F5344CB8AC3E}">
        <p14:creationId xmlns:p14="http://schemas.microsoft.com/office/powerpoint/2010/main" val="300572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4" y="187356"/>
            <a:ext cx="8461208" cy="675878"/>
          </a:xfrm>
        </p:spPr>
        <p:txBody>
          <a:bodyPr>
            <a:normAutofit fontScale="90000"/>
          </a:bodyPr>
          <a:lstStyle/>
          <a:p>
            <a:r>
              <a:rPr lang="en-US" altLang="ja-JP" dirty="0"/>
              <a:t>Office 365</a:t>
            </a:r>
            <a:r>
              <a:rPr lang="ja-JP" altLang="en-US" dirty="0"/>
              <a:t>アプリ版のインストールと</a:t>
            </a:r>
            <a:br>
              <a:rPr lang="en-US" altLang="ja-JP" dirty="0"/>
            </a:br>
            <a:r>
              <a:rPr lang="en-US" altLang="ja-JP" dirty="0"/>
              <a:t>Excel</a:t>
            </a:r>
            <a:r>
              <a:rPr lang="ja-JP" altLang="en-US" dirty="0"/>
              <a:t>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971549"/>
            <a:ext cx="8758655" cy="5207869"/>
          </a:xfrm>
        </p:spPr>
        <p:txBody>
          <a:bodyPr/>
          <a:lstStyle/>
          <a:p>
            <a:pPr marL="0" indent="0">
              <a:buNone/>
            </a:pPr>
            <a:r>
              <a:rPr lang="ja-JP" altLang="en-US" sz="2400" dirty="0"/>
              <a:t>③</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 画面で「</a:t>
            </a:r>
            <a:r>
              <a:rPr kumimoji="1" lang="en-US" altLang="ja-JP" sz="2400" b="1" dirty="0"/>
              <a:t>Office</a:t>
            </a:r>
            <a:r>
              <a:rPr kumimoji="1" lang="ja-JP" altLang="en-US" sz="2400" b="1" dirty="0"/>
              <a:t>のインストール</a:t>
            </a:r>
            <a:r>
              <a:rPr kumimoji="1" lang="ja-JP" altLang="en-US" sz="2400" dirty="0"/>
              <a:t>」をクリック． メニューで「</a:t>
            </a:r>
            <a:r>
              <a:rPr kumimoji="1" lang="en-US" altLang="ja-JP" sz="2400" b="1" dirty="0"/>
              <a:t>Office 365</a:t>
            </a:r>
            <a:r>
              <a:rPr kumimoji="1" lang="ja-JP" altLang="en-US" sz="2400" b="1" dirty="0"/>
              <a:t>のアプリ</a:t>
            </a:r>
            <a:r>
              <a:rPr kumimoji="1" lang="ja-JP" altLang="en-US" sz="2400" dirty="0"/>
              <a:t>」を選ぶ</a:t>
            </a: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3"/>
          <a:stretch>
            <a:fillRect/>
          </a:stretch>
        </p:blipFill>
        <p:spPr>
          <a:xfrm>
            <a:off x="1152428" y="2052421"/>
            <a:ext cx="3778444" cy="1816193"/>
          </a:xfrm>
          <a:prstGeom prst="rect">
            <a:avLst/>
          </a:prstGeom>
        </p:spPr>
      </p:pic>
      <p:pic>
        <p:nvPicPr>
          <p:cNvPr id="10" name="図 9">
            <a:extLst>
              <a:ext uri="{FF2B5EF4-FFF2-40B4-BE49-F238E27FC236}">
                <a16:creationId xmlns:a16="http://schemas.microsoft.com/office/drawing/2014/main" id="{2156E57E-371D-4DF8-821E-DE3DB1EE690E}"/>
              </a:ext>
            </a:extLst>
          </p:cNvPr>
          <p:cNvPicPr>
            <a:picLocks noChangeAspect="1"/>
          </p:cNvPicPr>
          <p:nvPr/>
        </p:nvPicPr>
        <p:blipFill>
          <a:blip r:embed="rId4"/>
          <a:stretch>
            <a:fillRect/>
          </a:stretch>
        </p:blipFill>
        <p:spPr>
          <a:xfrm>
            <a:off x="1592184" y="5135608"/>
            <a:ext cx="3703716" cy="1640051"/>
          </a:xfrm>
          <a:prstGeom prst="rect">
            <a:avLst/>
          </a:prstGeom>
        </p:spPr>
      </p:pic>
      <p:sp>
        <p:nvSpPr>
          <p:cNvPr id="11" name="正方形/長方形 10">
            <a:extLst>
              <a:ext uri="{FF2B5EF4-FFF2-40B4-BE49-F238E27FC236}">
                <a16:creationId xmlns:a16="http://schemas.microsoft.com/office/drawing/2014/main" id="{1D7EF04F-318E-4027-8933-FF4D7D75B050}"/>
              </a:ext>
            </a:extLst>
          </p:cNvPr>
          <p:cNvSpPr/>
          <p:nvPr/>
        </p:nvSpPr>
        <p:spPr>
          <a:xfrm>
            <a:off x="2870200" y="560982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80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fontScale="92500"/>
          </a:bodyPr>
          <a:lstStyle/>
          <a:p>
            <a:pPr marL="514350" indent="-514350">
              <a:buFont typeface="+mj-lt"/>
              <a:buAutoNum type="arabicPeriod"/>
            </a:pPr>
            <a:r>
              <a:rPr lang="ja-JP" altLang="en-US" sz="2400" dirty="0"/>
              <a:t>データベースとデータサイエンス</a:t>
            </a:r>
            <a:endParaRPr lang="en-US" altLang="ja-JP" sz="2400" dirty="0"/>
          </a:p>
          <a:p>
            <a:pPr marL="514350" indent="-514350">
              <a:buFont typeface="+mj-lt"/>
              <a:buAutoNum type="arabicPeriod"/>
            </a:pPr>
            <a:r>
              <a:rPr lang="ja-JP" altLang="en-US" sz="2400" dirty="0"/>
              <a:t>表計算ソフトウエア</a:t>
            </a:r>
            <a:endParaRPr lang="en-US" altLang="ja-JP" sz="2400" dirty="0"/>
          </a:p>
          <a:p>
            <a:pPr marL="514350" indent="-514350">
              <a:buFont typeface="+mj-lt"/>
              <a:buAutoNum type="arabicPeriod"/>
            </a:pPr>
            <a:r>
              <a:rPr lang="en-US" altLang="ja-JP" sz="2400" dirty="0"/>
              <a:t>Office 365</a:t>
            </a:r>
            <a:r>
              <a:rPr lang="ja-JP" altLang="en-US" sz="2400" dirty="0"/>
              <a:t>と</a:t>
            </a:r>
            <a:r>
              <a:rPr lang="en-US" altLang="ja-JP" sz="2400" dirty="0"/>
              <a:t>Excel</a:t>
            </a:r>
          </a:p>
          <a:p>
            <a:pPr marL="514350" indent="-514350">
              <a:buFont typeface="+mj-lt"/>
              <a:buAutoNum type="arabicPeriod"/>
            </a:pPr>
            <a:r>
              <a:rPr lang="en-US" altLang="ja-JP" sz="2400" dirty="0"/>
              <a:t>Excel</a:t>
            </a:r>
            <a:r>
              <a:rPr lang="ja-JP" altLang="en-US" sz="2400" dirty="0"/>
              <a:t>の基本</a:t>
            </a:r>
            <a:endParaRPr lang="en-US" altLang="ja-JP" sz="2400" dirty="0"/>
          </a:p>
          <a:p>
            <a:pPr marL="514350" indent="-514350">
              <a:buFont typeface="+mj-lt"/>
              <a:buAutoNum type="arabicPeriod"/>
            </a:pPr>
            <a:r>
              <a:rPr lang="ja-JP" altLang="en-US" sz="2400" dirty="0"/>
              <a:t>散布図（</a:t>
            </a:r>
            <a:r>
              <a:rPr lang="en-US" altLang="ja-JP" sz="2400" dirty="0"/>
              <a:t>Excel</a:t>
            </a:r>
            <a:r>
              <a:rPr lang="ja-JP" altLang="en-US" sz="2400" dirty="0"/>
              <a:t>を使用）</a:t>
            </a:r>
            <a:endParaRPr lang="en-US" altLang="ja-JP" sz="2400" dirty="0"/>
          </a:p>
          <a:p>
            <a:pPr marL="514350" indent="-514350">
              <a:buFont typeface="+mj-lt"/>
              <a:buAutoNum type="arabicPeriod"/>
            </a:pPr>
            <a:r>
              <a:rPr lang="ja-JP" altLang="en-US" sz="2400" dirty="0"/>
              <a:t>合計，平均（</a:t>
            </a:r>
            <a:r>
              <a:rPr lang="en-US" altLang="ja-JP" sz="2400" dirty="0"/>
              <a:t>Excel</a:t>
            </a:r>
            <a:r>
              <a:rPr lang="ja-JP" altLang="en-US" sz="2400" dirty="0"/>
              <a:t>を使用）</a:t>
            </a:r>
            <a:endParaRPr lang="en-US" altLang="ja-JP" sz="2400" dirty="0"/>
          </a:p>
          <a:p>
            <a:pPr marL="514350" indent="-514350">
              <a:buFont typeface="+mj-lt"/>
              <a:buAutoNum type="arabicPeriod"/>
            </a:pPr>
            <a:r>
              <a:rPr lang="ja-JP" altLang="en-US" sz="2400" dirty="0"/>
              <a:t>分布，密度（</a:t>
            </a:r>
            <a:r>
              <a:rPr lang="en-US" altLang="ja-JP" sz="2400" dirty="0"/>
              <a:t>Excel</a:t>
            </a:r>
            <a:r>
              <a:rPr lang="ja-JP" altLang="en-US" sz="2400" dirty="0"/>
              <a:t>を使用）</a:t>
            </a:r>
            <a:endParaRPr lang="en-US" altLang="ja-JP" sz="2400" dirty="0"/>
          </a:p>
          <a:p>
            <a:pPr marL="514350" indent="-51435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a:t>
            </a:r>
            <a:r>
              <a:rPr lang="ja-JP" altLang="en-US" dirty="0"/>
              <a:t>アプリ版のインストールと</a:t>
            </a:r>
            <a:br>
              <a:rPr lang="en-US" altLang="ja-JP"/>
            </a:br>
            <a:r>
              <a:rPr lang="en-US" altLang="ja-JP" dirty="0"/>
              <a:t>Excel</a:t>
            </a:r>
            <a:r>
              <a:rPr lang="ja-JP" altLang="en-US" dirty="0"/>
              <a:t>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8461208" cy="5011505"/>
          </a:xfrm>
        </p:spPr>
        <p:txBody>
          <a:bodyPr>
            <a:normAutofit/>
          </a:bodyPr>
          <a:lstStyle/>
          <a:p>
            <a:pPr marL="0" indent="0">
              <a:buNone/>
            </a:pPr>
            <a:r>
              <a:rPr kumimoji="1" lang="ja-JP" altLang="en-US" sz="2400" dirty="0"/>
              <a:t>⑤</a:t>
            </a:r>
            <a:r>
              <a:rPr kumimoji="1" lang="ja-JP" altLang="en-US" sz="2400" b="1" dirty="0"/>
              <a:t>画面の指示</a:t>
            </a:r>
            <a:r>
              <a:rPr kumimoji="1" lang="ja-JP" altLang="en-US" sz="2400" dirty="0"/>
              <a:t>に従い，インストールを</a:t>
            </a:r>
            <a:r>
              <a:rPr lang="ja-JP" altLang="en-US" sz="2400" dirty="0"/>
              <a:t>行う</a:t>
            </a:r>
            <a:endParaRPr kumimoji="1" lang="en-US" altLang="ja-JP" sz="2400" dirty="0"/>
          </a:p>
          <a:p>
            <a:pPr marL="0" indent="0">
              <a:buNone/>
            </a:pPr>
            <a:r>
              <a:rPr lang="ja-JP" altLang="en-US" sz="2400" dirty="0">
                <a:latin typeface="+mn-ea"/>
                <a:ea typeface="+mn-ea"/>
              </a:rPr>
              <a:t>インストールでは，大量の通信が行われる．</a:t>
            </a:r>
            <a:endParaRPr lang="en-US" altLang="ja-JP" sz="2400" dirty="0">
              <a:latin typeface="+mn-ea"/>
              <a:ea typeface="+mn-ea"/>
            </a:endParaRPr>
          </a:p>
          <a:p>
            <a:pPr marL="0" indent="0">
              <a:buNone/>
            </a:pPr>
            <a:r>
              <a:rPr lang="ja-JP" altLang="en-US" sz="2400" dirty="0">
                <a:latin typeface="+mn-ea"/>
                <a:ea typeface="+mn-ea"/>
              </a:rPr>
              <a:t>（時間がかかる． 通信費用にも注意）</a:t>
            </a:r>
            <a:endParaRPr lang="en-US" altLang="ja-JP" sz="2400" dirty="0">
              <a:latin typeface="+mn-ea"/>
              <a:ea typeface="+mn-ea"/>
            </a:endParaRPr>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D7669DFB-0F07-4568-B8E2-3ADA19948ED5}"/>
              </a:ext>
            </a:extLst>
          </p:cNvPr>
          <p:cNvPicPr>
            <a:picLocks noChangeAspect="1"/>
          </p:cNvPicPr>
          <p:nvPr/>
        </p:nvPicPr>
        <p:blipFill>
          <a:blip r:embed="rId3"/>
          <a:stretch>
            <a:fillRect/>
          </a:stretch>
        </p:blipFill>
        <p:spPr>
          <a:xfrm>
            <a:off x="620643" y="3623352"/>
            <a:ext cx="3628547" cy="3166889"/>
          </a:xfrm>
          <a:prstGeom prst="rect">
            <a:avLst/>
          </a:prstGeom>
        </p:spPr>
      </p:pic>
      <p:sp>
        <p:nvSpPr>
          <p:cNvPr id="9" name="テキスト ボックス 8">
            <a:extLst>
              <a:ext uri="{FF2B5EF4-FFF2-40B4-BE49-F238E27FC236}">
                <a16:creationId xmlns:a16="http://schemas.microsoft.com/office/drawing/2014/main" id="{32A4F258-00C8-4F66-ADA4-24B2A0001218}"/>
              </a:ext>
            </a:extLst>
          </p:cNvPr>
          <p:cNvSpPr txBox="1"/>
          <p:nvPr/>
        </p:nvSpPr>
        <p:spPr>
          <a:xfrm>
            <a:off x="1511300" y="318265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次のような指示がでる</a:t>
            </a:r>
          </a:p>
        </p:txBody>
      </p:sp>
      <p:sp>
        <p:nvSpPr>
          <p:cNvPr id="10" name="テキスト ボックス 9">
            <a:extLst>
              <a:ext uri="{FF2B5EF4-FFF2-40B4-BE49-F238E27FC236}">
                <a16:creationId xmlns:a16="http://schemas.microsoft.com/office/drawing/2014/main" id="{990D163B-AB78-4924-B69C-67332C8416F6}"/>
              </a:ext>
            </a:extLst>
          </p:cNvPr>
          <p:cNvSpPr txBox="1"/>
          <p:nvPr/>
        </p:nvSpPr>
        <p:spPr>
          <a:xfrm>
            <a:off x="4392081" y="3722405"/>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 保存する</a:t>
            </a:r>
          </a:p>
        </p:txBody>
      </p:sp>
      <p:sp>
        <p:nvSpPr>
          <p:cNvPr id="11" name="テキスト ボックス 10">
            <a:extLst>
              <a:ext uri="{FF2B5EF4-FFF2-40B4-BE49-F238E27FC236}">
                <a16:creationId xmlns:a16="http://schemas.microsoft.com/office/drawing/2014/main" id="{B2CEA64F-576A-4FCF-9A74-372C977689D6}"/>
              </a:ext>
            </a:extLst>
          </p:cNvPr>
          <p:cNvSpPr txBox="1"/>
          <p:nvPr/>
        </p:nvSpPr>
        <p:spPr>
          <a:xfrm>
            <a:off x="4392081" y="433200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 フォルダーを開く</a:t>
            </a:r>
          </a:p>
        </p:txBody>
      </p:sp>
      <p:sp>
        <p:nvSpPr>
          <p:cNvPr id="12" name="テキスト ボックス 11">
            <a:extLst>
              <a:ext uri="{FF2B5EF4-FFF2-40B4-BE49-F238E27FC236}">
                <a16:creationId xmlns:a16="http://schemas.microsoft.com/office/drawing/2014/main" id="{9D6F40FE-408D-4294-9CF4-14EA5E5BA9B7}"/>
              </a:ext>
            </a:extLst>
          </p:cNvPr>
          <p:cNvSpPr txBox="1"/>
          <p:nvPr/>
        </p:nvSpPr>
        <p:spPr>
          <a:xfrm>
            <a:off x="4392081" y="4941605"/>
            <a:ext cx="45704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 実行し，その後も，画面の指示に従う</a:t>
            </a:r>
          </a:p>
        </p:txBody>
      </p:sp>
    </p:spTree>
    <p:extLst>
      <p:ext uri="{BB962C8B-B14F-4D97-AF65-F5344CB8AC3E}">
        <p14:creationId xmlns:p14="http://schemas.microsoft.com/office/powerpoint/2010/main" val="81961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a:t>
            </a:r>
            <a:r>
              <a:rPr lang="ja-JP" altLang="en-US" dirty="0"/>
              <a:t>アプリ版のインストールと</a:t>
            </a:r>
            <a:br>
              <a:rPr lang="en-US" altLang="ja-JP"/>
            </a:br>
            <a:r>
              <a:rPr lang="en-US" altLang="ja-JP" dirty="0"/>
              <a:t>Excel</a:t>
            </a:r>
            <a:r>
              <a:rPr lang="ja-JP" altLang="en-US" dirty="0"/>
              <a:t>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7977605" cy="5011505"/>
          </a:xfrm>
        </p:spPr>
        <p:txBody>
          <a:bodyPr>
            <a:normAutofit/>
          </a:bodyPr>
          <a:lstStyle/>
          <a:p>
            <a:pPr marL="0" indent="0">
              <a:buNone/>
            </a:pPr>
            <a:r>
              <a:rPr lang="ja-JP" altLang="en-US" sz="2400" dirty="0"/>
              <a:t>⑥</a:t>
            </a:r>
            <a:r>
              <a:rPr lang="en-US" altLang="ja-JP" sz="2400" dirty="0"/>
              <a:t>Excel</a:t>
            </a:r>
            <a:r>
              <a:rPr lang="ja-JP" altLang="en-US" sz="2400" dirty="0"/>
              <a:t>を使うときは，スタートメニューなどで</a:t>
            </a:r>
            <a:r>
              <a:rPr lang="en-US" altLang="ja-JP" sz="2400" dirty="0"/>
              <a:t>Excel</a:t>
            </a:r>
            <a:r>
              <a:rPr lang="ja-JP" altLang="en-US" sz="2400" dirty="0"/>
              <a:t>を選ぶ</a:t>
            </a:r>
            <a:endParaRPr lang="en-US" altLang="ja-JP" sz="2400" dirty="0"/>
          </a:p>
          <a:p>
            <a:pPr marL="0" indent="0">
              <a:buNone/>
            </a:pPr>
            <a:r>
              <a:rPr lang="ja-JP" altLang="en-US" sz="2400" dirty="0"/>
              <a:t>⑦</a:t>
            </a:r>
            <a:r>
              <a:rPr lang="en-US" altLang="ja-JP" sz="2400" b="1" dirty="0"/>
              <a:t>Excel</a:t>
            </a:r>
            <a:r>
              <a:rPr lang="ja-JP" altLang="en-US" sz="2400" b="1" dirty="0"/>
              <a:t>のブックの種類</a:t>
            </a:r>
            <a:r>
              <a:rPr lang="ja-JP" altLang="en-US" sz="2400" dirty="0"/>
              <a:t>を選ぶ</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r>
              <a:rPr lang="ja-JP" altLang="en-US" sz="2400" dirty="0"/>
              <a:t>⑧</a:t>
            </a:r>
            <a:r>
              <a:rPr lang="en-US" altLang="ja-JP" sz="2400" dirty="0"/>
              <a:t>Excel</a:t>
            </a:r>
            <a:r>
              <a:rPr lang="ja-JP" altLang="en-US" sz="2400" dirty="0"/>
              <a:t>の画面が開く</a:t>
            </a:r>
            <a:endParaRPr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797B2EAE-587F-49F6-8D30-6DEF391E62F2}"/>
              </a:ext>
            </a:extLst>
          </p:cNvPr>
          <p:cNvPicPr>
            <a:picLocks noChangeAspect="1"/>
          </p:cNvPicPr>
          <p:nvPr/>
        </p:nvPicPr>
        <p:blipFill>
          <a:blip r:embed="rId3"/>
          <a:stretch>
            <a:fillRect/>
          </a:stretch>
        </p:blipFill>
        <p:spPr>
          <a:xfrm>
            <a:off x="1625541" y="2514547"/>
            <a:ext cx="1963235" cy="1746303"/>
          </a:xfrm>
          <a:prstGeom prst="rect">
            <a:avLst/>
          </a:prstGeom>
        </p:spPr>
      </p:pic>
      <p:pic>
        <p:nvPicPr>
          <p:cNvPr id="13" name="図 12">
            <a:extLst>
              <a:ext uri="{FF2B5EF4-FFF2-40B4-BE49-F238E27FC236}">
                <a16:creationId xmlns:a16="http://schemas.microsoft.com/office/drawing/2014/main" id="{1668704F-E8E4-4C11-96AB-61DC6C4401A3}"/>
              </a:ext>
            </a:extLst>
          </p:cNvPr>
          <p:cNvPicPr>
            <a:picLocks noChangeAspect="1"/>
          </p:cNvPicPr>
          <p:nvPr/>
        </p:nvPicPr>
        <p:blipFill>
          <a:blip r:embed="rId4"/>
          <a:stretch>
            <a:fillRect/>
          </a:stretch>
        </p:blipFill>
        <p:spPr>
          <a:xfrm>
            <a:off x="1468323" y="5432189"/>
            <a:ext cx="2278177" cy="1363606"/>
          </a:xfrm>
          <a:prstGeom prst="rect">
            <a:avLst/>
          </a:prstGeom>
        </p:spPr>
      </p:pic>
    </p:spTree>
    <p:extLst>
      <p:ext uri="{BB962C8B-B14F-4D97-AF65-F5344CB8AC3E}">
        <p14:creationId xmlns:p14="http://schemas.microsoft.com/office/powerpoint/2010/main" val="162797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6-4 Excel</a:t>
            </a:r>
            <a:r>
              <a:rPr lang="ja-JP" altLang="en-US" dirty="0"/>
              <a:t>の基本</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C1B777B0-7990-D0A7-ED2F-C63A6FD2730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7719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C03FB5-B1F3-458E-A26B-1E7F0DB94AF3}"/>
              </a:ext>
            </a:extLst>
          </p:cNvPr>
          <p:cNvPicPr>
            <a:picLocks noChangeAspect="1"/>
          </p:cNvPicPr>
          <p:nvPr/>
        </p:nvPicPr>
        <p:blipFill>
          <a:blip r:embed="rId3"/>
          <a:stretch>
            <a:fillRect/>
          </a:stretch>
        </p:blipFill>
        <p:spPr>
          <a:xfrm>
            <a:off x="3206046" y="1457030"/>
            <a:ext cx="5582070" cy="3339944"/>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オンライン版の</a:t>
            </a:r>
            <a:r>
              <a:rPr kumimoji="1" lang="en-US" altLang="ja-JP" dirty="0"/>
              <a:t>Excel</a:t>
            </a:r>
            <a:r>
              <a:rPr lang="ja-JP" altLang="en-US" dirty="0"/>
              <a:t>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375503"/>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065434" y="2341911"/>
            <a:ext cx="5877037" cy="2477901"/>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894756" y="6020737"/>
            <a:ext cx="424237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オンライン版の</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4" y="1457030"/>
            <a:ext cx="5221315" cy="461665"/>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503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515B18E-81FE-43C0-AB3F-49933A111C2E}"/>
              </a:ext>
            </a:extLst>
          </p:cNvPr>
          <p:cNvPicPr>
            <a:picLocks noChangeAspect="1"/>
          </p:cNvPicPr>
          <p:nvPr/>
        </p:nvPicPr>
        <p:blipFill>
          <a:blip r:embed="rId3"/>
          <a:stretch>
            <a:fillRect/>
          </a:stretch>
        </p:blipFill>
        <p:spPr>
          <a:xfrm>
            <a:off x="3206046" y="1577732"/>
            <a:ext cx="5830004" cy="3277532"/>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アプリ版の</a:t>
            </a:r>
            <a:r>
              <a:rPr kumimoji="1" lang="en-US" altLang="ja-JP"/>
              <a:t>Excel</a:t>
            </a:r>
            <a:r>
              <a:rPr lang="ja-JP" altLang="en-US" dirty="0"/>
              <a:t>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68545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118221" y="2630109"/>
            <a:ext cx="5877037" cy="217417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359353" y="6020737"/>
            <a:ext cx="5313186"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アプリ版の</a:t>
            </a:r>
            <a:r>
              <a:rPr kumimoji="1" lang="en-US" altLang="ja-JP"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2019</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の画面を示している）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5" y="1612499"/>
            <a:ext cx="4631810" cy="295894"/>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3376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47349"/>
            <a:ext cx="6741414" cy="1160157"/>
          </a:xfrm>
        </p:spPr>
        <p:txBody>
          <a:bodyPr>
            <a:normAutofit fontScale="92500" lnSpcReduction="20000"/>
          </a:bodyPr>
          <a:lstStyle/>
          <a:p>
            <a:pPr marL="0" indent="0">
              <a:lnSpc>
                <a:spcPct val="110000"/>
              </a:lnSpc>
              <a:buNone/>
            </a:pPr>
            <a:r>
              <a:rPr lang="en-US" altLang="ja-JP" sz="2400" dirty="0"/>
              <a:t>Excel</a:t>
            </a:r>
            <a:r>
              <a:rPr lang="ja-JP" altLang="en-US" sz="2400" dirty="0"/>
              <a:t>の</a:t>
            </a:r>
            <a:r>
              <a:rPr lang="ja-JP" altLang="en-US" sz="2400" b="1" dirty="0">
                <a:solidFill>
                  <a:srgbClr val="C00000"/>
                </a:solidFill>
              </a:rPr>
              <a:t>ワークシート</a:t>
            </a:r>
            <a:r>
              <a:rPr lang="ja-JP" altLang="en-US" sz="2400" dirty="0"/>
              <a:t>（</a:t>
            </a:r>
            <a:r>
              <a:rPr lang="ja-JP" altLang="en-US" sz="2400" dirty="0">
                <a:solidFill>
                  <a:srgbClr val="C00000"/>
                </a:solidFill>
              </a:rPr>
              <a:t>シート</a:t>
            </a:r>
            <a:r>
              <a:rPr lang="ja-JP" altLang="en-US" sz="2400" dirty="0"/>
              <a:t>ともいう）には，表形式で，値や数式を並べる．</a:t>
            </a:r>
            <a:endParaRPr lang="en-US" altLang="ja-JP" sz="2400"/>
          </a:p>
          <a:p>
            <a:pPr marL="0" indent="0">
              <a:lnSpc>
                <a:spcPct val="110000"/>
              </a:lnSpc>
              <a:buNone/>
            </a:pPr>
            <a:r>
              <a:rPr lang="ja-JP" altLang="en-US" sz="2400" dirty="0"/>
              <a:t>グラフの挿入なども可能</a:t>
            </a:r>
            <a:endParaRPr lang="en-US" altLang="ja-JP" sz="2400" dirty="0"/>
          </a:p>
        </p:txBody>
      </p:sp>
      <p:sp>
        <p:nvSpPr>
          <p:cNvPr id="4" name="タイトル 1"/>
          <p:cNvSpPr>
            <a:spLocks noGrp="1"/>
          </p:cNvSpPr>
          <p:nvPr>
            <p:ph type="title"/>
          </p:nvPr>
        </p:nvSpPr>
        <p:spPr>
          <a:xfrm>
            <a:off x="308610" y="384591"/>
            <a:ext cx="7886700" cy="850201"/>
          </a:xfrm>
        </p:spPr>
        <p:txBody>
          <a:bodyPr>
            <a:normAutofit/>
          </a:bodyPr>
          <a:lstStyle/>
          <a:p>
            <a:r>
              <a:rPr kumimoji="1" lang="en-US" altLang="ja-JP" dirty="0"/>
              <a:t>Excel</a:t>
            </a:r>
            <a:r>
              <a:rPr kumimoji="1" lang="ja-JP" altLang="en-US" dirty="0"/>
              <a:t>のワークシート</a:t>
            </a:r>
          </a:p>
        </p:txBody>
      </p:sp>
      <p:pic>
        <p:nvPicPr>
          <p:cNvPr id="7" name="図 6"/>
          <p:cNvPicPr>
            <a:picLocks noChangeAspect="1"/>
          </p:cNvPicPr>
          <p:nvPr/>
        </p:nvPicPr>
        <p:blipFill>
          <a:blip r:embed="rId3"/>
          <a:stretch>
            <a:fillRect/>
          </a:stretch>
        </p:blipFill>
        <p:spPr>
          <a:xfrm>
            <a:off x="650396" y="3281951"/>
            <a:ext cx="7843208" cy="2341256"/>
          </a:xfrm>
          <a:prstGeom prst="rect">
            <a:avLst/>
          </a:prstGeom>
        </p:spPr>
      </p:pic>
      <p:sp>
        <p:nvSpPr>
          <p:cNvPr id="10" name="テキスト ボックス 9"/>
          <p:cNvSpPr txBox="1"/>
          <p:nvPr/>
        </p:nvSpPr>
        <p:spPr>
          <a:xfrm>
            <a:off x="3181251" y="5733794"/>
            <a:ext cx="32217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のワーク</a:t>
            </a:r>
            <a:r>
              <a:rPr kumimoji="0"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シートの例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183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5B634-4E61-4F67-A74A-4B93FA2F0CDC}"/>
              </a:ext>
            </a:extLst>
          </p:cNvPr>
          <p:cNvSpPr>
            <a:spLocks noGrp="1"/>
          </p:cNvSpPr>
          <p:nvPr>
            <p:ph type="title"/>
          </p:nvPr>
        </p:nvSpPr>
        <p:spPr/>
        <p:txBody>
          <a:bodyPr>
            <a:normAutofit fontScale="90000"/>
          </a:bodyPr>
          <a:lstStyle/>
          <a:p>
            <a:r>
              <a:rPr kumimoji="1" lang="en-US" altLang="ja-JP" dirty="0"/>
              <a:t>Excel</a:t>
            </a:r>
            <a:r>
              <a:rPr kumimoji="1" lang="ja-JP" altLang="en-US" dirty="0"/>
              <a:t>のブック</a:t>
            </a:r>
          </a:p>
        </p:txBody>
      </p:sp>
      <p:sp>
        <p:nvSpPr>
          <p:cNvPr id="3" name="コンテンツ プレースホルダー 2">
            <a:extLst>
              <a:ext uri="{FF2B5EF4-FFF2-40B4-BE49-F238E27FC236}">
                <a16:creationId xmlns:a16="http://schemas.microsoft.com/office/drawing/2014/main" id="{F991E7D7-8444-4CDC-B650-6D64BE3DB10D}"/>
              </a:ext>
            </a:extLst>
          </p:cNvPr>
          <p:cNvSpPr>
            <a:spLocks noGrp="1"/>
          </p:cNvSpPr>
          <p:nvPr>
            <p:ph idx="1"/>
          </p:nvPr>
        </p:nvSpPr>
        <p:spPr/>
        <p:txBody>
          <a:bodyPr/>
          <a:lstStyle/>
          <a:p>
            <a:pPr>
              <a:lnSpc>
                <a:spcPct val="110000"/>
              </a:lnSpc>
            </a:pPr>
            <a:r>
              <a:rPr lang="en-US" altLang="ja-JP" sz="2400" dirty="0"/>
              <a:t>Excel</a:t>
            </a:r>
            <a:r>
              <a:rPr lang="ja-JP" altLang="en-US" sz="2400" dirty="0"/>
              <a:t>の</a:t>
            </a:r>
            <a:r>
              <a:rPr lang="ja-JP" altLang="en-US" sz="2400" b="1" dirty="0">
                <a:solidFill>
                  <a:srgbClr val="C00000"/>
                </a:solidFill>
              </a:rPr>
              <a:t>ブック</a:t>
            </a:r>
            <a:r>
              <a:rPr lang="ja-JP" altLang="en-US" sz="2400" dirty="0"/>
              <a:t>は，</a:t>
            </a:r>
            <a:r>
              <a:rPr lang="en-US" altLang="ja-JP" sz="2400" dirty="0"/>
              <a:t>Excel</a:t>
            </a:r>
            <a:r>
              <a:rPr lang="ja-JP" altLang="en-US" sz="2400" dirty="0"/>
              <a:t>の</a:t>
            </a:r>
            <a:r>
              <a:rPr lang="ja-JP" altLang="en-US" sz="2400" b="1" dirty="0">
                <a:solidFill>
                  <a:srgbClr val="C00000"/>
                </a:solidFill>
              </a:rPr>
              <a:t>ファイル</a:t>
            </a:r>
            <a:r>
              <a:rPr lang="ja-JP" altLang="en-US" sz="2400" dirty="0"/>
              <a:t>のこと</a:t>
            </a:r>
            <a:endParaRPr lang="en-US" altLang="ja-JP" sz="2400" dirty="0"/>
          </a:p>
          <a:p>
            <a:pPr>
              <a:lnSpc>
                <a:spcPct val="110000"/>
              </a:lnSpc>
            </a:pPr>
            <a:r>
              <a:rPr lang="ja-JP" altLang="en-US" sz="2400" dirty="0"/>
              <a:t>１つあるいは複数の</a:t>
            </a:r>
            <a:r>
              <a:rPr lang="ja-JP" altLang="en-US" sz="2400" b="1" dirty="0">
                <a:solidFill>
                  <a:srgbClr val="C00000"/>
                </a:solidFill>
              </a:rPr>
              <a:t>ワークシート</a:t>
            </a:r>
            <a:r>
              <a:rPr lang="ja-JP" altLang="en-US" sz="2400" dirty="0"/>
              <a:t>を，１つの</a:t>
            </a:r>
            <a:r>
              <a:rPr lang="ja-JP" altLang="en-US" sz="2400" b="1" dirty="0">
                <a:solidFill>
                  <a:srgbClr val="C00000"/>
                </a:solidFill>
              </a:rPr>
              <a:t>ブック</a:t>
            </a:r>
            <a:r>
              <a:rPr lang="ja-JP" altLang="en-US" sz="2400" dirty="0"/>
              <a:t>に保存することができる</a:t>
            </a:r>
          </a:p>
          <a:p>
            <a:endParaRPr kumimoji="1" lang="ja-JP" altLang="en-US" dirty="0"/>
          </a:p>
        </p:txBody>
      </p:sp>
      <p:sp>
        <p:nvSpPr>
          <p:cNvPr id="4" name="スライド番号プレースホルダー 3">
            <a:extLst>
              <a:ext uri="{FF2B5EF4-FFF2-40B4-BE49-F238E27FC236}">
                <a16:creationId xmlns:a16="http://schemas.microsoft.com/office/drawing/2014/main" id="{E3E4B8B4-2BE7-4E4D-AA13-6A7F00B08E88}"/>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pic>
        <p:nvPicPr>
          <p:cNvPr id="5" name="図 4">
            <a:extLst>
              <a:ext uri="{FF2B5EF4-FFF2-40B4-BE49-F238E27FC236}">
                <a16:creationId xmlns:a16="http://schemas.microsoft.com/office/drawing/2014/main" id="{4318FF1A-4C5B-4420-9B43-62C56D5042A0}"/>
              </a:ext>
            </a:extLst>
          </p:cNvPr>
          <p:cNvPicPr>
            <a:picLocks noChangeAspect="1"/>
          </p:cNvPicPr>
          <p:nvPr/>
        </p:nvPicPr>
        <p:blipFill>
          <a:blip r:embed="rId3"/>
          <a:stretch>
            <a:fillRect/>
          </a:stretch>
        </p:blipFill>
        <p:spPr>
          <a:xfrm>
            <a:off x="321845" y="3212213"/>
            <a:ext cx="8405084" cy="909360"/>
          </a:xfrm>
          <a:prstGeom prst="rect">
            <a:avLst/>
          </a:prstGeom>
        </p:spPr>
      </p:pic>
      <p:sp>
        <p:nvSpPr>
          <p:cNvPr id="6" name="コンテンツ プレースホルダー 2">
            <a:extLst>
              <a:ext uri="{FF2B5EF4-FFF2-40B4-BE49-F238E27FC236}">
                <a16:creationId xmlns:a16="http://schemas.microsoft.com/office/drawing/2014/main" id="{1309F8AD-FC5C-4397-AE31-E1D646ED4F7F}"/>
              </a:ext>
            </a:extLst>
          </p:cNvPr>
          <p:cNvSpPr txBox="1">
            <a:spLocks/>
          </p:cNvSpPr>
          <p:nvPr/>
        </p:nvSpPr>
        <p:spPr>
          <a:xfrm>
            <a:off x="1060450" y="4223656"/>
            <a:ext cx="7010598" cy="5738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1" lang="ja-JP" altLang="en-US" sz="2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で保</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存するときに，</a:t>
            </a:r>
            <a:r>
              <a:rPr lang="ja-JP" altLang="en-US" sz="2100" dirty="0">
                <a:solidFill>
                  <a:prstClr val="black"/>
                </a:solidFill>
              </a:rPr>
              <a:t>ファイル名などを設定できる．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6151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12" y="374502"/>
            <a:ext cx="7886700" cy="503396"/>
          </a:xfrm>
        </p:spPr>
        <p:txBody>
          <a:bodyPr>
            <a:noAutofit/>
          </a:bodyPr>
          <a:lstStyle/>
          <a:p>
            <a:r>
              <a:rPr kumimoji="1" lang="en-US" altLang="ja-JP" dirty="0"/>
              <a:t>Excel</a:t>
            </a:r>
            <a:r>
              <a:rPr kumimoji="1" lang="ja-JP" altLang="en-US" dirty="0"/>
              <a:t>のスタート画面</a:t>
            </a:r>
          </a:p>
        </p:txBody>
      </p:sp>
      <p:sp>
        <p:nvSpPr>
          <p:cNvPr id="6" name="テキスト ボックス 5"/>
          <p:cNvSpPr txBox="1"/>
          <p:nvPr/>
        </p:nvSpPr>
        <p:spPr>
          <a:xfrm>
            <a:off x="709404" y="1113324"/>
            <a:ext cx="714413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起動</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すると，</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最初</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スタート画面</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作成したいブックの種類</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を選ぶことができる．</a:t>
            </a:r>
            <a:endParaRPr kumimoji="1" lang="en-US" altLang="ja-JP" sz="2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過去の履歴の確認もできる</a:t>
            </a:r>
          </a:p>
        </p:txBody>
      </p:sp>
      <p:sp>
        <p:nvSpPr>
          <p:cNvPr id="7" name="角丸四角形 6"/>
          <p:cNvSpPr/>
          <p:nvPr/>
        </p:nvSpPr>
        <p:spPr>
          <a:xfrm>
            <a:off x="520700" y="995680"/>
            <a:ext cx="8058149" cy="1252220"/>
          </a:xfrm>
          <a:prstGeom prst="roundRect">
            <a:avLst/>
          </a:prstGeom>
          <a:noFill/>
          <a:ln w="508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404ED767-BD78-4D29-984D-E4866ED181E0}"/>
              </a:ext>
            </a:extLst>
          </p:cNvPr>
          <p:cNvPicPr>
            <a:picLocks noChangeAspect="1"/>
          </p:cNvPicPr>
          <p:nvPr/>
        </p:nvPicPr>
        <p:blipFill>
          <a:blip r:embed="rId3"/>
          <a:stretch>
            <a:fillRect/>
          </a:stretch>
        </p:blipFill>
        <p:spPr>
          <a:xfrm>
            <a:off x="2471566" y="4911762"/>
            <a:ext cx="2811636" cy="1891705"/>
          </a:xfrm>
          <a:prstGeom prst="rect">
            <a:avLst/>
          </a:prstGeom>
        </p:spPr>
      </p:pic>
      <p:sp>
        <p:nvSpPr>
          <p:cNvPr id="8" name="テキスト ボックス 7">
            <a:extLst>
              <a:ext uri="{FF2B5EF4-FFF2-40B4-BE49-F238E27FC236}">
                <a16:creationId xmlns:a16="http://schemas.microsoft.com/office/drawing/2014/main" id="{F5697EF4-D7B8-4427-B558-F014570BED46}"/>
              </a:ext>
            </a:extLst>
          </p:cNvPr>
          <p:cNvSpPr txBox="1"/>
          <p:nvPr/>
        </p:nvSpPr>
        <p:spPr>
          <a:xfrm>
            <a:off x="618989" y="581007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a:t>
            </a:r>
          </a:p>
        </p:txBody>
      </p:sp>
      <p:sp>
        <p:nvSpPr>
          <p:cNvPr id="9" name="テキスト ボックス 8">
            <a:extLst>
              <a:ext uri="{FF2B5EF4-FFF2-40B4-BE49-F238E27FC236}">
                <a16:creationId xmlns:a16="http://schemas.microsoft.com/office/drawing/2014/main" id="{93B0DB8F-0428-4ACC-BC9A-ACACF6ACD074}"/>
              </a:ext>
            </a:extLst>
          </p:cNvPr>
          <p:cNvSpPr txBox="1"/>
          <p:nvPr/>
        </p:nvSpPr>
        <p:spPr>
          <a:xfrm>
            <a:off x="559547" y="3174305"/>
            <a:ext cx="1800493"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a:t>
            </a:r>
          </a:p>
        </p:txBody>
      </p:sp>
      <p:pic>
        <p:nvPicPr>
          <p:cNvPr id="3" name="図 2">
            <a:extLst>
              <a:ext uri="{FF2B5EF4-FFF2-40B4-BE49-F238E27FC236}">
                <a16:creationId xmlns:a16="http://schemas.microsoft.com/office/drawing/2014/main" id="{33FB5D55-49DB-4A49-8F81-9963770B145A}"/>
              </a:ext>
            </a:extLst>
          </p:cNvPr>
          <p:cNvPicPr>
            <a:picLocks noChangeAspect="1"/>
          </p:cNvPicPr>
          <p:nvPr/>
        </p:nvPicPr>
        <p:blipFill>
          <a:blip r:embed="rId4"/>
          <a:stretch>
            <a:fillRect/>
          </a:stretch>
        </p:blipFill>
        <p:spPr>
          <a:xfrm>
            <a:off x="2471565" y="2782916"/>
            <a:ext cx="2811636" cy="1827185"/>
          </a:xfrm>
          <a:prstGeom prst="rect">
            <a:avLst/>
          </a:prstGeom>
        </p:spPr>
      </p:pic>
      <p:sp>
        <p:nvSpPr>
          <p:cNvPr id="4" name="正方形/長方形 3">
            <a:extLst>
              <a:ext uri="{FF2B5EF4-FFF2-40B4-BE49-F238E27FC236}">
                <a16:creationId xmlns:a16="http://schemas.microsoft.com/office/drawing/2014/main" id="{FDB37D77-3054-4F28-8706-7E8341E48385}"/>
              </a:ext>
            </a:extLst>
          </p:cNvPr>
          <p:cNvSpPr/>
          <p:nvPr/>
        </p:nvSpPr>
        <p:spPr>
          <a:xfrm>
            <a:off x="6121400" y="2292797"/>
            <a:ext cx="297815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この授業では「新しい空白のブック」を使う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255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2ECC7-915E-4CE0-B3A2-7F7829E78B8C}"/>
              </a:ext>
            </a:extLst>
          </p:cNvPr>
          <p:cNvSpPr>
            <a:spLocks noGrp="1"/>
          </p:cNvSpPr>
          <p:nvPr>
            <p:ph type="title"/>
          </p:nvPr>
        </p:nvSpPr>
        <p:spPr/>
        <p:txBody>
          <a:bodyPr>
            <a:normAutofit fontScale="90000"/>
          </a:bodyPr>
          <a:lstStyle/>
          <a:p>
            <a:r>
              <a:rPr kumimoji="1" lang="ja-JP" altLang="en-US" dirty="0"/>
              <a:t>アクティブセル</a:t>
            </a:r>
          </a:p>
        </p:txBody>
      </p:sp>
      <p:sp>
        <p:nvSpPr>
          <p:cNvPr id="3" name="コンテンツ プレースホルダー 2">
            <a:extLst>
              <a:ext uri="{FF2B5EF4-FFF2-40B4-BE49-F238E27FC236}">
                <a16:creationId xmlns:a16="http://schemas.microsoft.com/office/drawing/2014/main" id="{5F26A6EF-9579-4BAD-A249-71D3B295CDF5}"/>
              </a:ext>
            </a:extLst>
          </p:cNvPr>
          <p:cNvSpPr>
            <a:spLocks noGrp="1"/>
          </p:cNvSpPr>
          <p:nvPr>
            <p:ph idx="1"/>
          </p:nvPr>
        </p:nvSpPr>
        <p:spPr/>
        <p:txBody>
          <a:bodyPr/>
          <a:lstStyle/>
          <a:p>
            <a:r>
              <a:rPr kumimoji="1" lang="en-US" altLang="ja-JP" dirty="0"/>
              <a:t>Excel</a:t>
            </a:r>
            <a:r>
              <a:rPr kumimoji="1" lang="ja-JP" altLang="en-US" dirty="0" err="1"/>
              <a:t>での</a:t>
            </a:r>
            <a:r>
              <a:rPr kumimoji="1" lang="ja-JP" altLang="en-US" dirty="0"/>
              <a:t>編集中のセル</a:t>
            </a:r>
          </a:p>
        </p:txBody>
      </p:sp>
      <p:sp>
        <p:nvSpPr>
          <p:cNvPr id="4" name="スライド番号プレースホルダー 3">
            <a:extLst>
              <a:ext uri="{FF2B5EF4-FFF2-40B4-BE49-F238E27FC236}">
                <a16:creationId xmlns:a16="http://schemas.microsoft.com/office/drawing/2014/main" id="{A322AF46-1D27-4BEB-AE82-04EF9928B2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514BDE42-62E6-4948-98C0-CD342A678E6B}"/>
              </a:ext>
            </a:extLst>
          </p:cNvPr>
          <p:cNvPicPr>
            <a:picLocks noChangeAspect="1"/>
          </p:cNvPicPr>
          <p:nvPr/>
        </p:nvPicPr>
        <p:blipFill>
          <a:blip r:embed="rId3"/>
          <a:stretch>
            <a:fillRect/>
          </a:stretch>
        </p:blipFill>
        <p:spPr>
          <a:xfrm>
            <a:off x="175599" y="1805202"/>
            <a:ext cx="6723675" cy="4691275"/>
          </a:xfrm>
          <a:prstGeom prst="rect">
            <a:avLst/>
          </a:prstGeom>
        </p:spPr>
      </p:pic>
    </p:spTree>
    <p:extLst>
      <p:ext uri="{BB962C8B-B14F-4D97-AF65-F5344CB8AC3E}">
        <p14:creationId xmlns:p14="http://schemas.microsoft.com/office/powerpoint/2010/main" val="1595692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810275" y="2388179"/>
            <a:ext cx="3953466" cy="1798078"/>
          </a:xfrm>
          <a:prstGeom prst="rect">
            <a:avLst/>
          </a:prstGeom>
        </p:spPr>
      </p:pic>
      <p:sp>
        <p:nvSpPr>
          <p:cNvPr id="2" name="タイトル 1"/>
          <p:cNvSpPr>
            <a:spLocks noGrp="1"/>
          </p:cNvSpPr>
          <p:nvPr>
            <p:ph type="title"/>
          </p:nvPr>
        </p:nvSpPr>
        <p:spPr>
          <a:xfrm>
            <a:off x="237818" y="317073"/>
            <a:ext cx="7886700" cy="503396"/>
          </a:xfrm>
        </p:spPr>
        <p:txBody>
          <a:bodyPr>
            <a:normAutofit fontScale="90000"/>
          </a:bodyPr>
          <a:lstStyle/>
          <a:p>
            <a:r>
              <a:rPr kumimoji="1" lang="ja-JP" altLang="en-US" dirty="0"/>
              <a:t>アクティブセルでの数式の入力</a:t>
            </a:r>
          </a:p>
        </p:txBody>
      </p:sp>
      <p:sp>
        <p:nvSpPr>
          <p:cNvPr id="4" name="右矢印 3"/>
          <p:cNvSpPr/>
          <p:nvPr/>
        </p:nvSpPr>
        <p:spPr>
          <a:xfrm>
            <a:off x="4251961" y="2859239"/>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13854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を入力したいときは，</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頭</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半角の「</a:t>
            </a:r>
            <a:r>
              <a:rPr kumimoji="1" lang="en-US" altLang="ja-JP"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を付ける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9" name="図 8"/>
          <p:cNvPicPr>
            <a:picLocks noChangeAspect="1"/>
          </p:cNvPicPr>
          <p:nvPr/>
        </p:nvPicPr>
        <p:blipFill>
          <a:blip r:embed="rId4"/>
          <a:stretch>
            <a:fillRect/>
          </a:stretch>
        </p:blipFill>
        <p:spPr>
          <a:xfrm>
            <a:off x="0" y="2388180"/>
            <a:ext cx="3953466" cy="1798078"/>
          </a:xfrm>
          <a:prstGeom prst="rect">
            <a:avLst/>
          </a:prstGeom>
        </p:spPr>
      </p:pic>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=100+200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spTree>
    <p:extLst>
      <p:ext uri="{BB962C8B-B14F-4D97-AF65-F5344CB8AC3E}">
        <p14:creationId xmlns:p14="http://schemas.microsoft.com/office/powerpoint/2010/main" val="367790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6-1</a:t>
            </a:r>
            <a:r>
              <a:rPr lang="ja-JP" altLang="en-US" dirty="0"/>
              <a:t>データベースと</a:t>
            </a:r>
            <a:br>
              <a:rPr lang="en-US" altLang="ja-JP" dirty="0"/>
            </a:br>
            <a:r>
              <a:rPr lang="ja-JP" altLang="en-US" dirty="0"/>
              <a:t>データサイエンス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96488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711" y="333412"/>
            <a:ext cx="7886700" cy="503396"/>
          </a:xfrm>
        </p:spPr>
        <p:txBody>
          <a:bodyPr>
            <a:normAutofit fontScale="90000"/>
          </a:bodyPr>
          <a:lstStyle/>
          <a:p>
            <a:r>
              <a:rPr kumimoji="1" lang="ja-JP" altLang="en-US" dirty="0"/>
              <a:t>数式バーで数式の確認①</a:t>
            </a:r>
          </a:p>
        </p:txBody>
      </p:sp>
      <p:pic>
        <p:nvPicPr>
          <p:cNvPr id="3" name="図 2"/>
          <p:cNvPicPr>
            <a:picLocks noChangeAspect="1"/>
          </p:cNvPicPr>
          <p:nvPr/>
        </p:nvPicPr>
        <p:blipFill>
          <a:blip r:embed="rId3"/>
          <a:stretch>
            <a:fillRect/>
          </a:stretch>
        </p:blipFill>
        <p:spPr>
          <a:xfrm>
            <a:off x="80159" y="2597410"/>
            <a:ext cx="3596418" cy="1635689"/>
          </a:xfrm>
          <a:prstGeom prst="rect">
            <a:avLst/>
          </a:prstGeom>
        </p:spPr>
      </p:pic>
      <p:sp>
        <p:nvSpPr>
          <p:cNvPr id="4" name="右矢印 3"/>
          <p:cNvSpPr/>
          <p:nvPr/>
        </p:nvSpPr>
        <p:spPr>
          <a:xfrm>
            <a:off x="4000280" y="3194029"/>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4"/>
          <a:stretch>
            <a:fillRect/>
          </a:stretch>
        </p:blipFill>
        <p:spPr>
          <a:xfrm>
            <a:off x="4655822" y="2597410"/>
            <a:ext cx="4277396" cy="1945405"/>
          </a:xfrm>
          <a:prstGeom prst="rect">
            <a:avLst/>
          </a:prstGeom>
        </p:spPr>
      </p:pic>
      <p:sp>
        <p:nvSpPr>
          <p:cNvPr id="6" name="正方形/長方形 5"/>
          <p:cNvSpPr/>
          <p:nvPr/>
        </p:nvSpPr>
        <p:spPr>
          <a:xfrm>
            <a:off x="5969178" y="3971393"/>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83482" y="264364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702823" y="4764949"/>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98330" y="447804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が動く</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0" name="タイトル 1"/>
          <p:cNvSpPr txBox="1">
            <a:spLocks/>
          </p:cNvSpPr>
          <p:nvPr/>
        </p:nvSpPr>
        <p:spPr>
          <a:xfrm>
            <a:off x="5885409" y="1465044"/>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151842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4575663" y="2516361"/>
            <a:ext cx="4339737" cy="1973758"/>
          </a:xfrm>
          <a:prstGeom prst="rect">
            <a:avLst/>
          </a:prstGeom>
        </p:spPr>
      </p:pic>
      <p:sp>
        <p:nvSpPr>
          <p:cNvPr id="2" name="タイトル 1"/>
          <p:cNvSpPr>
            <a:spLocks noGrp="1"/>
          </p:cNvSpPr>
          <p:nvPr>
            <p:ph type="title"/>
          </p:nvPr>
        </p:nvSpPr>
        <p:spPr>
          <a:xfrm>
            <a:off x="308610" y="390667"/>
            <a:ext cx="7886700" cy="503396"/>
          </a:xfrm>
        </p:spPr>
        <p:txBody>
          <a:bodyPr>
            <a:normAutofit fontScale="90000"/>
          </a:bodyPr>
          <a:lstStyle/>
          <a:p>
            <a:r>
              <a:rPr kumimoji="1" lang="ja-JP" altLang="en-US" dirty="0"/>
              <a:t>数式バーで数式の確認②</a:t>
            </a:r>
          </a:p>
        </p:txBody>
      </p:sp>
      <p:pic>
        <p:nvPicPr>
          <p:cNvPr id="3" name="図 2"/>
          <p:cNvPicPr>
            <a:picLocks noChangeAspect="1"/>
          </p:cNvPicPr>
          <p:nvPr/>
        </p:nvPicPr>
        <p:blipFill>
          <a:blip r:embed="rId4"/>
          <a:stretch>
            <a:fillRect/>
          </a:stretch>
        </p:blipFill>
        <p:spPr>
          <a:xfrm>
            <a:off x="0" y="2539948"/>
            <a:ext cx="3596418" cy="1635689"/>
          </a:xfrm>
          <a:prstGeom prst="rect">
            <a:avLst/>
          </a:prstGeom>
        </p:spPr>
      </p:pic>
      <p:sp>
        <p:nvSpPr>
          <p:cNvPr id="4" name="右矢印 3"/>
          <p:cNvSpPr/>
          <p:nvPr/>
        </p:nvSpPr>
        <p:spPr>
          <a:xfrm>
            <a:off x="3920121" y="3136567"/>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5889019" y="3913931"/>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03323" y="2586185"/>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622665" y="470748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ダブル</a:t>
            </a: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18171" y="4420585"/>
            <a:ext cx="3258591" cy="12411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のところに数式が表示される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（ここでも修正できる）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6002776" y="1425913"/>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28389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321" y="307749"/>
            <a:ext cx="7886700" cy="503396"/>
          </a:xfrm>
        </p:spPr>
        <p:txBody>
          <a:bodyPr>
            <a:normAutofit fontScale="90000"/>
          </a:bodyPr>
          <a:lstStyle/>
          <a:p>
            <a:r>
              <a:rPr kumimoji="1" lang="ja-JP" altLang="en-US" dirty="0"/>
              <a:t>アクティブセルでの数式の入力</a:t>
            </a:r>
          </a:p>
        </p:txBody>
      </p:sp>
      <p:sp>
        <p:nvSpPr>
          <p:cNvPr id="4" name="右矢印 3"/>
          <p:cNvSpPr/>
          <p:nvPr/>
        </p:nvSpPr>
        <p:spPr>
          <a:xfrm>
            <a:off x="4456201" y="2840592"/>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975908"/>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」のような数式もある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pic>
        <p:nvPicPr>
          <p:cNvPr id="3" name="図 2"/>
          <p:cNvPicPr>
            <a:picLocks noChangeAspect="1"/>
          </p:cNvPicPr>
          <p:nvPr/>
        </p:nvPicPr>
        <p:blipFill>
          <a:blip r:embed="rId3"/>
          <a:stretch>
            <a:fillRect/>
          </a:stretch>
        </p:blipFill>
        <p:spPr>
          <a:xfrm>
            <a:off x="60600" y="2296016"/>
            <a:ext cx="4156106" cy="1890241"/>
          </a:xfrm>
          <a:prstGeom prst="rect">
            <a:avLst/>
          </a:prstGeom>
        </p:spPr>
      </p:pic>
      <p:pic>
        <p:nvPicPr>
          <p:cNvPr id="6" name="図 5"/>
          <p:cNvPicPr>
            <a:picLocks noChangeAspect="1"/>
          </p:cNvPicPr>
          <p:nvPr/>
        </p:nvPicPr>
        <p:blipFill>
          <a:blip r:embed="rId4"/>
          <a:stretch>
            <a:fillRect/>
          </a:stretch>
        </p:blipFill>
        <p:spPr>
          <a:xfrm>
            <a:off x="4863830" y="2415272"/>
            <a:ext cx="4008791" cy="1823240"/>
          </a:xfrm>
          <a:prstGeom prst="rect">
            <a:avLst/>
          </a:prstGeom>
        </p:spPr>
      </p:pic>
    </p:spTree>
    <p:extLst>
      <p:ext uri="{BB962C8B-B14F-4D97-AF65-F5344CB8AC3E}">
        <p14:creationId xmlns:p14="http://schemas.microsoft.com/office/powerpoint/2010/main" val="360404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708" y="393073"/>
            <a:ext cx="7886700" cy="503396"/>
          </a:xfrm>
        </p:spPr>
        <p:txBody>
          <a:bodyPr>
            <a:noAutofit/>
          </a:bodyPr>
          <a:lstStyle/>
          <a:p>
            <a:r>
              <a:rPr kumimoji="1" lang="en-US" altLang="ja-JP" dirty="0"/>
              <a:t>Excel</a:t>
            </a:r>
            <a:r>
              <a:rPr lang="ja-JP" altLang="en-US" dirty="0"/>
              <a:t>の数式</a:t>
            </a:r>
            <a:endParaRPr kumimoji="1" lang="ja-JP" altLang="en-US" dirty="0"/>
          </a:p>
        </p:txBody>
      </p:sp>
      <p:sp>
        <p:nvSpPr>
          <p:cNvPr id="3" name="コンテンツ プレースホルダー 2"/>
          <p:cNvSpPr>
            <a:spLocks noGrp="1"/>
          </p:cNvSpPr>
          <p:nvPr>
            <p:ph idx="1"/>
          </p:nvPr>
        </p:nvSpPr>
        <p:spPr>
          <a:xfrm>
            <a:off x="308610" y="1769269"/>
            <a:ext cx="8515350" cy="1434942"/>
          </a:xfrm>
        </p:spPr>
        <p:txBody>
          <a:bodyPr>
            <a:noAutofit/>
          </a:bodyPr>
          <a:lstStyle/>
          <a:p>
            <a:pPr>
              <a:lnSpc>
                <a:spcPct val="110000"/>
              </a:lnSpc>
            </a:pPr>
            <a:r>
              <a:rPr kumimoji="1" lang="en-US" altLang="ja-JP" dirty="0"/>
              <a:t>Excel</a:t>
            </a:r>
            <a:r>
              <a:rPr kumimoji="1" lang="ja-JP" altLang="en-US" dirty="0"/>
              <a:t>では，数式の頭に，</a:t>
            </a:r>
            <a:r>
              <a:rPr kumimoji="1" lang="ja-JP" altLang="en-US" b="1" dirty="0">
                <a:solidFill>
                  <a:srgbClr val="FF0000"/>
                </a:solidFill>
              </a:rPr>
              <a:t>半角の「</a:t>
            </a:r>
            <a:r>
              <a:rPr lang="en-US" altLang="ja-JP" b="1" dirty="0">
                <a:solidFill>
                  <a:srgbClr val="FF0000"/>
                </a:solidFill>
              </a:rPr>
              <a:t>=</a:t>
            </a:r>
            <a:r>
              <a:rPr kumimoji="1" lang="ja-JP" altLang="en-US" b="1" dirty="0">
                <a:solidFill>
                  <a:srgbClr val="FF0000"/>
                </a:solidFill>
              </a:rPr>
              <a:t>」</a:t>
            </a:r>
            <a:r>
              <a:rPr kumimoji="1" lang="ja-JP" altLang="en-US" dirty="0"/>
              <a:t>を付ける</a:t>
            </a:r>
            <a:endParaRPr kumimoji="1" lang="en-US" altLang="ja-JP" dirty="0"/>
          </a:p>
          <a:p>
            <a:pPr>
              <a:lnSpc>
                <a:spcPct val="110000"/>
              </a:lnSpc>
            </a:pPr>
            <a:endParaRPr lang="en-US" altLang="ja-JP" dirty="0"/>
          </a:p>
          <a:p>
            <a:pPr>
              <a:lnSpc>
                <a:spcPct val="110000"/>
              </a:lnSpc>
            </a:pPr>
            <a:r>
              <a:rPr kumimoji="1" lang="ja-JP" altLang="en-US" dirty="0"/>
              <a:t>数式は，</a:t>
            </a:r>
            <a:r>
              <a:rPr kumimoji="1" lang="ja-JP" altLang="en-US" b="1" dirty="0">
                <a:solidFill>
                  <a:srgbClr val="FF0000"/>
                </a:solidFill>
              </a:rPr>
              <a:t>半角文字</a:t>
            </a:r>
            <a:r>
              <a:rPr kumimoji="1" lang="ja-JP" altLang="en-US" dirty="0"/>
              <a:t>である</a:t>
            </a:r>
            <a:endParaRPr kumimoji="1" lang="en-US" altLang="ja-JP" dirty="0"/>
          </a:p>
          <a:p>
            <a:pPr>
              <a:lnSpc>
                <a:spcPct val="110000"/>
              </a:lnSpc>
            </a:pPr>
            <a:endParaRPr lang="en-US" altLang="ja-JP" dirty="0"/>
          </a:p>
          <a:p>
            <a:pPr>
              <a:lnSpc>
                <a:spcPct val="110000"/>
              </a:lnSpc>
            </a:pPr>
            <a:r>
              <a:rPr kumimoji="1" lang="ja-JP" altLang="en-US" dirty="0"/>
              <a:t>数式の中には，</a:t>
            </a:r>
            <a:r>
              <a:rPr kumimoji="1" lang="ja-JP" altLang="en-US" b="1" dirty="0">
                <a:solidFill>
                  <a:srgbClr val="C00000"/>
                </a:solidFill>
              </a:rPr>
              <a:t>番地</a:t>
            </a:r>
            <a:r>
              <a:rPr kumimoji="1" lang="ja-JP" altLang="en-US" dirty="0"/>
              <a:t>（「</a:t>
            </a:r>
            <a:r>
              <a:rPr kumimoji="1" lang="en-US" altLang="ja-JP" dirty="0" err="1"/>
              <a:t>B3</a:t>
            </a:r>
            <a:r>
              <a:rPr kumimoji="1" lang="ja-JP" altLang="en-US" dirty="0"/>
              <a:t>」や</a:t>
            </a:r>
            <a:r>
              <a:rPr lang="ja-JP" altLang="en-US" dirty="0"/>
              <a:t>「</a:t>
            </a:r>
            <a:r>
              <a:rPr lang="en-US" altLang="ja-JP" dirty="0" err="1"/>
              <a:t>B4</a:t>
            </a:r>
            <a:r>
              <a:rPr lang="ja-JP" altLang="en-US" dirty="0"/>
              <a:t>」など）</a:t>
            </a:r>
            <a:r>
              <a:rPr kumimoji="1" lang="ja-JP" altLang="en-US" dirty="0"/>
              <a:t>を書くことができる</a:t>
            </a:r>
          </a:p>
        </p:txBody>
      </p:sp>
    </p:spTree>
    <p:extLst>
      <p:ext uri="{BB962C8B-B14F-4D97-AF65-F5344CB8AC3E}">
        <p14:creationId xmlns:p14="http://schemas.microsoft.com/office/powerpoint/2010/main" val="302453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59524" y="1497330"/>
            <a:ext cx="4269318" cy="2878373"/>
          </a:xfrm>
          <a:prstGeom prst="rect">
            <a:avLst/>
          </a:prstGeom>
        </p:spPr>
      </p:pic>
      <p:sp>
        <p:nvSpPr>
          <p:cNvPr id="2" name="タイトル 1"/>
          <p:cNvSpPr>
            <a:spLocks noGrp="1"/>
          </p:cNvSpPr>
          <p:nvPr>
            <p:ph type="title"/>
          </p:nvPr>
        </p:nvSpPr>
        <p:spPr>
          <a:xfrm>
            <a:off x="308610" y="311442"/>
            <a:ext cx="7886700" cy="503396"/>
          </a:xfrm>
        </p:spPr>
        <p:txBody>
          <a:bodyPr>
            <a:normAutofit fontScale="90000"/>
          </a:bodyPr>
          <a:lstStyle/>
          <a:p>
            <a:r>
              <a:rPr kumimoji="1" lang="ja-JP" altLang="en-US" dirty="0"/>
              <a:t>セルの数式と値のクリア</a:t>
            </a:r>
          </a:p>
        </p:txBody>
      </p:sp>
      <p:cxnSp>
        <p:nvCxnSpPr>
          <p:cNvPr id="5" name="直線矢印コネクタ 4"/>
          <p:cNvCxnSpPr/>
          <p:nvPr/>
        </p:nvCxnSpPr>
        <p:spPr>
          <a:xfrm flipV="1">
            <a:off x="2294183" y="4149734"/>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92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a:t>
            </a:r>
            <a:r>
              <a:rPr lang="ja-JP" altLang="en-US" sz="2400" b="1" u="sng" dirty="0">
                <a:solidFill>
                  <a:srgbClr val="FF0000"/>
                </a:solidFill>
              </a:rPr>
              <a:t>右クリック</a:t>
            </a:r>
            <a:r>
              <a:rPr lang="ja-JP" altLang="en-US" sz="2400" dirty="0"/>
              <a:t>して，</a:t>
            </a:r>
            <a:endParaRPr lang="en-US" altLang="ja-JP" sz="2400" dirty="0"/>
          </a:p>
          <a:p>
            <a:pPr marL="0" indent="0">
              <a:lnSpc>
                <a:spcPct val="110000"/>
              </a:lnSpc>
              <a:buNone/>
            </a:pPr>
            <a:r>
              <a:rPr lang="ja-JP" altLang="en-US" sz="2400" dirty="0"/>
              <a:t>「</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369686" y="3907847"/>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a:blip r:embed="rId4"/>
          <a:stretch>
            <a:fillRect/>
          </a:stretch>
        </p:blipFill>
        <p:spPr>
          <a:xfrm>
            <a:off x="5038179" y="1497330"/>
            <a:ext cx="3991307" cy="2690937"/>
          </a:xfrm>
          <a:prstGeom prst="rect">
            <a:avLst/>
          </a:prstGeom>
        </p:spPr>
      </p:pic>
      <p:sp>
        <p:nvSpPr>
          <p:cNvPr id="12" name="正方形/長方形 11"/>
          <p:cNvSpPr/>
          <p:nvPr/>
        </p:nvSpPr>
        <p:spPr>
          <a:xfrm>
            <a:off x="6285704" y="2358918"/>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p:cNvSpPr txBox="1">
            <a:spLocks/>
          </p:cNvSpPr>
          <p:nvPr/>
        </p:nvSpPr>
        <p:spPr>
          <a:xfrm>
            <a:off x="6256722" y="2663672"/>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70148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086544" y="1785635"/>
            <a:ext cx="3793331" cy="2557463"/>
          </a:xfrm>
          <a:prstGeom prst="rect">
            <a:avLst/>
          </a:prstGeom>
        </p:spPr>
      </p:pic>
      <p:pic>
        <p:nvPicPr>
          <p:cNvPr id="3" name="図 2"/>
          <p:cNvPicPr>
            <a:picLocks noChangeAspect="1"/>
          </p:cNvPicPr>
          <p:nvPr/>
        </p:nvPicPr>
        <p:blipFill>
          <a:blip r:embed="rId4"/>
          <a:stretch>
            <a:fillRect/>
          </a:stretch>
        </p:blipFill>
        <p:spPr>
          <a:xfrm>
            <a:off x="397518" y="1825468"/>
            <a:ext cx="3793331" cy="2557463"/>
          </a:xfrm>
          <a:prstGeom prst="rect">
            <a:avLst/>
          </a:prstGeom>
        </p:spPr>
      </p:pic>
      <p:sp>
        <p:nvSpPr>
          <p:cNvPr id="2" name="タイトル 1"/>
          <p:cNvSpPr>
            <a:spLocks noGrp="1"/>
          </p:cNvSpPr>
          <p:nvPr>
            <p:ph type="title"/>
          </p:nvPr>
        </p:nvSpPr>
        <p:spPr>
          <a:xfrm>
            <a:off x="326309" y="384650"/>
            <a:ext cx="7886700" cy="503396"/>
          </a:xfrm>
        </p:spPr>
        <p:txBody>
          <a:bodyPr>
            <a:normAutofit fontScale="90000"/>
          </a:bodyPr>
          <a:lstStyle/>
          <a:p>
            <a:r>
              <a:rPr kumimoji="1" lang="ja-JP" altLang="en-US" dirty="0"/>
              <a:t>セルの数値と値のクリア</a:t>
            </a:r>
          </a:p>
        </p:txBody>
      </p:sp>
      <p:cxnSp>
        <p:nvCxnSpPr>
          <p:cNvPr id="5" name="直線矢印コネクタ 4"/>
          <p:cNvCxnSpPr/>
          <p:nvPr/>
        </p:nvCxnSpPr>
        <p:spPr>
          <a:xfrm flipV="1">
            <a:off x="2987733" y="4216475"/>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77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を範囲選択（マウスでドラッグ）したあと，</a:t>
            </a:r>
            <a:r>
              <a:rPr lang="ja-JP" altLang="en-US" sz="2400" b="1" u="sng" dirty="0">
                <a:solidFill>
                  <a:srgbClr val="FF0000"/>
                </a:solidFill>
              </a:rPr>
              <a:t>右クリック</a:t>
            </a:r>
            <a:r>
              <a:rPr lang="ja-JP" altLang="en-US" sz="2400" dirty="0"/>
              <a:t>して，「</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3189879" y="3964722"/>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5577782" y="2545665"/>
            <a:ext cx="2828799" cy="391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コンテンツ プレースホルダー 2"/>
          <p:cNvSpPr txBox="1">
            <a:spLocks/>
          </p:cNvSpPr>
          <p:nvPr/>
        </p:nvSpPr>
        <p:spPr>
          <a:xfrm>
            <a:off x="6208201" y="3083667"/>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424632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611" y="431199"/>
            <a:ext cx="7886700" cy="503396"/>
          </a:xfrm>
        </p:spPr>
        <p:txBody>
          <a:bodyPr>
            <a:noAutofit/>
          </a:bodyPr>
          <a:lstStyle/>
          <a:p>
            <a:r>
              <a:rPr lang="ja-JP" altLang="en-US" dirty="0"/>
              <a:t>元に戻す操作</a:t>
            </a:r>
            <a:endParaRPr kumimoji="1" lang="ja-JP" altLang="en-US" dirty="0"/>
          </a:p>
        </p:txBody>
      </p:sp>
      <p:pic>
        <p:nvPicPr>
          <p:cNvPr id="4" name="図 3"/>
          <p:cNvPicPr>
            <a:picLocks noChangeAspect="1"/>
          </p:cNvPicPr>
          <p:nvPr/>
        </p:nvPicPr>
        <p:blipFill>
          <a:blip r:embed="rId3"/>
          <a:stretch>
            <a:fillRect/>
          </a:stretch>
        </p:blipFill>
        <p:spPr>
          <a:xfrm>
            <a:off x="0" y="2574887"/>
            <a:ext cx="2566418" cy="1714730"/>
          </a:xfrm>
          <a:prstGeom prst="rect">
            <a:avLst/>
          </a:prstGeom>
        </p:spPr>
      </p:pic>
      <p:sp>
        <p:nvSpPr>
          <p:cNvPr id="5" name="右矢印 4"/>
          <p:cNvSpPr/>
          <p:nvPr/>
        </p:nvSpPr>
        <p:spPr>
          <a:xfrm>
            <a:off x="2722183"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4"/>
          <a:stretch>
            <a:fillRect/>
          </a:stretch>
        </p:blipFill>
        <p:spPr>
          <a:xfrm>
            <a:off x="3342523" y="2574887"/>
            <a:ext cx="2411339" cy="1714730"/>
          </a:xfrm>
          <a:prstGeom prst="rect">
            <a:avLst/>
          </a:prstGeom>
        </p:spPr>
      </p:pic>
      <p:sp>
        <p:nvSpPr>
          <p:cNvPr id="7" name="コンテンツ プレースホルダー 2"/>
          <p:cNvSpPr>
            <a:spLocks noGrp="1"/>
          </p:cNvSpPr>
          <p:nvPr>
            <p:ph idx="1"/>
          </p:nvPr>
        </p:nvSpPr>
        <p:spPr>
          <a:xfrm>
            <a:off x="2155442" y="4648901"/>
            <a:ext cx="2392750" cy="881056"/>
          </a:xfrm>
        </p:spPr>
        <p:txBody>
          <a:bodyPr>
            <a:normAutofit fontScale="77500" lnSpcReduction="20000"/>
          </a:bodyPr>
          <a:lstStyle/>
          <a:p>
            <a:pPr marL="0" indent="0">
              <a:lnSpc>
                <a:spcPct val="110000"/>
              </a:lnSpc>
              <a:buNone/>
            </a:pPr>
            <a:r>
              <a:rPr kumimoji="1" lang="ja-JP" altLang="en-US" dirty="0">
                <a:solidFill>
                  <a:schemeClr val="tx1"/>
                </a:solidFill>
              </a:rPr>
              <a:t>何かの操作を</a:t>
            </a:r>
            <a:endParaRPr kumimoji="1" lang="en-US" altLang="ja-JP" dirty="0">
              <a:solidFill>
                <a:schemeClr val="tx1"/>
              </a:solidFill>
            </a:endParaRPr>
          </a:p>
          <a:p>
            <a:pPr marL="0" indent="0">
              <a:lnSpc>
                <a:spcPct val="110000"/>
              </a:lnSpc>
              <a:buNone/>
            </a:pPr>
            <a:r>
              <a:rPr kumimoji="1" lang="ja-JP" altLang="en-US" dirty="0">
                <a:solidFill>
                  <a:schemeClr val="tx1"/>
                </a:solidFill>
              </a:rPr>
              <a:t>したとする</a:t>
            </a:r>
          </a:p>
        </p:txBody>
      </p:sp>
      <p:sp>
        <p:nvSpPr>
          <p:cNvPr id="8" name="右矢印 7"/>
          <p:cNvSpPr/>
          <p:nvPr/>
        </p:nvSpPr>
        <p:spPr>
          <a:xfrm>
            <a:off x="5909627"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5"/>
          <a:stretch>
            <a:fillRect/>
          </a:stretch>
        </p:blipFill>
        <p:spPr>
          <a:xfrm>
            <a:off x="3052977" y="910359"/>
            <a:ext cx="878681" cy="721519"/>
          </a:xfrm>
          <a:prstGeom prst="rect">
            <a:avLst/>
          </a:prstGeom>
          <a:ln>
            <a:solidFill>
              <a:srgbClr val="FF0000"/>
            </a:solidFill>
          </a:ln>
        </p:spPr>
      </p:pic>
      <p:cxnSp>
        <p:nvCxnSpPr>
          <p:cNvPr id="12" name="直線矢印コネクタ 11"/>
          <p:cNvCxnSpPr>
            <a:cxnSpLocks/>
            <a:stCxn id="10" idx="2"/>
            <a:endCxn id="19" idx="0"/>
          </p:cNvCxnSpPr>
          <p:nvPr/>
        </p:nvCxnSpPr>
        <p:spPr>
          <a:xfrm>
            <a:off x="3492318" y="1631878"/>
            <a:ext cx="273428" cy="913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2"/>
          <p:cNvSpPr txBox="1">
            <a:spLocks/>
          </p:cNvSpPr>
          <p:nvPr/>
        </p:nvSpPr>
        <p:spPr>
          <a:xfrm>
            <a:off x="4103032" y="853351"/>
            <a:ext cx="2392750" cy="88105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p>
        </p:txBody>
      </p:sp>
      <p:pic>
        <p:nvPicPr>
          <p:cNvPr id="16" name="図 15"/>
          <p:cNvPicPr>
            <a:picLocks noChangeAspect="1"/>
          </p:cNvPicPr>
          <p:nvPr/>
        </p:nvPicPr>
        <p:blipFill>
          <a:blip r:embed="rId6"/>
          <a:stretch>
            <a:fillRect/>
          </a:stretch>
        </p:blipFill>
        <p:spPr>
          <a:xfrm>
            <a:off x="6414779" y="2545797"/>
            <a:ext cx="2664650" cy="1743821"/>
          </a:xfrm>
          <a:prstGeom prst="rect">
            <a:avLst/>
          </a:prstGeom>
        </p:spPr>
      </p:pic>
      <p:sp>
        <p:nvSpPr>
          <p:cNvPr id="18" name="コンテンツ プレースホルダー 2"/>
          <p:cNvSpPr txBox="1">
            <a:spLocks/>
          </p:cNvSpPr>
          <p:nvPr/>
        </p:nvSpPr>
        <p:spPr>
          <a:xfrm>
            <a:off x="5354355" y="4672972"/>
            <a:ext cx="2650357" cy="8810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」ボタンを押すと元に戻る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3666784" y="2545798"/>
            <a:ext cx="197924" cy="2013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4">
            <a:extLst>
              <a:ext uri="{FF2B5EF4-FFF2-40B4-BE49-F238E27FC236}">
                <a16:creationId xmlns:a16="http://schemas.microsoft.com/office/drawing/2014/main" id="{BA74764B-C2EB-4507-81CB-6999F8AA49FC}"/>
              </a:ext>
            </a:extLst>
          </p:cNvPr>
          <p:cNvSpPr/>
          <p:nvPr/>
        </p:nvSpPr>
        <p:spPr>
          <a:xfrm>
            <a:off x="1008075" y="5517973"/>
            <a:ext cx="7015048" cy="1036210"/>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F639347-B131-4A6A-BF58-0C460C02EB83}"/>
              </a:ext>
            </a:extLst>
          </p:cNvPr>
          <p:cNvSpPr txBox="1">
            <a:spLocks/>
          </p:cNvSpPr>
          <p:nvPr/>
        </p:nvSpPr>
        <p:spPr>
          <a:xfrm>
            <a:off x="1287751" y="5675868"/>
            <a:ext cx="6678025" cy="67103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もとに戻す操作は</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CTRL + 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コントロールキーと「</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」を同時押し</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でも，できる</a:t>
            </a:r>
          </a:p>
        </p:txBody>
      </p:sp>
      <p:pic>
        <p:nvPicPr>
          <p:cNvPr id="11" name="図 10">
            <a:extLst>
              <a:ext uri="{FF2B5EF4-FFF2-40B4-BE49-F238E27FC236}">
                <a16:creationId xmlns:a16="http://schemas.microsoft.com/office/drawing/2014/main" id="{CA119A32-5557-43E1-8C26-745B943336FA}"/>
              </a:ext>
            </a:extLst>
          </p:cNvPr>
          <p:cNvPicPr>
            <a:picLocks noChangeAspect="1"/>
          </p:cNvPicPr>
          <p:nvPr/>
        </p:nvPicPr>
        <p:blipFill>
          <a:blip r:embed="rId7"/>
          <a:stretch>
            <a:fillRect/>
          </a:stretch>
        </p:blipFill>
        <p:spPr>
          <a:xfrm>
            <a:off x="6026576" y="1095764"/>
            <a:ext cx="1612983" cy="562004"/>
          </a:xfrm>
          <a:prstGeom prst="rect">
            <a:avLst/>
          </a:prstGeom>
        </p:spPr>
      </p:pic>
      <p:sp>
        <p:nvSpPr>
          <p:cNvPr id="21" name="コンテンツ プレースホルダー 2">
            <a:extLst>
              <a:ext uri="{FF2B5EF4-FFF2-40B4-BE49-F238E27FC236}">
                <a16:creationId xmlns:a16="http://schemas.microsoft.com/office/drawing/2014/main" id="{26785583-90ED-4394-BD16-0A277FFA23D6}"/>
              </a:ext>
            </a:extLst>
          </p:cNvPr>
          <p:cNvSpPr txBox="1">
            <a:spLocks/>
          </p:cNvSpPr>
          <p:nvPr/>
        </p:nvSpPr>
        <p:spPr>
          <a:xfrm>
            <a:off x="5753862" y="1650133"/>
            <a:ext cx="3506652" cy="7537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a:t>
            </a:r>
            <a:r>
              <a:rPr kumimoji="1"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Excel</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「元に戻す」ボタンはある</a:t>
            </a:r>
          </a:p>
        </p:txBody>
      </p:sp>
    </p:spTree>
    <p:extLst>
      <p:ext uri="{BB962C8B-B14F-4D97-AF65-F5344CB8AC3E}">
        <p14:creationId xmlns:p14="http://schemas.microsoft.com/office/powerpoint/2010/main" val="1835898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6-5</a:t>
            </a:r>
            <a:r>
              <a:rPr lang="ja-JP" altLang="en-US" dirty="0"/>
              <a:t>散布図（</a:t>
            </a:r>
            <a:r>
              <a:rPr lang="en-US" altLang="ja-JP" dirty="0"/>
              <a:t>Excel</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684B575-C980-9EE5-F7AE-4361C6C0D94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2970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散布図の用途</a:t>
            </a:r>
          </a:p>
        </p:txBody>
      </p:sp>
      <p:sp>
        <p:nvSpPr>
          <p:cNvPr id="3" name="コンテンツ プレースホルダー 2">
            <a:extLst>
              <a:ext uri="{FF2B5EF4-FFF2-40B4-BE49-F238E27FC236}">
                <a16:creationId xmlns:a16="http://schemas.microsoft.com/office/drawing/2014/main" id="{E1BC9F11-00A2-468E-B365-DCDD164BAB19}"/>
              </a:ext>
            </a:extLst>
          </p:cNvPr>
          <p:cNvSpPr>
            <a:spLocks noGrp="1"/>
          </p:cNvSpPr>
          <p:nvPr>
            <p:ph idx="1"/>
          </p:nvPr>
        </p:nvSpPr>
        <p:spPr>
          <a:xfrm>
            <a:off x="321845" y="846253"/>
            <a:ext cx="2954755" cy="5333166"/>
          </a:xfrm>
        </p:spPr>
        <p:txBody>
          <a:bodyPr/>
          <a:lstStyle/>
          <a:p>
            <a:r>
              <a:rPr kumimoji="1" lang="ja-JP" altLang="en-US" dirty="0"/>
              <a:t>時間変化</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17AFB596-CD98-4F0C-9CA9-CCA5C9B5511B}"/>
              </a:ext>
            </a:extLst>
          </p:cNvPr>
          <p:cNvSpPr txBox="1">
            <a:spLocks/>
          </p:cNvSpPr>
          <p:nvPr/>
        </p:nvSpPr>
        <p:spPr>
          <a:xfrm>
            <a:off x="5246735" y="854257"/>
            <a:ext cx="2954755"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分布</a:t>
            </a:r>
          </a:p>
        </p:txBody>
      </p:sp>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3"/>
          <a:stretch>
            <a:fillRect/>
          </a:stretch>
        </p:blipFill>
        <p:spPr>
          <a:xfrm>
            <a:off x="4527550" y="1613193"/>
            <a:ext cx="4507130" cy="2401203"/>
          </a:xfrm>
          <a:prstGeom prst="rect">
            <a:avLst/>
          </a:prstGeom>
        </p:spPr>
      </p:pic>
      <p:pic>
        <p:nvPicPr>
          <p:cNvPr id="9" name="図 8">
            <a:extLst>
              <a:ext uri="{FF2B5EF4-FFF2-40B4-BE49-F238E27FC236}">
                <a16:creationId xmlns:a16="http://schemas.microsoft.com/office/drawing/2014/main" id="{46BD040B-A9C2-40E9-8616-7023405C70A0}"/>
              </a:ext>
            </a:extLst>
          </p:cNvPr>
          <p:cNvPicPr>
            <a:picLocks noChangeAspect="1"/>
          </p:cNvPicPr>
          <p:nvPr/>
        </p:nvPicPr>
        <p:blipFill>
          <a:blip r:embed="rId4"/>
          <a:stretch>
            <a:fillRect/>
          </a:stretch>
        </p:blipFill>
        <p:spPr>
          <a:xfrm>
            <a:off x="109320" y="1754187"/>
            <a:ext cx="4181556" cy="2119214"/>
          </a:xfrm>
          <a:prstGeom prst="rect">
            <a:avLst/>
          </a:prstGeom>
        </p:spPr>
      </p:pic>
      <p:sp>
        <p:nvSpPr>
          <p:cNvPr id="10" name="テキスト ボックス 9">
            <a:extLst>
              <a:ext uri="{FF2B5EF4-FFF2-40B4-BE49-F238E27FC236}">
                <a16:creationId xmlns:a16="http://schemas.microsoft.com/office/drawing/2014/main" id="{8FA5CD13-0E1D-4CC4-921D-5301AF38183B}"/>
              </a:ext>
            </a:extLst>
          </p:cNvPr>
          <p:cNvSpPr txBox="1"/>
          <p:nvPr/>
        </p:nvSpPr>
        <p:spPr>
          <a:xfrm>
            <a:off x="109320" y="4269912"/>
            <a:ext cx="295465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横軸は時間．</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時間変化</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を読み取る</a:t>
            </a:r>
          </a:p>
        </p:txBody>
      </p:sp>
      <p:sp>
        <p:nvSpPr>
          <p:cNvPr id="11" name="テキスト ボックス 10">
            <a:extLst>
              <a:ext uri="{FF2B5EF4-FFF2-40B4-BE49-F238E27FC236}">
                <a16:creationId xmlns:a16="http://schemas.microsoft.com/office/drawing/2014/main" id="{29160298-9ACC-441C-A4CB-189C60500651}"/>
              </a:ext>
            </a:extLst>
          </p:cNvPr>
          <p:cNvSpPr txBox="1"/>
          <p:nvPr/>
        </p:nvSpPr>
        <p:spPr>
          <a:xfrm>
            <a:off x="4650462" y="4269912"/>
            <a:ext cx="387798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横軸と縦軸は，２つの量．</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２つの量の間の</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を見る</a:t>
            </a:r>
          </a:p>
        </p:txBody>
      </p:sp>
    </p:spTree>
    <p:extLst>
      <p:ext uri="{BB962C8B-B14F-4D97-AF65-F5344CB8AC3E}">
        <p14:creationId xmlns:p14="http://schemas.microsoft.com/office/powerpoint/2010/main" val="1621708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3"/>
          <a:stretch>
            <a:fillRect/>
          </a:stretch>
        </p:blipFill>
        <p:spPr>
          <a:xfrm>
            <a:off x="768349" y="1052612"/>
            <a:ext cx="7894053" cy="4205608"/>
          </a:xfrm>
          <a:prstGeom prst="rect">
            <a:avLst/>
          </a:prstGeom>
        </p:spPr>
      </p:pic>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分布から読み取れること</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12" name="直線コネクタ 11">
            <a:extLst>
              <a:ext uri="{FF2B5EF4-FFF2-40B4-BE49-F238E27FC236}">
                <a16:creationId xmlns:a16="http://schemas.microsoft.com/office/drawing/2014/main" id="{08A9BE8D-DC77-46FD-BCF7-406A717FF09E}"/>
              </a:ext>
            </a:extLst>
          </p:cNvPr>
          <p:cNvCxnSpPr/>
          <p:nvPr/>
        </p:nvCxnSpPr>
        <p:spPr>
          <a:xfrm flipV="1">
            <a:off x="1543050" y="1498600"/>
            <a:ext cx="6648450" cy="36258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5AC0DC7-41CA-493A-942E-8F9AD90D1BAB}"/>
              </a:ext>
            </a:extLst>
          </p:cNvPr>
          <p:cNvSpPr txBox="1"/>
          <p:nvPr/>
        </p:nvSpPr>
        <p:spPr>
          <a:xfrm>
            <a:off x="6394529" y="1032184"/>
            <a:ext cx="274947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２つの量に関係がある</a:t>
            </a:r>
          </a:p>
        </p:txBody>
      </p:sp>
      <p:sp>
        <p:nvSpPr>
          <p:cNvPr id="15" name="テキスト ボックス 14">
            <a:extLst>
              <a:ext uri="{FF2B5EF4-FFF2-40B4-BE49-F238E27FC236}">
                <a16:creationId xmlns:a16="http://schemas.microsoft.com/office/drawing/2014/main" id="{EC9B164B-D824-441A-B32D-BCABEDECF3C5}"/>
              </a:ext>
            </a:extLst>
          </p:cNvPr>
          <p:cNvSpPr txBox="1"/>
          <p:nvPr/>
        </p:nvSpPr>
        <p:spPr>
          <a:xfrm>
            <a:off x="3530375" y="5686734"/>
            <a:ext cx="24929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横軸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花びらの長さ</a:t>
            </a:r>
          </a:p>
        </p:txBody>
      </p:sp>
      <p:sp>
        <p:nvSpPr>
          <p:cNvPr id="17" name="テキスト ボックス 16">
            <a:extLst>
              <a:ext uri="{FF2B5EF4-FFF2-40B4-BE49-F238E27FC236}">
                <a16:creationId xmlns:a16="http://schemas.microsoft.com/office/drawing/2014/main" id="{281C0271-8027-4C6C-99EF-54583A25140F}"/>
              </a:ext>
            </a:extLst>
          </p:cNvPr>
          <p:cNvSpPr txBox="1"/>
          <p:nvPr/>
        </p:nvSpPr>
        <p:spPr>
          <a:xfrm>
            <a:off x="275913" y="1854200"/>
            <a:ext cx="492443" cy="214417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縦軸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花びらの幅</a:t>
            </a:r>
          </a:p>
        </p:txBody>
      </p:sp>
      <p:sp>
        <p:nvSpPr>
          <p:cNvPr id="18" name="楕円 17">
            <a:extLst>
              <a:ext uri="{FF2B5EF4-FFF2-40B4-BE49-F238E27FC236}">
                <a16:creationId xmlns:a16="http://schemas.microsoft.com/office/drawing/2014/main" id="{9CB3C5C0-4497-44E8-AD47-5ABFDE6DD7D6}"/>
              </a:ext>
            </a:extLst>
          </p:cNvPr>
          <p:cNvSpPr/>
          <p:nvPr/>
        </p:nvSpPr>
        <p:spPr>
          <a:xfrm rot="20107325">
            <a:off x="3642574" y="2024990"/>
            <a:ext cx="4320976" cy="1486517"/>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6D3779D5-B6C6-4C64-82E3-FCA3ED902873}"/>
              </a:ext>
            </a:extLst>
          </p:cNvPr>
          <p:cNvSpPr/>
          <p:nvPr/>
        </p:nvSpPr>
        <p:spPr>
          <a:xfrm rot="20107325">
            <a:off x="2068812" y="4068024"/>
            <a:ext cx="1231915" cy="857514"/>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AB258376-8A0F-4CEF-905C-7EA310905835}"/>
              </a:ext>
            </a:extLst>
          </p:cNvPr>
          <p:cNvSpPr txBox="1"/>
          <p:nvPr/>
        </p:nvSpPr>
        <p:spPr>
          <a:xfrm>
            <a:off x="6134179" y="3598267"/>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sp>
        <p:nvSpPr>
          <p:cNvPr id="23" name="テキスト ボックス 22">
            <a:extLst>
              <a:ext uri="{FF2B5EF4-FFF2-40B4-BE49-F238E27FC236}">
                <a16:creationId xmlns:a16="http://schemas.microsoft.com/office/drawing/2014/main" id="{60F83E0F-FEAF-46CB-A585-845F7C8AA8EC}"/>
              </a:ext>
            </a:extLst>
          </p:cNvPr>
          <p:cNvSpPr txBox="1"/>
          <p:nvPr/>
        </p:nvSpPr>
        <p:spPr>
          <a:xfrm>
            <a:off x="3311085" y="4417731"/>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cxnSp>
        <p:nvCxnSpPr>
          <p:cNvPr id="26" name="直線矢印コネクタ 25">
            <a:extLst>
              <a:ext uri="{FF2B5EF4-FFF2-40B4-BE49-F238E27FC236}">
                <a16:creationId xmlns:a16="http://schemas.microsoft.com/office/drawing/2014/main" id="{087B076F-2162-4885-B934-8EFBF7990CAB}"/>
              </a:ext>
            </a:extLst>
          </p:cNvPr>
          <p:cNvCxnSpPr>
            <a:cxnSpLocks/>
          </p:cNvCxnSpPr>
          <p:nvPr/>
        </p:nvCxnSpPr>
        <p:spPr>
          <a:xfrm>
            <a:off x="4572000" y="2169567"/>
            <a:ext cx="431800" cy="75672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9A3EBE3-8445-4366-BA12-6E3ED69DEE3D}"/>
              </a:ext>
            </a:extLst>
          </p:cNvPr>
          <p:cNvCxnSpPr/>
          <p:nvPr/>
        </p:nvCxnSpPr>
        <p:spPr>
          <a:xfrm>
            <a:off x="2286123" y="3359577"/>
            <a:ext cx="288425" cy="95778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CBE60AB-32DF-4EA7-894C-1D8B21A3A27B}"/>
              </a:ext>
            </a:extLst>
          </p:cNvPr>
          <p:cNvCxnSpPr>
            <a:cxnSpLocks/>
          </p:cNvCxnSpPr>
          <p:nvPr/>
        </p:nvCxnSpPr>
        <p:spPr>
          <a:xfrm>
            <a:off x="5384800" y="1695450"/>
            <a:ext cx="345654" cy="47411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2D57E01-417E-4D41-BC22-13249C6AD676}"/>
              </a:ext>
            </a:extLst>
          </p:cNvPr>
          <p:cNvSpPr txBox="1"/>
          <p:nvPr/>
        </p:nvSpPr>
        <p:spPr>
          <a:xfrm>
            <a:off x="4952333" y="1338631"/>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2" name="テキスト ボックス 31">
            <a:extLst>
              <a:ext uri="{FF2B5EF4-FFF2-40B4-BE49-F238E27FC236}">
                <a16:creationId xmlns:a16="http://schemas.microsoft.com/office/drawing/2014/main" id="{D49E28A3-1007-4717-B634-6986D4709BA6}"/>
              </a:ext>
            </a:extLst>
          </p:cNvPr>
          <p:cNvSpPr txBox="1"/>
          <p:nvPr/>
        </p:nvSpPr>
        <p:spPr>
          <a:xfrm>
            <a:off x="1876921" y="3001599"/>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3" name="テキスト ボックス 32">
            <a:extLst>
              <a:ext uri="{FF2B5EF4-FFF2-40B4-BE49-F238E27FC236}">
                <a16:creationId xmlns:a16="http://schemas.microsoft.com/office/drawing/2014/main" id="{39CF047F-48F0-4D79-AB56-38FB0FC4E4F5}"/>
              </a:ext>
            </a:extLst>
          </p:cNvPr>
          <p:cNvSpPr txBox="1"/>
          <p:nvPr/>
        </p:nvSpPr>
        <p:spPr>
          <a:xfrm>
            <a:off x="4015235" y="1835742"/>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Tree>
    <p:extLst>
      <p:ext uri="{BB962C8B-B14F-4D97-AF65-F5344CB8AC3E}">
        <p14:creationId xmlns:p14="http://schemas.microsoft.com/office/powerpoint/2010/main" val="295206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endParaRPr kumimoji="1" lang="en-US" altLang="ja-JP"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例：銀行，商店，交通機関，電話会社などさまざま</a:t>
            </a:r>
          </a:p>
        </p:txBody>
      </p:sp>
    </p:spTree>
    <p:extLst>
      <p:ext uri="{BB962C8B-B14F-4D97-AF65-F5344CB8AC3E}">
        <p14:creationId xmlns:p14="http://schemas.microsoft.com/office/powerpoint/2010/main" val="2735459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4E35F68-3066-4A9A-A28D-F32F0029AB15}"/>
              </a:ext>
            </a:extLst>
          </p:cNvPr>
          <p:cNvPicPr>
            <a:picLocks noChangeAspect="1"/>
          </p:cNvPicPr>
          <p:nvPr/>
        </p:nvPicPr>
        <p:blipFill>
          <a:blip r:embed="rId3"/>
          <a:stretch>
            <a:fillRect/>
          </a:stretch>
        </p:blipFill>
        <p:spPr>
          <a:xfrm>
            <a:off x="1889428" y="4608124"/>
            <a:ext cx="1375445" cy="130989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a:t>Excel</a:t>
            </a:r>
            <a:r>
              <a:rPr kumimoji="1" lang="ja-JP" altLang="en-US" dirty="0" err="1"/>
              <a:t>での</a:t>
            </a:r>
            <a:r>
              <a:rPr kumimoji="1" lang="ja-JP" altLang="en-US" dirty="0"/>
              <a:t>散布図の作成手順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4"/>
          <a:stretch>
            <a:fillRect/>
          </a:stretch>
        </p:blipFill>
        <p:spPr>
          <a:xfrm>
            <a:off x="601812" y="935752"/>
            <a:ext cx="2641146" cy="1566949"/>
          </a:xfrm>
          <a:prstGeom prst="rect">
            <a:avLst/>
          </a:prstGeom>
        </p:spPr>
      </p:pic>
      <p:sp>
        <p:nvSpPr>
          <p:cNvPr id="9" name="コンテンツ プレースホルダー 2"/>
          <p:cNvSpPr txBox="1">
            <a:spLocks/>
          </p:cNvSpPr>
          <p:nvPr/>
        </p:nvSpPr>
        <p:spPr>
          <a:xfrm>
            <a:off x="4162149" y="2812386"/>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グラフ化したい部分を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範囲選択</a:t>
            </a:r>
          </a:p>
        </p:txBody>
      </p:sp>
      <p:sp>
        <p:nvSpPr>
          <p:cNvPr id="10" name="角丸四角形 9"/>
          <p:cNvSpPr/>
          <p:nvPr/>
        </p:nvSpPr>
        <p:spPr>
          <a:xfrm>
            <a:off x="4008806" y="2686908"/>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602617" y="2571704"/>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500859" y="150274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421470" y="6432148"/>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endPar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360013" y="6270152"/>
            <a:ext cx="4429545"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9" name="図 18">
            <a:extLst>
              <a:ext uri="{FF2B5EF4-FFF2-40B4-BE49-F238E27FC236}">
                <a16:creationId xmlns:a16="http://schemas.microsoft.com/office/drawing/2014/main" id="{F27992F4-B37A-4553-A6F1-B78E395167AE}"/>
              </a:ext>
            </a:extLst>
          </p:cNvPr>
          <p:cNvPicPr>
            <a:picLocks noChangeAspect="1"/>
          </p:cNvPicPr>
          <p:nvPr/>
        </p:nvPicPr>
        <p:blipFill>
          <a:blip r:embed="rId5"/>
          <a:stretch>
            <a:fillRect/>
          </a:stretch>
        </p:blipFill>
        <p:spPr>
          <a:xfrm>
            <a:off x="1422988" y="3292559"/>
            <a:ext cx="2295702" cy="870452"/>
          </a:xfrm>
          <a:prstGeom prst="rect">
            <a:avLst/>
          </a:prstGeom>
        </p:spPr>
      </p:pic>
      <p:sp>
        <p:nvSpPr>
          <p:cNvPr id="17" name="正方形/長方形 16"/>
          <p:cNvSpPr/>
          <p:nvPr/>
        </p:nvSpPr>
        <p:spPr>
          <a:xfrm>
            <a:off x="1791177" y="3302435"/>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2909160" y="3541468"/>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2909160" y="3686953"/>
            <a:ext cx="220541" cy="1251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a:extLst>
              <a:ext uri="{FF2B5EF4-FFF2-40B4-BE49-F238E27FC236}">
                <a16:creationId xmlns:a16="http://schemas.microsoft.com/office/drawing/2014/main" id="{C053C848-2FA6-42FE-9779-5E0A0AC41AED}"/>
              </a:ext>
            </a:extLst>
          </p:cNvPr>
          <p:cNvSpPr/>
          <p:nvPr/>
        </p:nvSpPr>
        <p:spPr>
          <a:xfrm>
            <a:off x="2086764" y="4659759"/>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886449" y="6240324"/>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散布図が得られる</a:t>
            </a:r>
          </a:p>
        </p:txBody>
      </p:sp>
      <p:pic>
        <p:nvPicPr>
          <p:cNvPr id="3" name="図 2">
            <a:extLst>
              <a:ext uri="{FF2B5EF4-FFF2-40B4-BE49-F238E27FC236}">
                <a16:creationId xmlns:a16="http://schemas.microsoft.com/office/drawing/2014/main" id="{C9A94F05-21AF-4CF4-BC23-9B628C835477}"/>
              </a:ext>
            </a:extLst>
          </p:cNvPr>
          <p:cNvPicPr>
            <a:picLocks noChangeAspect="1"/>
          </p:cNvPicPr>
          <p:nvPr/>
        </p:nvPicPr>
        <p:blipFill>
          <a:blip r:embed="rId6"/>
          <a:stretch>
            <a:fillRect/>
          </a:stretch>
        </p:blipFill>
        <p:spPr>
          <a:xfrm>
            <a:off x="4543952" y="584233"/>
            <a:ext cx="3124361" cy="2038455"/>
          </a:xfrm>
          <a:prstGeom prst="rect">
            <a:avLst/>
          </a:prstGeom>
        </p:spPr>
      </p:pic>
      <p:pic>
        <p:nvPicPr>
          <p:cNvPr id="22" name="図 21">
            <a:extLst>
              <a:ext uri="{FF2B5EF4-FFF2-40B4-BE49-F238E27FC236}">
                <a16:creationId xmlns:a16="http://schemas.microsoft.com/office/drawing/2014/main" id="{090AB675-8E87-4F30-896D-80D76D78C1C9}"/>
              </a:ext>
            </a:extLst>
          </p:cNvPr>
          <p:cNvPicPr>
            <a:picLocks noChangeAspect="1"/>
          </p:cNvPicPr>
          <p:nvPr/>
        </p:nvPicPr>
        <p:blipFill>
          <a:blip r:embed="rId7"/>
          <a:stretch>
            <a:fillRect/>
          </a:stretch>
        </p:blipFill>
        <p:spPr>
          <a:xfrm>
            <a:off x="5041726" y="3768404"/>
            <a:ext cx="4102274" cy="2336930"/>
          </a:xfrm>
          <a:prstGeom prst="rect">
            <a:avLst/>
          </a:prstGeom>
        </p:spPr>
      </p:pic>
      <p:sp>
        <p:nvSpPr>
          <p:cNvPr id="23" name="コンテンツ プレースホルダー 2">
            <a:extLst>
              <a:ext uri="{FF2B5EF4-FFF2-40B4-BE49-F238E27FC236}">
                <a16:creationId xmlns:a16="http://schemas.microsoft.com/office/drawing/2014/main" id="{90ADE6E7-658C-40F6-9F56-93A27537A861}"/>
              </a:ext>
            </a:extLst>
          </p:cNvPr>
          <p:cNvSpPr txBox="1">
            <a:spLocks/>
          </p:cNvSpPr>
          <p:nvPr/>
        </p:nvSpPr>
        <p:spPr>
          <a:xfrm>
            <a:off x="1493163" y="4238578"/>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p>
        </p:txBody>
      </p:sp>
      <p:sp>
        <p:nvSpPr>
          <p:cNvPr id="24" name="コンテンツ プレースホルダー 2">
            <a:extLst>
              <a:ext uri="{FF2B5EF4-FFF2-40B4-BE49-F238E27FC236}">
                <a16:creationId xmlns:a16="http://schemas.microsoft.com/office/drawing/2014/main" id="{32C4066A-E3CD-40DF-984A-0B3FF55BC6F2}"/>
              </a:ext>
            </a:extLst>
          </p:cNvPr>
          <p:cNvSpPr txBox="1">
            <a:spLocks/>
          </p:cNvSpPr>
          <p:nvPr/>
        </p:nvSpPr>
        <p:spPr>
          <a:xfrm>
            <a:off x="1200738" y="5929610"/>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p>
        </p:txBody>
      </p:sp>
      <p:sp>
        <p:nvSpPr>
          <p:cNvPr id="32" name="正方形/長方形 31">
            <a:extLst>
              <a:ext uri="{FF2B5EF4-FFF2-40B4-BE49-F238E27FC236}">
                <a16:creationId xmlns:a16="http://schemas.microsoft.com/office/drawing/2014/main" id="{E17751FB-F25B-4A9E-AAE0-3BEF6831F8D7}"/>
              </a:ext>
            </a:extLst>
          </p:cNvPr>
          <p:cNvSpPr/>
          <p:nvPr/>
        </p:nvSpPr>
        <p:spPr>
          <a:xfrm>
            <a:off x="3175673" y="4717924"/>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413D7C32-10CF-432A-95B0-671283DC97A8}"/>
              </a:ext>
            </a:extLst>
          </p:cNvPr>
          <p:cNvSpPr/>
          <p:nvPr/>
        </p:nvSpPr>
        <p:spPr>
          <a:xfrm>
            <a:off x="2424889" y="5712504"/>
            <a:ext cx="282328" cy="257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28248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Excel</a:t>
            </a:r>
            <a:r>
              <a:rPr kumimoji="1" lang="ja-JP" altLang="en-US" dirty="0" err="1"/>
              <a:t>での</a:t>
            </a:r>
            <a:r>
              <a:rPr kumimoji="1" lang="ja-JP" altLang="en-US" dirty="0"/>
              <a:t>散布図の種類の選択</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1D1C8A0A-3581-4660-A65C-92F404C98FD3}"/>
              </a:ext>
            </a:extLst>
          </p:cNvPr>
          <p:cNvPicPr>
            <a:picLocks noChangeAspect="1"/>
          </p:cNvPicPr>
          <p:nvPr/>
        </p:nvPicPr>
        <p:blipFill>
          <a:blip r:embed="rId3"/>
          <a:stretch>
            <a:fillRect/>
          </a:stretch>
        </p:blipFill>
        <p:spPr>
          <a:xfrm>
            <a:off x="1478180" y="868385"/>
            <a:ext cx="5192127" cy="2125073"/>
          </a:xfrm>
          <a:prstGeom prst="rect">
            <a:avLst/>
          </a:prstGeom>
        </p:spPr>
      </p:pic>
      <p:sp>
        <p:nvSpPr>
          <p:cNvPr id="6" name="正方形/長方形 5"/>
          <p:cNvSpPr/>
          <p:nvPr/>
        </p:nvSpPr>
        <p:spPr>
          <a:xfrm>
            <a:off x="2334321" y="868384"/>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2"/>
          <p:cNvSpPr txBox="1">
            <a:spLocks/>
          </p:cNvSpPr>
          <p:nvPr/>
        </p:nvSpPr>
        <p:spPr>
          <a:xfrm>
            <a:off x="2432486" y="553488"/>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8" name="正方形/長方形 7"/>
          <p:cNvSpPr/>
          <p:nvPr/>
        </p:nvSpPr>
        <p:spPr>
          <a:xfrm>
            <a:off x="4860916" y="1463691"/>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p:cNvSpPr txBox="1">
            <a:spLocks/>
          </p:cNvSpPr>
          <p:nvPr/>
        </p:nvSpPr>
        <p:spPr>
          <a:xfrm>
            <a:off x="5259273" y="1393280"/>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10" name="正方形/長方形 9"/>
          <p:cNvSpPr/>
          <p:nvPr/>
        </p:nvSpPr>
        <p:spPr>
          <a:xfrm>
            <a:off x="4873073" y="1832261"/>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2334321" y="1993790"/>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一番左上の散布図をクリック</a:t>
            </a:r>
          </a:p>
        </p:txBody>
      </p:sp>
      <p:sp>
        <p:nvSpPr>
          <p:cNvPr id="13" name="コンテンツ プレースホルダー 2">
            <a:extLst>
              <a:ext uri="{FF2B5EF4-FFF2-40B4-BE49-F238E27FC236}">
                <a16:creationId xmlns:a16="http://schemas.microsoft.com/office/drawing/2014/main" id="{E446AA11-5C9C-4229-8703-82FEB9D018AB}"/>
              </a:ext>
            </a:extLst>
          </p:cNvPr>
          <p:cNvSpPr txBox="1">
            <a:spLocks/>
          </p:cNvSpPr>
          <p:nvPr/>
        </p:nvSpPr>
        <p:spPr>
          <a:xfrm>
            <a:off x="2998005" y="3067315"/>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p>
        </p:txBody>
      </p:sp>
      <p:sp>
        <p:nvSpPr>
          <p:cNvPr id="14" name="コンテンツ プレースホルダー 2">
            <a:extLst>
              <a:ext uri="{FF2B5EF4-FFF2-40B4-BE49-F238E27FC236}">
                <a16:creationId xmlns:a16="http://schemas.microsoft.com/office/drawing/2014/main" id="{D6513A32-7E1A-4F78-B6CA-2B0C0995EBF9}"/>
              </a:ext>
            </a:extLst>
          </p:cNvPr>
          <p:cNvSpPr txBox="1">
            <a:spLocks/>
          </p:cNvSpPr>
          <p:nvPr/>
        </p:nvSpPr>
        <p:spPr>
          <a:xfrm>
            <a:off x="2810082" y="6477419"/>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p>
        </p:txBody>
      </p:sp>
      <p:pic>
        <p:nvPicPr>
          <p:cNvPr id="15" name="図 14">
            <a:extLst>
              <a:ext uri="{FF2B5EF4-FFF2-40B4-BE49-F238E27FC236}">
                <a16:creationId xmlns:a16="http://schemas.microsoft.com/office/drawing/2014/main" id="{0AADAAF5-00F0-4772-B4FF-2E769E715A48}"/>
              </a:ext>
            </a:extLst>
          </p:cNvPr>
          <p:cNvPicPr>
            <a:picLocks noChangeAspect="1"/>
          </p:cNvPicPr>
          <p:nvPr/>
        </p:nvPicPr>
        <p:blipFill>
          <a:blip r:embed="rId4"/>
          <a:stretch>
            <a:fillRect/>
          </a:stretch>
        </p:blipFill>
        <p:spPr>
          <a:xfrm>
            <a:off x="2576970" y="3588764"/>
            <a:ext cx="2994545" cy="2851822"/>
          </a:xfrm>
          <a:prstGeom prst="rect">
            <a:avLst/>
          </a:prstGeom>
        </p:spPr>
      </p:pic>
      <p:sp>
        <p:nvSpPr>
          <p:cNvPr id="16" name="正方形/長方形 15">
            <a:extLst>
              <a:ext uri="{FF2B5EF4-FFF2-40B4-BE49-F238E27FC236}">
                <a16:creationId xmlns:a16="http://schemas.microsoft.com/office/drawing/2014/main" id="{EB18A2E9-B27B-4BBE-8145-FB25BABDD5B5}"/>
              </a:ext>
            </a:extLst>
          </p:cNvPr>
          <p:cNvSpPr/>
          <p:nvPr/>
        </p:nvSpPr>
        <p:spPr>
          <a:xfrm>
            <a:off x="3051036" y="3728401"/>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90792B3-12D1-4CDF-819F-72395A5ED430}"/>
              </a:ext>
            </a:extLst>
          </p:cNvPr>
          <p:cNvSpPr txBox="1">
            <a:spLocks/>
          </p:cNvSpPr>
          <p:nvPr/>
        </p:nvSpPr>
        <p:spPr>
          <a:xfrm>
            <a:off x="3149201" y="3413505"/>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18" name="正方形/長方形 17">
            <a:extLst>
              <a:ext uri="{FF2B5EF4-FFF2-40B4-BE49-F238E27FC236}">
                <a16:creationId xmlns:a16="http://schemas.microsoft.com/office/drawing/2014/main" id="{9594D8A0-D717-45B7-92FF-9E33A27F4F0D}"/>
              </a:ext>
            </a:extLst>
          </p:cNvPr>
          <p:cNvSpPr/>
          <p:nvPr/>
        </p:nvSpPr>
        <p:spPr>
          <a:xfrm>
            <a:off x="5363400" y="3808058"/>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E8160AB7-089F-41D6-8C33-0C70269F327F}"/>
              </a:ext>
            </a:extLst>
          </p:cNvPr>
          <p:cNvSpPr txBox="1">
            <a:spLocks/>
          </p:cNvSpPr>
          <p:nvPr/>
        </p:nvSpPr>
        <p:spPr>
          <a:xfrm>
            <a:off x="5761757" y="3737647"/>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20" name="正方形/長方形 19">
            <a:extLst>
              <a:ext uri="{FF2B5EF4-FFF2-40B4-BE49-F238E27FC236}">
                <a16:creationId xmlns:a16="http://schemas.microsoft.com/office/drawing/2014/main" id="{5792F4EC-3BED-4659-9C9E-A4E79C0B5CD8}"/>
              </a:ext>
            </a:extLst>
          </p:cNvPr>
          <p:cNvSpPr/>
          <p:nvPr/>
        </p:nvSpPr>
        <p:spPr>
          <a:xfrm>
            <a:off x="3588559" y="6013837"/>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コンテンツ プレースホルダー 2">
            <a:extLst>
              <a:ext uri="{FF2B5EF4-FFF2-40B4-BE49-F238E27FC236}">
                <a16:creationId xmlns:a16="http://schemas.microsoft.com/office/drawing/2014/main" id="{0CD087E4-A5E4-4E12-A234-CB1A8E548A7F}"/>
              </a:ext>
            </a:extLst>
          </p:cNvPr>
          <p:cNvSpPr txBox="1">
            <a:spLocks/>
          </p:cNvSpPr>
          <p:nvPr/>
        </p:nvSpPr>
        <p:spPr>
          <a:xfrm>
            <a:off x="1049807" y="6175366"/>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一番左の散布図をクリック</a:t>
            </a:r>
          </a:p>
        </p:txBody>
      </p:sp>
    </p:spTree>
    <p:extLst>
      <p:ext uri="{BB962C8B-B14F-4D97-AF65-F5344CB8AC3E}">
        <p14:creationId xmlns:p14="http://schemas.microsoft.com/office/powerpoint/2010/main" val="101087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EFB8F8-CF29-42A9-A171-1FCC19CFB2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3" name="オブジェクト 2">
            <a:extLst>
              <a:ext uri="{FF2B5EF4-FFF2-40B4-BE49-F238E27FC236}">
                <a16:creationId xmlns:a16="http://schemas.microsoft.com/office/drawing/2014/main" id="{37D238C0-546E-4640-9F82-49FC6E6D051B}"/>
              </a:ext>
            </a:extLst>
          </p:cNvPr>
          <p:cNvGraphicFramePr>
            <a:graphicFrameLocks noChangeAspect="1"/>
          </p:cNvGraphicFramePr>
          <p:nvPr/>
        </p:nvGraphicFramePr>
        <p:xfrm>
          <a:off x="37969" y="1212850"/>
          <a:ext cx="8926743" cy="4813300"/>
        </p:xfrm>
        <a:graphic>
          <a:graphicData uri="http://schemas.openxmlformats.org/presentationml/2006/ole">
            <mc:AlternateContent xmlns:mc="http://schemas.openxmlformats.org/markup-compatibility/2006">
              <mc:Choice xmlns:v="urn:schemas-microsoft-com:vml" Requires="v">
                <p:oleObj name="Worksheet" r:id="rId3" imgW="5953114" imgH="3209887" progId="Excel.Sheet.12">
                  <p:embed/>
                </p:oleObj>
              </mc:Choice>
              <mc:Fallback>
                <p:oleObj name="Worksheet" r:id="rId3" imgW="5953114" imgH="3209887" progId="Excel.Sheet.12">
                  <p:embed/>
                  <p:pic>
                    <p:nvPicPr>
                      <p:cNvPr id="3" name="オブジェクト 2">
                        <a:extLst>
                          <a:ext uri="{FF2B5EF4-FFF2-40B4-BE49-F238E27FC236}">
                            <a16:creationId xmlns:a16="http://schemas.microsoft.com/office/drawing/2014/main" id="{37D238C0-546E-4640-9F82-49FC6E6D051B}"/>
                          </a:ext>
                        </a:extLst>
                      </p:cNvPr>
                      <p:cNvPicPr/>
                      <p:nvPr/>
                    </p:nvPicPr>
                    <p:blipFill>
                      <a:blip r:embed="rId4"/>
                      <a:stretch>
                        <a:fillRect/>
                      </a:stretch>
                    </p:blipFill>
                    <p:spPr>
                      <a:xfrm>
                        <a:off x="37969" y="1212850"/>
                        <a:ext cx="8926743" cy="4813300"/>
                      </a:xfrm>
                      <a:prstGeom prst="rect">
                        <a:avLst/>
                      </a:prstGeom>
                    </p:spPr>
                  </p:pic>
                </p:oleObj>
              </mc:Fallback>
            </mc:AlternateContent>
          </a:graphicData>
        </a:graphic>
      </p:graphicFrame>
      <p:sp>
        <p:nvSpPr>
          <p:cNvPr id="4" name="コンテンツ プレースホルダー 2">
            <a:extLst>
              <a:ext uri="{FF2B5EF4-FFF2-40B4-BE49-F238E27FC236}">
                <a16:creationId xmlns:a16="http://schemas.microsoft.com/office/drawing/2014/main" id="{A3CA4B46-7923-4A74-9C52-A8FB2D51B370}"/>
              </a:ext>
            </a:extLst>
          </p:cNvPr>
          <p:cNvSpPr txBox="1">
            <a:spLocks/>
          </p:cNvSpPr>
          <p:nvPr/>
        </p:nvSpPr>
        <p:spPr>
          <a:xfrm>
            <a:off x="881284" y="755650"/>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6" name="コンテンツ プレースホルダー 2">
            <a:extLst>
              <a:ext uri="{FF2B5EF4-FFF2-40B4-BE49-F238E27FC236}">
                <a16:creationId xmlns:a16="http://schemas.microsoft.com/office/drawing/2014/main" id="{D8C06ACC-BCBE-4EFA-9946-56A10AE90459}"/>
              </a:ext>
            </a:extLst>
          </p:cNvPr>
          <p:cNvSpPr txBox="1">
            <a:spLocks/>
          </p:cNvSpPr>
          <p:nvPr/>
        </p:nvSpPr>
        <p:spPr>
          <a:xfrm>
            <a:off x="5684030" y="6127751"/>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p>
        </p:txBody>
      </p:sp>
    </p:spTree>
    <p:extLst>
      <p:ext uri="{BB962C8B-B14F-4D97-AF65-F5344CB8AC3E}">
        <p14:creationId xmlns:p14="http://schemas.microsoft.com/office/powerpoint/2010/main" val="1380829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dirty="0"/>
              <a:t>6-6</a:t>
            </a:r>
            <a:r>
              <a:rPr lang="ja-JP" altLang="en-US" dirty="0"/>
              <a:t>合計，平均（</a:t>
            </a:r>
            <a:r>
              <a:rPr lang="en-US" altLang="ja-JP" dirty="0"/>
              <a:t>Excel</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CC4C8D5-66E5-85F9-2C8F-54D51913C7A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404094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a:t>
            </a:r>
            <a:r>
              <a:rPr kumimoji="1" lang="ja-JP" altLang="en-US" dirty="0"/>
              <a:t>で</a:t>
            </a:r>
            <a:r>
              <a:rPr lang="ja-JP" altLang="en-US" dirty="0"/>
              <a:t>合計</a:t>
            </a:r>
            <a:r>
              <a:rPr kumimoji="1" lang="ja-JP" altLang="en-US" dirty="0"/>
              <a:t>を求める</a:t>
            </a:r>
            <a:r>
              <a:rPr lang="en-US" altLang="ja-JP" dirty="0"/>
              <a:t>SUM</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481500B-B533-4B94-9B75-AC772C855EA0}"/>
              </a:ext>
            </a:extLst>
          </p:cNvPr>
          <p:cNvPicPr>
            <a:picLocks noChangeAspect="1"/>
          </p:cNvPicPr>
          <p:nvPr/>
        </p:nvPicPr>
        <p:blipFill>
          <a:blip r:embed="rId3"/>
          <a:stretch>
            <a:fillRect/>
          </a:stretch>
        </p:blipFill>
        <p:spPr>
          <a:xfrm>
            <a:off x="61823" y="1134996"/>
            <a:ext cx="5150283" cy="3849754"/>
          </a:xfrm>
          <a:prstGeom prst="rect">
            <a:avLst/>
          </a:prstGeom>
        </p:spPr>
      </p:pic>
      <p:sp>
        <p:nvSpPr>
          <p:cNvPr id="7" name="テキスト ボックス 6">
            <a:extLst>
              <a:ext uri="{FF2B5EF4-FFF2-40B4-BE49-F238E27FC236}">
                <a16:creationId xmlns:a16="http://schemas.microsoft.com/office/drawing/2014/main" id="{0B38A7E6-9324-4C7C-9314-501ECA2A9059}"/>
              </a:ext>
            </a:extLst>
          </p:cNvPr>
          <p:cNvSpPr txBox="1"/>
          <p:nvPr/>
        </p:nvSpPr>
        <p:spPr>
          <a:xfrm>
            <a:off x="5575300" y="1984499"/>
            <a:ext cx="315503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=SUM(</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C7</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合計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spTree>
    <p:extLst>
      <p:ext uri="{BB962C8B-B14F-4D97-AF65-F5344CB8AC3E}">
        <p14:creationId xmlns:p14="http://schemas.microsoft.com/office/powerpoint/2010/main" val="3182297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a:t>
            </a:r>
            <a:r>
              <a:rPr kumimoji="1" lang="ja-JP" altLang="en-US" dirty="0"/>
              <a:t>で平均を求める</a:t>
            </a:r>
            <a:r>
              <a:rPr kumimoji="1" lang="en-US" altLang="ja-JP" dirty="0"/>
              <a:t>AVERAGE</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0B38A7E6-9324-4C7C-9314-501ECA2A9059}"/>
              </a:ext>
            </a:extLst>
          </p:cNvPr>
          <p:cNvSpPr txBox="1"/>
          <p:nvPr/>
        </p:nvSpPr>
        <p:spPr>
          <a:xfrm>
            <a:off x="5384800" y="1952749"/>
            <a:ext cx="398872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=AVERAGE(</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B7</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pic>
        <p:nvPicPr>
          <p:cNvPr id="3" name="図 2">
            <a:extLst>
              <a:ext uri="{FF2B5EF4-FFF2-40B4-BE49-F238E27FC236}">
                <a16:creationId xmlns:a16="http://schemas.microsoft.com/office/drawing/2014/main" id="{90176A02-1CF9-4B1C-BD86-0ADD39A053DA}"/>
              </a:ext>
            </a:extLst>
          </p:cNvPr>
          <p:cNvPicPr>
            <a:picLocks noChangeAspect="1"/>
          </p:cNvPicPr>
          <p:nvPr/>
        </p:nvPicPr>
        <p:blipFill>
          <a:blip r:embed="rId3"/>
          <a:stretch>
            <a:fillRect/>
          </a:stretch>
        </p:blipFill>
        <p:spPr>
          <a:xfrm>
            <a:off x="117377" y="1217547"/>
            <a:ext cx="5318224" cy="3532254"/>
          </a:xfrm>
          <a:prstGeom prst="rect">
            <a:avLst/>
          </a:prstGeom>
        </p:spPr>
      </p:pic>
    </p:spTree>
    <p:extLst>
      <p:ext uri="{BB962C8B-B14F-4D97-AF65-F5344CB8AC3E}">
        <p14:creationId xmlns:p14="http://schemas.microsoft.com/office/powerpoint/2010/main" val="3431922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a:t>
            </a:r>
          </a:p>
        </p:txBody>
      </p:sp>
      <p:sp>
        <p:nvSpPr>
          <p:cNvPr id="3" name="コンテンツ プレースホルダー 2">
            <a:extLst>
              <a:ext uri="{FF2B5EF4-FFF2-40B4-BE49-F238E27FC236}">
                <a16:creationId xmlns:a16="http://schemas.microsoft.com/office/drawing/2014/main" id="{8D201AA8-5C51-417C-BE10-C6937072988A}"/>
              </a:ext>
            </a:extLst>
          </p:cNvPr>
          <p:cNvSpPr>
            <a:spLocks noGrp="1"/>
          </p:cNvSpPr>
          <p:nvPr>
            <p:ph idx="1"/>
          </p:nvPr>
        </p:nvSpPr>
        <p:spPr/>
        <p:txBody>
          <a:bodyPr/>
          <a:lstStyle/>
          <a:p>
            <a:r>
              <a:rPr kumimoji="1" lang="ja-JP" altLang="en-US" b="1" dirty="0">
                <a:solidFill>
                  <a:srgbClr val="C00000"/>
                </a:solidFill>
              </a:rPr>
              <a:t>平均</a:t>
            </a:r>
            <a:r>
              <a:rPr kumimoji="1" lang="ja-JP" altLang="en-US" dirty="0"/>
              <a:t>は，データの</a:t>
            </a:r>
            <a:r>
              <a:rPr kumimoji="1" lang="ja-JP" altLang="en-US" b="1" dirty="0">
                <a:solidFill>
                  <a:srgbClr val="C00000"/>
                </a:solidFill>
              </a:rPr>
              <a:t>合計</a:t>
            </a:r>
            <a:r>
              <a:rPr kumimoji="1" lang="ja-JP" altLang="en-US" dirty="0"/>
              <a:t>を，</a:t>
            </a:r>
            <a:r>
              <a:rPr kumimoji="1" lang="ja-JP" altLang="en-US" b="1" dirty="0">
                <a:solidFill>
                  <a:srgbClr val="C00000"/>
                </a:solidFill>
              </a:rPr>
              <a:t>データの個数</a:t>
            </a:r>
            <a:r>
              <a:rPr kumimoji="1" lang="ja-JP" altLang="en-US" dirty="0"/>
              <a:t>で</a:t>
            </a:r>
            <a:r>
              <a:rPr kumimoji="1" lang="ja-JP" altLang="en-US" b="1" dirty="0">
                <a:solidFill>
                  <a:srgbClr val="C00000"/>
                </a:solidFill>
              </a:rPr>
              <a:t>割ったもの</a:t>
            </a:r>
            <a:endParaRPr kumimoji="1" lang="en-US" altLang="ja-JP" b="1" dirty="0">
              <a:solidFill>
                <a:srgbClr val="C00000"/>
              </a:solidFill>
            </a:endParaRPr>
          </a:p>
          <a:p>
            <a:pPr marL="0" indent="0">
              <a:buNone/>
            </a:pPr>
            <a:r>
              <a:rPr lang="en-US" altLang="ja-JP" dirty="0"/>
              <a:t>10, 40, 30, 40</a:t>
            </a:r>
            <a:r>
              <a:rPr lang="ja-JP" altLang="en-US" dirty="0"/>
              <a:t>の</a:t>
            </a:r>
            <a:r>
              <a:rPr lang="ja-JP" altLang="en-US" b="1" dirty="0">
                <a:solidFill>
                  <a:srgbClr val="C00000"/>
                </a:solidFill>
              </a:rPr>
              <a:t>平均</a:t>
            </a:r>
            <a:r>
              <a:rPr lang="en-US" altLang="ja-JP" dirty="0"/>
              <a:t>:</a:t>
            </a:r>
            <a:r>
              <a:rPr lang="en-US" altLang="ja-JP" b="1" dirty="0">
                <a:solidFill>
                  <a:srgbClr val="C00000"/>
                </a:solidFill>
              </a:rPr>
              <a:t>120</a:t>
            </a:r>
            <a:r>
              <a:rPr lang="en-US" altLang="ja-JP" dirty="0"/>
              <a:t>÷</a:t>
            </a:r>
            <a:r>
              <a:rPr lang="en-US" altLang="ja-JP" b="1" dirty="0">
                <a:solidFill>
                  <a:srgbClr val="C00000"/>
                </a:solidFill>
              </a:rPr>
              <a:t>4</a:t>
            </a:r>
            <a:r>
              <a:rPr lang="ja-JP" altLang="en-US" dirty="0"/>
              <a:t>で</a:t>
            </a:r>
            <a:r>
              <a:rPr lang="en-US" altLang="ja-JP" b="1" dirty="0"/>
              <a:t>30</a:t>
            </a:r>
          </a:p>
          <a:p>
            <a:pPr marL="0" indent="0">
              <a:buNone/>
            </a:pPr>
            <a:endParaRPr kumimoji="1" lang="en-US" altLang="ja-JP" b="1" dirty="0"/>
          </a:p>
          <a:p>
            <a:r>
              <a:rPr kumimoji="1" lang="ja-JP" altLang="en-US" b="1" dirty="0"/>
              <a:t>複数の値の組</a:t>
            </a:r>
            <a:r>
              <a:rPr kumimoji="1" lang="ja-JP" altLang="en-US" dirty="0"/>
              <a:t>の</a:t>
            </a:r>
            <a:r>
              <a:rPr kumimoji="1" lang="ja-JP" altLang="en-US" b="1" dirty="0">
                <a:solidFill>
                  <a:srgbClr val="C00000"/>
                </a:solidFill>
              </a:rPr>
              <a:t>平均</a:t>
            </a:r>
            <a:r>
              <a:rPr kumimoji="1" lang="ja-JP" altLang="en-US" dirty="0"/>
              <a:t>を考えることもある</a:t>
            </a:r>
            <a:endParaRPr kumimoji="1" lang="en-US" altLang="ja-JP" dirty="0"/>
          </a:p>
          <a:p>
            <a:pPr marL="0" indent="0">
              <a:buNone/>
            </a:pPr>
            <a:r>
              <a:rPr lang="en-US" altLang="ja-JP" dirty="0"/>
              <a:t>(10, 5), (40, 10), (30, 5), (40, 20)</a:t>
            </a:r>
            <a:r>
              <a:rPr lang="ja-JP" altLang="en-US" dirty="0"/>
              <a:t>の平均</a:t>
            </a:r>
            <a:r>
              <a:rPr lang="en-US" altLang="ja-JP" dirty="0"/>
              <a:t>:</a:t>
            </a:r>
          </a:p>
          <a:p>
            <a:pPr marL="0" indent="0">
              <a:buNone/>
            </a:pPr>
            <a:r>
              <a:rPr lang="ja-JP" altLang="en-US" dirty="0"/>
              <a:t>合計は</a:t>
            </a:r>
            <a:r>
              <a:rPr lang="en-US" altLang="ja-JP" dirty="0"/>
              <a:t>120</a:t>
            </a:r>
            <a:r>
              <a:rPr lang="ja-JP" altLang="en-US" dirty="0"/>
              <a:t>と</a:t>
            </a:r>
            <a:r>
              <a:rPr lang="en-US" altLang="ja-JP" dirty="0"/>
              <a:t>40</a:t>
            </a:r>
            <a:r>
              <a:rPr lang="ja-JP" altLang="en-US" dirty="0" err="1"/>
              <a:t>．</a:t>
            </a:r>
            <a:r>
              <a:rPr lang="en-US" altLang="ja-JP" dirty="0"/>
              <a:t>4</a:t>
            </a:r>
            <a:r>
              <a:rPr lang="ja-JP" altLang="en-US" dirty="0"/>
              <a:t>で割って</a:t>
            </a:r>
            <a:r>
              <a:rPr lang="en-US" altLang="ja-JP" dirty="0"/>
              <a:t>(30, 10)</a:t>
            </a:r>
            <a:endParaRPr kumimoji="1" lang="ja-JP" altLang="en-US" dirty="0"/>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873250" y="635635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2025650" y="501015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844800" y="54483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997200" y="56007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3070222"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800347" y="575858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836858" y="562523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2505069"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3176580" y="52587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396D51DE-9BA8-4FF0-843D-C8CB1BA7879D}"/>
              </a:ext>
            </a:extLst>
          </p:cNvPr>
          <p:cNvSpPr/>
          <p:nvPr/>
        </p:nvSpPr>
        <p:spPr>
          <a:xfrm>
            <a:off x="2651114" y="511723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3176579" y="59450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2382047" y="605559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811466" y="5594350"/>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2550203" y="6030601"/>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3" name="テキスト ボックス 22">
            <a:extLst>
              <a:ext uri="{FF2B5EF4-FFF2-40B4-BE49-F238E27FC236}">
                <a16:creationId xmlns:a16="http://schemas.microsoft.com/office/drawing/2014/main" id="{436E2250-16AD-4183-8F85-88851E03046D}"/>
              </a:ext>
            </a:extLst>
          </p:cNvPr>
          <p:cNvSpPr txBox="1"/>
          <p:nvPr/>
        </p:nvSpPr>
        <p:spPr>
          <a:xfrm>
            <a:off x="4736690" y="4604250"/>
            <a:ext cx="37371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データ集合</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代表</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とみることができる場合がある</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4736690" y="5514975"/>
            <a:ext cx="40463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計測に</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があるとき，</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複数の計測を繰り返し，</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をとることで，</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誤差を軽減</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できることも</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1455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平均を使うときの注意点</a:t>
            </a:r>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090374" y="3130899"/>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1242774" y="1784699"/>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061924" y="22228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214324" y="23752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2287346"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017471" y="253313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053982" y="239978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1722193"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2393704" y="20333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2393703" y="27196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1599171" y="283014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028590" y="2368898"/>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1767327" y="2805149"/>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1995658" y="4994604"/>
            <a:ext cx="57266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データの分布によって</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役に立たない</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こともある．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（平均は万能ではない）</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5" name="直線矢印コネクタ 24">
            <a:extLst>
              <a:ext uri="{FF2B5EF4-FFF2-40B4-BE49-F238E27FC236}">
                <a16:creationId xmlns:a16="http://schemas.microsoft.com/office/drawing/2014/main" id="{C587FEAB-6CD2-4A81-B180-8EB5B01365CF}"/>
              </a:ext>
            </a:extLst>
          </p:cNvPr>
          <p:cNvCxnSpPr/>
          <p:nvPr/>
        </p:nvCxnSpPr>
        <p:spPr>
          <a:xfrm>
            <a:off x="4777029" y="317448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E293F24-78D4-42B6-BB31-BD6AE7DF1BBB}"/>
              </a:ext>
            </a:extLst>
          </p:cNvPr>
          <p:cNvCxnSpPr>
            <a:cxnSpLocks/>
          </p:cNvCxnSpPr>
          <p:nvPr/>
        </p:nvCxnSpPr>
        <p:spPr>
          <a:xfrm flipV="1">
            <a:off x="4929429" y="182828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D099AC8A-92D8-4540-A7C3-B4AFF7D36D84}"/>
              </a:ext>
            </a:extLst>
          </p:cNvPr>
          <p:cNvSpPr/>
          <p:nvPr/>
        </p:nvSpPr>
        <p:spPr>
          <a:xfrm>
            <a:off x="5527004" y="275364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A9ED5F67-95B7-4EDF-8925-586043A42741}"/>
              </a:ext>
            </a:extLst>
          </p:cNvPr>
          <p:cNvSpPr/>
          <p:nvPr/>
        </p:nvSpPr>
        <p:spPr>
          <a:xfrm>
            <a:off x="6923326" y="20582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8758B2ED-29D4-4C27-9E4B-7E060569D1B4}"/>
              </a:ext>
            </a:extLst>
          </p:cNvPr>
          <p:cNvSpPr/>
          <p:nvPr/>
        </p:nvSpPr>
        <p:spPr>
          <a:xfrm>
            <a:off x="5527634" y="258456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楕円 31">
            <a:extLst>
              <a:ext uri="{FF2B5EF4-FFF2-40B4-BE49-F238E27FC236}">
                <a16:creationId xmlns:a16="http://schemas.microsoft.com/office/drawing/2014/main" id="{683AE0A9-937E-4767-A738-00E1E943DCD6}"/>
              </a:ext>
            </a:extLst>
          </p:cNvPr>
          <p:cNvSpPr/>
          <p:nvPr/>
        </p:nvSpPr>
        <p:spPr>
          <a:xfrm>
            <a:off x="5314632" y="250585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D9A71F6C-BAB2-4E2D-A9A2-D4EE8686D7B6}"/>
              </a:ext>
            </a:extLst>
          </p:cNvPr>
          <p:cNvSpPr/>
          <p:nvPr/>
        </p:nvSpPr>
        <p:spPr>
          <a:xfrm>
            <a:off x="7275762" y="23521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90928F5C-085F-4FF9-88B1-FB407BDF46F5}"/>
              </a:ext>
            </a:extLst>
          </p:cNvPr>
          <p:cNvSpPr/>
          <p:nvPr/>
        </p:nvSpPr>
        <p:spPr>
          <a:xfrm>
            <a:off x="5314632" y="27204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B2555F5-CE2A-4FDB-BE01-E7408DF7480C}"/>
              </a:ext>
            </a:extLst>
          </p:cNvPr>
          <p:cNvSpPr txBox="1"/>
          <p:nvPr/>
        </p:nvSpPr>
        <p:spPr>
          <a:xfrm>
            <a:off x="5791878" y="2702328"/>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38" name="楕円 37">
            <a:extLst>
              <a:ext uri="{FF2B5EF4-FFF2-40B4-BE49-F238E27FC236}">
                <a16:creationId xmlns:a16="http://schemas.microsoft.com/office/drawing/2014/main" id="{3A6F99ED-F304-48A5-B794-1B8DD72D067B}"/>
              </a:ext>
            </a:extLst>
          </p:cNvPr>
          <p:cNvSpPr/>
          <p:nvPr/>
        </p:nvSpPr>
        <p:spPr>
          <a:xfrm>
            <a:off x="5968999" y="2487865"/>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2484519-14BD-4F20-A064-87D9231FA69A}"/>
              </a:ext>
            </a:extLst>
          </p:cNvPr>
          <p:cNvSpPr txBox="1"/>
          <p:nvPr/>
        </p:nvSpPr>
        <p:spPr>
          <a:xfrm>
            <a:off x="5062888" y="3686476"/>
            <a:ext cx="27238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このような平均に，</a:t>
            </a:r>
            <a:endParaRPr kumimoji="1"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意味があるでしょうか？</a:t>
            </a:r>
          </a:p>
        </p:txBody>
      </p:sp>
    </p:spTree>
    <p:extLst>
      <p:ext uri="{BB962C8B-B14F-4D97-AF65-F5344CB8AC3E}">
        <p14:creationId xmlns:p14="http://schemas.microsoft.com/office/powerpoint/2010/main" val="811768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1AB3BC-F1F7-476B-8111-DA61F1E24FC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460629C-0C32-47E3-91FB-FC16CD2F5D9A}"/>
              </a:ext>
            </a:extLst>
          </p:cNvPr>
          <p:cNvSpPr>
            <a:spLocks noGrp="1"/>
          </p:cNvSpPr>
          <p:nvPr>
            <p:ph idx="1"/>
          </p:nvPr>
        </p:nvSpPr>
        <p:spPr/>
        <p:txBody>
          <a:bodyPr/>
          <a:lstStyle/>
          <a:p>
            <a:pPr marL="0" indent="0">
              <a:buNone/>
            </a:pPr>
            <a:r>
              <a:rPr kumimoji="1" lang="ja-JP" altLang="en-US" dirty="0"/>
              <a:t>①</a:t>
            </a:r>
            <a:r>
              <a:rPr lang="ja-JP" altLang="en-US" dirty="0"/>
              <a:t>次のデータについて，</a:t>
            </a:r>
            <a:r>
              <a:rPr lang="en-US" altLang="ja-JP" dirty="0"/>
              <a:t>Excel</a:t>
            </a:r>
            <a:r>
              <a:rPr lang="ja-JP" altLang="en-US" dirty="0"/>
              <a:t>で</a:t>
            </a:r>
            <a:r>
              <a:rPr lang="ja-JP" altLang="en-US" b="1" dirty="0"/>
              <a:t>散布図</a:t>
            </a:r>
            <a:r>
              <a:rPr lang="ja-JP" altLang="en-US" dirty="0"/>
              <a:t>を作る</a:t>
            </a:r>
            <a:endParaRPr lang="en-US" altLang="ja-JP" dirty="0"/>
          </a:p>
          <a:p>
            <a:pPr marL="0" indent="0">
              <a:buNone/>
            </a:pPr>
            <a:r>
              <a:rPr kumimoji="1" lang="ja-JP" altLang="en-US" dirty="0"/>
              <a:t>② 次のデータについて，</a:t>
            </a:r>
            <a:r>
              <a:rPr kumimoji="1" lang="ja-JP" altLang="en-US" b="1" dirty="0"/>
              <a:t>出生数</a:t>
            </a:r>
            <a:r>
              <a:rPr kumimoji="1" lang="en-US" altLang="ja-JP" b="1" dirty="0"/>
              <a:t>1432, 1222, 1187, 1191, 1063, 1071</a:t>
            </a:r>
            <a:r>
              <a:rPr kumimoji="1" lang="ja-JP" altLang="en-US" dirty="0"/>
              <a:t>の</a:t>
            </a:r>
            <a:r>
              <a:rPr lang="ja-JP" altLang="en-US" b="1" dirty="0"/>
              <a:t>合計</a:t>
            </a:r>
            <a:r>
              <a:rPr lang="ja-JP" altLang="en-US" dirty="0"/>
              <a:t>と</a:t>
            </a:r>
            <a:r>
              <a:rPr lang="ja-JP" altLang="en-US" b="1" dirty="0"/>
              <a:t>平均</a:t>
            </a:r>
            <a:r>
              <a:rPr lang="ja-JP" altLang="en-US" dirty="0"/>
              <a:t>を求める</a:t>
            </a:r>
            <a:endParaRPr kumimoji="1" lang="ja-JP" altLang="en-US" dirty="0"/>
          </a:p>
        </p:txBody>
      </p:sp>
      <p:sp>
        <p:nvSpPr>
          <p:cNvPr id="4" name="スライド番号プレースホルダー 3">
            <a:extLst>
              <a:ext uri="{FF2B5EF4-FFF2-40B4-BE49-F238E27FC236}">
                <a16:creationId xmlns:a16="http://schemas.microsoft.com/office/drawing/2014/main" id="{402DD0AF-44ED-43CF-B7EA-9509C782B84C}"/>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pic>
        <p:nvPicPr>
          <p:cNvPr id="5" name="図 4">
            <a:extLst>
              <a:ext uri="{FF2B5EF4-FFF2-40B4-BE49-F238E27FC236}">
                <a16:creationId xmlns:a16="http://schemas.microsoft.com/office/drawing/2014/main" id="{EF769DE8-0E09-45F4-9402-D980403E31AB}"/>
              </a:ext>
            </a:extLst>
          </p:cNvPr>
          <p:cNvPicPr>
            <a:picLocks noChangeAspect="1"/>
          </p:cNvPicPr>
          <p:nvPr/>
        </p:nvPicPr>
        <p:blipFill>
          <a:blip r:embed="rId3"/>
          <a:stretch>
            <a:fillRect/>
          </a:stretch>
        </p:blipFill>
        <p:spPr>
          <a:xfrm>
            <a:off x="976817" y="2599661"/>
            <a:ext cx="5751187" cy="3412086"/>
          </a:xfrm>
          <a:prstGeom prst="rect">
            <a:avLst/>
          </a:prstGeom>
        </p:spPr>
      </p:pic>
    </p:spTree>
    <p:extLst>
      <p:ext uri="{BB962C8B-B14F-4D97-AF65-F5344CB8AC3E}">
        <p14:creationId xmlns:p14="http://schemas.microsoft.com/office/powerpoint/2010/main" val="3646036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dirty="0"/>
              <a:t>6-7</a:t>
            </a:r>
            <a:r>
              <a:rPr lang="ja-JP" altLang="en-US" dirty="0"/>
              <a:t>分布，密度（</a:t>
            </a:r>
            <a:r>
              <a:rPr lang="en-US" altLang="ja-JP" dirty="0"/>
              <a:t>Excel</a:t>
            </a:r>
            <a:r>
              <a:rPr lang="ja-JP" altLang="en-US" dirty="0"/>
              <a:t>を使用）</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https://</a:t>
            </a:r>
            <a:r>
              <a:rPr lang="en-US" altLang="ja-JP" dirty="0" err="1"/>
              <a:t>www.kkaneko.jp</a:t>
            </a:r>
            <a:r>
              <a:rPr lang="en-US" altLang="ja-JP" dirty="0"/>
              <a:t>/cc/cs/</a:t>
            </a:r>
            <a:r>
              <a:rPr lang="en-US" altLang="ja-JP" dirty="0" err="1"/>
              <a:t>index.html</a:t>
            </a:r>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686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日常生活での情報管理に不可欠</a:t>
            </a:r>
            <a:endParaRPr lang="en-US" altLang="ja-JP" sz="2400" dirty="0">
              <a:solidFill>
                <a:srgbClr val="FF0000"/>
              </a:solidFill>
            </a:endParaRPr>
          </a:p>
          <a:p>
            <a:r>
              <a:rPr lang="ja-JP" altLang="en-US" sz="2400" dirty="0"/>
              <a:t>銀行の銀行口座</a:t>
            </a:r>
          </a:p>
          <a:p>
            <a:r>
              <a:rPr lang="ja-JP" altLang="en-US" sz="2400" dirty="0"/>
              <a:t>ホテルの予約情報</a:t>
            </a:r>
            <a:endParaRPr lang="en-US" altLang="ja-JP" sz="2400" dirty="0"/>
          </a:p>
          <a:p>
            <a:r>
              <a:rPr lang="ja-JP" altLang="en-US" sz="2400" dirty="0"/>
              <a:t>交通機関の座席予約情報</a:t>
            </a:r>
            <a:endParaRPr lang="en-US" altLang="ja-JP" sz="2400" dirty="0"/>
          </a:p>
          <a:p>
            <a:r>
              <a:rPr lang="ja-JP" altLang="en-US" sz="2400" dirty="0"/>
              <a:t>大学の履修登録や出欠の情報</a:t>
            </a:r>
            <a:endParaRPr lang="en-US" altLang="ja-JP" sz="2400" dirty="0"/>
          </a:p>
          <a:p>
            <a:r>
              <a:rPr lang="ja-JP" altLang="en-US" sz="2400" dirty="0"/>
              <a:t>企業の製品情報</a:t>
            </a:r>
          </a:p>
          <a:p>
            <a:r>
              <a:rPr lang="ja-JP" altLang="en-US" sz="2400" dirty="0"/>
              <a:t>電話会社の通話量情報</a:t>
            </a:r>
            <a:endParaRPr lang="en-US" altLang="ja-JP" sz="2400" dirty="0"/>
          </a:p>
          <a:p>
            <a:pPr marL="0" indent="0">
              <a:buNone/>
            </a:pPr>
            <a:endParaRPr lang="ja-JP" altLang="en-US" sz="2400" dirty="0"/>
          </a:p>
          <a:p>
            <a:endParaRPr lang="ja-JP" altLang="en-US" sz="2400" dirty="0"/>
          </a:p>
          <a:p>
            <a:endParaRPr lang="ja-JP" altLang="en-US" sz="2400" dirty="0"/>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FontTx/>
              <a:buNone/>
            </a:pPr>
            <a:r>
              <a:rPr lang="ja-JP" altLang="en-US" sz="2400" dirty="0">
                <a:solidFill>
                  <a:srgbClr val="C00000"/>
                </a:solidFill>
              </a:rPr>
              <a:t>データベース</a:t>
            </a:r>
            <a:r>
              <a:rPr lang="ja-JP" altLang="en-US" sz="2400" dirty="0">
                <a:solidFill>
                  <a:schemeClr val="tx1"/>
                </a:solidFill>
              </a:rPr>
              <a:t>がなければ，</a:t>
            </a:r>
          </a:p>
          <a:p>
            <a:pPr algn="ctr">
              <a:lnSpc>
                <a:spcPct val="100000"/>
              </a:lnSpc>
              <a:spcBef>
                <a:spcPct val="0"/>
              </a:spcBef>
              <a:buFontTx/>
              <a:buNone/>
            </a:pPr>
            <a:r>
              <a:rPr lang="ja-JP" altLang="en-US" sz="2400" dirty="0">
                <a:solidFill>
                  <a:schemeClr val="tx1"/>
                </a:solidFill>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08352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a:t>
            </a:r>
          </a:p>
        </p:txBody>
      </p:sp>
      <p:sp>
        <p:nvSpPr>
          <p:cNvPr id="3" name="コンテンツ プレースホルダー 2">
            <a:extLst>
              <a:ext uri="{FF2B5EF4-FFF2-40B4-BE49-F238E27FC236}">
                <a16:creationId xmlns:a16="http://schemas.microsoft.com/office/drawing/2014/main" id="{23A38B8A-5D70-469B-A903-D593283FD5C1}"/>
              </a:ext>
            </a:extLst>
          </p:cNvPr>
          <p:cNvSpPr>
            <a:spLocks noGrp="1"/>
          </p:cNvSpPr>
          <p:nvPr>
            <p:ph idx="1"/>
          </p:nvPr>
        </p:nvSpPr>
        <p:spPr/>
        <p:txBody>
          <a:bodyPr/>
          <a:lstStyle/>
          <a:p>
            <a:pPr marL="0" indent="0">
              <a:buNone/>
            </a:pPr>
            <a:r>
              <a:rPr kumimoji="1" lang="ja-JP" altLang="en-US" b="1" dirty="0">
                <a:solidFill>
                  <a:srgbClr val="C00000"/>
                </a:solidFill>
              </a:rPr>
              <a:t>ヒストグラム</a:t>
            </a:r>
            <a:r>
              <a:rPr kumimoji="1" lang="ja-JP" altLang="en-US" dirty="0"/>
              <a:t>は，区間ごとに，データを数え上げたもの</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3"/>
          <a:stretch>
            <a:fillRect/>
          </a:stretch>
        </p:blipFill>
        <p:spPr>
          <a:xfrm>
            <a:off x="1944933" y="1631199"/>
            <a:ext cx="6717205" cy="3595601"/>
          </a:xfrm>
          <a:prstGeom prst="rect">
            <a:avLst/>
          </a:prstGeom>
        </p:spPr>
      </p:pic>
      <p:sp>
        <p:nvSpPr>
          <p:cNvPr id="6" name="矢印: 上 5">
            <a:extLst>
              <a:ext uri="{FF2B5EF4-FFF2-40B4-BE49-F238E27FC236}">
                <a16:creationId xmlns:a16="http://schemas.microsoft.com/office/drawing/2014/main" id="{320D6D70-1BA0-47BE-A8D3-B0ED39537CE7}"/>
              </a:ext>
            </a:extLst>
          </p:cNvPr>
          <p:cNvSpPr/>
          <p:nvPr/>
        </p:nvSpPr>
        <p:spPr>
          <a:xfrm>
            <a:off x="892263" y="2284432"/>
            <a:ext cx="482252" cy="8956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01E9FBB-CBFF-47D6-83DD-7D63A163CA87}"/>
              </a:ext>
            </a:extLst>
          </p:cNvPr>
          <p:cNvSpPr txBox="1"/>
          <p:nvPr/>
        </p:nvSpPr>
        <p:spPr>
          <a:xfrm>
            <a:off x="68894" y="3381403"/>
            <a:ext cx="2031325" cy="830997"/>
          </a:xfrm>
          <a:prstGeom prst="rect">
            <a:avLst/>
          </a:prstGeom>
          <a:noFill/>
        </p:spPr>
        <p:txBody>
          <a:bodyPr wrap="none" rtlCol="0">
            <a:spAutoFit/>
          </a:bodyPr>
          <a:lstStyle/>
          <a:p>
            <a:r>
              <a:rPr kumimoji="1" lang="ja-JP" altLang="en-US" sz="2400" b="1" dirty="0">
                <a:solidFill>
                  <a:srgbClr val="002060"/>
                </a:solidFill>
                <a:latin typeface="メイリオ" panose="020B0604030504040204" pitchFamily="50" charset="-128"/>
                <a:ea typeface="メイリオ" panose="020B0604030504040204" pitchFamily="50" charset="-128"/>
              </a:rPr>
              <a:t>データが</a:t>
            </a:r>
            <a:endParaRPr kumimoji="1" lang="en-US" altLang="ja-JP" sz="2400" b="1" dirty="0">
              <a:solidFill>
                <a:srgbClr val="002060"/>
              </a:solidFill>
              <a:latin typeface="メイリオ" panose="020B0604030504040204" pitchFamily="50" charset="-128"/>
              <a:ea typeface="メイリオ" panose="020B0604030504040204" pitchFamily="50" charset="-128"/>
            </a:endParaRPr>
          </a:p>
          <a:p>
            <a:r>
              <a:rPr kumimoji="1" lang="ja-JP" altLang="en-US" sz="2400" b="1" dirty="0">
                <a:solidFill>
                  <a:srgbClr val="002060"/>
                </a:solidFill>
                <a:latin typeface="メイリオ" panose="020B0604030504040204" pitchFamily="50" charset="-128"/>
                <a:ea typeface="メイリオ" panose="020B0604030504040204" pitchFamily="50" charset="-128"/>
              </a:rPr>
              <a:t>何個あるのか</a:t>
            </a:r>
          </a:p>
        </p:txBody>
      </p:sp>
      <p:sp>
        <p:nvSpPr>
          <p:cNvPr id="8" name="テキスト ボックス 7">
            <a:extLst>
              <a:ext uri="{FF2B5EF4-FFF2-40B4-BE49-F238E27FC236}">
                <a16:creationId xmlns:a16="http://schemas.microsoft.com/office/drawing/2014/main" id="{C802FF04-65AD-49A4-8651-2BFC6776737A}"/>
              </a:ext>
            </a:extLst>
          </p:cNvPr>
          <p:cNvSpPr txBox="1"/>
          <p:nvPr/>
        </p:nvSpPr>
        <p:spPr>
          <a:xfrm>
            <a:off x="3202489" y="5890479"/>
            <a:ext cx="2874505" cy="830997"/>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区間</a:t>
            </a:r>
            <a:r>
              <a:rPr kumimoji="1" lang="en-US" altLang="ja-JP" sz="2400" b="1" dirty="0">
                <a:latin typeface="メイリオ" panose="020B0604030504040204" pitchFamily="50" charset="-128"/>
                <a:ea typeface="メイリオ" panose="020B0604030504040204" pitchFamily="50" charset="-128"/>
              </a:rPr>
              <a:t>0.6</a:t>
            </a:r>
            <a:r>
              <a:rPr kumimoji="1" lang="ja-JP" altLang="en-US" sz="2400" b="1" dirty="0">
                <a:latin typeface="メイリオ" panose="020B0604030504040204" pitchFamily="50" charset="-128"/>
                <a:ea typeface="メイリオ" panose="020B0604030504040204" pitchFamily="50" charset="-128"/>
              </a:rPr>
              <a:t>～</a:t>
            </a:r>
            <a:r>
              <a:rPr kumimoji="1" lang="en-US" altLang="ja-JP" sz="2400" b="1" dirty="0">
                <a:latin typeface="メイリオ" panose="020B0604030504040204" pitchFamily="50" charset="-128"/>
                <a:ea typeface="メイリオ" panose="020B0604030504040204" pitchFamily="50" charset="-128"/>
              </a:rPr>
              <a:t>1.1</a:t>
            </a:r>
            <a:r>
              <a:rPr kumimoji="1" lang="ja-JP" altLang="en-US" sz="2400" b="1" dirty="0">
                <a:latin typeface="メイリオ" panose="020B0604030504040204" pitchFamily="50" charset="-128"/>
                <a:ea typeface="メイリオ" panose="020B0604030504040204" pitchFamily="50" charset="-128"/>
              </a:rPr>
              <a:t>の</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データは</a:t>
            </a:r>
            <a:r>
              <a:rPr kumimoji="1" lang="en-US" altLang="ja-JP" sz="2400" b="1" dirty="0">
                <a:latin typeface="メイリオ" panose="020B0604030504040204" pitchFamily="50" charset="-128"/>
                <a:ea typeface="メイリオ" panose="020B0604030504040204" pitchFamily="50" charset="-128"/>
              </a:rPr>
              <a:t>10</a:t>
            </a:r>
            <a:r>
              <a:rPr kumimoji="1" lang="ja-JP" altLang="en-US" sz="2400" b="1" dirty="0">
                <a:latin typeface="メイリオ" panose="020B0604030504040204" pitchFamily="50" charset="-128"/>
                <a:ea typeface="メイリオ" panose="020B0604030504040204" pitchFamily="50" charset="-128"/>
              </a:rPr>
              <a:t>個</a:t>
            </a:r>
          </a:p>
        </p:txBody>
      </p:sp>
      <p:cxnSp>
        <p:nvCxnSpPr>
          <p:cNvPr id="10" name="直線矢印コネクタ 9">
            <a:extLst>
              <a:ext uri="{FF2B5EF4-FFF2-40B4-BE49-F238E27FC236}">
                <a16:creationId xmlns:a16="http://schemas.microsoft.com/office/drawing/2014/main" id="{0C4E52E9-FCAC-4F5E-AB66-002F52F29E88}"/>
              </a:ext>
            </a:extLst>
          </p:cNvPr>
          <p:cNvCxnSpPr/>
          <p:nvPr/>
        </p:nvCxnSpPr>
        <p:spPr>
          <a:xfrm flipH="1" flipV="1">
            <a:off x="4152378" y="5287611"/>
            <a:ext cx="50104" cy="56477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050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Excel</a:t>
            </a:r>
            <a:r>
              <a:rPr kumimoji="1" lang="ja-JP" altLang="en-US" dirty="0" err="1"/>
              <a:t>での</a:t>
            </a:r>
            <a:r>
              <a:rPr kumimoji="1" lang="ja-JP" altLang="en-US" dirty="0"/>
              <a:t>ヒストグラムの作成手順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コンテンツ プレースホルダー 2"/>
          <p:cNvSpPr txBox="1">
            <a:spLocks/>
          </p:cNvSpPr>
          <p:nvPr/>
        </p:nvSpPr>
        <p:spPr>
          <a:xfrm>
            <a:off x="4353432" y="2898859"/>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ヒストグラム化したい</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列</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a:t>
            </a:r>
          </a:p>
        </p:txBody>
      </p:sp>
      <p:sp>
        <p:nvSpPr>
          <p:cNvPr id="10" name="角丸四角形 9"/>
          <p:cNvSpPr/>
          <p:nvPr/>
        </p:nvSpPr>
        <p:spPr>
          <a:xfrm>
            <a:off x="4200089" y="2773381"/>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793900" y="2658177"/>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692142" y="1589220"/>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230221" y="6111843"/>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a:t>
            </a:r>
            <a:endParaRPr kumimoji="1" lang="en-US" altLang="ja-JP"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の選択</a:t>
            </a:r>
          </a:p>
        </p:txBody>
      </p:sp>
      <p:sp>
        <p:nvSpPr>
          <p:cNvPr id="16" name="角丸四角形 15"/>
          <p:cNvSpPr/>
          <p:nvPr/>
        </p:nvSpPr>
        <p:spPr>
          <a:xfrm>
            <a:off x="212029" y="6000108"/>
            <a:ext cx="4429545" cy="807438"/>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FEAB7C31-8EFF-451F-8AE7-22D54F061D68}"/>
              </a:ext>
            </a:extLst>
          </p:cNvPr>
          <p:cNvPicPr>
            <a:picLocks noChangeAspect="1"/>
          </p:cNvPicPr>
          <p:nvPr/>
        </p:nvPicPr>
        <p:blipFill>
          <a:blip r:embed="rId3"/>
          <a:stretch>
            <a:fillRect/>
          </a:stretch>
        </p:blipFill>
        <p:spPr>
          <a:xfrm>
            <a:off x="1349771" y="3334266"/>
            <a:ext cx="2420728" cy="731341"/>
          </a:xfrm>
          <a:prstGeom prst="rect">
            <a:avLst/>
          </a:prstGeom>
        </p:spPr>
      </p:pic>
      <p:sp>
        <p:nvSpPr>
          <p:cNvPr id="17" name="正方形/長方形 16"/>
          <p:cNvSpPr/>
          <p:nvPr/>
        </p:nvSpPr>
        <p:spPr>
          <a:xfrm>
            <a:off x="1768472" y="3346856"/>
            <a:ext cx="303966" cy="132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3199198" y="3588730"/>
            <a:ext cx="185773" cy="1587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3199198" y="379397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581649" y="6135027"/>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ヒストグラムが得られる</a:t>
            </a:r>
          </a:p>
        </p:txBody>
      </p:sp>
      <p:pic>
        <p:nvPicPr>
          <p:cNvPr id="6" name="図 5">
            <a:extLst>
              <a:ext uri="{FF2B5EF4-FFF2-40B4-BE49-F238E27FC236}">
                <a16:creationId xmlns:a16="http://schemas.microsoft.com/office/drawing/2014/main" id="{25F0DE39-276D-4AE7-A302-F1E54EE5AFF5}"/>
              </a:ext>
            </a:extLst>
          </p:cNvPr>
          <p:cNvPicPr>
            <a:picLocks noChangeAspect="1"/>
          </p:cNvPicPr>
          <p:nvPr/>
        </p:nvPicPr>
        <p:blipFill>
          <a:blip r:embed="rId4"/>
          <a:stretch>
            <a:fillRect/>
          </a:stretch>
        </p:blipFill>
        <p:spPr>
          <a:xfrm>
            <a:off x="5035532" y="581095"/>
            <a:ext cx="2406107" cy="2072954"/>
          </a:xfrm>
          <a:prstGeom prst="rect">
            <a:avLst/>
          </a:prstGeom>
        </p:spPr>
      </p:pic>
      <p:pic>
        <p:nvPicPr>
          <p:cNvPr id="8" name="図 7">
            <a:extLst>
              <a:ext uri="{FF2B5EF4-FFF2-40B4-BE49-F238E27FC236}">
                <a16:creationId xmlns:a16="http://schemas.microsoft.com/office/drawing/2014/main" id="{AE528D0C-A1FD-4DA8-B525-D06F72D389AD}"/>
              </a:ext>
            </a:extLst>
          </p:cNvPr>
          <p:cNvPicPr>
            <a:picLocks noChangeAspect="1"/>
          </p:cNvPicPr>
          <p:nvPr/>
        </p:nvPicPr>
        <p:blipFill>
          <a:blip r:embed="rId5"/>
          <a:stretch>
            <a:fillRect/>
          </a:stretch>
        </p:blipFill>
        <p:spPr>
          <a:xfrm>
            <a:off x="5151599" y="3845606"/>
            <a:ext cx="3539151" cy="1954723"/>
          </a:xfrm>
          <a:prstGeom prst="rect">
            <a:avLst/>
          </a:prstGeom>
        </p:spPr>
      </p:pic>
      <p:pic>
        <p:nvPicPr>
          <p:cNvPr id="23" name="図 22">
            <a:extLst>
              <a:ext uri="{FF2B5EF4-FFF2-40B4-BE49-F238E27FC236}">
                <a16:creationId xmlns:a16="http://schemas.microsoft.com/office/drawing/2014/main" id="{912ADAC1-4CE6-47A5-8BAB-05F9857511CD}"/>
              </a:ext>
            </a:extLst>
          </p:cNvPr>
          <p:cNvPicPr>
            <a:picLocks noChangeAspect="1"/>
          </p:cNvPicPr>
          <p:nvPr/>
        </p:nvPicPr>
        <p:blipFill>
          <a:blip r:embed="rId6"/>
          <a:stretch>
            <a:fillRect/>
          </a:stretch>
        </p:blipFill>
        <p:spPr>
          <a:xfrm>
            <a:off x="894110" y="889800"/>
            <a:ext cx="2540131" cy="1666961"/>
          </a:xfrm>
          <a:prstGeom prst="rect">
            <a:avLst/>
          </a:prstGeom>
        </p:spPr>
      </p:pic>
      <p:sp>
        <p:nvSpPr>
          <p:cNvPr id="5" name="テキスト ボックス 4">
            <a:extLst>
              <a:ext uri="{FF2B5EF4-FFF2-40B4-BE49-F238E27FC236}">
                <a16:creationId xmlns:a16="http://schemas.microsoft.com/office/drawing/2014/main" id="{3486F511-6513-4C7C-AFB5-0E41146B03E6}"/>
              </a:ext>
            </a:extLst>
          </p:cNvPr>
          <p:cNvSpPr txBox="1"/>
          <p:nvPr/>
        </p:nvSpPr>
        <p:spPr>
          <a:xfrm>
            <a:off x="1570013" y="4065607"/>
            <a:ext cx="1864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2B170CE1-4A06-4C68-9D3B-2DC5C4B63B79}"/>
              </a:ext>
            </a:extLst>
          </p:cNvPr>
          <p:cNvPicPr>
            <a:picLocks noChangeAspect="1"/>
          </p:cNvPicPr>
          <p:nvPr/>
        </p:nvPicPr>
        <p:blipFill>
          <a:blip r:embed="rId7"/>
          <a:stretch>
            <a:fillRect/>
          </a:stretch>
        </p:blipFill>
        <p:spPr>
          <a:xfrm>
            <a:off x="1793900" y="4488934"/>
            <a:ext cx="1260532" cy="1189480"/>
          </a:xfrm>
          <a:prstGeom prst="rect">
            <a:avLst/>
          </a:prstGeom>
        </p:spPr>
      </p:pic>
      <p:sp>
        <p:nvSpPr>
          <p:cNvPr id="24" name="テキスト ボックス 23">
            <a:extLst>
              <a:ext uri="{FF2B5EF4-FFF2-40B4-BE49-F238E27FC236}">
                <a16:creationId xmlns:a16="http://schemas.microsoft.com/office/drawing/2014/main" id="{838D901E-DEF1-4D7E-A863-61D5D7B57021}"/>
              </a:ext>
            </a:extLst>
          </p:cNvPr>
          <p:cNvSpPr txBox="1"/>
          <p:nvPr/>
        </p:nvSpPr>
        <p:spPr>
          <a:xfrm>
            <a:off x="1349040" y="5635219"/>
            <a:ext cx="2325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7FED27E-92F9-41C6-AAB2-D93DFB905A42}"/>
              </a:ext>
            </a:extLst>
          </p:cNvPr>
          <p:cNvSpPr/>
          <p:nvPr/>
        </p:nvSpPr>
        <p:spPr>
          <a:xfrm>
            <a:off x="1954284" y="4468260"/>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D964450-0441-40A0-A25E-B135F6DEE35F}"/>
              </a:ext>
            </a:extLst>
          </p:cNvPr>
          <p:cNvSpPr/>
          <p:nvPr/>
        </p:nvSpPr>
        <p:spPr>
          <a:xfrm>
            <a:off x="2876705" y="452591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6991D23E-445F-4A46-BD33-85B85C6D40FE}"/>
              </a:ext>
            </a:extLst>
          </p:cNvPr>
          <p:cNvSpPr/>
          <p:nvPr/>
        </p:nvSpPr>
        <p:spPr>
          <a:xfrm>
            <a:off x="2685445" y="5425232"/>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9908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ヒストグラムから読み取れること</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3"/>
          <a:stretch>
            <a:fillRect/>
          </a:stretch>
        </p:blipFill>
        <p:spPr>
          <a:xfrm>
            <a:off x="1213397" y="1549780"/>
            <a:ext cx="6717205" cy="3595601"/>
          </a:xfrm>
          <a:prstGeom prst="rect">
            <a:avLst/>
          </a:prstGeom>
        </p:spPr>
      </p:pic>
      <p:sp>
        <p:nvSpPr>
          <p:cNvPr id="8" name="テキスト ボックス 7">
            <a:extLst>
              <a:ext uri="{FF2B5EF4-FFF2-40B4-BE49-F238E27FC236}">
                <a16:creationId xmlns:a16="http://schemas.microsoft.com/office/drawing/2014/main" id="{C802FF04-65AD-49A4-8651-2BFC6776737A}"/>
              </a:ext>
            </a:extLst>
          </p:cNvPr>
          <p:cNvSpPr txBox="1"/>
          <p:nvPr/>
        </p:nvSpPr>
        <p:spPr>
          <a:xfrm>
            <a:off x="3115196" y="834879"/>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密度が高い</a:t>
            </a:r>
          </a:p>
        </p:txBody>
      </p:sp>
      <p:cxnSp>
        <p:nvCxnSpPr>
          <p:cNvPr id="10" name="直線矢印コネクタ 9">
            <a:extLst>
              <a:ext uri="{FF2B5EF4-FFF2-40B4-BE49-F238E27FC236}">
                <a16:creationId xmlns:a16="http://schemas.microsoft.com/office/drawing/2014/main" id="{0C4E52E9-FCAC-4F5E-AB66-002F52F29E88}"/>
              </a:ext>
            </a:extLst>
          </p:cNvPr>
          <p:cNvCxnSpPr>
            <a:cxnSpLocks/>
          </p:cNvCxnSpPr>
          <p:nvPr/>
        </p:nvCxnSpPr>
        <p:spPr>
          <a:xfrm flipH="1">
            <a:off x="2455103" y="1346548"/>
            <a:ext cx="720245" cy="87682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2C5512C-C54D-4067-A714-3737C9EDD6F9}"/>
              </a:ext>
            </a:extLst>
          </p:cNvPr>
          <p:cNvCxnSpPr>
            <a:cxnSpLocks/>
            <a:stCxn id="8" idx="2"/>
          </p:cNvCxnSpPr>
          <p:nvPr/>
        </p:nvCxnSpPr>
        <p:spPr>
          <a:xfrm>
            <a:off x="3976971" y="1296544"/>
            <a:ext cx="595028" cy="13715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64366AE-35A4-40C2-B3FB-5947451EDAD1}"/>
              </a:ext>
            </a:extLst>
          </p:cNvPr>
          <p:cNvCxnSpPr>
            <a:cxnSpLocks/>
          </p:cNvCxnSpPr>
          <p:nvPr/>
        </p:nvCxnSpPr>
        <p:spPr>
          <a:xfrm flipV="1">
            <a:off x="3175348" y="5308220"/>
            <a:ext cx="103339" cy="59508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6B18FCD-B923-46E5-BB64-A8D31A4950D1}"/>
              </a:ext>
            </a:extLst>
          </p:cNvPr>
          <p:cNvSpPr txBox="1"/>
          <p:nvPr/>
        </p:nvSpPr>
        <p:spPr>
          <a:xfrm>
            <a:off x="2313573" y="6066145"/>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密度が低い</a:t>
            </a:r>
          </a:p>
        </p:txBody>
      </p:sp>
      <p:sp>
        <p:nvSpPr>
          <p:cNvPr id="22" name="テキスト ボックス 21">
            <a:extLst>
              <a:ext uri="{FF2B5EF4-FFF2-40B4-BE49-F238E27FC236}">
                <a16:creationId xmlns:a16="http://schemas.microsoft.com/office/drawing/2014/main" id="{F8FE7409-3C4C-4A9D-9B8F-8E57635C5BA6}"/>
              </a:ext>
            </a:extLst>
          </p:cNvPr>
          <p:cNvSpPr txBox="1"/>
          <p:nvPr/>
        </p:nvSpPr>
        <p:spPr>
          <a:xfrm>
            <a:off x="4552449" y="5482643"/>
            <a:ext cx="4493538" cy="1200329"/>
          </a:xfrm>
          <a:prstGeom prst="rect">
            <a:avLst/>
          </a:prstGeom>
          <a:noFill/>
        </p:spPr>
        <p:txBody>
          <a:bodyPr wrap="none" rtlCol="0">
            <a:spAutoFit/>
          </a:bodyPr>
          <a:lstStyle/>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全体の傾向</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山が</a:t>
            </a:r>
            <a:r>
              <a:rPr kumimoji="1" lang="ja-JP" altLang="en-US" sz="2400" b="1" dirty="0">
                <a:solidFill>
                  <a:srgbClr val="FF0000"/>
                </a:solidFill>
                <a:latin typeface="メイリオ" panose="020B0604030504040204" pitchFamily="50" charset="-128"/>
                <a:ea typeface="メイリオ" panose="020B0604030504040204" pitchFamily="50" charset="-128"/>
              </a:rPr>
              <a:t>２つ</a:t>
            </a:r>
            <a:r>
              <a:rPr kumimoji="1" lang="ja-JP" altLang="en-US" sz="2400" b="1" dirty="0">
                <a:latin typeface="メイリオ" panose="020B0604030504040204" pitchFamily="50" charset="-128"/>
                <a:ea typeface="メイリオ" panose="020B0604030504040204" pitchFamily="50" charset="-128"/>
              </a:rPr>
              <a:t>ある（１つではない）</a:t>
            </a:r>
            <a:endParaRPr kumimoji="1" lang="en-US" altLang="ja-JP" sz="2400" b="1" dirty="0">
              <a:latin typeface="メイリオ" panose="020B0604030504040204" pitchFamily="50" charset="-128"/>
              <a:ea typeface="メイリオ" panose="020B0604030504040204" pitchFamily="50" charset="-128"/>
            </a:endParaRPr>
          </a:p>
          <a:p>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459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795467"/>
          </a:xfrm>
        </p:spPr>
        <p:txBody>
          <a:bodyPr>
            <a:normAutofit fontScale="92500" lnSpcReduction="20000"/>
          </a:bodyPr>
          <a:lstStyle/>
          <a:p>
            <a:r>
              <a:rPr kumimoji="1" lang="ja-JP" altLang="en-US" b="1" dirty="0"/>
              <a:t>データサイエンス</a:t>
            </a:r>
            <a:r>
              <a:rPr kumimoji="1" lang="ja-JP" altLang="en-US" dirty="0"/>
              <a:t>は，</a:t>
            </a:r>
            <a:r>
              <a:rPr kumimoji="1" lang="ja-JP" altLang="en-US" b="1" dirty="0"/>
              <a:t>データから正し</a:t>
            </a:r>
            <a:r>
              <a:rPr lang="ja-JP" altLang="en-US" b="1" dirty="0"/>
              <a:t>い</a:t>
            </a:r>
            <a:r>
              <a:rPr kumimoji="1" lang="ja-JP" altLang="en-US" b="1" dirty="0"/>
              <a:t>知見や結論を導く</a:t>
            </a:r>
            <a:r>
              <a:rPr kumimoji="1" lang="ja-JP" altLang="en-US" dirty="0"/>
              <a:t>ための学問</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solidFill>
                <a:srgbClr val="FF0000"/>
              </a:solidFill>
            </a:endParaRPr>
          </a:p>
          <a:p>
            <a:r>
              <a:rPr lang="ja-JP" altLang="en-US" dirty="0"/>
              <a:t>数式を使うこともあるが，それがデータサイエンスの全てではない</a:t>
            </a:r>
          </a:p>
          <a:p>
            <a:r>
              <a:rPr lang="ja-JP" altLang="en-US" b="1" dirty="0"/>
              <a:t>データから有益な情報を引き出す</a:t>
            </a:r>
            <a:r>
              <a:rPr lang="ja-JP" altLang="en-US" dirty="0"/>
              <a:t>ことが可能に．</a:t>
            </a:r>
          </a:p>
          <a:p>
            <a:r>
              <a:rPr lang="ja-JP" altLang="en-US" b="1" dirty="0"/>
              <a:t>大学生にとって，大切なスキル</a:t>
            </a:r>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pic>
        <p:nvPicPr>
          <p:cNvPr id="5" name="図 4">
            <a:extLst>
              <a:ext uri="{FF2B5EF4-FFF2-40B4-BE49-F238E27FC236}">
                <a16:creationId xmlns:a16="http://schemas.microsoft.com/office/drawing/2014/main" id="{A510AE2D-ADD5-4D29-8384-20EDDF8D71F8}"/>
              </a:ext>
            </a:extLst>
          </p:cNvPr>
          <p:cNvPicPr>
            <a:picLocks noChangeAspect="1"/>
          </p:cNvPicPr>
          <p:nvPr/>
        </p:nvPicPr>
        <p:blipFill>
          <a:blip r:embed="rId3"/>
          <a:stretch>
            <a:fillRect/>
          </a:stretch>
        </p:blipFill>
        <p:spPr>
          <a:xfrm>
            <a:off x="422054" y="1570140"/>
            <a:ext cx="3899426" cy="2376043"/>
          </a:xfrm>
          <a:prstGeom prst="rect">
            <a:avLst/>
          </a:prstGeom>
        </p:spPr>
      </p:pic>
      <p:pic>
        <p:nvPicPr>
          <p:cNvPr id="6" name="図 5">
            <a:extLst>
              <a:ext uri="{FF2B5EF4-FFF2-40B4-BE49-F238E27FC236}">
                <a16:creationId xmlns:a16="http://schemas.microsoft.com/office/drawing/2014/main" id="{691DFCF6-E5DB-4239-93D6-4320ABF20001}"/>
              </a:ext>
            </a:extLst>
          </p:cNvPr>
          <p:cNvPicPr>
            <a:picLocks noChangeAspect="1"/>
          </p:cNvPicPr>
          <p:nvPr/>
        </p:nvPicPr>
        <p:blipFill>
          <a:blip r:embed="rId4"/>
          <a:stretch>
            <a:fillRect/>
          </a:stretch>
        </p:blipFill>
        <p:spPr>
          <a:xfrm>
            <a:off x="4916704" y="1330925"/>
            <a:ext cx="3905451" cy="2854472"/>
          </a:xfrm>
          <a:prstGeom prst="rect">
            <a:avLst/>
          </a:prstGeom>
        </p:spPr>
      </p:pic>
    </p:spTree>
    <p:extLst>
      <p:ext uri="{BB962C8B-B14F-4D97-AF65-F5344CB8AC3E}">
        <p14:creationId xmlns:p14="http://schemas.microsoft.com/office/powerpoint/2010/main" val="759274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lang="ja-JP" altLang="en-US" sz="2400" b="1" dirty="0">
                <a:solidFill>
                  <a:srgbClr val="C00000"/>
                </a:solidFill>
              </a:rPr>
              <a:t>データサイエンス</a:t>
            </a:r>
            <a:r>
              <a:rPr lang="ja-JP" altLang="en-US" sz="2400" dirty="0"/>
              <a:t>は，</a:t>
            </a:r>
            <a:r>
              <a:rPr lang="ja-JP" altLang="en-US" sz="2400" b="1" dirty="0"/>
              <a:t>データから有用な情報を抽出する</a:t>
            </a:r>
            <a:r>
              <a:rPr lang="ja-JP" altLang="en-US" sz="2400" dirty="0"/>
              <a:t>学問分野</a:t>
            </a:r>
            <a:endParaRPr lang="en-US" altLang="ja-JP" sz="2400" dirty="0"/>
          </a:p>
          <a:p>
            <a:r>
              <a:rPr lang="en-US" altLang="ja-JP" sz="2400" b="1" dirty="0">
                <a:solidFill>
                  <a:srgbClr val="C00000"/>
                </a:solidFill>
              </a:rPr>
              <a:t>Excel</a:t>
            </a:r>
            <a:r>
              <a:rPr lang="ja-JP" altLang="en-US" sz="2400" dirty="0"/>
              <a:t>は，計算機能（合計，平均など），散布図やヒストグラムの作成など，多機能なツール．</a:t>
            </a:r>
            <a:r>
              <a:rPr lang="ja-JP" altLang="en-US" sz="2400" b="1" dirty="0"/>
              <a:t>データの整理，保存情報抽出</a:t>
            </a:r>
            <a:r>
              <a:rPr lang="ja-JP" altLang="en-US" sz="2400" dirty="0"/>
              <a:t>に役立つ．</a:t>
            </a:r>
            <a:endParaRPr lang="en-US" altLang="ja-JP" sz="2400" dirty="0"/>
          </a:p>
          <a:p>
            <a:endParaRPr lang="en-US" altLang="ja-JP" sz="2400" dirty="0"/>
          </a:p>
          <a:p>
            <a:pPr marL="0" indent="0">
              <a:buNone/>
            </a:pPr>
            <a:r>
              <a:rPr lang="ja-JP" altLang="en-US" sz="2400" dirty="0"/>
              <a:t>これらの技術を</a:t>
            </a:r>
            <a:r>
              <a:rPr lang="ja-JP" altLang="en-US" sz="2400" b="1" dirty="0"/>
              <a:t>理解</a:t>
            </a:r>
            <a:r>
              <a:rPr lang="ja-JP" altLang="en-US" sz="2400" dirty="0"/>
              <a:t>し，</a:t>
            </a:r>
            <a:r>
              <a:rPr lang="ja-JP" altLang="en-US" sz="2400" b="1" dirty="0"/>
              <a:t>実践する能力を磨くこと</a:t>
            </a:r>
            <a:r>
              <a:rPr lang="ja-JP" altLang="en-US" sz="2400" dirty="0"/>
              <a:t>は，</a:t>
            </a:r>
            <a:r>
              <a:rPr lang="ja-JP" altLang="en-US" sz="2400" b="1" dirty="0"/>
              <a:t>将来的に大きな利点になる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spTree>
    <p:extLst>
      <p:ext uri="{BB962C8B-B14F-4D97-AF65-F5344CB8AC3E}">
        <p14:creationId xmlns:p14="http://schemas.microsoft.com/office/powerpoint/2010/main" val="4046611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a:bodyPr>
          <a:lstStyle/>
          <a:p>
            <a:pPr marL="457200" indent="-457200">
              <a:buFont typeface="+mj-ea"/>
              <a:buAutoNum type="circleNumDbPlain"/>
            </a:pPr>
            <a:r>
              <a:rPr kumimoji="1" lang="ja-JP" altLang="en-US" sz="2400" b="1" dirty="0"/>
              <a:t>データベースとデータサイエンスの重要性を理解</a:t>
            </a:r>
            <a:r>
              <a:rPr kumimoji="1" lang="ja-JP" altLang="en-US" sz="2400" dirty="0"/>
              <a:t>し，生活や社会の利便性向上に役立っていることを実感．</a:t>
            </a:r>
            <a:endParaRPr kumimoji="1" lang="en-US" altLang="ja-JP" sz="2400" dirty="0"/>
          </a:p>
          <a:p>
            <a:pPr marL="457200" indent="-457200">
              <a:buFont typeface="+mj-ea"/>
              <a:buAutoNum type="circleNumDbPlain"/>
            </a:pPr>
            <a:r>
              <a:rPr kumimoji="1" lang="ja-JP" altLang="en-US" sz="2400" dirty="0"/>
              <a:t>データサイエンスを学ぶ意義．</a:t>
            </a:r>
            <a:r>
              <a:rPr kumimoji="1" lang="ja-JP" altLang="en-US" sz="2400" b="1" dirty="0"/>
              <a:t>データ分析スキル</a:t>
            </a:r>
            <a:r>
              <a:rPr kumimoji="1" lang="ja-JP" altLang="en-US" sz="2400" dirty="0"/>
              <a:t>を身につけることで</a:t>
            </a:r>
            <a:r>
              <a:rPr kumimoji="1" lang="ja-JP" altLang="en-US" sz="2400" b="1" dirty="0"/>
              <a:t>問題解決能力が高まる</a:t>
            </a:r>
            <a:r>
              <a:rPr kumimoji="1" lang="ja-JP" altLang="en-US" sz="2400" dirty="0"/>
              <a:t>．</a:t>
            </a:r>
            <a:endParaRPr kumimoji="1" lang="en-US" altLang="ja-JP" sz="2400" dirty="0"/>
          </a:p>
          <a:p>
            <a:pPr marL="457200" indent="-457200">
              <a:buFont typeface="+mj-ea"/>
              <a:buAutoNum type="circleNumDbPlain"/>
            </a:pPr>
            <a:r>
              <a:rPr lang="ja-JP" altLang="en-US" sz="2400" b="1" dirty="0"/>
              <a:t>散布図</a:t>
            </a:r>
            <a:r>
              <a:rPr lang="ja-JP" altLang="en-US" sz="2400" dirty="0"/>
              <a:t>など，</a:t>
            </a:r>
            <a:r>
              <a:rPr kumimoji="1" lang="ja-JP" altLang="en-US" sz="2400" dirty="0"/>
              <a:t>データの可視化により</a:t>
            </a:r>
            <a:r>
              <a:rPr kumimoji="1" lang="ja-JP" altLang="en-US" sz="2400" b="1" dirty="0"/>
              <a:t>新たな洞察</a:t>
            </a:r>
            <a:r>
              <a:rPr kumimoji="1" lang="ja-JP" altLang="en-US" sz="2400" dirty="0"/>
              <a:t>を得られ，</a:t>
            </a:r>
            <a:r>
              <a:rPr kumimoji="1" lang="ja-JP" altLang="en-US" sz="2400" b="1" dirty="0"/>
              <a:t>ものごとを多角的に捉える</a:t>
            </a:r>
            <a:r>
              <a:rPr kumimoji="1" lang="ja-JP" altLang="en-US" sz="2400" dirty="0"/>
              <a:t>ことができる</a:t>
            </a:r>
            <a:endParaRPr kumimoji="1" lang="en-US" altLang="ja-JP" sz="2400" dirty="0"/>
          </a:p>
          <a:p>
            <a:pPr marL="457200" indent="-457200">
              <a:buFont typeface="+mj-ea"/>
              <a:buAutoNum type="circleNumDbPlain"/>
            </a:pPr>
            <a:r>
              <a:rPr lang="ja-JP" altLang="en-US" sz="2400" b="1" dirty="0"/>
              <a:t>データ管理スキル</a:t>
            </a:r>
            <a:r>
              <a:rPr lang="ja-JP" altLang="en-US" sz="2400" dirty="0"/>
              <a:t>，</a:t>
            </a:r>
            <a:r>
              <a:rPr kumimoji="1" lang="ja-JP" altLang="en-US" sz="2400" b="1" dirty="0"/>
              <a:t>データ分析スキル</a:t>
            </a:r>
            <a:r>
              <a:rPr kumimoji="1" lang="ja-JP" altLang="en-US" sz="2400" dirty="0"/>
              <a:t>は現代社会で不可欠．この資料により成長．</a:t>
            </a: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65</a:t>
            </a:fld>
            <a:endParaRPr kumimoji="1" lang="ja-JP" altLang="en-US"/>
          </a:p>
        </p:txBody>
      </p:sp>
    </p:spTree>
    <p:extLst>
      <p:ext uri="{BB962C8B-B14F-4D97-AF65-F5344CB8AC3E}">
        <p14:creationId xmlns:p14="http://schemas.microsoft.com/office/powerpoint/2010/main" val="122277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28260" r="282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7</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オンラインコミュニケーションでのデータ管理． 機能がより便利に．</a:t>
            </a:r>
            <a:endParaRPr lang="en-US" altLang="ja-JP" sz="2400" dirty="0"/>
          </a:p>
          <a:p>
            <a:pPr>
              <a:spcBef>
                <a:spcPts val="1200"/>
              </a:spcBef>
            </a:pPr>
            <a:r>
              <a:rPr lang="en-US" altLang="ja-JP" sz="2400" b="1" dirty="0"/>
              <a:t>SNS</a:t>
            </a:r>
            <a:r>
              <a:rPr lang="ja-JP" altLang="en-US" sz="2400" b="1" dirty="0"/>
              <a:t>（ソーシャルネットワーク）</a:t>
            </a:r>
            <a:endParaRPr lang="en-US" altLang="ja-JP" sz="2400" b="1" dirty="0"/>
          </a:p>
          <a:p>
            <a:pPr marL="0" indent="0">
              <a:spcBef>
                <a:spcPts val="1200"/>
              </a:spcBef>
              <a:buNone/>
            </a:pPr>
            <a:r>
              <a:rPr lang="ja-JP" altLang="en-US" sz="2400" dirty="0"/>
              <a:t>投稿，ユーザプロフィール，「い</a:t>
            </a:r>
            <a:endParaRPr lang="en-US" altLang="ja-JP" sz="2400" dirty="0"/>
          </a:p>
          <a:p>
            <a:pPr marL="0" indent="0">
              <a:spcBef>
                <a:spcPts val="1200"/>
              </a:spcBef>
              <a:buNone/>
            </a:pPr>
            <a:r>
              <a:rPr lang="ja-JP" altLang="en-US" sz="2400" dirty="0"/>
              <a:t>いね」，コメントの管理</a:t>
            </a:r>
            <a:endParaRPr lang="en-US" altLang="ja-JP" sz="2400" dirty="0"/>
          </a:p>
          <a:p>
            <a:pPr>
              <a:spcBef>
                <a:spcPts val="1200"/>
              </a:spcBef>
            </a:pPr>
            <a:r>
              <a:rPr lang="ja-JP" altLang="en-US" sz="2400" b="1" dirty="0"/>
              <a:t>電子メール</a:t>
            </a:r>
            <a:endParaRPr lang="en-US" altLang="ja-JP" sz="2400" b="1" dirty="0"/>
          </a:p>
          <a:p>
            <a:pPr marL="0" indent="0">
              <a:spcBef>
                <a:spcPts val="1200"/>
              </a:spcBef>
              <a:buNone/>
            </a:pPr>
            <a:r>
              <a:rPr lang="ja-JP" altLang="en-US" sz="2400" dirty="0"/>
              <a:t>本文，添付ファイル，送信者，受信</a:t>
            </a:r>
            <a:endParaRPr lang="en-US" altLang="ja-JP" sz="2400" dirty="0"/>
          </a:p>
          <a:p>
            <a:pPr marL="0" indent="0">
              <a:spcBef>
                <a:spcPts val="1200"/>
              </a:spcBef>
              <a:buNone/>
            </a:pPr>
            <a:r>
              <a:rPr lang="ja-JP" altLang="en-US" sz="2400" dirty="0"/>
              <a:t>者の管理</a:t>
            </a:r>
            <a:endParaRPr lang="en-US" altLang="ja-JP" sz="2400" dirty="0"/>
          </a:p>
          <a:p>
            <a:pPr>
              <a:spcBef>
                <a:spcPts val="1200"/>
              </a:spcBef>
            </a:pPr>
            <a:r>
              <a:rPr lang="ja-JP" altLang="en-US" sz="2400" b="1" dirty="0"/>
              <a:t>オンラインのチャット</a:t>
            </a:r>
            <a:endParaRPr lang="en-US" altLang="ja-JP" sz="2400" b="1" dirty="0"/>
          </a:p>
          <a:p>
            <a:pPr marL="0" indent="0">
              <a:spcBef>
                <a:spcPts val="1200"/>
              </a:spcBef>
              <a:buNone/>
            </a:pPr>
            <a:r>
              <a:rPr lang="ja-JP" altLang="en-US" sz="2400" dirty="0"/>
              <a:t>ユーザ間のメッセージの管理</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①オンラインコミュニケーション</a:t>
            </a:r>
            <a:endParaRPr lang="ja-JP" altLang="en-US" dirty="0"/>
          </a:p>
        </p:txBody>
      </p:sp>
    </p:spTree>
    <p:extLst>
      <p:ext uri="{BB962C8B-B14F-4D97-AF65-F5344CB8AC3E}">
        <p14:creationId xmlns:p14="http://schemas.microsoft.com/office/powerpoint/2010/main" val="35868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28242" r="28242"/>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8</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リアルタイムで安全，便利なサービスの提供．</a:t>
            </a:r>
            <a:endParaRPr lang="en-US" altLang="ja-JP" sz="2400" dirty="0"/>
          </a:p>
          <a:p>
            <a:pPr>
              <a:spcBef>
                <a:spcPts val="1200"/>
              </a:spcBef>
            </a:pPr>
            <a:r>
              <a:rPr lang="ja-JP" altLang="en-US" sz="2400" b="1" dirty="0"/>
              <a:t>オンラインの取引</a:t>
            </a:r>
            <a:endParaRPr lang="en-US" altLang="ja-JP" sz="2400" b="1" dirty="0"/>
          </a:p>
          <a:p>
            <a:pPr marL="0" indent="0">
              <a:spcBef>
                <a:spcPts val="1200"/>
              </a:spcBef>
              <a:buNone/>
            </a:pPr>
            <a:r>
              <a:rPr lang="ja-JP" altLang="en-US" sz="2400" dirty="0"/>
              <a:t>注文，支払い，配送状況問い合わせ</a:t>
            </a:r>
            <a:endParaRPr lang="en-US" altLang="ja-JP" sz="2400" dirty="0"/>
          </a:p>
          <a:p>
            <a:pPr>
              <a:spcBef>
                <a:spcPts val="1200"/>
              </a:spcBef>
            </a:pPr>
            <a:r>
              <a:rPr lang="ja-JP" altLang="en-US" sz="2400" b="1" dirty="0"/>
              <a:t>オンラインの銀行</a:t>
            </a:r>
            <a:endParaRPr lang="en-US" altLang="ja-JP" sz="2400" b="1" dirty="0"/>
          </a:p>
          <a:p>
            <a:pPr marL="0" indent="0">
              <a:spcBef>
                <a:spcPts val="1200"/>
              </a:spcBef>
              <a:buNone/>
            </a:pPr>
            <a:r>
              <a:rPr lang="ja-JP" altLang="en-US" sz="2400" dirty="0"/>
              <a:t>送金，残高照会，融資申請</a:t>
            </a:r>
            <a:endParaRPr lang="en-US" altLang="ja-JP" sz="2400" dirty="0"/>
          </a:p>
          <a:p>
            <a:pPr>
              <a:spcBef>
                <a:spcPts val="1200"/>
              </a:spcBef>
            </a:pPr>
            <a:r>
              <a:rPr lang="ja-JP" altLang="en-US" sz="2400" b="1" dirty="0"/>
              <a:t>オンラインの予約</a:t>
            </a:r>
            <a:endParaRPr lang="en-US" altLang="ja-JP" sz="2400" b="1" dirty="0"/>
          </a:p>
          <a:p>
            <a:pPr marL="0" indent="0">
              <a:spcBef>
                <a:spcPts val="1200"/>
              </a:spcBef>
              <a:buNone/>
            </a:pPr>
            <a:r>
              <a:rPr lang="ja-JP" altLang="en-US" sz="2400" dirty="0"/>
              <a:t>列車や飛行機などの座席予約</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②オンラインの取引</a:t>
            </a:r>
            <a:endParaRPr lang="ja-JP" altLang="en-US" dirty="0"/>
          </a:p>
        </p:txBody>
      </p:sp>
    </p:spTree>
    <p:extLst>
      <p:ext uri="{BB962C8B-B14F-4D97-AF65-F5344CB8AC3E}">
        <p14:creationId xmlns:p14="http://schemas.microsoft.com/office/powerpoint/2010/main" val="249506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9</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77617"/>
            <a:ext cx="5108047" cy="5627077"/>
          </a:xfrm>
        </p:spPr>
        <p:txBody>
          <a:bodyPr>
            <a:normAutofit/>
          </a:bodyPr>
          <a:lstStyle/>
          <a:p>
            <a:pPr marL="0" indent="0">
              <a:spcBef>
                <a:spcPts val="1200"/>
              </a:spcBef>
              <a:buNone/>
            </a:pPr>
            <a:r>
              <a:rPr lang="ja-JP" altLang="en-US" sz="2400" b="1" dirty="0"/>
              <a:t>人工知能での学習による上達：</a:t>
            </a:r>
            <a:r>
              <a:rPr lang="ja-JP" altLang="en-US" sz="2400" b="1" dirty="0">
                <a:solidFill>
                  <a:srgbClr val="FF0000"/>
                </a:solidFill>
              </a:rPr>
              <a:t>データを使用</a:t>
            </a:r>
            <a:r>
              <a:rPr lang="ja-JP" altLang="en-US" sz="2400" dirty="0"/>
              <a:t>し，</a:t>
            </a:r>
            <a:r>
              <a:rPr lang="ja-JP" altLang="en-US" sz="2400" b="1" dirty="0"/>
              <a:t>学習</a:t>
            </a:r>
            <a:r>
              <a:rPr lang="ja-JP" altLang="en-US" sz="2400" dirty="0"/>
              <a:t>を通じて</a:t>
            </a:r>
            <a:r>
              <a:rPr lang="ja-JP" altLang="en-US" sz="2400" b="1" dirty="0"/>
              <a:t>知的能力を向上．</a:t>
            </a:r>
            <a:endParaRPr lang="en-US" altLang="ja-JP" sz="2400" dirty="0"/>
          </a:p>
          <a:p>
            <a:pPr>
              <a:spcBef>
                <a:spcPts val="1200"/>
              </a:spcBef>
            </a:pPr>
            <a:r>
              <a:rPr lang="en-US" altLang="ja-JP" sz="2400" b="1" dirty="0" err="1"/>
              <a:t>ChatGPT（自然言語処理による対話型AI）</a:t>
            </a:r>
            <a:r>
              <a:rPr lang="ja-JP" altLang="en-US" sz="2400" b="1" dirty="0"/>
              <a:t>などの対話型</a:t>
            </a:r>
            <a:r>
              <a:rPr lang="en-US" altLang="ja-JP" sz="2400" b="1" dirty="0"/>
              <a:t>AI</a:t>
            </a:r>
          </a:p>
          <a:p>
            <a:pPr marL="0" indent="0">
              <a:spcBef>
                <a:spcPts val="1200"/>
              </a:spcBef>
              <a:buNone/>
            </a:pPr>
            <a:r>
              <a:rPr lang="ja-JP" altLang="en-US" sz="2400" dirty="0"/>
              <a:t>（対話，自由なアイデア出し，要約，翻訳など）</a:t>
            </a:r>
            <a:endParaRPr lang="en-US" altLang="ja-JP" sz="2400" dirty="0"/>
          </a:p>
          <a:p>
            <a:pPr>
              <a:spcBef>
                <a:spcPts val="1200"/>
              </a:spcBef>
            </a:pPr>
            <a:r>
              <a:rPr lang="ja-JP" altLang="en-US" sz="2400" b="1" dirty="0"/>
              <a:t>医用画像や自動運転での画像理解</a:t>
            </a:r>
            <a:endParaRPr lang="en-US" altLang="ja-JP" sz="2400" b="1" dirty="0"/>
          </a:p>
          <a:p>
            <a:pPr marL="0" indent="0">
              <a:spcBef>
                <a:spcPts val="1200"/>
              </a:spcBef>
              <a:buNone/>
            </a:pPr>
            <a:r>
              <a:rPr lang="ja-JP" altLang="en-US" sz="2400" dirty="0"/>
              <a:t>（画像診断，物体認識など）</a:t>
            </a:r>
            <a:endParaRPr lang="en-US" altLang="ja-JP" sz="2400" dirty="0"/>
          </a:p>
          <a:p>
            <a:pPr>
              <a:spcBef>
                <a:spcPts val="1200"/>
              </a:spcBef>
            </a:pPr>
            <a:r>
              <a:rPr lang="ja-JP" altLang="en-US" sz="2400" b="1" dirty="0"/>
              <a:t>オンラインショッピングでの情報推薦</a:t>
            </a:r>
            <a:br>
              <a:rPr lang="en-US" altLang="ja-JP" sz="2400" dirty="0"/>
            </a:br>
            <a:r>
              <a:rPr lang="ja-JP" altLang="en-US" sz="2400" dirty="0"/>
              <a:t>（過去の履歴からの商品の順位付けなど）</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③人工知能</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4620</Words>
  <Application>Microsoft Office PowerPoint</Application>
  <PresentationFormat>画面に合わせる (4:3)</PresentationFormat>
  <Paragraphs>546</Paragraphs>
  <Slides>65</Slides>
  <Notes>65</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65</vt:i4>
      </vt:variant>
    </vt:vector>
  </HeadingPairs>
  <TitlesOfParts>
    <vt:vector size="78" baseType="lpstr">
      <vt:lpstr>ＭＳ Ｐゴシック</vt:lpstr>
      <vt:lpstr>ＭＳ ゴシック</vt:lpstr>
      <vt:lpstr>メイリオ</vt:lpstr>
      <vt:lpstr>游ゴシック</vt:lpstr>
      <vt:lpstr>游明朝</vt:lpstr>
      <vt:lpstr>Arial</vt:lpstr>
      <vt:lpstr>Calibri</vt:lpstr>
      <vt:lpstr>Calibri Light</vt:lpstr>
      <vt:lpstr>Segoe UI</vt:lpstr>
      <vt:lpstr>Office テーマ</vt:lpstr>
      <vt:lpstr>1_Office テーマ</vt:lpstr>
      <vt:lpstr>2_Office テーマ</vt:lpstr>
      <vt:lpstr>Worksheet</vt:lpstr>
      <vt:lpstr>cs-6.データベースと データサイエンス </vt:lpstr>
      <vt:lpstr>PowerPoint プレゼンテーション</vt:lpstr>
      <vt:lpstr>アウトライン</vt:lpstr>
      <vt:lpstr>6-1データベースと データサイエンス </vt:lpstr>
      <vt:lpstr>データベースとは</vt:lpstr>
      <vt:lpstr>データベースの必要性</vt:lpstr>
      <vt:lpstr>データベースの利用分野 ①オンラインコミュニケーション</vt:lpstr>
      <vt:lpstr>データベースの利用分野 ②オンラインの取引</vt:lpstr>
      <vt:lpstr>データベースの利用分野 ③人工知能</vt:lpstr>
      <vt:lpstr>データベースの利用分野 ④データによる分析，予測</vt:lpstr>
      <vt:lpstr>サイバーフィジカル</vt:lpstr>
      <vt:lpstr>ここまでのまとめ</vt:lpstr>
      <vt:lpstr>データサイエンス</vt:lpstr>
      <vt:lpstr>6-2 表計算ソフトウエア </vt:lpstr>
      <vt:lpstr>パソコンの威力</vt:lpstr>
      <vt:lpstr>表計算ソフトウエアは何の役に立つのか</vt:lpstr>
      <vt:lpstr>例えば、こんなことが簡単にできる</vt:lpstr>
      <vt:lpstr>例えば、こんなことが簡単にできる</vt:lpstr>
      <vt:lpstr>例えば、こんなことが簡単にできる</vt:lpstr>
      <vt:lpstr>6-3 Office365とExcel </vt:lpstr>
      <vt:lpstr>Office 365の主な機能</vt:lpstr>
      <vt:lpstr>Office 365の種類</vt:lpstr>
      <vt:lpstr>Office 365オンライン版でExcelを起動</vt:lpstr>
      <vt:lpstr>Office 365オンライン版でExcelを起動</vt:lpstr>
      <vt:lpstr>Office 365オンライン版でExcelを起動</vt:lpstr>
      <vt:lpstr>Office 365オンライン版でExcelを起動</vt:lpstr>
      <vt:lpstr>Office 365アプリ版のインストールと Excelの起動</vt:lpstr>
      <vt:lpstr>Office 365アプリ版のインストールと Excelの起動</vt:lpstr>
      <vt:lpstr>Office 365アプリ版のインストールと Excelの起動</vt:lpstr>
      <vt:lpstr>Office 365アプリ版のインストールと Excelの起動</vt:lpstr>
      <vt:lpstr>Office 365アプリ版のインストールと Excelの起動</vt:lpstr>
      <vt:lpstr>6-4 Excelの基本 </vt:lpstr>
      <vt:lpstr>オンライン版のExcelの画面（メニュー、リボン、ワークシートなど）</vt:lpstr>
      <vt:lpstr>アプリ版のExcelの画面（メニュー、リボン、ワークシートなど）</vt:lpstr>
      <vt:lpstr>Excelのワークシート</vt:lpstr>
      <vt:lpstr>Excelのブック</vt:lpstr>
      <vt:lpstr>Excelのスタート画面</vt:lpstr>
      <vt:lpstr>アクティブセル</vt:lpstr>
      <vt:lpstr>アクティブセルでの数式の入力</vt:lpstr>
      <vt:lpstr>数式バーで数式の確認①</vt:lpstr>
      <vt:lpstr>数式バーで数式の確認②</vt:lpstr>
      <vt:lpstr>アクティブセルでの数式の入力</vt:lpstr>
      <vt:lpstr>Excelの数式</vt:lpstr>
      <vt:lpstr>セルの数式と値のクリア</vt:lpstr>
      <vt:lpstr>セルの数値と値のクリア</vt:lpstr>
      <vt:lpstr>元に戻す操作</vt:lpstr>
      <vt:lpstr>6-5 散布図（Excelを使用） </vt:lpstr>
      <vt:lpstr>散布図の用途</vt:lpstr>
      <vt:lpstr>分布から読み取れること</vt:lpstr>
      <vt:lpstr>Excelでの散布図の作成手順</vt:lpstr>
      <vt:lpstr>Excelでの散布図の種類の選択</vt:lpstr>
      <vt:lpstr>PowerPoint プレゼンテーション</vt:lpstr>
      <vt:lpstr>6-6 合計、平均（Excelを使用） </vt:lpstr>
      <vt:lpstr>Excelで合計を求めるSUM</vt:lpstr>
      <vt:lpstr>Excelで平均を求めるAVERAGE</vt:lpstr>
      <vt:lpstr>平均</vt:lpstr>
      <vt:lpstr>平均を使うときの注意点</vt:lpstr>
      <vt:lpstr>PowerPoint プレゼンテーション</vt:lpstr>
      <vt:lpstr>6-7 分布、密度（Excelを使用） </vt:lpstr>
      <vt:lpstr>ヒストグラム</vt:lpstr>
      <vt:lpstr>Excelでのヒストグラムの作成手順</vt:lpstr>
      <vt:lpstr>ヒストグラムから読み取れること</vt:lpstr>
      <vt:lpstr>データサイエンス</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68</cp:revision>
  <dcterms:created xsi:type="dcterms:W3CDTF">2020-06-03T12:20:31Z</dcterms:created>
  <dcterms:modified xsi:type="dcterms:W3CDTF">2025-05-21T06:32:12Z</dcterms:modified>
</cp:coreProperties>
</file>