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6"/>
  </p:notesMasterIdLst>
  <p:sldIdLst>
    <p:sldId id="544" r:id="rId3"/>
    <p:sldId id="1779" r:id="rId4"/>
    <p:sldId id="696" r:id="rId5"/>
    <p:sldId id="1279" r:id="rId6"/>
    <p:sldId id="1817" r:id="rId7"/>
    <p:sldId id="1842" r:id="rId8"/>
    <p:sldId id="1843" r:id="rId9"/>
    <p:sldId id="1844" r:id="rId10"/>
    <p:sldId id="1845" r:id="rId11"/>
    <p:sldId id="821" r:id="rId12"/>
    <p:sldId id="1358" r:id="rId13"/>
    <p:sldId id="2018" r:id="rId14"/>
    <p:sldId id="2017" r:id="rId15"/>
    <p:sldId id="2019" r:id="rId16"/>
    <p:sldId id="1891" r:id="rId17"/>
    <p:sldId id="2020" r:id="rId18"/>
    <p:sldId id="2021" r:id="rId19"/>
    <p:sldId id="2022" r:id="rId20"/>
    <p:sldId id="2023" r:id="rId21"/>
    <p:sldId id="2024" r:id="rId22"/>
    <p:sldId id="2025" r:id="rId23"/>
    <p:sldId id="2026" r:id="rId24"/>
    <p:sldId id="2027" r:id="rId25"/>
    <p:sldId id="2028" r:id="rId26"/>
    <p:sldId id="2029" r:id="rId27"/>
    <p:sldId id="1934" r:id="rId28"/>
    <p:sldId id="1935" r:id="rId29"/>
    <p:sldId id="2030" r:id="rId30"/>
    <p:sldId id="2031" r:id="rId31"/>
    <p:sldId id="824" r:id="rId32"/>
    <p:sldId id="1359" r:id="rId33"/>
    <p:sldId id="1814" r:id="rId34"/>
    <p:sldId id="657" r:id="rId35"/>
    <p:sldId id="1352" r:id="rId36"/>
    <p:sldId id="1777" r:id="rId37"/>
    <p:sldId id="1778" r:id="rId38"/>
    <p:sldId id="1353" r:id="rId39"/>
    <p:sldId id="2032" r:id="rId40"/>
    <p:sldId id="2033" r:id="rId41"/>
    <p:sldId id="1365" r:id="rId42"/>
    <p:sldId id="1046" r:id="rId43"/>
    <p:sldId id="599" r:id="rId44"/>
    <p:sldId id="608" r:id="rId45"/>
    <p:sldId id="609" r:id="rId46"/>
    <p:sldId id="610" r:id="rId47"/>
    <p:sldId id="612" r:id="rId48"/>
    <p:sldId id="613" r:id="rId49"/>
    <p:sldId id="611" r:id="rId50"/>
    <p:sldId id="1047" r:id="rId51"/>
    <p:sldId id="834" r:id="rId52"/>
    <p:sldId id="1770" r:id="rId53"/>
    <p:sldId id="1780" r:id="rId54"/>
    <p:sldId id="1366" r:id="rId5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 autoAdjust="0"/>
    <p:restoredTop sz="91983" autoAdjust="0"/>
  </p:normalViewPr>
  <p:slideViewPr>
    <p:cSldViewPr snapToGrid="0">
      <p:cViewPr varScale="1">
        <p:scale>
          <a:sx n="48" d="100"/>
          <a:sy n="48" d="100"/>
        </p:scale>
        <p:origin x="128" y="20"/>
      </p:cViewPr>
      <p:guideLst/>
    </p:cSldViewPr>
  </p:slideViewPr>
  <p:notesTextViewPr>
    <p:cViewPr>
      <p:scale>
        <a:sx n="3" d="2"/>
        <a:sy n="3" d="2"/>
      </p:scale>
      <p:origin x="0" y="-188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B7504-8C9D-480F-B01A-7B86C15148E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202F129-EA9B-40F8-B18F-58857956229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ja-JP" sz="2000"/>
            <a:t>それぞれ特徴がある</a:t>
          </a:r>
          <a:endParaRPr lang="en-US" sz="2000"/>
        </a:p>
      </dgm:t>
    </dgm:pt>
    <dgm:pt modelId="{372DD1B9-16B8-445B-B32B-2E23882D7C66}" type="parTrans" cxnId="{A625F3C1-A9A5-4796-93B2-D6D54696B05D}">
      <dgm:prSet/>
      <dgm:spPr/>
      <dgm:t>
        <a:bodyPr/>
        <a:lstStyle/>
        <a:p>
          <a:endParaRPr lang="en-US" sz="2000"/>
        </a:p>
      </dgm:t>
    </dgm:pt>
    <dgm:pt modelId="{B0B9515F-AE4D-4788-807D-CD571FD7C476}" type="sibTrans" cxnId="{A625F3C1-A9A5-4796-93B2-D6D54696B05D}">
      <dgm:prSet/>
      <dgm:spPr/>
      <dgm:t>
        <a:bodyPr/>
        <a:lstStyle/>
        <a:p>
          <a:endParaRPr lang="en-US" sz="2000"/>
        </a:p>
      </dgm:t>
    </dgm:pt>
    <dgm:pt modelId="{F7EC8854-BF7E-4087-AD29-BEEDE23F496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Java		</a:t>
          </a:r>
        </a:p>
      </dgm:t>
    </dgm:pt>
    <dgm:pt modelId="{5FB077F3-6F90-4EC6-90CB-4563A1F8A56B}" type="parTrans" cxnId="{E1D4D9FE-42FF-4FD1-8EC8-EBAAB13D57EC}">
      <dgm:prSet/>
      <dgm:spPr/>
      <dgm:t>
        <a:bodyPr/>
        <a:lstStyle/>
        <a:p>
          <a:endParaRPr lang="en-US" sz="2000"/>
        </a:p>
      </dgm:t>
    </dgm:pt>
    <dgm:pt modelId="{31081002-9664-4860-91A1-3B0A1B9F4EE3}" type="sibTrans" cxnId="{E1D4D9FE-42FF-4FD1-8EC8-EBAAB13D57EC}">
      <dgm:prSet/>
      <dgm:spPr/>
      <dgm:t>
        <a:bodyPr/>
        <a:lstStyle/>
        <a:p>
          <a:endParaRPr lang="en-US" sz="2000"/>
        </a:p>
      </dgm:t>
    </dgm:pt>
    <dgm:pt modelId="{1D071B22-4B05-4451-9AC3-77750F16C7FC}">
      <dgm:prSet custT="1"/>
      <dgm:spPr/>
      <dgm:t>
        <a:bodyPr/>
        <a:lstStyle/>
        <a:p>
          <a:pPr algn="l">
            <a:lnSpc>
              <a:spcPct val="100000"/>
            </a:lnSpc>
            <a:buFont typeface="+mj-lt"/>
            <a:buAutoNum type="arabicPeriod"/>
          </a:pPr>
          <a:r>
            <a:rPr lang="ja-JP" altLang="en-US" sz="2000" b="0" i="0" dirty="0">
              <a:solidFill>
                <a:srgbClr val="374151"/>
              </a:solidFill>
              <a:effectLst/>
              <a:latin typeface="Söhne"/>
            </a:rPr>
            <a:t>どのコンピュータでも同じプログラムが実行可能</a:t>
          </a:r>
          <a:endParaRPr lang="en-US" sz="2000" dirty="0"/>
        </a:p>
      </dgm:t>
    </dgm:pt>
    <dgm:pt modelId="{1AC850E4-5087-4958-8FDE-0D365BB50002}" type="parTrans" cxnId="{3D0E1EDC-920F-497F-8F18-62C595C9F581}">
      <dgm:prSet/>
      <dgm:spPr/>
      <dgm:t>
        <a:bodyPr/>
        <a:lstStyle/>
        <a:p>
          <a:endParaRPr lang="en-US" sz="2000"/>
        </a:p>
      </dgm:t>
    </dgm:pt>
    <dgm:pt modelId="{B76D3A9F-39C7-4ECE-98B7-7EE9236D8450}" type="sibTrans" cxnId="{3D0E1EDC-920F-497F-8F18-62C595C9F581}">
      <dgm:prSet/>
      <dgm:spPr/>
      <dgm:t>
        <a:bodyPr/>
        <a:lstStyle/>
        <a:p>
          <a:endParaRPr lang="en-US" sz="2000"/>
        </a:p>
      </dgm:t>
    </dgm:pt>
    <dgm:pt modelId="{FB431C7B-4951-40BB-9333-5A9AB07A3BD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Python	</a:t>
          </a:r>
        </a:p>
      </dgm:t>
    </dgm:pt>
    <dgm:pt modelId="{5AB566DC-B763-4AC7-863A-1D10F6773FED}" type="parTrans" cxnId="{D881748E-75BE-49E8-96C4-1327C2F930C2}">
      <dgm:prSet/>
      <dgm:spPr/>
      <dgm:t>
        <a:bodyPr/>
        <a:lstStyle/>
        <a:p>
          <a:endParaRPr lang="en-US" sz="2000"/>
        </a:p>
      </dgm:t>
    </dgm:pt>
    <dgm:pt modelId="{339A8A34-67E3-4719-8196-2843C80556AD}" type="sibTrans" cxnId="{D881748E-75BE-49E8-96C4-1327C2F930C2}">
      <dgm:prSet/>
      <dgm:spPr/>
      <dgm:t>
        <a:bodyPr/>
        <a:lstStyle/>
        <a:p>
          <a:endParaRPr lang="en-US" sz="2000"/>
        </a:p>
      </dgm:t>
    </dgm:pt>
    <dgm:pt modelId="{16DDBF70-9443-4317-8608-19D282AA777A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ja-JP" altLang="en-US" sz="2000" dirty="0"/>
            <a:t>シンプルで，実行も簡単．初心者にとって学びやすい．</a:t>
          </a:r>
          <a:endParaRPr lang="en-US" sz="2000" dirty="0"/>
        </a:p>
      </dgm:t>
    </dgm:pt>
    <dgm:pt modelId="{F670810B-C67C-45E2-8972-2B607D938081}" type="parTrans" cxnId="{639A5262-16C3-4218-A5B5-F3D6C4A097F3}">
      <dgm:prSet/>
      <dgm:spPr/>
      <dgm:t>
        <a:bodyPr/>
        <a:lstStyle/>
        <a:p>
          <a:endParaRPr lang="en-US" sz="2000"/>
        </a:p>
      </dgm:t>
    </dgm:pt>
    <dgm:pt modelId="{ECA162D9-BD21-4E0C-B5CD-D4B8B4307713}" type="sibTrans" cxnId="{639A5262-16C3-4218-A5B5-F3D6C4A097F3}">
      <dgm:prSet/>
      <dgm:spPr/>
      <dgm:t>
        <a:bodyPr/>
        <a:lstStyle/>
        <a:p>
          <a:endParaRPr lang="en-US" sz="2000"/>
        </a:p>
      </dgm:t>
    </dgm:pt>
    <dgm:pt modelId="{EB3D128B-09BC-43F5-9162-001F5A0260B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/>
            <a:t>C / C++ 	</a:t>
          </a:r>
        </a:p>
      </dgm:t>
    </dgm:pt>
    <dgm:pt modelId="{2B1764CF-1E82-492F-808C-A5A10BCE2040}" type="parTrans" cxnId="{547AB8AC-623B-40C1-8783-9ED74F8BC894}">
      <dgm:prSet/>
      <dgm:spPr/>
      <dgm:t>
        <a:bodyPr/>
        <a:lstStyle/>
        <a:p>
          <a:endParaRPr lang="en-US" sz="2000"/>
        </a:p>
      </dgm:t>
    </dgm:pt>
    <dgm:pt modelId="{3C2E9478-DEC8-4FDC-8E93-FF7C93F2D449}" type="sibTrans" cxnId="{547AB8AC-623B-40C1-8783-9ED74F8BC894}">
      <dgm:prSet/>
      <dgm:spPr/>
      <dgm:t>
        <a:bodyPr/>
        <a:lstStyle/>
        <a:p>
          <a:endParaRPr lang="en-US" sz="2000"/>
        </a:p>
      </dgm:t>
    </dgm:pt>
    <dgm:pt modelId="{6A8DC7A2-935A-4019-A3C1-89FFB07EEA5E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ja-JP" altLang="en-US" sz="2000" b="0" i="0" dirty="0"/>
            <a:t>コンピュータの性能を最大限引き出すために適する</a:t>
          </a:r>
          <a:r>
            <a:rPr lang="ja-JP" altLang="en-US" sz="2000" dirty="0"/>
            <a:t>．</a:t>
          </a:r>
          <a:endParaRPr lang="en-US" sz="2000" dirty="0"/>
        </a:p>
      </dgm:t>
    </dgm:pt>
    <dgm:pt modelId="{95A6A471-13E6-48B3-A582-063ED876366C}" type="parTrans" cxnId="{6CF24808-3E98-49B9-BD30-4EF97295BED5}">
      <dgm:prSet/>
      <dgm:spPr/>
      <dgm:t>
        <a:bodyPr/>
        <a:lstStyle/>
        <a:p>
          <a:endParaRPr lang="en-US" sz="2000"/>
        </a:p>
      </dgm:t>
    </dgm:pt>
    <dgm:pt modelId="{3902450E-64D3-4DF1-91F7-F743767E0A4D}" type="sibTrans" cxnId="{6CF24808-3E98-49B9-BD30-4EF97295BED5}">
      <dgm:prSet/>
      <dgm:spPr/>
      <dgm:t>
        <a:bodyPr/>
        <a:lstStyle/>
        <a:p>
          <a:endParaRPr lang="en-US" sz="2000"/>
        </a:p>
      </dgm:t>
    </dgm:pt>
    <dgm:pt modelId="{F425C14C-1BF9-49FA-812D-C183A3DC466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/>
            <a:t>R			</a:t>
          </a:r>
        </a:p>
      </dgm:t>
    </dgm:pt>
    <dgm:pt modelId="{74C20827-4081-4ACC-91B7-B9402737B9A7}" type="parTrans" cxnId="{F1479ECD-8988-4364-8097-93B2AFC97D5E}">
      <dgm:prSet/>
      <dgm:spPr/>
      <dgm:t>
        <a:bodyPr/>
        <a:lstStyle/>
        <a:p>
          <a:endParaRPr lang="en-US" sz="2000"/>
        </a:p>
      </dgm:t>
    </dgm:pt>
    <dgm:pt modelId="{2AEB5216-91A8-48A8-BE4A-45CD43BCC596}" type="sibTrans" cxnId="{F1479ECD-8988-4364-8097-93B2AFC97D5E}">
      <dgm:prSet/>
      <dgm:spPr/>
      <dgm:t>
        <a:bodyPr/>
        <a:lstStyle/>
        <a:p>
          <a:endParaRPr lang="en-US" sz="2000"/>
        </a:p>
      </dgm:t>
    </dgm:pt>
    <dgm:pt modelId="{EB03B293-C161-43D5-821A-D4695D9F43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2000" dirty="0"/>
            <a:t>データ処理に特化したコマンド言語</a:t>
          </a:r>
          <a:endParaRPr lang="en-US" sz="2000" dirty="0"/>
        </a:p>
      </dgm:t>
    </dgm:pt>
    <dgm:pt modelId="{9CEF4E6C-A31F-4CDA-849E-55017B159951}" type="parTrans" cxnId="{3033593B-9046-4D3E-9B11-458FB3683945}">
      <dgm:prSet/>
      <dgm:spPr/>
      <dgm:t>
        <a:bodyPr/>
        <a:lstStyle/>
        <a:p>
          <a:endParaRPr lang="en-US" sz="2000"/>
        </a:p>
      </dgm:t>
    </dgm:pt>
    <dgm:pt modelId="{FE847EF8-F19E-42B0-B070-6966DC096ABA}" type="sibTrans" cxnId="{3033593B-9046-4D3E-9B11-458FB3683945}">
      <dgm:prSet/>
      <dgm:spPr/>
      <dgm:t>
        <a:bodyPr/>
        <a:lstStyle/>
        <a:p>
          <a:endParaRPr lang="en-US" sz="2000"/>
        </a:p>
      </dgm:t>
    </dgm:pt>
    <dgm:pt modelId="{AE16DAE4-C97F-4BEA-9EB0-E0BC1BFA864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/>
            <a:t>SQL			</a:t>
          </a:r>
        </a:p>
      </dgm:t>
    </dgm:pt>
    <dgm:pt modelId="{E341CBD5-EE6D-460D-A0F3-C608377C3745}" type="parTrans" cxnId="{93F4CD2D-C29B-4531-9EDF-CE0AA1AF968C}">
      <dgm:prSet/>
      <dgm:spPr/>
      <dgm:t>
        <a:bodyPr/>
        <a:lstStyle/>
        <a:p>
          <a:endParaRPr lang="en-US" sz="2000"/>
        </a:p>
      </dgm:t>
    </dgm:pt>
    <dgm:pt modelId="{4F8A938E-9520-44F5-958B-405C3EE6E32E}" type="sibTrans" cxnId="{93F4CD2D-C29B-4531-9EDF-CE0AA1AF968C}">
      <dgm:prSet/>
      <dgm:spPr/>
      <dgm:t>
        <a:bodyPr/>
        <a:lstStyle/>
        <a:p>
          <a:endParaRPr lang="en-US" sz="2000"/>
        </a:p>
      </dgm:t>
    </dgm:pt>
    <dgm:pt modelId="{45535DF1-17E0-4A65-A7D5-69F3A55FA5D0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ja-JP" sz="2000" dirty="0"/>
            <a:t>データベースに特化したコマンド言語</a:t>
          </a:r>
          <a:endParaRPr lang="en-US" sz="2000" dirty="0"/>
        </a:p>
      </dgm:t>
    </dgm:pt>
    <dgm:pt modelId="{BAFF28DA-887D-4FF6-B435-4E58195677C1}" type="parTrans" cxnId="{4FEFA32D-D391-499C-A0AD-8C8E2C0E26E4}">
      <dgm:prSet/>
      <dgm:spPr/>
      <dgm:t>
        <a:bodyPr/>
        <a:lstStyle/>
        <a:p>
          <a:endParaRPr lang="en-US" sz="2000"/>
        </a:p>
      </dgm:t>
    </dgm:pt>
    <dgm:pt modelId="{8F2D5768-3562-4361-BD9D-AA3E4B538872}" type="sibTrans" cxnId="{4FEFA32D-D391-499C-A0AD-8C8E2C0E26E4}">
      <dgm:prSet/>
      <dgm:spPr/>
      <dgm:t>
        <a:bodyPr/>
        <a:lstStyle/>
        <a:p>
          <a:endParaRPr lang="en-US" sz="2000"/>
        </a:p>
      </dgm:t>
    </dgm:pt>
    <dgm:pt modelId="{26E93CB6-5BA0-4F32-B3A5-1B32E559311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/>
            <a:t>MATLAB / Octave	</a:t>
          </a:r>
        </a:p>
      </dgm:t>
    </dgm:pt>
    <dgm:pt modelId="{B49C6F60-3D1C-47CA-9E4C-2DCF29A86F62}" type="parTrans" cxnId="{59CB9A2A-80AE-4FCB-91AF-35337DB74EFA}">
      <dgm:prSet/>
      <dgm:spPr/>
      <dgm:t>
        <a:bodyPr/>
        <a:lstStyle/>
        <a:p>
          <a:endParaRPr lang="en-US" sz="2000"/>
        </a:p>
      </dgm:t>
    </dgm:pt>
    <dgm:pt modelId="{4950526B-0D84-4405-9172-854E83D8898A}" type="sibTrans" cxnId="{59CB9A2A-80AE-4FCB-91AF-35337DB74EFA}">
      <dgm:prSet/>
      <dgm:spPr/>
      <dgm:t>
        <a:bodyPr/>
        <a:lstStyle/>
        <a:p>
          <a:endParaRPr lang="en-US" sz="2000"/>
        </a:p>
      </dgm:t>
    </dgm:pt>
    <dgm:pt modelId="{AF30F617-4E25-486F-BE29-C4848B1083A2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ja-JP" sz="2000" dirty="0"/>
            <a:t>数値計算，信号処理などに特化したコマンド言語</a:t>
          </a:r>
          <a:endParaRPr lang="en-US" sz="2000" dirty="0"/>
        </a:p>
      </dgm:t>
    </dgm:pt>
    <dgm:pt modelId="{42F60972-DD67-4195-A167-05A86DFE226A}" type="parTrans" cxnId="{288EAD99-6CCD-4E30-B10D-5F4CB44D87F6}">
      <dgm:prSet/>
      <dgm:spPr/>
      <dgm:t>
        <a:bodyPr/>
        <a:lstStyle/>
        <a:p>
          <a:endParaRPr lang="en-US" sz="2000"/>
        </a:p>
      </dgm:t>
    </dgm:pt>
    <dgm:pt modelId="{6E663389-EBFC-4159-8F18-8056460B6687}" type="sibTrans" cxnId="{288EAD99-6CCD-4E30-B10D-5F4CB44D87F6}">
      <dgm:prSet/>
      <dgm:spPr/>
      <dgm:t>
        <a:bodyPr/>
        <a:lstStyle/>
        <a:p>
          <a:endParaRPr lang="en-US" sz="2000"/>
        </a:p>
      </dgm:t>
    </dgm:pt>
    <dgm:pt modelId="{C0055F46-AE63-4BD8-9C62-B948D75B3138}" type="pres">
      <dgm:prSet presAssocID="{84DB7504-8C9D-480F-B01A-7B86C15148E0}" presName="root" presStyleCnt="0">
        <dgm:presLayoutVars>
          <dgm:dir/>
          <dgm:resizeHandles val="exact"/>
        </dgm:presLayoutVars>
      </dgm:prSet>
      <dgm:spPr/>
    </dgm:pt>
    <dgm:pt modelId="{E1F1B721-E63C-41BA-850B-98BDF48D7B6D}" type="pres">
      <dgm:prSet presAssocID="{8202F129-EA9B-40F8-B18F-588579562295}" presName="compNode" presStyleCnt="0"/>
      <dgm:spPr/>
    </dgm:pt>
    <dgm:pt modelId="{CA5FAA0A-B465-4D95-95FC-94D304BBA4D0}" type="pres">
      <dgm:prSet presAssocID="{8202F129-EA9B-40F8-B18F-588579562295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15DA85D-7113-4E7A-86EB-ED79ED6E41C8}" type="pres">
      <dgm:prSet presAssocID="{8202F129-EA9B-40F8-B18F-588579562295}" presName="iconSpace" presStyleCnt="0"/>
      <dgm:spPr/>
    </dgm:pt>
    <dgm:pt modelId="{2C4FC00F-946A-45C6-9A5C-D5042F3673B9}" type="pres">
      <dgm:prSet presAssocID="{8202F129-EA9B-40F8-B18F-588579562295}" presName="parTx" presStyleLbl="revTx" presStyleIdx="0" presStyleCnt="14">
        <dgm:presLayoutVars>
          <dgm:chMax val="0"/>
          <dgm:chPref val="0"/>
        </dgm:presLayoutVars>
      </dgm:prSet>
      <dgm:spPr/>
    </dgm:pt>
    <dgm:pt modelId="{0403FA67-4E27-4B6C-ADD6-5BC932EAB15A}" type="pres">
      <dgm:prSet presAssocID="{8202F129-EA9B-40F8-B18F-588579562295}" presName="txSpace" presStyleCnt="0"/>
      <dgm:spPr/>
    </dgm:pt>
    <dgm:pt modelId="{8379923F-AA02-4B63-8DCC-9E46A82D0DA0}" type="pres">
      <dgm:prSet presAssocID="{8202F129-EA9B-40F8-B18F-588579562295}" presName="desTx" presStyleLbl="revTx" presStyleIdx="1" presStyleCnt="14">
        <dgm:presLayoutVars/>
      </dgm:prSet>
      <dgm:spPr/>
    </dgm:pt>
    <dgm:pt modelId="{DA05D1EB-39D6-4931-9F85-152CF281ADCD}" type="pres">
      <dgm:prSet presAssocID="{B0B9515F-AE4D-4788-807D-CD571FD7C476}" presName="sibTrans" presStyleCnt="0"/>
      <dgm:spPr/>
    </dgm:pt>
    <dgm:pt modelId="{DC2184A8-88CB-4BC5-8624-B57F512EE4FF}" type="pres">
      <dgm:prSet presAssocID="{F7EC8854-BF7E-4087-AD29-BEEDE23F496E}" presName="compNode" presStyleCnt="0"/>
      <dgm:spPr/>
    </dgm:pt>
    <dgm:pt modelId="{1CBF0BFA-9446-4350-9873-D795E92046BA}" type="pres">
      <dgm:prSet presAssocID="{F7EC8854-BF7E-4087-AD29-BEEDE23F496E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649F4D7-53B6-401B-8A15-A3F7F72EFDC2}" type="pres">
      <dgm:prSet presAssocID="{F7EC8854-BF7E-4087-AD29-BEEDE23F496E}" presName="iconSpace" presStyleCnt="0"/>
      <dgm:spPr/>
    </dgm:pt>
    <dgm:pt modelId="{5C048B27-4864-41BF-B14F-D7DD75B35B34}" type="pres">
      <dgm:prSet presAssocID="{F7EC8854-BF7E-4087-AD29-BEEDE23F496E}" presName="parTx" presStyleLbl="revTx" presStyleIdx="2" presStyleCnt="14" custLinFactX="15204" custLinFactNeighborX="100000" custLinFactNeighborY="-498">
        <dgm:presLayoutVars>
          <dgm:chMax val="0"/>
          <dgm:chPref val="0"/>
        </dgm:presLayoutVars>
      </dgm:prSet>
      <dgm:spPr/>
    </dgm:pt>
    <dgm:pt modelId="{34FAD95E-42B4-44B4-B8B8-D4BB0AC4407A}" type="pres">
      <dgm:prSet presAssocID="{F7EC8854-BF7E-4087-AD29-BEEDE23F496E}" presName="txSpace" presStyleCnt="0"/>
      <dgm:spPr/>
    </dgm:pt>
    <dgm:pt modelId="{B69E8182-6010-41A8-8CFB-7746B4833970}" type="pres">
      <dgm:prSet presAssocID="{F7EC8854-BF7E-4087-AD29-BEEDE23F496E}" presName="desTx" presStyleLbl="revTx" presStyleIdx="3" presStyleCnt="14" custLinFactNeighborY="-25032">
        <dgm:presLayoutVars/>
      </dgm:prSet>
      <dgm:spPr/>
    </dgm:pt>
    <dgm:pt modelId="{1A5858E2-9EC9-4CD5-A36F-EF5F63257A9A}" type="pres">
      <dgm:prSet presAssocID="{31081002-9664-4860-91A1-3B0A1B9F4EE3}" presName="sibTrans" presStyleCnt="0"/>
      <dgm:spPr/>
    </dgm:pt>
    <dgm:pt modelId="{5BC37CF6-6B21-4881-8ED1-2151C779CE02}" type="pres">
      <dgm:prSet presAssocID="{FB431C7B-4951-40BB-9333-5A9AB07A3BDA}" presName="compNode" presStyleCnt="0"/>
      <dgm:spPr/>
    </dgm:pt>
    <dgm:pt modelId="{C34AED2E-FDCE-46D9-98C9-F23CE692E80F}" type="pres">
      <dgm:prSet presAssocID="{FB431C7B-4951-40BB-9333-5A9AB07A3BDA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000C766-48D6-4DF3-AC0B-55D222EB5ACE}" type="pres">
      <dgm:prSet presAssocID="{FB431C7B-4951-40BB-9333-5A9AB07A3BDA}" presName="iconSpace" presStyleCnt="0"/>
      <dgm:spPr/>
    </dgm:pt>
    <dgm:pt modelId="{4D0B0B3E-DBEB-43B5-A7A8-CFDDCD4B6E9B}" type="pres">
      <dgm:prSet presAssocID="{FB431C7B-4951-40BB-9333-5A9AB07A3BDA}" presName="parTx" presStyleLbl="revTx" presStyleIdx="4" presStyleCnt="14" custLinFactX="-15205" custLinFactNeighborX="-100000" custLinFactNeighborY="-1992">
        <dgm:presLayoutVars>
          <dgm:chMax val="0"/>
          <dgm:chPref val="0"/>
        </dgm:presLayoutVars>
      </dgm:prSet>
      <dgm:spPr/>
    </dgm:pt>
    <dgm:pt modelId="{2A900940-2A2C-4549-8AB5-E49107EFF399}" type="pres">
      <dgm:prSet presAssocID="{FB431C7B-4951-40BB-9333-5A9AB07A3BDA}" presName="txSpace" presStyleCnt="0"/>
      <dgm:spPr/>
    </dgm:pt>
    <dgm:pt modelId="{CFBE253C-E0DD-4F4B-BF1D-C79B1E963FFC}" type="pres">
      <dgm:prSet presAssocID="{FB431C7B-4951-40BB-9333-5A9AB07A3BDA}" presName="desTx" presStyleLbl="revTx" presStyleIdx="5" presStyleCnt="14" custLinFactNeighborX="579" custLinFactNeighborY="-23398">
        <dgm:presLayoutVars/>
      </dgm:prSet>
      <dgm:spPr/>
    </dgm:pt>
    <dgm:pt modelId="{0AB92477-7498-4FF0-B26D-F029B5E37FB0}" type="pres">
      <dgm:prSet presAssocID="{339A8A34-67E3-4719-8196-2843C80556AD}" presName="sibTrans" presStyleCnt="0"/>
      <dgm:spPr/>
    </dgm:pt>
    <dgm:pt modelId="{A7E98EB5-4DE6-4D2B-BE6C-E5DF98871B12}" type="pres">
      <dgm:prSet presAssocID="{EB3D128B-09BC-43F5-9162-001F5A0260B5}" presName="compNode" presStyleCnt="0"/>
      <dgm:spPr/>
    </dgm:pt>
    <dgm:pt modelId="{2744B937-E974-4F66-90C3-056662FF9D80}" type="pres">
      <dgm:prSet presAssocID="{EB3D128B-09BC-43F5-9162-001F5A0260B5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AA6DAC53-0900-4772-B756-8A270443069B}" type="pres">
      <dgm:prSet presAssocID="{EB3D128B-09BC-43F5-9162-001F5A0260B5}" presName="iconSpace" presStyleCnt="0"/>
      <dgm:spPr/>
    </dgm:pt>
    <dgm:pt modelId="{0AEF1B6C-4A7B-4365-8908-1BFE37B8FB23}" type="pres">
      <dgm:prSet presAssocID="{EB3D128B-09BC-43F5-9162-001F5A0260B5}" presName="parTx" presStyleLbl="revTx" presStyleIdx="6" presStyleCnt="14">
        <dgm:presLayoutVars>
          <dgm:chMax val="0"/>
          <dgm:chPref val="0"/>
        </dgm:presLayoutVars>
      </dgm:prSet>
      <dgm:spPr/>
    </dgm:pt>
    <dgm:pt modelId="{BE303A7B-B3B5-4A5C-BCBF-DC90DE90C2C2}" type="pres">
      <dgm:prSet presAssocID="{EB3D128B-09BC-43F5-9162-001F5A0260B5}" presName="txSpace" presStyleCnt="0"/>
      <dgm:spPr/>
    </dgm:pt>
    <dgm:pt modelId="{E2F7DA72-A315-47C5-BEF2-E3A2D705943F}" type="pres">
      <dgm:prSet presAssocID="{EB3D128B-09BC-43F5-9162-001F5A0260B5}" presName="desTx" presStyleLbl="revTx" presStyleIdx="7" presStyleCnt="14" custLinFactNeighborY="-23186">
        <dgm:presLayoutVars/>
      </dgm:prSet>
      <dgm:spPr/>
    </dgm:pt>
    <dgm:pt modelId="{D21B4DF9-C462-4410-A95C-7752F51897CB}" type="pres">
      <dgm:prSet presAssocID="{3C2E9478-DEC8-4FDC-8E93-FF7C93F2D449}" presName="sibTrans" presStyleCnt="0"/>
      <dgm:spPr/>
    </dgm:pt>
    <dgm:pt modelId="{8CFE31CD-51E9-462B-971E-017B83C92424}" type="pres">
      <dgm:prSet presAssocID="{F425C14C-1BF9-49FA-812D-C183A3DC4664}" presName="compNode" presStyleCnt="0"/>
      <dgm:spPr/>
    </dgm:pt>
    <dgm:pt modelId="{F8CFA6DE-5C43-470A-B920-7764985D4256}" type="pres">
      <dgm:prSet presAssocID="{F425C14C-1BF9-49FA-812D-C183A3DC4664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3BF21F8-12A4-4270-8097-A776B531698A}" type="pres">
      <dgm:prSet presAssocID="{F425C14C-1BF9-49FA-812D-C183A3DC4664}" presName="iconSpace" presStyleCnt="0"/>
      <dgm:spPr/>
    </dgm:pt>
    <dgm:pt modelId="{B67A5EEC-BBB0-4D77-B956-DFE7A89B3A0B}" type="pres">
      <dgm:prSet presAssocID="{F425C14C-1BF9-49FA-812D-C183A3DC4664}" presName="parTx" presStyleLbl="revTx" presStyleIdx="8" presStyleCnt="14">
        <dgm:presLayoutVars>
          <dgm:chMax val="0"/>
          <dgm:chPref val="0"/>
        </dgm:presLayoutVars>
      </dgm:prSet>
      <dgm:spPr/>
    </dgm:pt>
    <dgm:pt modelId="{DEFEF3A8-8353-4C71-B1C4-6ECDA2C80D9E}" type="pres">
      <dgm:prSet presAssocID="{F425C14C-1BF9-49FA-812D-C183A3DC4664}" presName="txSpace" presStyleCnt="0"/>
      <dgm:spPr/>
    </dgm:pt>
    <dgm:pt modelId="{1E3D9CB9-B201-4402-B818-4448A5432D66}" type="pres">
      <dgm:prSet presAssocID="{F425C14C-1BF9-49FA-812D-C183A3DC4664}" presName="desTx" presStyleLbl="revTx" presStyleIdx="9" presStyleCnt="14" custLinFactNeighborX="-2895" custLinFactNeighborY="-20778">
        <dgm:presLayoutVars/>
      </dgm:prSet>
      <dgm:spPr/>
    </dgm:pt>
    <dgm:pt modelId="{BB75EDE0-4CB8-4E52-B0AD-FEE85B742A27}" type="pres">
      <dgm:prSet presAssocID="{2AEB5216-91A8-48A8-BE4A-45CD43BCC596}" presName="sibTrans" presStyleCnt="0"/>
      <dgm:spPr/>
    </dgm:pt>
    <dgm:pt modelId="{025EFCDF-7245-4E26-BAEE-5AF41776FC16}" type="pres">
      <dgm:prSet presAssocID="{AE16DAE4-C97F-4BEA-9EB0-E0BC1BFA864A}" presName="compNode" presStyleCnt="0"/>
      <dgm:spPr/>
    </dgm:pt>
    <dgm:pt modelId="{6645098B-45EB-44E1-99E6-973F1DB89F61}" type="pres">
      <dgm:prSet presAssocID="{AE16DAE4-C97F-4BEA-9EB0-E0BC1BFA864A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3DB06F83-7C9A-427F-83B5-5D508A177236}" type="pres">
      <dgm:prSet presAssocID="{AE16DAE4-C97F-4BEA-9EB0-E0BC1BFA864A}" presName="iconSpace" presStyleCnt="0"/>
      <dgm:spPr/>
    </dgm:pt>
    <dgm:pt modelId="{D5D6BCB0-FE70-4B57-8663-4E5CA3D4636A}" type="pres">
      <dgm:prSet presAssocID="{AE16DAE4-C97F-4BEA-9EB0-E0BC1BFA864A}" presName="parTx" presStyleLbl="revTx" presStyleIdx="10" presStyleCnt="14">
        <dgm:presLayoutVars>
          <dgm:chMax val="0"/>
          <dgm:chPref val="0"/>
        </dgm:presLayoutVars>
      </dgm:prSet>
      <dgm:spPr/>
    </dgm:pt>
    <dgm:pt modelId="{EEC14A6F-8D19-4F64-B0E6-9950F55C293C}" type="pres">
      <dgm:prSet presAssocID="{AE16DAE4-C97F-4BEA-9EB0-E0BC1BFA864A}" presName="txSpace" presStyleCnt="0"/>
      <dgm:spPr/>
    </dgm:pt>
    <dgm:pt modelId="{E97475B9-2AA3-4FF5-BE07-39F93E770C6B}" type="pres">
      <dgm:prSet presAssocID="{AE16DAE4-C97F-4BEA-9EB0-E0BC1BFA864A}" presName="desTx" presStyleLbl="revTx" presStyleIdx="11" presStyleCnt="14" custLinFactNeighborX="-1158" custLinFactNeighborY="-20421">
        <dgm:presLayoutVars/>
      </dgm:prSet>
      <dgm:spPr/>
    </dgm:pt>
    <dgm:pt modelId="{F6B5B577-AB7D-4112-B3DF-8E9FEB14B94C}" type="pres">
      <dgm:prSet presAssocID="{4F8A938E-9520-44F5-958B-405C3EE6E32E}" presName="sibTrans" presStyleCnt="0"/>
      <dgm:spPr/>
    </dgm:pt>
    <dgm:pt modelId="{F5E6D7FC-260A-4667-BF91-514753FECF03}" type="pres">
      <dgm:prSet presAssocID="{26E93CB6-5BA0-4F32-B3A5-1B32E5593119}" presName="compNode" presStyleCnt="0"/>
      <dgm:spPr/>
    </dgm:pt>
    <dgm:pt modelId="{DF80E3E1-C92F-44F9-B71B-49EABD5ED70F}" type="pres">
      <dgm:prSet presAssocID="{26E93CB6-5BA0-4F32-B3A5-1B32E5593119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E514775-42AE-4012-BAFD-220D12FED883}" type="pres">
      <dgm:prSet presAssocID="{26E93CB6-5BA0-4F32-B3A5-1B32E5593119}" presName="iconSpace" presStyleCnt="0"/>
      <dgm:spPr/>
    </dgm:pt>
    <dgm:pt modelId="{1EAB8795-71AB-4955-ABEB-560F430E4DE5}" type="pres">
      <dgm:prSet presAssocID="{26E93CB6-5BA0-4F32-B3A5-1B32E5593119}" presName="parTx" presStyleLbl="revTx" presStyleIdx="12" presStyleCnt="14">
        <dgm:presLayoutVars>
          <dgm:chMax val="0"/>
          <dgm:chPref val="0"/>
        </dgm:presLayoutVars>
      </dgm:prSet>
      <dgm:spPr/>
    </dgm:pt>
    <dgm:pt modelId="{8CE99271-9971-44A2-BF98-6F1012E5719D}" type="pres">
      <dgm:prSet presAssocID="{26E93CB6-5BA0-4F32-B3A5-1B32E5593119}" presName="txSpace" presStyleCnt="0"/>
      <dgm:spPr/>
    </dgm:pt>
    <dgm:pt modelId="{E1E69FBA-0535-4948-9808-EF9F1FD21C6D}" type="pres">
      <dgm:prSet presAssocID="{26E93CB6-5BA0-4F32-B3A5-1B32E5593119}" presName="desTx" presStyleLbl="revTx" presStyleIdx="13" presStyleCnt="14" custLinFactNeighborX="-2316" custLinFactNeighborY="-18719">
        <dgm:presLayoutVars/>
      </dgm:prSet>
      <dgm:spPr/>
    </dgm:pt>
  </dgm:ptLst>
  <dgm:cxnLst>
    <dgm:cxn modelId="{6CF24808-3E98-49B9-BD30-4EF97295BED5}" srcId="{EB3D128B-09BC-43F5-9162-001F5A0260B5}" destId="{6A8DC7A2-935A-4019-A3C1-89FFB07EEA5E}" srcOrd="0" destOrd="0" parTransId="{95A6A471-13E6-48B3-A582-063ED876366C}" sibTransId="{3902450E-64D3-4DF1-91F7-F743767E0A4D}"/>
    <dgm:cxn modelId="{F22F740D-C4AC-4ED8-9DE3-9BE2D5336AE4}" type="presOf" srcId="{1D071B22-4B05-4451-9AC3-77750F16C7FC}" destId="{B69E8182-6010-41A8-8CFB-7746B4833970}" srcOrd="0" destOrd="0" presId="urn:microsoft.com/office/officeart/2018/5/layout/CenteredIconLabelDescriptionList"/>
    <dgm:cxn modelId="{6E0ABB0D-E46D-44C5-88E0-94CD8C148C8F}" type="presOf" srcId="{45535DF1-17E0-4A65-A7D5-69F3A55FA5D0}" destId="{E97475B9-2AA3-4FF5-BE07-39F93E770C6B}" srcOrd="0" destOrd="0" presId="urn:microsoft.com/office/officeart/2018/5/layout/CenteredIconLabelDescriptionList"/>
    <dgm:cxn modelId="{59CB9A2A-80AE-4FCB-91AF-35337DB74EFA}" srcId="{84DB7504-8C9D-480F-B01A-7B86C15148E0}" destId="{26E93CB6-5BA0-4F32-B3A5-1B32E5593119}" srcOrd="6" destOrd="0" parTransId="{B49C6F60-3D1C-47CA-9E4C-2DCF29A86F62}" sibTransId="{4950526B-0D84-4405-9172-854E83D8898A}"/>
    <dgm:cxn modelId="{4FEFA32D-D391-499C-A0AD-8C8E2C0E26E4}" srcId="{AE16DAE4-C97F-4BEA-9EB0-E0BC1BFA864A}" destId="{45535DF1-17E0-4A65-A7D5-69F3A55FA5D0}" srcOrd="0" destOrd="0" parTransId="{BAFF28DA-887D-4FF6-B435-4E58195677C1}" sibTransId="{8F2D5768-3562-4361-BD9D-AA3E4B538872}"/>
    <dgm:cxn modelId="{93F4CD2D-C29B-4531-9EDF-CE0AA1AF968C}" srcId="{84DB7504-8C9D-480F-B01A-7B86C15148E0}" destId="{AE16DAE4-C97F-4BEA-9EB0-E0BC1BFA864A}" srcOrd="5" destOrd="0" parTransId="{E341CBD5-EE6D-460D-A0F3-C608377C3745}" sibTransId="{4F8A938E-9520-44F5-958B-405C3EE6E32E}"/>
    <dgm:cxn modelId="{CFE81535-3D0A-40AB-9707-372B2AF339AF}" type="presOf" srcId="{8202F129-EA9B-40F8-B18F-588579562295}" destId="{2C4FC00F-946A-45C6-9A5C-D5042F3673B9}" srcOrd="0" destOrd="0" presId="urn:microsoft.com/office/officeart/2018/5/layout/CenteredIconLabelDescriptionList"/>
    <dgm:cxn modelId="{1A057A35-B467-4BDC-8F10-F0AEDC53BF77}" type="presOf" srcId="{F7EC8854-BF7E-4087-AD29-BEEDE23F496E}" destId="{5C048B27-4864-41BF-B14F-D7DD75B35B34}" srcOrd="0" destOrd="0" presId="urn:microsoft.com/office/officeart/2018/5/layout/CenteredIconLabelDescriptionList"/>
    <dgm:cxn modelId="{3033593B-9046-4D3E-9B11-458FB3683945}" srcId="{F425C14C-1BF9-49FA-812D-C183A3DC4664}" destId="{EB03B293-C161-43D5-821A-D4695D9F4352}" srcOrd="0" destOrd="0" parTransId="{9CEF4E6C-A31F-4CDA-849E-55017B159951}" sibTransId="{FE847EF8-F19E-42B0-B070-6966DC096ABA}"/>
    <dgm:cxn modelId="{7E8A8D3D-E42C-424E-B7B3-6F0662485C78}" type="presOf" srcId="{6A8DC7A2-935A-4019-A3C1-89FFB07EEA5E}" destId="{E2F7DA72-A315-47C5-BEF2-E3A2D705943F}" srcOrd="0" destOrd="0" presId="urn:microsoft.com/office/officeart/2018/5/layout/CenteredIconLabelDescriptionList"/>
    <dgm:cxn modelId="{639A5262-16C3-4218-A5B5-F3D6C4A097F3}" srcId="{FB431C7B-4951-40BB-9333-5A9AB07A3BDA}" destId="{16DDBF70-9443-4317-8608-19D282AA777A}" srcOrd="0" destOrd="0" parTransId="{F670810B-C67C-45E2-8972-2B607D938081}" sibTransId="{ECA162D9-BD21-4E0C-B5CD-D4B8B4307713}"/>
    <dgm:cxn modelId="{F44F494B-8AB4-4B3A-A2CF-78DE82B73F27}" type="presOf" srcId="{F425C14C-1BF9-49FA-812D-C183A3DC4664}" destId="{B67A5EEC-BBB0-4D77-B956-DFE7A89B3A0B}" srcOrd="0" destOrd="0" presId="urn:microsoft.com/office/officeart/2018/5/layout/CenteredIconLabelDescriptionList"/>
    <dgm:cxn modelId="{DA24BD72-F6ED-4AAD-8BBE-B20B7FF8CA81}" type="presOf" srcId="{AF30F617-4E25-486F-BE29-C4848B1083A2}" destId="{E1E69FBA-0535-4948-9808-EF9F1FD21C6D}" srcOrd="0" destOrd="0" presId="urn:microsoft.com/office/officeart/2018/5/layout/CenteredIconLabelDescriptionList"/>
    <dgm:cxn modelId="{D5A7DA7A-8A44-40B6-AFE0-E1F714150975}" type="presOf" srcId="{FB431C7B-4951-40BB-9333-5A9AB07A3BDA}" destId="{4D0B0B3E-DBEB-43B5-A7A8-CFDDCD4B6E9B}" srcOrd="0" destOrd="0" presId="urn:microsoft.com/office/officeart/2018/5/layout/CenteredIconLabelDescriptionList"/>
    <dgm:cxn modelId="{CD3CEC86-0C83-46F5-89BC-042932E79064}" type="presOf" srcId="{26E93CB6-5BA0-4F32-B3A5-1B32E5593119}" destId="{1EAB8795-71AB-4955-ABEB-560F430E4DE5}" srcOrd="0" destOrd="0" presId="urn:microsoft.com/office/officeart/2018/5/layout/CenteredIconLabelDescriptionList"/>
    <dgm:cxn modelId="{D881748E-75BE-49E8-96C4-1327C2F930C2}" srcId="{84DB7504-8C9D-480F-B01A-7B86C15148E0}" destId="{FB431C7B-4951-40BB-9333-5A9AB07A3BDA}" srcOrd="2" destOrd="0" parTransId="{5AB566DC-B763-4AC7-863A-1D10F6773FED}" sibTransId="{339A8A34-67E3-4719-8196-2843C80556AD}"/>
    <dgm:cxn modelId="{66A26295-BFB8-4683-8BF6-6A9AF038230D}" type="presOf" srcId="{16DDBF70-9443-4317-8608-19D282AA777A}" destId="{CFBE253C-E0DD-4F4B-BF1D-C79B1E963FFC}" srcOrd="0" destOrd="0" presId="urn:microsoft.com/office/officeart/2018/5/layout/CenteredIconLabelDescriptionList"/>
    <dgm:cxn modelId="{288EAD99-6CCD-4E30-B10D-5F4CB44D87F6}" srcId="{26E93CB6-5BA0-4F32-B3A5-1B32E5593119}" destId="{AF30F617-4E25-486F-BE29-C4848B1083A2}" srcOrd="0" destOrd="0" parTransId="{42F60972-DD67-4195-A167-05A86DFE226A}" sibTransId="{6E663389-EBFC-4159-8F18-8056460B6687}"/>
    <dgm:cxn modelId="{5445599E-0156-4E74-8BCF-08B3B349FACA}" type="presOf" srcId="{EB03B293-C161-43D5-821A-D4695D9F4352}" destId="{1E3D9CB9-B201-4402-B818-4448A5432D66}" srcOrd="0" destOrd="0" presId="urn:microsoft.com/office/officeart/2018/5/layout/CenteredIconLabelDescriptionList"/>
    <dgm:cxn modelId="{4AA0BBA7-6711-4195-9D13-1C5D25D047F9}" type="presOf" srcId="{84DB7504-8C9D-480F-B01A-7B86C15148E0}" destId="{C0055F46-AE63-4BD8-9C62-B948D75B3138}" srcOrd="0" destOrd="0" presId="urn:microsoft.com/office/officeart/2018/5/layout/CenteredIconLabelDescriptionList"/>
    <dgm:cxn modelId="{547AB8AC-623B-40C1-8783-9ED74F8BC894}" srcId="{84DB7504-8C9D-480F-B01A-7B86C15148E0}" destId="{EB3D128B-09BC-43F5-9162-001F5A0260B5}" srcOrd="3" destOrd="0" parTransId="{2B1764CF-1E82-492F-808C-A5A10BCE2040}" sibTransId="{3C2E9478-DEC8-4FDC-8E93-FF7C93F2D449}"/>
    <dgm:cxn modelId="{A625F3C1-A9A5-4796-93B2-D6D54696B05D}" srcId="{84DB7504-8C9D-480F-B01A-7B86C15148E0}" destId="{8202F129-EA9B-40F8-B18F-588579562295}" srcOrd="0" destOrd="0" parTransId="{372DD1B9-16B8-445B-B32B-2E23882D7C66}" sibTransId="{B0B9515F-AE4D-4788-807D-CD571FD7C476}"/>
    <dgm:cxn modelId="{524197CC-203E-4D3D-8660-2B2C10EDE170}" type="presOf" srcId="{AE16DAE4-C97F-4BEA-9EB0-E0BC1BFA864A}" destId="{D5D6BCB0-FE70-4B57-8663-4E5CA3D4636A}" srcOrd="0" destOrd="0" presId="urn:microsoft.com/office/officeart/2018/5/layout/CenteredIconLabelDescriptionList"/>
    <dgm:cxn modelId="{F1479ECD-8988-4364-8097-93B2AFC97D5E}" srcId="{84DB7504-8C9D-480F-B01A-7B86C15148E0}" destId="{F425C14C-1BF9-49FA-812D-C183A3DC4664}" srcOrd="4" destOrd="0" parTransId="{74C20827-4081-4ACC-91B7-B9402737B9A7}" sibTransId="{2AEB5216-91A8-48A8-BE4A-45CD43BCC596}"/>
    <dgm:cxn modelId="{3D0E1EDC-920F-497F-8F18-62C595C9F581}" srcId="{F7EC8854-BF7E-4087-AD29-BEEDE23F496E}" destId="{1D071B22-4B05-4451-9AC3-77750F16C7FC}" srcOrd="0" destOrd="0" parTransId="{1AC850E4-5087-4958-8FDE-0D365BB50002}" sibTransId="{B76D3A9F-39C7-4ECE-98B7-7EE9236D8450}"/>
    <dgm:cxn modelId="{1189DCE8-7662-45E7-A4D2-38BF8DC99619}" type="presOf" srcId="{EB3D128B-09BC-43F5-9162-001F5A0260B5}" destId="{0AEF1B6C-4A7B-4365-8908-1BFE37B8FB23}" srcOrd="0" destOrd="0" presId="urn:microsoft.com/office/officeart/2018/5/layout/CenteredIconLabelDescriptionList"/>
    <dgm:cxn modelId="{E1D4D9FE-42FF-4FD1-8EC8-EBAAB13D57EC}" srcId="{84DB7504-8C9D-480F-B01A-7B86C15148E0}" destId="{F7EC8854-BF7E-4087-AD29-BEEDE23F496E}" srcOrd="1" destOrd="0" parTransId="{5FB077F3-6F90-4EC6-90CB-4563A1F8A56B}" sibTransId="{31081002-9664-4860-91A1-3B0A1B9F4EE3}"/>
    <dgm:cxn modelId="{7503A3AA-4955-49BB-B3BD-228AEC2B6705}" type="presParOf" srcId="{C0055F46-AE63-4BD8-9C62-B948D75B3138}" destId="{E1F1B721-E63C-41BA-850B-98BDF48D7B6D}" srcOrd="0" destOrd="0" presId="urn:microsoft.com/office/officeart/2018/5/layout/CenteredIconLabelDescriptionList"/>
    <dgm:cxn modelId="{A06F1319-1091-4919-B7C3-79FF1C1073C3}" type="presParOf" srcId="{E1F1B721-E63C-41BA-850B-98BDF48D7B6D}" destId="{CA5FAA0A-B465-4D95-95FC-94D304BBA4D0}" srcOrd="0" destOrd="0" presId="urn:microsoft.com/office/officeart/2018/5/layout/CenteredIconLabelDescriptionList"/>
    <dgm:cxn modelId="{3C773295-E774-410F-98FC-9AE58C55640C}" type="presParOf" srcId="{E1F1B721-E63C-41BA-850B-98BDF48D7B6D}" destId="{515DA85D-7113-4E7A-86EB-ED79ED6E41C8}" srcOrd="1" destOrd="0" presId="urn:microsoft.com/office/officeart/2018/5/layout/CenteredIconLabelDescriptionList"/>
    <dgm:cxn modelId="{45C8B675-90D6-4EB6-9BB4-B5E0FA704E52}" type="presParOf" srcId="{E1F1B721-E63C-41BA-850B-98BDF48D7B6D}" destId="{2C4FC00F-946A-45C6-9A5C-D5042F3673B9}" srcOrd="2" destOrd="0" presId="urn:microsoft.com/office/officeart/2018/5/layout/CenteredIconLabelDescriptionList"/>
    <dgm:cxn modelId="{C1E80298-3B65-416B-88F2-A24DE312DE57}" type="presParOf" srcId="{E1F1B721-E63C-41BA-850B-98BDF48D7B6D}" destId="{0403FA67-4E27-4B6C-ADD6-5BC932EAB15A}" srcOrd="3" destOrd="0" presId="urn:microsoft.com/office/officeart/2018/5/layout/CenteredIconLabelDescriptionList"/>
    <dgm:cxn modelId="{90C84BA0-773A-4174-8CE3-C794DE716C35}" type="presParOf" srcId="{E1F1B721-E63C-41BA-850B-98BDF48D7B6D}" destId="{8379923F-AA02-4B63-8DCC-9E46A82D0DA0}" srcOrd="4" destOrd="0" presId="urn:microsoft.com/office/officeart/2018/5/layout/CenteredIconLabelDescriptionList"/>
    <dgm:cxn modelId="{3F99CB17-1CDB-44A5-9756-CE187A7EE2F6}" type="presParOf" srcId="{C0055F46-AE63-4BD8-9C62-B948D75B3138}" destId="{DA05D1EB-39D6-4931-9F85-152CF281ADCD}" srcOrd="1" destOrd="0" presId="urn:microsoft.com/office/officeart/2018/5/layout/CenteredIconLabelDescriptionList"/>
    <dgm:cxn modelId="{08AD5B79-678A-465E-8AFB-D126291EBCF5}" type="presParOf" srcId="{C0055F46-AE63-4BD8-9C62-B948D75B3138}" destId="{DC2184A8-88CB-4BC5-8624-B57F512EE4FF}" srcOrd="2" destOrd="0" presId="urn:microsoft.com/office/officeart/2018/5/layout/CenteredIconLabelDescriptionList"/>
    <dgm:cxn modelId="{797E2D60-E55C-4915-A5B3-EE56A7321EDA}" type="presParOf" srcId="{DC2184A8-88CB-4BC5-8624-B57F512EE4FF}" destId="{1CBF0BFA-9446-4350-9873-D795E92046BA}" srcOrd="0" destOrd="0" presId="urn:microsoft.com/office/officeart/2018/5/layout/CenteredIconLabelDescriptionList"/>
    <dgm:cxn modelId="{4280C672-F06B-4DD7-879B-938CA2402BFE}" type="presParOf" srcId="{DC2184A8-88CB-4BC5-8624-B57F512EE4FF}" destId="{0649F4D7-53B6-401B-8A15-A3F7F72EFDC2}" srcOrd="1" destOrd="0" presId="urn:microsoft.com/office/officeart/2018/5/layout/CenteredIconLabelDescriptionList"/>
    <dgm:cxn modelId="{CDFE8EAF-F880-435B-9A69-194CDADB204E}" type="presParOf" srcId="{DC2184A8-88CB-4BC5-8624-B57F512EE4FF}" destId="{5C048B27-4864-41BF-B14F-D7DD75B35B34}" srcOrd="2" destOrd="0" presId="urn:microsoft.com/office/officeart/2018/5/layout/CenteredIconLabelDescriptionList"/>
    <dgm:cxn modelId="{B783295B-B879-4C68-9AB5-7054E8E15958}" type="presParOf" srcId="{DC2184A8-88CB-4BC5-8624-B57F512EE4FF}" destId="{34FAD95E-42B4-44B4-B8B8-D4BB0AC4407A}" srcOrd="3" destOrd="0" presId="urn:microsoft.com/office/officeart/2018/5/layout/CenteredIconLabelDescriptionList"/>
    <dgm:cxn modelId="{577C486C-FA82-40B2-A2BB-C44E3599416F}" type="presParOf" srcId="{DC2184A8-88CB-4BC5-8624-B57F512EE4FF}" destId="{B69E8182-6010-41A8-8CFB-7746B4833970}" srcOrd="4" destOrd="0" presId="urn:microsoft.com/office/officeart/2018/5/layout/CenteredIconLabelDescriptionList"/>
    <dgm:cxn modelId="{2A48ABBE-BA21-4524-A080-6C952D28BFEC}" type="presParOf" srcId="{C0055F46-AE63-4BD8-9C62-B948D75B3138}" destId="{1A5858E2-9EC9-4CD5-A36F-EF5F63257A9A}" srcOrd="3" destOrd="0" presId="urn:microsoft.com/office/officeart/2018/5/layout/CenteredIconLabelDescriptionList"/>
    <dgm:cxn modelId="{ADAD4A50-4051-471B-86DF-77D32499EB6E}" type="presParOf" srcId="{C0055F46-AE63-4BD8-9C62-B948D75B3138}" destId="{5BC37CF6-6B21-4881-8ED1-2151C779CE02}" srcOrd="4" destOrd="0" presId="urn:microsoft.com/office/officeart/2018/5/layout/CenteredIconLabelDescriptionList"/>
    <dgm:cxn modelId="{2F8839BE-8712-4F34-8285-734EAD3160E0}" type="presParOf" srcId="{5BC37CF6-6B21-4881-8ED1-2151C779CE02}" destId="{C34AED2E-FDCE-46D9-98C9-F23CE692E80F}" srcOrd="0" destOrd="0" presId="urn:microsoft.com/office/officeart/2018/5/layout/CenteredIconLabelDescriptionList"/>
    <dgm:cxn modelId="{3EACA59F-D96A-436A-B3EC-9DABD6F3BCE7}" type="presParOf" srcId="{5BC37CF6-6B21-4881-8ED1-2151C779CE02}" destId="{7000C766-48D6-4DF3-AC0B-55D222EB5ACE}" srcOrd="1" destOrd="0" presId="urn:microsoft.com/office/officeart/2018/5/layout/CenteredIconLabelDescriptionList"/>
    <dgm:cxn modelId="{2B77DB4A-D48D-4B69-BFC6-6E6F9C66B4BA}" type="presParOf" srcId="{5BC37CF6-6B21-4881-8ED1-2151C779CE02}" destId="{4D0B0B3E-DBEB-43B5-A7A8-CFDDCD4B6E9B}" srcOrd="2" destOrd="0" presId="urn:microsoft.com/office/officeart/2018/5/layout/CenteredIconLabelDescriptionList"/>
    <dgm:cxn modelId="{B829C2DA-A082-4A03-926E-3BF4FB3F4EE1}" type="presParOf" srcId="{5BC37CF6-6B21-4881-8ED1-2151C779CE02}" destId="{2A900940-2A2C-4549-8AB5-E49107EFF399}" srcOrd="3" destOrd="0" presId="urn:microsoft.com/office/officeart/2018/5/layout/CenteredIconLabelDescriptionList"/>
    <dgm:cxn modelId="{20C5638B-BAA5-40A9-9B22-D6DCA0B52686}" type="presParOf" srcId="{5BC37CF6-6B21-4881-8ED1-2151C779CE02}" destId="{CFBE253C-E0DD-4F4B-BF1D-C79B1E963FFC}" srcOrd="4" destOrd="0" presId="urn:microsoft.com/office/officeart/2018/5/layout/CenteredIconLabelDescriptionList"/>
    <dgm:cxn modelId="{3D3AC085-EE86-4CFB-98A0-753F56065CB4}" type="presParOf" srcId="{C0055F46-AE63-4BD8-9C62-B948D75B3138}" destId="{0AB92477-7498-4FF0-B26D-F029B5E37FB0}" srcOrd="5" destOrd="0" presId="urn:microsoft.com/office/officeart/2018/5/layout/CenteredIconLabelDescriptionList"/>
    <dgm:cxn modelId="{EEC90D44-334A-40EE-B39E-7E6BE036CE6B}" type="presParOf" srcId="{C0055F46-AE63-4BD8-9C62-B948D75B3138}" destId="{A7E98EB5-4DE6-4D2B-BE6C-E5DF98871B12}" srcOrd="6" destOrd="0" presId="urn:microsoft.com/office/officeart/2018/5/layout/CenteredIconLabelDescriptionList"/>
    <dgm:cxn modelId="{4145CB21-CC51-42F7-9AB5-A74C525DF4B6}" type="presParOf" srcId="{A7E98EB5-4DE6-4D2B-BE6C-E5DF98871B12}" destId="{2744B937-E974-4F66-90C3-056662FF9D80}" srcOrd="0" destOrd="0" presId="urn:microsoft.com/office/officeart/2018/5/layout/CenteredIconLabelDescriptionList"/>
    <dgm:cxn modelId="{968266D0-860A-4E42-B02A-430B10DC9F2D}" type="presParOf" srcId="{A7E98EB5-4DE6-4D2B-BE6C-E5DF98871B12}" destId="{AA6DAC53-0900-4772-B756-8A270443069B}" srcOrd="1" destOrd="0" presId="urn:microsoft.com/office/officeart/2018/5/layout/CenteredIconLabelDescriptionList"/>
    <dgm:cxn modelId="{31D537EA-730C-4D99-884D-8EA14B0CDB3E}" type="presParOf" srcId="{A7E98EB5-4DE6-4D2B-BE6C-E5DF98871B12}" destId="{0AEF1B6C-4A7B-4365-8908-1BFE37B8FB23}" srcOrd="2" destOrd="0" presId="urn:microsoft.com/office/officeart/2018/5/layout/CenteredIconLabelDescriptionList"/>
    <dgm:cxn modelId="{79FC5CA1-63E9-48F1-A554-27B6D4B3E4F2}" type="presParOf" srcId="{A7E98EB5-4DE6-4D2B-BE6C-E5DF98871B12}" destId="{BE303A7B-B3B5-4A5C-BCBF-DC90DE90C2C2}" srcOrd="3" destOrd="0" presId="urn:microsoft.com/office/officeart/2018/5/layout/CenteredIconLabelDescriptionList"/>
    <dgm:cxn modelId="{033F6018-8B49-464B-8528-A6AC267F6E73}" type="presParOf" srcId="{A7E98EB5-4DE6-4D2B-BE6C-E5DF98871B12}" destId="{E2F7DA72-A315-47C5-BEF2-E3A2D705943F}" srcOrd="4" destOrd="0" presId="urn:microsoft.com/office/officeart/2018/5/layout/CenteredIconLabelDescriptionList"/>
    <dgm:cxn modelId="{9E9404F7-D0CD-4886-8805-3343D3FC4881}" type="presParOf" srcId="{C0055F46-AE63-4BD8-9C62-B948D75B3138}" destId="{D21B4DF9-C462-4410-A95C-7752F51897CB}" srcOrd="7" destOrd="0" presId="urn:microsoft.com/office/officeart/2018/5/layout/CenteredIconLabelDescriptionList"/>
    <dgm:cxn modelId="{41603C74-FA32-431E-8FE9-FBA4449B0645}" type="presParOf" srcId="{C0055F46-AE63-4BD8-9C62-B948D75B3138}" destId="{8CFE31CD-51E9-462B-971E-017B83C92424}" srcOrd="8" destOrd="0" presId="urn:microsoft.com/office/officeart/2018/5/layout/CenteredIconLabelDescriptionList"/>
    <dgm:cxn modelId="{B66830EC-17B2-4D13-B4AC-992E4919931A}" type="presParOf" srcId="{8CFE31CD-51E9-462B-971E-017B83C92424}" destId="{F8CFA6DE-5C43-470A-B920-7764985D4256}" srcOrd="0" destOrd="0" presId="urn:microsoft.com/office/officeart/2018/5/layout/CenteredIconLabelDescriptionList"/>
    <dgm:cxn modelId="{C063955C-2E8A-4BF5-925C-C671C5CD7CD2}" type="presParOf" srcId="{8CFE31CD-51E9-462B-971E-017B83C92424}" destId="{73BF21F8-12A4-4270-8097-A776B531698A}" srcOrd="1" destOrd="0" presId="urn:microsoft.com/office/officeart/2018/5/layout/CenteredIconLabelDescriptionList"/>
    <dgm:cxn modelId="{852DE5F7-C1DB-44A3-BC9D-691F1F283D1B}" type="presParOf" srcId="{8CFE31CD-51E9-462B-971E-017B83C92424}" destId="{B67A5EEC-BBB0-4D77-B956-DFE7A89B3A0B}" srcOrd="2" destOrd="0" presId="urn:microsoft.com/office/officeart/2018/5/layout/CenteredIconLabelDescriptionList"/>
    <dgm:cxn modelId="{C36450AE-634D-4BD4-81B4-22A7F6F4FA51}" type="presParOf" srcId="{8CFE31CD-51E9-462B-971E-017B83C92424}" destId="{DEFEF3A8-8353-4C71-B1C4-6ECDA2C80D9E}" srcOrd="3" destOrd="0" presId="urn:microsoft.com/office/officeart/2018/5/layout/CenteredIconLabelDescriptionList"/>
    <dgm:cxn modelId="{D2BD6917-5A52-4093-9044-4C606B487CF2}" type="presParOf" srcId="{8CFE31CD-51E9-462B-971E-017B83C92424}" destId="{1E3D9CB9-B201-4402-B818-4448A5432D66}" srcOrd="4" destOrd="0" presId="urn:microsoft.com/office/officeart/2018/5/layout/CenteredIconLabelDescriptionList"/>
    <dgm:cxn modelId="{4DAC0A26-C29F-4470-B2C8-CCF7F6CFD172}" type="presParOf" srcId="{C0055F46-AE63-4BD8-9C62-B948D75B3138}" destId="{BB75EDE0-4CB8-4E52-B0AD-FEE85B742A27}" srcOrd="9" destOrd="0" presId="urn:microsoft.com/office/officeart/2018/5/layout/CenteredIconLabelDescriptionList"/>
    <dgm:cxn modelId="{9AB81520-10D8-4C00-8510-58B9BF9F34A6}" type="presParOf" srcId="{C0055F46-AE63-4BD8-9C62-B948D75B3138}" destId="{025EFCDF-7245-4E26-BAEE-5AF41776FC16}" srcOrd="10" destOrd="0" presId="urn:microsoft.com/office/officeart/2018/5/layout/CenteredIconLabelDescriptionList"/>
    <dgm:cxn modelId="{EA37E370-DAEC-4093-9851-2480857D49C6}" type="presParOf" srcId="{025EFCDF-7245-4E26-BAEE-5AF41776FC16}" destId="{6645098B-45EB-44E1-99E6-973F1DB89F61}" srcOrd="0" destOrd="0" presId="urn:microsoft.com/office/officeart/2018/5/layout/CenteredIconLabelDescriptionList"/>
    <dgm:cxn modelId="{8DD696BE-7523-4412-BDD0-EEE2A0E32B18}" type="presParOf" srcId="{025EFCDF-7245-4E26-BAEE-5AF41776FC16}" destId="{3DB06F83-7C9A-427F-83B5-5D508A177236}" srcOrd="1" destOrd="0" presId="urn:microsoft.com/office/officeart/2018/5/layout/CenteredIconLabelDescriptionList"/>
    <dgm:cxn modelId="{C4748CE6-0A96-449E-BE3A-E13C4027B232}" type="presParOf" srcId="{025EFCDF-7245-4E26-BAEE-5AF41776FC16}" destId="{D5D6BCB0-FE70-4B57-8663-4E5CA3D4636A}" srcOrd="2" destOrd="0" presId="urn:microsoft.com/office/officeart/2018/5/layout/CenteredIconLabelDescriptionList"/>
    <dgm:cxn modelId="{2F595BC8-8AF2-454B-98AD-127332D2F121}" type="presParOf" srcId="{025EFCDF-7245-4E26-BAEE-5AF41776FC16}" destId="{EEC14A6F-8D19-4F64-B0E6-9950F55C293C}" srcOrd="3" destOrd="0" presId="urn:microsoft.com/office/officeart/2018/5/layout/CenteredIconLabelDescriptionList"/>
    <dgm:cxn modelId="{E9370114-0D0B-4C19-BE8F-FBCE63E2BBDA}" type="presParOf" srcId="{025EFCDF-7245-4E26-BAEE-5AF41776FC16}" destId="{E97475B9-2AA3-4FF5-BE07-39F93E770C6B}" srcOrd="4" destOrd="0" presId="urn:microsoft.com/office/officeart/2018/5/layout/CenteredIconLabelDescriptionList"/>
    <dgm:cxn modelId="{D57FD891-2C83-42D1-869A-60CF7CE3FAC6}" type="presParOf" srcId="{C0055F46-AE63-4BD8-9C62-B948D75B3138}" destId="{F6B5B577-AB7D-4112-B3DF-8E9FEB14B94C}" srcOrd="11" destOrd="0" presId="urn:microsoft.com/office/officeart/2018/5/layout/CenteredIconLabelDescriptionList"/>
    <dgm:cxn modelId="{C61E361E-3537-4D36-8990-94B6FF2F12DE}" type="presParOf" srcId="{C0055F46-AE63-4BD8-9C62-B948D75B3138}" destId="{F5E6D7FC-260A-4667-BF91-514753FECF03}" srcOrd="12" destOrd="0" presId="urn:microsoft.com/office/officeart/2018/5/layout/CenteredIconLabelDescriptionList"/>
    <dgm:cxn modelId="{433B87D8-6E8F-463F-904E-63F2A9639876}" type="presParOf" srcId="{F5E6D7FC-260A-4667-BF91-514753FECF03}" destId="{DF80E3E1-C92F-44F9-B71B-49EABD5ED70F}" srcOrd="0" destOrd="0" presId="urn:microsoft.com/office/officeart/2018/5/layout/CenteredIconLabelDescriptionList"/>
    <dgm:cxn modelId="{34151DCF-0E4D-4F6F-9FC3-E9496AF797A8}" type="presParOf" srcId="{F5E6D7FC-260A-4667-BF91-514753FECF03}" destId="{EE514775-42AE-4012-BAFD-220D12FED883}" srcOrd="1" destOrd="0" presId="urn:microsoft.com/office/officeart/2018/5/layout/CenteredIconLabelDescriptionList"/>
    <dgm:cxn modelId="{3F961BE4-3AC1-4ADD-8DF8-CC9E82E007A7}" type="presParOf" srcId="{F5E6D7FC-260A-4667-BF91-514753FECF03}" destId="{1EAB8795-71AB-4955-ABEB-560F430E4DE5}" srcOrd="2" destOrd="0" presId="urn:microsoft.com/office/officeart/2018/5/layout/CenteredIconLabelDescriptionList"/>
    <dgm:cxn modelId="{5C11A696-2E22-4C23-AF77-7784C93A35AC}" type="presParOf" srcId="{F5E6D7FC-260A-4667-BF91-514753FECF03}" destId="{8CE99271-9971-44A2-BF98-6F1012E5719D}" srcOrd="3" destOrd="0" presId="urn:microsoft.com/office/officeart/2018/5/layout/CenteredIconLabelDescriptionList"/>
    <dgm:cxn modelId="{0BF90B5D-9A86-4A31-8486-874D2B258C2D}" type="presParOf" srcId="{F5E6D7FC-260A-4667-BF91-514753FECF03}" destId="{E1E69FBA-0535-4948-9808-EF9F1FD21C6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FAA0A-B465-4D95-95FC-94D304BBA4D0}">
      <dsp:nvSpPr>
        <dsp:cNvPr id="0" name=""/>
        <dsp:cNvSpPr/>
      </dsp:nvSpPr>
      <dsp:spPr>
        <a:xfrm>
          <a:off x="361162" y="19425"/>
          <a:ext cx="383906" cy="3839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FC00F-946A-45C6-9A5C-D5042F3673B9}">
      <dsp:nvSpPr>
        <dsp:cNvPr id="0" name=""/>
        <dsp:cNvSpPr/>
      </dsp:nvSpPr>
      <dsp:spPr>
        <a:xfrm>
          <a:off x="4677" y="616460"/>
          <a:ext cx="1096875" cy="127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ja-JP" sz="2000" kern="1200"/>
            <a:t>それぞれ特徴がある</a:t>
          </a:r>
          <a:endParaRPr lang="en-US" sz="2000" kern="1200"/>
        </a:p>
      </dsp:txBody>
      <dsp:txXfrm>
        <a:off x="4677" y="616460"/>
        <a:ext cx="1096875" cy="1275117"/>
      </dsp:txXfrm>
    </dsp:sp>
    <dsp:sp modelId="{8379923F-AA02-4B63-8DCC-9E46A82D0DA0}">
      <dsp:nvSpPr>
        <dsp:cNvPr id="0" name=""/>
        <dsp:cNvSpPr/>
      </dsp:nvSpPr>
      <dsp:spPr>
        <a:xfrm>
          <a:off x="4677" y="1990707"/>
          <a:ext cx="1096875" cy="298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F0BFA-9446-4350-9873-D795E92046BA}">
      <dsp:nvSpPr>
        <dsp:cNvPr id="0" name=""/>
        <dsp:cNvSpPr/>
      </dsp:nvSpPr>
      <dsp:spPr>
        <a:xfrm>
          <a:off x="1649990" y="19425"/>
          <a:ext cx="383906" cy="38390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48B27-4864-41BF-B14F-D7DD75B35B34}">
      <dsp:nvSpPr>
        <dsp:cNvPr id="0" name=""/>
        <dsp:cNvSpPr/>
      </dsp:nvSpPr>
      <dsp:spPr>
        <a:xfrm>
          <a:off x="2557149" y="610110"/>
          <a:ext cx="1096875" cy="127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Java		</a:t>
          </a:r>
        </a:p>
      </dsp:txBody>
      <dsp:txXfrm>
        <a:off x="2557149" y="610110"/>
        <a:ext cx="1096875" cy="1275117"/>
      </dsp:txXfrm>
    </dsp:sp>
    <dsp:sp modelId="{B69E8182-6010-41A8-8CFB-7746B4833970}">
      <dsp:nvSpPr>
        <dsp:cNvPr id="0" name=""/>
        <dsp:cNvSpPr/>
      </dsp:nvSpPr>
      <dsp:spPr>
        <a:xfrm>
          <a:off x="1293505" y="1243452"/>
          <a:ext cx="1096875" cy="298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ja-JP" altLang="en-US" sz="2000" b="0" i="0" kern="1200" dirty="0">
              <a:solidFill>
                <a:srgbClr val="374151"/>
              </a:solidFill>
              <a:effectLst/>
              <a:latin typeface="Söhne"/>
            </a:rPr>
            <a:t>どのコンピュータでも同じプログラムが実行可能</a:t>
          </a:r>
          <a:endParaRPr lang="en-US" sz="2000" kern="1200" dirty="0"/>
        </a:p>
      </dsp:txBody>
      <dsp:txXfrm>
        <a:off x="1293505" y="1243452"/>
        <a:ext cx="1096875" cy="2985199"/>
      </dsp:txXfrm>
    </dsp:sp>
    <dsp:sp modelId="{C34AED2E-FDCE-46D9-98C9-F23CE692E80F}">
      <dsp:nvSpPr>
        <dsp:cNvPr id="0" name=""/>
        <dsp:cNvSpPr/>
      </dsp:nvSpPr>
      <dsp:spPr>
        <a:xfrm>
          <a:off x="2938818" y="19425"/>
          <a:ext cx="383906" cy="38390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B0B3E-DBEB-43B5-A7A8-CFDDCD4B6E9B}">
      <dsp:nvSpPr>
        <dsp:cNvPr id="0" name=""/>
        <dsp:cNvSpPr/>
      </dsp:nvSpPr>
      <dsp:spPr>
        <a:xfrm>
          <a:off x="1318679" y="591060"/>
          <a:ext cx="1096875" cy="127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Python	</a:t>
          </a:r>
        </a:p>
      </dsp:txBody>
      <dsp:txXfrm>
        <a:off x="1318679" y="591060"/>
        <a:ext cx="1096875" cy="1275117"/>
      </dsp:txXfrm>
    </dsp:sp>
    <dsp:sp modelId="{CFBE253C-E0DD-4F4B-BF1D-C79B1E963FFC}">
      <dsp:nvSpPr>
        <dsp:cNvPr id="0" name=""/>
        <dsp:cNvSpPr/>
      </dsp:nvSpPr>
      <dsp:spPr>
        <a:xfrm>
          <a:off x="2588684" y="1292230"/>
          <a:ext cx="1096875" cy="298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シンプルで，実行も簡単．初心者にとって学びやすい．</a:t>
          </a:r>
          <a:endParaRPr lang="en-US" sz="2000" kern="1200" dirty="0"/>
        </a:p>
      </dsp:txBody>
      <dsp:txXfrm>
        <a:off x="2588684" y="1292230"/>
        <a:ext cx="1096875" cy="2985199"/>
      </dsp:txXfrm>
    </dsp:sp>
    <dsp:sp modelId="{2744B937-E974-4F66-90C3-056662FF9D80}">
      <dsp:nvSpPr>
        <dsp:cNvPr id="0" name=""/>
        <dsp:cNvSpPr/>
      </dsp:nvSpPr>
      <dsp:spPr>
        <a:xfrm>
          <a:off x="4227646" y="19425"/>
          <a:ext cx="383906" cy="38390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F1B6C-4A7B-4365-8908-1BFE37B8FB23}">
      <dsp:nvSpPr>
        <dsp:cNvPr id="0" name=""/>
        <dsp:cNvSpPr/>
      </dsp:nvSpPr>
      <dsp:spPr>
        <a:xfrm>
          <a:off x="3871162" y="616460"/>
          <a:ext cx="1096875" cy="127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C / C++ 	</a:t>
          </a:r>
        </a:p>
      </dsp:txBody>
      <dsp:txXfrm>
        <a:off x="3871162" y="616460"/>
        <a:ext cx="1096875" cy="1275117"/>
      </dsp:txXfrm>
    </dsp:sp>
    <dsp:sp modelId="{E2F7DA72-A315-47C5-BEF2-E3A2D705943F}">
      <dsp:nvSpPr>
        <dsp:cNvPr id="0" name=""/>
        <dsp:cNvSpPr/>
      </dsp:nvSpPr>
      <dsp:spPr>
        <a:xfrm>
          <a:off x="3871162" y="1298559"/>
          <a:ext cx="1096875" cy="298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0" i="0" kern="1200" dirty="0"/>
            <a:t>コンピュータの性能を最大限引き出すために適する</a:t>
          </a:r>
          <a:r>
            <a:rPr lang="ja-JP" altLang="en-US" sz="2000" kern="1200" dirty="0"/>
            <a:t>．</a:t>
          </a:r>
          <a:endParaRPr lang="en-US" sz="2000" kern="1200" dirty="0"/>
        </a:p>
      </dsp:txBody>
      <dsp:txXfrm>
        <a:off x="3871162" y="1298559"/>
        <a:ext cx="1096875" cy="2985199"/>
      </dsp:txXfrm>
    </dsp:sp>
    <dsp:sp modelId="{F8CFA6DE-5C43-470A-B920-7764985D4256}">
      <dsp:nvSpPr>
        <dsp:cNvPr id="0" name=""/>
        <dsp:cNvSpPr/>
      </dsp:nvSpPr>
      <dsp:spPr>
        <a:xfrm>
          <a:off x="5516474" y="19425"/>
          <a:ext cx="383906" cy="38390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5EEC-BBB0-4D77-B956-DFE7A89B3A0B}">
      <dsp:nvSpPr>
        <dsp:cNvPr id="0" name=""/>
        <dsp:cNvSpPr/>
      </dsp:nvSpPr>
      <dsp:spPr>
        <a:xfrm>
          <a:off x="5159990" y="616460"/>
          <a:ext cx="1096875" cy="127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R			</a:t>
          </a:r>
        </a:p>
      </dsp:txBody>
      <dsp:txXfrm>
        <a:off x="5159990" y="616460"/>
        <a:ext cx="1096875" cy="1275117"/>
      </dsp:txXfrm>
    </dsp:sp>
    <dsp:sp modelId="{1E3D9CB9-B201-4402-B818-4448A5432D66}">
      <dsp:nvSpPr>
        <dsp:cNvPr id="0" name=""/>
        <dsp:cNvSpPr/>
      </dsp:nvSpPr>
      <dsp:spPr>
        <a:xfrm>
          <a:off x="5128235" y="1370442"/>
          <a:ext cx="1096875" cy="298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 dirty="0"/>
            <a:t>データ処理に特化したコマンド言語</a:t>
          </a:r>
          <a:endParaRPr lang="en-US" sz="2000" kern="1200" dirty="0"/>
        </a:p>
      </dsp:txBody>
      <dsp:txXfrm>
        <a:off x="5128235" y="1370442"/>
        <a:ext cx="1096875" cy="2985199"/>
      </dsp:txXfrm>
    </dsp:sp>
    <dsp:sp modelId="{6645098B-45EB-44E1-99E6-973F1DB89F61}">
      <dsp:nvSpPr>
        <dsp:cNvPr id="0" name=""/>
        <dsp:cNvSpPr/>
      </dsp:nvSpPr>
      <dsp:spPr>
        <a:xfrm>
          <a:off x="6805302" y="19425"/>
          <a:ext cx="383906" cy="383906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6BCB0-FE70-4B57-8663-4E5CA3D4636A}">
      <dsp:nvSpPr>
        <dsp:cNvPr id="0" name=""/>
        <dsp:cNvSpPr/>
      </dsp:nvSpPr>
      <dsp:spPr>
        <a:xfrm>
          <a:off x="6448818" y="616460"/>
          <a:ext cx="1096875" cy="127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SQL			</a:t>
          </a:r>
        </a:p>
      </dsp:txBody>
      <dsp:txXfrm>
        <a:off x="6448818" y="616460"/>
        <a:ext cx="1096875" cy="1275117"/>
      </dsp:txXfrm>
    </dsp:sp>
    <dsp:sp modelId="{E97475B9-2AA3-4FF5-BE07-39F93E770C6B}">
      <dsp:nvSpPr>
        <dsp:cNvPr id="0" name=""/>
        <dsp:cNvSpPr/>
      </dsp:nvSpPr>
      <dsp:spPr>
        <a:xfrm>
          <a:off x="6436116" y="1381099"/>
          <a:ext cx="1096875" cy="298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 dirty="0"/>
            <a:t>データベースに特化したコマンド言語</a:t>
          </a:r>
          <a:endParaRPr lang="en-US" sz="2000" kern="1200" dirty="0"/>
        </a:p>
      </dsp:txBody>
      <dsp:txXfrm>
        <a:off x="6436116" y="1381099"/>
        <a:ext cx="1096875" cy="2985199"/>
      </dsp:txXfrm>
    </dsp:sp>
    <dsp:sp modelId="{DF80E3E1-C92F-44F9-B71B-49EABD5ED70F}">
      <dsp:nvSpPr>
        <dsp:cNvPr id="0" name=""/>
        <dsp:cNvSpPr/>
      </dsp:nvSpPr>
      <dsp:spPr>
        <a:xfrm>
          <a:off x="8094130" y="19425"/>
          <a:ext cx="383906" cy="383906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B8795-71AB-4955-ABEB-560F430E4DE5}">
      <dsp:nvSpPr>
        <dsp:cNvPr id="0" name=""/>
        <dsp:cNvSpPr/>
      </dsp:nvSpPr>
      <dsp:spPr>
        <a:xfrm>
          <a:off x="7737646" y="616460"/>
          <a:ext cx="1096875" cy="127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MATLAB / Octave	</a:t>
          </a:r>
        </a:p>
      </dsp:txBody>
      <dsp:txXfrm>
        <a:off x="7737646" y="616460"/>
        <a:ext cx="1096875" cy="1275117"/>
      </dsp:txXfrm>
    </dsp:sp>
    <dsp:sp modelId="{E1E69FBA-0535-4948-9808-EF9F1FD21C6D}">
      <dsp:nvSpPr>
        <dsp:cNvPr id="0" name=""/>
        <dsp:cNvSpPr/>
      </dsp:nvSpPr>
      <dsp:spPr>
        <a:xfrm>
          <a:off x="7712242" y="1431908"/>
          <a:ext cx="1096875" cy="298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 dirty="0"/>
            <a:t>数値計算，信号処理などに特化したコマンド言語</a:t>
          </a:r>
          <a:endParaRPr lang="en-US" sz="2000" kern="1200" dirty="0"/>
        </a:p>
      </dsp:txBody>
      <dsp:txXfrm>
        <a:off x="7712242" y="1431908"/>
        <a:ext cx="1096875" cy="298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要約：cs-4. プログラミング入門 （コンピューターサイエンス） URL: https://www.kkaneko.jp/cc/cs/index.html 金子邦彦。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要約：プログラミングの目的</a:t>
            </a:r>
            <a:r>
              <a:rPr dirty="0"/>
              <a:t> </a:t>
            </a:r>
            <a:r>
              <a:rPr dirty="0" err="1"/>
              <a:t>プログラム</a:t>
            </a:r>
            <a:r>
              <a:rPr dirty="0"/>
              <a:t> は， </a:t>
            </a:r>
            <a:r>
              <a:rPr dirty="0" err="1"/>
              <a:t>コンピュータ</a:t>
            </a:r>
            <a:r>
              <a:rPr dirty="0"/>
              <a:t> </a:t>
            </a:r>
            <a:r>
              <a:rPr dirty="0" err="1"/>
              <a:t>に指示を出し，所定の作業を遂行させる</a:t>
            </a:r>
            <a:r>
              <a:rPr dirty="0"/>
              <a:t> </a:t>
            </a:r>
            <a:r>
              <a:rPr dirty="0" err="1"/>
              <a:t>複雑な作業も</a:t>
            </a:r>
            <a:r>
              <a:rPr dirty="0"/>
              <a:t> </a:t>
            </a:r>
            <a:r>
              <a:rPr dirty="0" err="1"/>
              <a:t>自動化</a:t>
            </a:r>
            <a:r>
              <a:rPr dirty="0"/>
              <a:t> </a:t>
            </a:r>
            <a:r>
              <a:rPr dirty="0" err="1"/>
              <a:t>し，効率化することが可能</a:t>
            </a:r>
            <a:r>
              <a:rPr dirty="0"/>
              <a:t> Python </a:t>
            </a:r>
            <a:r>
              <a:rPr dirty="0" err="1"/>
              <a:t>プログラム</a:t>
            </a:r>
            <a:r>
              <a:rPr dirty="0"/>
              <a:t> の </a:t>
            </a:r>
            <a:r>
              <a:rPr dirty="0" err="1"/>
              <a:t>ソースコード</a:t>
            </a:r>
            <a:r>
              <a:rPr dirty="0"/>
              <a:t> </a:t>
            </a:r>
            <a:r>
              <a:rPr dirty="0" err="1"/>
              <a:t>プログラム</a:t>
            </a:r>
            <a:r>
              <a:rPr dirty="0"/>
              <a:t> の </a:t>
            </a:r>
            <a:r>
              <a:rPr dirty="0" err="1"/>
              <a:t>実行結果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プログラム の内容によって， コンピュータ は さまざまな作業を実行 できる ② プログラム を利用することで，多くの作業を 自動化 できる ③ プログラム で行った作業を いつでも再現できる ． ④ プログラム は柔軟性がある． 変更により， プログラムの 動作を簡単に 調整できる プログラミングの利点。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要約：プログラミングの基本と意義まとめ コンピュータは， プログラムの指示に従って動作 するものである． プログラミングは，創造的な活動として プログラムを設計・作成 することである． プログラムは， コンピュータの動作を詳細にコントロール する． プログラムを活用することで， 複雑な作業も自動化 が可能である． プログラムは， 作業の再現性 と 柔軟な変更が可能 という利点を持つ．。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28062-547F-72A0-B09C-27E13D89E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E9E2BF-F4D8-8B73-4A94-2937EB0BC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31D979-D2BC-DD66-F243-FAE73A7BD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要約：4-2. Python </a:t>
            </a:r>
            <a:r>
              <a:rPr dirty="0" err="1"/>
              <a:t>言語の特徴とプログラミングの可能性</a:t>
            </a:r>
            <a:r>
              <a:rPr dirty="0"/>
              <a:t>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9D1B86-7B3E-ED91-894E-176C96DE2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70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要約：Python</a:t>
            </a:r>
            <a:r>
              <a:rPr dirty="0"/>
              <a:t>  </a:t>
            </a:r>
            <a:r>
              <a:rPr dirty="0" err="1"/>
              <a:t>は多くの人々に利用されている</a:t>
            </a:r>
            <a:r>
              <a:rPr dirty="0"/>
              <a:t> </a:t>
            </a:r>
            <a:r>
              <a:rPr dirty="0" err="1"/>
              <a:t>プログラミング言語</a:t>
            </a:r>
            <a:r>
              <a:rPr dirty="0"/>
              <a:t> の１つ </a:t>
            </a:r>
            <a:r>
              <a:rPr dirty="0" err="1"/>
              <a:t>読みやすさ</a:t>
            </a:r>
            <a:r>
              <a:rPr dirty="0"/>
              <a:t> ， </a:t>
            </a:r>
            <a:r>
              <a:rPr dirty="0" err="1"/>
              <a:t>書きやすさ</a:t>
            </a:r>
            <a:r>
              <a:rPr dirty="0"/>
              <a:t> ， </a:t>
            </a:r>
            <a:r>
              <a:rPr dirty="0" err="1"/>
              <a:t>幅広い応用範囲</a:t>
            </a:r>
            <a:r>
              <a:rPr dirty="0"/>
              <a:t> </a:t>
            </a:r>
            <a:r>
              <a:rPr dirty="0" err="1"/>
              <a:t>が特徴</a:t>
            </a:r>
            <a:r>
              <a:rPr dirty="0"/>
              <a:t> Python。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要約：Python</a:t>
            </a:r>
            <a:r>
              <a:rPr dirty="0"/>
              <a:t> </a:t>
            </a:r>
            <a:r>
              <a:rPr dirty="0" err="1"/>
              <a:t>言語</a:t>
            </a:r>
            <a:r>
              <a:rPr dirty="0"/>
              <a:t> </a:t>
            </a:r>
            <a:r>
              <a:rPr dirty="0" err="1"/>
              <a:t>が広く使用されている理由</a:t>
            </a:r>
            <a:r>
              <a:rPr dirty="0"/>
              <a:t> </a:t>
            </a:r>
            <a:r>
              <a:rPr dirty="0" err="1"/>
              <a:t>文法のシンプルさ</a:t>
            </a:r>
            <a:r>
              <a:rPr dirty="0"/>
              <a:t>  Python  は ， </a:t>
            </a:r>
            <a:r>
              <a:rPr dirty="0" err="1"/>
              <a:t>直感的で読みやすい</a:t>
            </a:r>
            <a:r>
              <a:rPr dirty="0"/>
              <a:t> </a:t>
            </a:r>
            <a:r>
              <a:rPr dirty="0" err="1"/>
              <a:t>文法</a:t>
            </a:r>
            <a:r>
              <a:rPr dirty="0"/>
              <a:t> </a:t>
            </a:r>
            <a:r>
              <a:rPr dirty="0" err="1"/>
              <a:t>例えば</a:t>
            </a:r>
            <a:r>
              <a:rPr dirty="0"/>
              <a:t>、 print </a:t>
            </a:r>
            <a:r>
              <a:rPr dirty="0" err="1"/>
              <a:t>で簡単に</a:t>
            </a:r>
            <a:r>
              <a:rPr dirty="0"/>
              <a:t> </a:t>
            </a:r>
            <a:r>
              <a:rPr dirty="0" err="1"/>
              <a:t>出力</a:t>
            </a:r>
            <a:r>
              <a:rPr dirty="0"/>
              <a:t> </a:t>
            </a:r>
            <a:r>
              <a:rPr dirty="0" err="1"/>
              <a:t>できる</a:t>
            </a:r>
            <a:r>
              <a:rPr dirty="0"/>
              <a:t>、 if や else で </a:t>
            </a:r>
            <a:r>
              <a:rPr dirty="0" err="1"/>
              <a:t>条件分岐</a:t>
            </a:r>
            <a:r>
              <a:rPr dirty="0"/>
              <a:t> 、 for や while で </a:t>
            </a:r>
            <a:r>
              <a:rPr dirty="0" err="1"/>
              <a:t>繰り返し（ループ</a:t>
            </a:r>
            <a:r>
              <a:rPr dirty="0"/>
              <a:t>） </a:t>
            </a:r>
            <a:r>
              <a:rPr dirty="0" err="1"/>
              <a:t>拡張性</a:t>
            </a:r>
            <a:r>
              <a:rPr dirty="0"/>
              <a:t> </a:t>
            </a:r>
            <a:r>
              <a:rPr dirty="0" err="1"/>
              <a:t>多岐にわたる分野で利用</a:t>
            </a:r>
            <a:r>
              <a:rPr dirty="0"/>
              <a:t> </a:t>
            </a:r>
            <a:r>
              <a:rPr dirty="0" err="1"/>
              <a:t>が可能</a:t>
            </a:r>
            <a:r>
              <a:rPr dirty="0"/>
              <a:t> </a:t>
            </a:r>
            <a:r>
              <a:rPr dirty="0" err="1"/>
              <a:t>例えば</a:t>
            </a:r>
            <a:r>
              <a:rPr dirty="0"/>
              <a:t>、 </a:t>
            </a:r>
            <a:r>
              <a:rPr dirty="0" err="1"/>
              <a:t>関数やクラスを定義</a:t>
            </a:r>
            <a:r>
              <a:rPr dirty="0"/>
              <a:t> </a:t>
            </a:r>
            <a:r>
              <a:rPr dirty="0" err="1"/>
              <a:t>するための</a:t>
            </a:r>
            <a:r>
              <a:rPr dirty="0"/>
              <a:t> def  や class 、 </a:t>
            </a:r>
            <a:r>
              <a:rPr dirty="0" err="1"/>
              <a:t>継承</a:t>
            </a:r>
            <a:r>
              <a:rPr dirty="0"/>
              <a:t> や </a:t>
            </a:r>
            <a:r>
              <a:rPr dirty="0" err="1"/>
              <a:t>オブジェクトの属性名と値</a:t>
            </a:r>
            <a:r>
              <a:rPr dirty="0"/>
              <a:t> </a:t>
            </a:r>
            <a:r>
              <a:rPr dirty="0" err="1"/>
              <a:t>を操作するための</a:t>
            </a:r>
            <a:r>
              <a:rPr dirty="0"/>
              <a:t> super  や vars  </a:t>
            </a:r>
            <a:r>
              <a:rPr dirty="0" err="1"/>
              <a:t>などがある</a:t>
            </a:r>
            <a:r>
              <a:rPr dirty="0"/>
              <a:t>。 </a:t>
            </a:r>
            <a:r>
              <a:rPr dirty="0" err="1"/>
              <a:t>柔軟性</a:t>
            </a:r>
            <a:r>
              <a:rPr dirty="0"/>
              <a:t> </a:t>
            </a:r>
            <a:r>
              <a:rPr dirty="0" err="1"/>
              <a:t>シンプルなスクリプトも、高度なプログラムも作成可能</a:t>
            </a:r>
            <a:r>
              <a:rPr dirty="0"/>
              <a:t> </a:t>
            </a:r>
            <a:r>
              <a:rPr dirty="0" err="1"/>
              <a:t>オブジェクト指向</a:t>
            </a:r>
            <a:r>
              <a:rPr dirty="0"/>
              <a:t> </a:t>
            </a:r>
            <a:r>
              <a:rPr dirty="0" err="1"/>
              <a:t>の機能を持ち</a:t>
            </a:r>
            <a:r>
              <a:rPr dirty="0"/>
              <a:t>、 __ </a:t>
            </a:r>
            <a:r>
              <a:rPr dirty="0" err="1"/>
              <a:t>init</a:t>
            </a:r>
            <a:r>
              <a:rPr dirty="0"/>
              <a:t> __ や self  </a:t>
            </a:r>
            <a:r>
              <a:rPr dirty="0" err="1"/>
              <a:t>のようなキーワードを使用して</a:t>
            </a:r>
            <a:r>
              <a:rPr dirty="0"/>
              <a:t> </a:t>
            </a:r>
            <a:r>
              <a:rPr dirty="0" err="1"/>
              <a:t>クラス</a:t>
            </a:r>
            <a:r>
              <a:rPr dirty="0"/>
              <a:t> </a:t>
            </a:r>
            <a:r>
              <a:rPr dirty="0" err="1"/>
              <a:t>を利用できる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要約：trinket</a:t>
            </a:r>
            <a:r>
              <a:rPr dirty="0"/>
              <a:t> </a:t>
            </a:r>
            <a:r>
              <a:rPr dirty="0" err="1"/>
              <a:t>Trinket（Pythonなどを実行できるオンライン｜学習環境</a:t>
            </a:r>
            <a:r>
              <a:rPr dirty="0"/>
              <a:t>）  は </a:t>
            </a:r>
            <a:r>
              <a:rPr dirty="0" err="1"/>
              <a:t>オンライン</a:t>
            </a:r>
            <a:r>
              <a:rPr dirty="0"/>
              <a:t> の Python 、 HTML </a:t>
            </a:r>
            <a:r>
              <a:rPr dirty="0" err="1"/>
              <a:t>等の</a:t>
            </a:r>
            <a:r>
              <a:rPr dirty="0"/>
              <a:t> </a:t>
            </a:r>
            <a:r>
              <a:rPr dirty="0" err="1"/>
              <a:t>学習サイト</a:t>
            </a:r>
            <a:r>
              <a:rPr dirty="0"/>
              <a:t> </a:t>
            </a:r>
            <a:r>
              <a:rPr dirty="0" err="1"/>
              <a:t>ブラウザで動作</a:t>
            </a:r>
            <a:r>
              <a:rPr dirty="0"/>
              <a:t> </a:t>
            </a:r>
            <a:r>
              <a:rPr dirty="0" err="1"/>
              <a:t>有料の機能と無料の機能がある</a:t>
            </a:r>
            <a:r>
              <a:rPr dirty="0"/>
              <a:t> </a:t>
            </a:r>
            <a:r>
              <a:rPr dirty="0" err="1"/>
              <a:t>自分が作成した</a:t>
            </a:r>
            <a:r>
              <a:rPr dirty="0"/>
              <a:t> Python </a:t>
            </a:r>
            <a:r>
              <a:rPr dirty="0" err="1"/>
              <a:t>プログラムを公開し、他の人に実行してもらうことが可能</a:t>
            </a:r>
            <a:r>
              <a:rPr dirty="0"/>
              <a:t> （</a:t>
            </a:r>
            <a:r>
              <a:rPr dirty="0" err="1"/>
              <a:t>そのとき、書き替えて実行も可能</a:t>
            </a:r>
            <a:r>
              <a:rPr dirty="0"/>
              <a:t>） Python </a:t>
            </a:r>
            <a:r>
              <a:rPr dirty="0" err="1"/>
              <a:t>の標準機能</a:t>
            </a:r>
            <a:r>
              <a:rPr dirty="0"/>
              <a:t> </a:t>
            </a:r>
            <a:r>
              <a:rPr dirty="0" err="1"/>
              <a:t>を登載、その他、次の外部ライブラリがインストール済み</a:t>
            </a:r>
            <a:r>
              <a:rPr dirty="0"/>
              <a:t> </a:t>
            </a:r>
            <a:r>
              <a:rPr dirty="0" err="1"/>
              <a:t>matplotlib.pyplot</a:t>
            </a:r>
            <a:r>
              <a:rPr dirty="0"/>
              <a:t> , </a:t>
            </a:r>
            <a:r>
              <a:rPr dirty="0" err="1"/>
              <a:t>numpy</a:t>
            </a:r>
            <a:r>
              <a:rPr dirty="0"/>
              <a:t> , processing, </a:t>
            </a:r>
            <a:r>
              <a:rPr dirty="0" err="1"/>
              <a:t>pygal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要約：trinket</a:t>
            </a:r>
            <a:r>
              <a:rPr dirty="0"/>
              <a:t>  は Python, HTML </a:t>
            </a:r>
            <a:r>
              <a:rPr dirty="0" err="1"/>
              <a:t>などのプログラムを書き実行できる</a:t>
            </a:r>
            <a:r>
              <a:rPr dirty="0"/>
              <a:t> </a:t>
            </a:r>
            <a:r>
              <a:rPr dirty="0" err="1"/>
              <a:t>サイト</a:t>
            </a:r>
            <a:r>
              <a:rPr dirty="0"/>
              <a:t> https://trinket.io/python/0fd59392c8 </a:t>
            </a:r>
            <a:r>
              <a:rPr dirty="0" err="1"/>
              <a:t>のように、違うプログラムには違う</a:t>
            </a:r>
            <a:r>
              <a:rPr dirty="0"/>
              <a:t> URL </a:t>
            </a:r>
            <a:r>
              <a:rPr dirty="0" err="1"/>
              <a:t>が割り当てられる</a:t>
            </a:r>
            <a:r>
              <a:rPr dirty="0"/>
              <a:t> </a:t>
            </a:r>
            <a:r>
              <a:rPr dirty="0" err="1"/>
              <a:t>実行が開始しないときは</a:t>
            </a:r>
            <a:r>
              <a:rPr dirty="0"/>
              <a:t>、「 </a:t>
            </a:r>
            <a:r>
              <a:rPr dirty="0" err="1"/>
              <a:t>実行ボタン</a:t>
            </a:r>
            <a:r>
              <a:rPr dirty="0"/>
              <a:t> 」で </a:t>
            </a:r>
            <a:r>
              <a:rPr dirty="0" err="1"/>
              <a:t>実行</a:t>
            </a:r>
            <a:r>
              <a:rPr dirty="0"/>
              <a:t> </a:t>
            </a:r>
            <a:r>
              <a:rPr dirty="0" err="1"/>
              <a:t>ソースコードを</a:t>
            </a:r>
            <a:r>
              <a:rPr dirty="0"/>
              <a:t> </a:t>
            </a:r>
            <a:r>
              <a:rPr dirty="0" err="1"/>
              <a:t>書き替えて再度実行</a:t>
            </a:r>
            <a:r>
              <a:rPr dirty="0"/>
              <a:t> </a:t>
            </a:r>
            <a:r>
              <a:rPr dirty="0" err="1"/>
              <a:t>することも可能</a:t>
            </a:r>
            <a:r>
              <a:rPr dirty="0"/>
              <a:t> trinket </a:t>
            </a:r>
            <a:r>
              <a:rPr dirty="0" err="1"/>
              <a:t>でのプログラム実行</a:t>
            </a:r>
            <a:r>
              <a:rPr dirty="0"/>
              <a:t> </a:t>
            </a:r>
            <a:r>
              <a:rPr dirty="0" err="1"/>
              <a:t>ソースコードの</a:t>
            </a:r>
            <a:r>
              <a:rPr dirty="0"/>
              <a:t> </a:t>
            </a:r>
            <a:r>
              <a:rPr dirty="0" err="1"/>
              <a:t>メイン画面</a:t>
            </a:r>
            <a:r>
              <a:rPr dirty="0"/>
              <a:t> </a:t>
            </a:r>
            <a:r>
              <a:rPr dirty="0" err="1"/>
              <a:t>実行結果</a:t>
            </a:r>
            <a:r>
              <a:rPr dirty="0"/>
              <a:t> </a:t>
            </a:r>
            <a:r>
              <a:rPr dirty="0" err="1"/>
              <a:t>実行</a:t>
            </a:r>
            <a:r>
              <a:rPr dirty="0"/>
              <a:t>、 STOP </a:t>
            </a:r>
            <a:r>
              <a:rPr dirty="0" err="1"/>
              <a:t>ボタン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要約：演習</a:t>
            </a:r>
            <a:r>
              <a:rPr dirty="0"/>
              <a:t>． Python </a:t>
            </a:r>
            <a:r>
              <a:rPr dirty="0" err="1"/>
              <a:t>プログラムの実行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trinket の次のページを開く https://trinket.io/python/6c652f1c2f ② 実行結果が，次のように表示されることを確認 実行が開始しないときは、「 実行ボタン 」で 実行 ソースコードを 書き替えて再度実行 することも可能 実行、 STOP ボタン。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IT 技術の可能性 ② コンピュータを活用した問題解決 ③ 批判的思考 ④ プログラミング言語の多様性。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要約：③ trinket の次のページを開く https://trinket.io/python/94d1563844 ④ 実行結果が，次のように表示されることを確認 実行が開始しないときは、「 実行ボタン 」で 実行 ソースコードを 書き替えて再度実行 することも可能 実行、 STOP ボタン ボールが 壁に当たったら 反射する．。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要約：演習． 簡単なプログラムでも さまざまなことが可能。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trinket の次のページを開く https://trinket.io/python/2b804ab19a ② 実行結果が，次のように表示されることを確認 オペレーティングシステム（コンピュータ）のタイマーを利用． 現在の日時が表示される 現在の日時 import datetime now = datetime.datetime.now() print(now)。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要約：③ trinket の次のページを開く https://trinket.io/python/597e5771ff ④  実行結果が，次のように表示されることを確認 面積が 7  の正方形の一辺の長さ import math print(math.sqrt(7))。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要約：⑤ trinket の次のページを開く https://trinket.io/python/4e3559f879 ⑥  実行結果が，次のように表示されることを確認 半径 3  の円の面積は？ import math print(3 * 3 * math.pi)。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要約：⑦ trinket の次のページを開く https://trinket.io/python/bdcce27488 ⑧  実行結果が，次のように表示されることを確認 三角形の２辺の長さが， ４ と ６ で，その間の角度が ６０ 度のとき，面積は (1/2) × 4 × 6 × sin( 60 ) import math print((1/2) * 4 * 6 * math.sin(60 * math｜.pi / 180))。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要約：プログラミングの可能性 人間の力を増幅 し、私たちができることを大幅に広げる シミュレーション 、 大量データ処理 、 AI（人工知能） 連携 、 IT システム制作 など、 さまざまな活動 で役立つ プログラミングは クリエイティブ な行為 さまざまな作業を 自動化 したいとき、 問題解決 したいときにも役立つ 論理的思考力の向上 問題解決能力の育成 デジタル社会での必須スキル。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要約：プログラミングの応用分野</a:t>
            </a:r>
            <a:r>
              <a:rPr dirty="0"/>
              <a:t> Web </a:t>
            </a:r>
            <a:r>
              <a:rPr dirty="0" err="1"/>
              <a:t>開発</a:t>
            </a:r>
            <a:r>
              <a:rPr dirty="0"/>
              <a:t> </a:t>
            </a:r>
            <a:r>
              <a:rPr dirty="0" err="1"/>
              <a:t>フロントエンド</a:t>
            </a:r>
            <a:r>
              <a:rPr dirty="0"/>
              <a:t>（ HTML, CSS, JavaScript ），</a:t>
            </a:r>
            <a:r>
              <a:rPr dirty="0" err="1"/>
              <a:t>バックエンド</a:t>
            </a:r>
            <a:r>
              <a:rPr dirty="0"/>
              <a:t>（ Python, Django, Flask ） </a:t>
            </a:r>
            <a:r>
              <a:rPr dirty="0" err="1"/>
              <a:t>データ分析</a:t>
            </a:r>
            <a:r>
              <a:rPr dirty="0"/>
              <a:t> </a:t>
            </a:r>
            <a:r>
              <a:rPr dirty="0" err="1"/>
              <a:t>ビッグデータ処理，統計分析，データビジュアライゼーション</a:t>
            </a:r>
            <a:r>
              <a:rPr dirty="0"/>
              <a:t> </a:t>
            </a:r>
            <a:r>
              <a:rPr dirty="0" err="1"/>
              <a:t>人工知能</a:t>
            </a:r>
            <a:r>
              <a:rPr dirty="0"/>
              <a:t> </a:t>
            </a:r>
            <a:r>
              <a:rPr dirty="0" err="1"/>
              <a:t>自然言語処理，コンピュータビジョン，予測モデリング</a:t>
            </a:r>
            <a:r>
              <a:rPr dirty="0"/>
              <a:t> </a:t>
            </a:r>
            <a:r>
              <a:rPr dirty="0" err="1"/>
              <a:t>ゲーム開発</a:t>
            </a:r>
            <a:r>
              <a:rPr dirty="0"/>
              <a:t> 2D </a:t>
            </a:r>
            <a:r>
              <a:rPr dirty="0" err="1"/>
              <a:t>ゲーム</a:t>
            </a:r>
            <a:r>
              <a:rPr dirty="0"/>
              <a:t>， 3D </a:t>
            </a:r>
            <a:r>
              <a:rPr dirty="0" err="1"/>
              <a:t>ゲーム，モバイルゲーム</a:t>
            </a:r>
            <a:r>
              <a:rPr dirty="0"/>
              <a:t> IoT （ Internet of Things ） </a:t>
            </a:r>
            <a:r>
              <a:rPr dirty="0" err="1"/>
              <a:t>センサーデータの収集と分析，スマートホームシステム</a:t>
            </a:r>
            <a:r>
              <a:rPr dirty="0"/>
              <a:t> </a:t>
            </a:r>
            <a:r>
              <a:rPr dirty="0" err="1"/>
              <a:t>サイバーセキュリティ</a:t>
            </a:r>
            <a:r>
              <a:rPr dirty="0"/>
              <a:t> </a:t>
            </a:r>
            <a:r>
              <a:rPr dirty="0" err="1"/>
              <a:t>ネットワークセキュリティ，暗号化技術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要約：Python</a:t>
            </a:r>
            <a:r>
              <a:rPr dirty="0"/>
              <a:t> </a:t>
            </a:r>
            <a:r>
              <a:rPr dirty="0" err="1"/>
              <a:t>言語の特徴とプログラミングの可能性まとめ</a:t>
            </a:r>
            <a:r>
              <a:rPr dirty="0"/>
              <a:t> Python は </a:t>
            </a:r>
            <a:r>
              <a:rPr dirty="0" err="1"/>
              <a:t>直感的で読みやすい</a:t>
            </a:r>
            <a:r>
              <a:rPr dirty="0"/>
              <a:t> </a:t>
            </a:r>
            <a:r>
              <a:rPr dirty="0" err="1"/>
              <a:t>文法を持つプログラミング言語</a:t>
            </a:r>
            <a:r>
              <a:rPr dirty="0"/>
              <a:t>． </a:t>
            </a:r>
            <a:r>
              <a:rPr dirty="0" err="1"/>
              <a:t>文法のシンプルさ</a:t>
            </a:r>
            <a:r>
              <a:rPr dirty="0"/>
              <a:t> ， </a:t>
            </a:r>
            <a:r>
              <a:rPr dirty="0" err="1"/>
              <a:t>拡張性</a:t>
            </a:r>
            <a:r>
              <a:rPr dirty="0"/>
              <a:t> ， </a:t>
            </a:r>
            <a:r>
              <a:rPr dirty="0" err="1"/>
              <a:t>柔軟性</a:t>
            </a:r>
            <a:r>
              <a:rPr dirty="0"/>
              <a:t> </a:t>
            </a:r>
            <a:r>
              <a:rPr dirty="0" err="1"/>
              <a:t>が特徴的である</a:t>
            </a:r>
            <a:r>
              <a:rPr dirty="0"/>
              <a:t>． Python は </a:t>
            </a:r>
            <a:r>
              <a:rPr dirty="0" err="1"/>
              <a:t>基本的な計算</a:t>
            </a:r>
            <a:r>
              <a:rPr dirty="0"/>
              <a:t> </a:t>
            </a:r>
            <a:r>
              <a:rPr dirty="0" err="1"/>
              <a:t>から</a:t>
            </a:r>
            <a:r>
              <a:rPr dirty="0"/>
              <a:t> </a:t>
            </a:r>
            <a:r>
              <a:rPr dirty="0" err="1"/>
              <a:t>高度なプログラミング</a:t>
            </a:r>
            <a:r>
              <a:rPr dirty="0"/>
              <a:t> </a:t>
            </a:r>
            <a:r>
              <a:rPr dirty="0" err="1"/>
              <a:t>まで幅広く対応可能である</a:t>
            </a:r>
            <a:r>
              <a:rPr dirty="0"/>
              <a:t>． Web </a:t>
            </a:r>
            <a:r>
              <a:rPr dirty="0" err="1"/>
              <a:t>開発，データ分析</a:t>
            </a:r>
            <a:r>
              <a:rPr dirty="0"/>
              <a:t>， </a:t>
            </a:r>
            <a:r>
              <a:rPr dirty="0" err="1"/>
              <a:t>AI（人工知能</a:t>
            </a:r>
            <a:r>
              <a:rPr dirty="0"/>
              <a:t>） ，</a:t>
            </a:r>
            <a:r>
              <a:rPr dirty="0" err="1"/>
              <a:t>ゲーム開発など応用分野が多岐</a:t>
            </a:r>
            <a:r>
              <a:rPr dirty="0"/>
              <a:t> </a:t>
            </a:r>
            <a:r>
              <a:rPr dirty="0" err="1"/>
              <a:t>にわたる</a:t>
            </a:r>
            <a:r>
              <a:rPr dirty="0"/>
              <a:t>． </a:t>
            </a:r>
            <a:r>
              <a:rPr dirty="0" err="1"/>
              <a:t>プログラミングは</a:t>
            </a:r>
            <a:r>
              <a:rPr dirty="0"/>
              <a:t> </a:t>
            </a:r>
            <a:r>
              <a:rPr dirty="0" err="1"/>
              <a:t>人間の能力を増幅</a:t>
            </a:r>
            <a:r>
              <a:rPr dirty="0"/>
              <a:t> し， </a:t>
            </a:r>
            <a:r>
              <a:rPr dirty="0" err="1"/>
              <a:t>創造的な活動を支援</a:t>
            </a:r>
            <a:r>
              <a:rPr dirty="0"/>
              <a:t> </a:t>
            </a:r>
            <a:r>
              <a:rPr dirty="0" err="1"/>
              <a:t>する</a:t>
            </a:r>
            <a:r>
              <a:rPr dirty="0"/>
              <a:t>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CCBB2-0E92-127B-3679-6618785AB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76E3C10-CFC6-61F7-1CFE-16C18CE3D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DC5FF31-4C1B-23D0-D022-5C79C7460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要約：4-3. コンピュータの限界と精度の理解。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C01E9D-70D6-E719-ABA5-5FEFF5322A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39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要約：アウトライン</a:t>
            </a:r>
            <a:r>
              <a:rPr dirty="0"/>
              <a:t> </a:t>
            </a:r>
            <a:r>
              <a:rPr dirty="0" err="1"/>
              <a:t>プログラミングの基本と意義</a:t>
            </a:r>
            <a:r>
              <a:rPr dirty="0"/>
              <a:t> Python </a:t>
            </a:r>
            <a:r>
              <a:rPr dirty="0" err="1"/>
              <a:t>言語の特徴とプログラミングの可能性</a:t>
            </a:r>
            <a:r>
              <a:rPr dirty="0"/>
              <a:t> </a:t>
            </a:r>
            <a:r>
              <a:rPr dirty="0" err="1"/>
              <a:t>コンピュータの限界と精度の理解</a:t>
            </a:r>
            <a:r>
              <a:rPr dirty="0"/>
              <a:t> </a:t>
            </a:r>
            <a:r>
              <a:rPr dirty="0" err="1"/>
              <a:t>さまざまなプログラミング言語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要約：プログラミング における注意点 ① コンピュータ にも， できないことがあ る ． 全ての問題を解決できるわけではないことを理解し よう， コンピュータを使用するからといって， 計算が常に完全に正確であるとは限らない． 特に複雑な計算を行う場合には，精度に注意が必要． 人間が プログラム を作る際には， 書き間違い，勘違い ， 思い込みなどによるミスが起こり得る 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要約：プログラミング における注意点 ② ミスがあり得る ため，「 プログラムが期待通りに動いているか 」を確認する テストは非常に重要 ． ミスの回避 のため， 抽象化、モジュール，標準ライブラリの活用 などの様々な手段を知っておく． 性能や精度を追求し，問題を解決するために， 既存のアルゴリズム を知っておく。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要約：コンピュータでの数値の扱い コンピュータは、整数だけでなく、 小数点以下の値を含む数値 （ 浮動小数点数 ）を 扱う ことができる。 浮動小数点数は、 通常 、 コンピュータが、 10 進数で約 15-16 桁の精度まで数値を保持 できるものである。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要約：コンピュータによる「１ ÷ ３」  の計算 コンピュータを使って 「 1 ÷ 3 」を計算 してみるとどうなるでしょうか？ コンピュータは「 0.3333333333333333 」などと表示 しかし， 「無限に続く」数値を表現することはできない つまり、「 1 ÷ 3 」の 正確な値を計算できない コンピュータが表示する結果には 小さな誤差が含まれている（精度に限界がある） と理解してせよ． コンピュータを使った計算に注意してせよ．。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要約：演習． 計算誤差。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trinket の次のページを開く https://trinket.io/python/8d555705c1 ② 実行結果が，次のように表示されることを確認 1/3, 1/6, 1/9 を計算 計算誤差がある。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要約：③  trinket の次のページを開く https://trinket.io/python/8a180f7d80 ④  実行結果が，次のように表示されることを確認 0.3333333333333 の 3 倍を計算 計算誤差がある。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要約：コンピュータ計算と誤差 「 コンピュータを使えば計算は完璧に正確 」 - この思い込みは避けましょう 。 例えば，「 1 ÷ 3 」の計算結果は，完全な精度では表示できません． 少ないながらも誤差が含まれる ． しかしこの微小な誤差は、多くの場合、 私たちの作業には十分な精度 少しの誤差を許容すれば、 多くの計算が効率的に処理できる という考え方も．。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要約：コンピュータの限界と精度の理解 人間のプログラム作成時には， 書き間違い ， 勘違い ， 思い込みによるミス が起こり得る． プログラムが期待通りに動いているかを確認するテスト は非常に重要である． ミスの回避 には，様々な知識・スキル（抽象化，モジュール，標準ライブラリの活用など）が重要で｜ある． 問題解決 のために，既存のアルゴリズムを知っておく必要がある． 浮動小数点数 は， 10 進数で約 15-16 桁の精度 まで数値を保持できる． 10 進数で 17 桁以上の数値計算では， 微小な誤差が発生 する．。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9E12D-9E2C-7D4C-454C-20DC54C56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2D6249A-4093-45E9-3A40-1BCFB098B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7401D5-8545-2E7B-12C6-7EC81E02E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要約：4-4. 様々なプログラミング言語。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4D2244-0C3F-B9B8-4947-5F0696F4A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388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要約：4-1. プログラミングの基本と意義。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3882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要約：プログラミング言語 は 多種多様 それぞれの言語に，特性と利用シーンがある プログラミング の 基本理念 と 基礎知識 を 理解 することが重要． 一つのプログラミング言語 で 基本を身につける ことで、 他の言語への適応 もスムーズに進むでしょう プログラミングを学ぶときに気を付けること。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要約：さまざまなプログラミング言語</a:t>
            </a:r>
            <a:r>
              <a:rPr dirty="0"/>
              <a:t> Python C Java JavaScript R Octave Scheme </a:t>
            </a:r>
            <a:r>
              <a:rPr dirty="0" err="1"/>
              <a:t>など</a:t>
            </a:r>
            <a:r>
              <a:rPr dirty="0"/>
              <a:t> </a:t>
            </a:r>
            <a:r>
              <a:rPr dirty="0" err="1"/>
              <a:t>ここで行う作業</a:t>
            </a:r>
            <a:r>
              <a:rPr dirty="0"/>
              <a:t> １． 20 </a:t>
            </a:r>
            <a:r>
              <a:rPr dirty="0" err="1"/>
              <a:t>より大きければ</a:t>
            </a:r>
            <a:r>
              <a:rPr dirty="0"/>
              <a:t>「 big 」， </a:t>
            </a:r>
            <a:r>
              <a:rPr dirty="0" err="1"/>
              <a:t>さもなければ</a:t>
            </a:r>
            <a:r>
              <a:rPr dirty="0"/>
              <a:t>「 small 」</a:t>
            </a:r>
            <a:r>
              <a:rPr dirty="0" err="1"/>
              <a:t>と表示</a:t>
            </a:r>
            <a:r>
              <a:rPr dirty="0"/>
              <a:t> ２． 0 + 1 + 2 + 3 + 4 + 5 </a:t>
            </a:r>
            <a:r>
              <a:rPr dirty="0" err="1"/>
              <a:t>を求める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要約：なぜプログラミング言語は たくさんあるのでしょうか？。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要約：Python</a:t>
            </a:r>
            <a:r>
              <a:rPr dirty="0"/>
              <a:t> </a:t>
            </a:r>
            <a:r>
              <a:rPr dirty="0" err="1"/>
              <a:t>プログラム見本</a:t>
            </a:r>
            <a:r>
              <a:rPr dirty="0"/>
              <a:t> x = 100 if (x &gt; 20): print("big") else : print("small") s = 0 for  </a:t>
            </a:r>
            <a:r>
              <a:rPr dirty="0" err="1"/>
              <a:t>i</a:t>
            </a:r>
            <a:r>
              <a:rPr dirty="0"/>
              <a:t> in [1, 2, 3, 4, 5]: s = s + </a:t>
            </a:r>
            <a:r>
              <a:rPr dirty="0" err="1"/>
              <a:t>i</a:t>
            </a:r>
            <a:r>
              <a:rPr dirty="0"/>
              <a:t> print(s) </a:t>
            </a:r>
            <a:r>
              <a:rPr dirty="0" err="1"/>
              <a:t>シンプルで，実行も簡単</a:t>
            </a:r>
            <a:r>
              <a:rPr dirty="0"/>
              <a:t>． </a:t>
            </a:r>
            <a:r>
              <a:rPr dirty="0" err="1"/>
              <a:t>初心者にとって学びやすい</a:t>
            </a:r>
            <a:r>
              <a:rPr dirty="0"/>
              <a:t>． </a:t>
            </a:r>
            <a:r>
              <a:rPr dirty="0" err="1"/>
              <a:t>多種多様なパッケージを利用することで、初心者でも容易に強力な機能を追加できる</a:t>
            </a:r>
            <a:r>
              <a:rPr dirty="0"/>
              <a:t>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要約：Java プログラム見本 public class Main { public static void main(String[] args ) throws Exception {  int x = 100;  if (x &gt; 20) {  System.out.printf ("big\n"); } else {  System.out.printf ("small\n"); }  int s = 0;  for ( int  i = 1; i &lt;= 5; i ++) { s = s + i ; }  System.out.printf ("%d\n", s); } } Java はどのコンピュータでも同じプログラムが実行可能 Windows 、 Linux 、そして Android アプリなど、異なる環境でも同じソースコードで動作 このように， Java は互換性が高く，広範なアプリケーション開発に適する。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要約：C プログラム見本 #include &lt; stdio.h &gt; int main(void){  int x, s, i ; x = 100;  if (x &gt; 20) {  printf ("big\n"); }  else {  printf ("small\n"); } s = 0;  for ( i = 1; i &lt;= 5; i ++) { s = s + i ; }  printf ("%d\n", s); return; } C と C++ はコンピュータの性能を最大限引き出すために適 する 細かな制御や高速な実行に向いている チューニングにより最適化できる． 高度なプログラミングやパフォーマンス重視のアプリケーション開発に適する。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要約：R プログラム見本 x &lt;- 100 if (x &gt; 20) { print("big") } else { print("small") } s &lt;- 0 for ( i in c(1,2,3,4,5)) { s &lt;- s + i } print(s) R はデータ処理に特化したコマンド言語 データ専門家にも適する R は豊富な統計やデータ解析の機能を提供 データの可視化やモデリングなどの作業を効率的に行うことが可能。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要約：Octave プログラム見本 x = 100 if (x &gt; 20)  printf ("big\n") else  printf ("small\n") endif s = 0 for  i = [1 2 3 4 5] s = s + i endfor printf ("%d", s) 数値計算や信号処理などに特化したコマンド言語 行列計算や信号処理などの科学技術計算に向いて いる 高度な数値演算やデータ解析が容易に行える。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要約：JavaScript プログラム見本 process.stdin.resume (); process.stdin.setEncoding ('utf8'); var  util = require(' util '); var x = 100; if (x &gt; 20) {  process.stdout.write ('big\n'); } else {  process.stdout.write ('small\n') } var s = 0; for ( var  i = 1; i &lt;= 5; i ++) { s = s + i ; } process.stdout.write ( util.format ('%d\n', s)); インタラクティブなウェブページ の作成に適する そのとき，ユーザーとのリアルタイムな対話，動的なコンテンツの表示が可能 幅広い種類の OS でサポートされている。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要約：(define (decide x) ( cond ((&gt; x 20) "big") (else "small"))) (define (sum n) ( cond ((= n 0) 0) (else (+ (sum (- n 1)) n)))) (begin (print (decide 100)) (print (sum 5))) Scheme プログラム見本 シンプルで明確な構文を持つ 関数型プログラミング言語 強力な再帰処理や高階関数の活用が簡単にできる。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要約：コンピュータ は， プログラム に従って動作 プログラム は， コンピュータ に指示を出し，所定の作業を遂行させる コンピュータとプログラム。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要約：さまざな種類のプログラミング言語</a:t>
            </a:r>
            <a:r>
              <a:rPr dirty="0"/>
              <a:t> </a:t>
            </a:r>
            <a:r>
              <a:rPr dirty="0" err="1"/>
              <a:t>プログラミングの</a:t>
            </a:r>
            <a:r>
              <a:rPr dirty="0"/>
              <a:t> </a:t>
            </a:r>
            <a:r>
              <a:rPr dirty="0" err="1"/>
              <a:t>基本理念</a:t>
            </a:r>
            <a:r>
              <a:rPr dirty="0"/>
              <a:t> と </a:t>
            </a:r>
            <a:r>
              <a:rPr dirty="0" err="1"/>
              <a:t>基礎知識</a:t>
            </a:r>
            <a:r>
              <a:rPr dirty="0"/>
              <a:t> を </a:t>
            </a:r>
            <a:r>
              <a:rPr dirty="0" err="1"/>
              <a:t>理解</a:t>
            </a:r>
            <a:r>
              <a:rPr dirty="0"/>
              <a:t> </a:t>
            </a:r>
            <a:r>
              <a:rPr dirty="0" err="1"/>
              <a:t>していくこ</a:t>
            </a:r>
            <a:r>
              <a:rPr dirty="0"/>
              <a:t> </a:t>
            </a:r>
            <a:r>
              <a:rPr dirty="0" err="1"/>
              <a:t>とが重要</a:t>
            </a:r>
            <a:r>
              <a:rPr dirty="0"/>
              <a:t> </a:t>
            </a:r>
            <a:r>
              <a:rPr dirty="0" err="1"/>
              <a:t>一つの言語で基礎を身につけることで</a:t>
            </a:r>
            <a:r>
              <a:rPr dirty="0"/>
              <a:t>， </a:t>
            </a:r>
            <a:r>
              <a:rPr dirty="0" err="1"/>
              <a:t>他の言語への適応もスムーズに</a:t>
            </a:r>
            <a:r>
              <a:rPr dirty="0"/>
              <a:t> </a:t>
            </a:r>
            <a:r>
              <a:rPr dirty="0" err="1"/>
              <a:t>進む</a:t>
            </a:r>
            <a:r>
              <a:rPr dirty="0"/>
              <a:t> </a:t>
            </a:r>
            <a:r>
              <a:rPr dirty="0" err="1"/>
              <a:t>なぜプログラミング言語はたくさんあるのか</a:t>
            </a:r>
            <a:r>
              <a:rPr dirty="0"/>
              <a:t>？ </a:t>
            </a:r>
            <a:r>
              <a:rPr dirty="0" err="1"/>
              <a:t>異なるニーズや目的に対応</a:t>
            </a:r>
            <a:r>
              <a:rPr dirty="0"/>
              <a:t> </a:t>
            </a:r>
            <a:r>
              <a:rPr dirty="0" err="1"/>
              <a:t>広範な用途に適するもの</a:t>
            </a:r>
            <a:r>
              <a:rPr dirty="0"/>
              <a:t>（ Python, Java, JavaScript </a:t>
            </a:r>
            <a:r>
              <a:rPr dirty="0" err="1"/>
              <a:t>など）もあれば，特定の領域でより強力な機能を提供するものも</a:t>
            </a:r>
            <a:r>
              <a:rPr dirty="0"/>
              <a:t> </a:t>
            </a:r>
            <a:r>
              <a:rPr dirty="0" err="1"/>
              <a:t>自分の目標や学びたいことに応じて言語を選ぶことが重要</a:t>
            </a:r>
            <a:r>
              <a:rPr dirty="0"/>
              <a:t> ． </a:t>
            </a:r>
            <a:r>
              <a:rPr dirty="0" err="1"/>
              <a:t>複数の言語を使い分けることもある</a:t>
            </a:r>
            <a:r>
              <a:rPr dirty="0"/>
              <a:t> 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要約：オンラインでの</a:t>
            </a:r>
            <a:r>
              <a:rPr dirty="0"/>
              <a:t> Python </a:t>
            </a:r>
            <a:r>
              <a:rPr dirty="0" err="1"/>
              <a:t>プログラム</a:t>
            </a:r>
            <a:r>
              <a:rPr dirty="0"/>
              <a:t> </a:t>
            </a:r>
            <a:r>
              <a:rPr dirty="0" err="1"/>
              <a:t>実行</a:t>
            </a:r>
            <a:r>
              <a:rPr dirty="0"/>
              <a:t>（ trinket </a:t>
            </a:r>
            <a:r>
              <a:rPr dirty="0" err="1"/>
              <a:t>を使用</a:t>
            </a:r>
            <a:r>
              <a:rPr dirty="0"/>
              <a:t>） Python </a:t>
            </a:r>
            <a:r>
              <a:rPr dirty="0" err="1"/>
              <a:t>プログラム</a:t>
            </a:r>
            <a:r>
              <a:rPr dirty="0"/>
              <a:t> の </a:t>
            </a:r>
            <a:r>
              <a:rPr dirty="0" err="1"/>
              <a:t>ソースコード</a:t>
            </a:r>
            <a:r>
              <a:rPr dirty="0"/>
              <a:t> </a:t>
            </a:r>
            <a:r>
              <a:rPr dirty="0" err="1"/>
              <a:t>さまざまな</a:t>
            </a:r>
            <a:r>
              <a:rPr dirty="0"/>
              <a:t> </a:t>
            </a:r>
            <a:r>
              <a:rPr dirty="0" err="1"/>
              <a:t>プログラミング言語</a:t>
            </a:r>
            <a:r>
              <a:rPr dirty="0"/>
              <a:t> x = 100 if (x &gt; 20): print("big") else : print("small") s = 0 for  </a:t>
            </a:r>
            <a:r>
              <a:rPr dirty="0" err="1"/>
              <a:t>i</a:t>
            </a:r>
            <a:r>
              <a:rPr dirty="0"/>
              <a:t> in [1, 2, 3, 4, 5]: s = s + </a:t>
            </a:r>
            <a:r>
              <a:rPr dirty="0" err="1"/>
              <a:t>i</a:t>
            </a:r>
            <a:r>
              <a:rPr dirty="0"/>
              <a:t> print(s) public class Main { public static void main(String[] </a:t>
            </a:r>
            <a:r>
              <a:rPr dirty="0" err="1"/>
              <a:t>args</a:t>
            </a:r>
            <a:r>
              <a:rPr dirty="0"/>
              <a:t> ) throws Exception { int x = 100;  if (x &gt; 20) {  </a:t>
            </a:r>
            <a:r>
              <a:rPr dirty="0" err="1"/>
              <a:t>System.out.printf</a:t>
            </a:r>
            <a:r>
              <a:rPr dirty="0"/>
              <a:t> ("big\n"); } else {  </a:t>
            </a:r>
            <a:r>
              <a:rPr dirty="0" err="1"/>
              <a:t>System.out.printf</a:t>
            </a:r>
            <a:r>
              <a:rPr dirty="0"/>
              <a:t> ("small\n"); } int s = 0;  for (int </a:t>
            </a:r>
            <a:r>
              <a:rPr dirty="0" err="1"/>
              <a:t>i</a:t>
            </a:r>
            <a:r>
              <a:rPr dirty="0"/>
              <a:t> = 1; </a:t>
            </a:r>
            <a:r>
              <a:rPr dirty="0" err="1"/>
              <a:t>i</a:t>
            </a:r>
            <a:r>
              <a:rPr dirty="0"/>
              <a:t> &lt;= 5; </a:t>
            </a:r>
            <a:r>
              <a:rPr dirty="0" err="1"/>
              <a:t>i</a:t>
            </a:r>
            <a:r>
              <a:rPr dirty="0"/>
              <a:t> ++) { s = s + </a:t>
            </a:r>
            <a:r>
              <a:rPr dirty="0" err="1"/>
              <a:t>i</a:t>
            </a:r>
            <a:r>
              <a:rPr dirty="0"/>
              <a:t> ; }  </a:t>
            </a:r>
            <a:r>
              <a:rPr dirty="0" err="1"/>
              <a:t>System.out.printf</a:t>
            </a:r>
            <a:r>
              <a:rPr dirty="0"/>
              <a:t> ("%d\n", s); } } #include &lt; </a:t>
            </a:r>
            <a:r>
              <a:rPr dirty="0" err="1"/>
              <a:t>stdio.h</a:t>
            </a:r>
            <a:r>
              <a:rPr dirty="0"/>
              <a:t> &gt; int main(void){ int x, s, </a:t>
            </a:r>
            <a:r>
              <a:rPr dirty="0" err="1"/>
              <a:t>i</a:t>
            </a:r>
            <a:r>
              <a:rPr dirty="0"/>
              <a:t> ; x = 100;  if (x &gt; 20) {  </a:t>
            </a:r>
            <a:r>
              <a:rPr dirty="0" err="1"/>
              <a:t>printf</a:t>
            </a:r>
            <a:r>
              <a:rPr dirty="0"/>
              <a:t> ("big\n"); }  else {  </a:t>
            </a:r>
            <a:r>
              <a:rPr dirty="0" err="1"/>
              <a:t>printf</a:t>
            </a:r>
            <a:r>
              <a:rPr dirty="0"/>
              <a:t> ("small\n"); } s = 0;  for ( </a:t>
            </a:r>
            <a:r>
              <a:rPr dirty="0" err="1"/>
              <a:t>i</a:t>
            </a:r>
            <a:r>
              <a:rPr dirty="0"/>
              <a:t> = 1; </a:t>
            </a:r>
            <a:r>
              <a:rPr dirty="0" err="1"/>
              <a:t>i</a:t>
            </a:r>
            <a:r>
              <a:rPr dirty="0"/>
              <a:t> &lt;= 5; </a:t>
            </a:r>
            <a:r>
              <a:rPr dirty="0" err="1"/>
              <a:t>i</a:t>
            </a:r>
            <a:r>
              <a:rPr dirty="0"/>
              <a:t> ++) { s = s + </a:t>
            </a:r>
            <a:r>
              <a:rPr dirty="0" err="1"/>
              <a:t>i</a:t>
            </a:r>
            <a:r>
              <a:rPr dirty="0"/>
              <a:t> ; }  </a:t>
            </a:r>
            <a:r>
              <a:rPr dirty="0" err="1"/>
              <a:t>printf</a:t>
            </a:r>
            <a:r>
              <a:rPr dirty="0"/>
              <a:t> ("%d\n", s); return; } Python Java C。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IT 技術の可能性 プログラミングを通じて，新しい創造，新しい発見，作業の自動化などが実現できる． ② コンピュータを活用した問題解決 プログラミングを通じた問題解決の手順の理解は、 問題解決能力 や 論理的思考力 の向上に役立ちる． ③ 批判的思考 「 コンピュータを使えば計算は完璧に正確 」という一般的な 思い込みを覆す ことで、常に批判的に見ることや 、 根拠を確認すること が重要である。 ④ プログラミング言語の多様性 一つの言語で基礎を身につけることで，他の言語への適応もスムーズに進みる． 将来，さまざまなプログラミング言語を学ぶことで，それぞれの特性や利点を理解し，ニ｜ーズに合わせた言語を選択する能力が取得できる．。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要約：まとめ プログラミングは創造的な活動 であり，多様な問題を解決し， 人間の能力を増幅 する． プログラミング は， 計算，データ処理，データ送受信，人工知能，グラフィックス，シミュレーションなどの 多様な活動 を可能にする コンピュータによる計算 には，精度の限界が存在する． 「 1 ÷ 3 」などの単純な計算でも 微小な誤差が含まれている場合がある ． プログラミング言語は多様 であり，それぞれの言語に特性がある． 異なるニーズ や 目的にあわせて ， プログラミング言語が選択 される． 基本的な概念と知識を一つの言語で習得 することによ り， 他の言語 への 適応 も容易になる．。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要約：プログラム を設計し作成するプロセス（プログラミング）は， 創造的な活動 アイデアを形にできる ことが， プログラミング の魅力 プログラミング。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プログラムとアプリケーション プログラム が動作し， アプリケーション の機能を実現 Web ブラウザ ワープロ （マイクロソフト・ワード）。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</a:t>
            </a:r>
            <a:r>
              <a:rPr dirty="0"/>
              <a:t>：② </a:t>
            </a:r>
            <a:r>
              <a:rPr dirty="0" err="1"/>
              <a:t>プログラムは，コンピュータの動作をコントロール</a:t>
            </a:r>
            <a:r>
              <a:rPr dirty="0"/>
              <a:t> Python </a:t>
            </a:r>
            <a:r>
              <a:rPr dirty="0" err="1"/>
              <a:t>言語を使って</a:t>
            </a:r>
            <a:r>
              <a:rPr dirty="0"/>
              <a:t> </a:t>
            </a:r>
            <a:r>
              <a:rPr dirty="0" err="1"/>
              <a:t>ニューラルネットワーク</a:t>
            </a:r>
            <a:r>
              <a:rPr dirty="0"/>
              <a:t> </a:t>
            </a:r>
            <a:r>
              <a:rPr dirty="0" err="1"/>
              <a:t>を作成</a:t>
            </a:r>
            <a:r>
              <a:rPr dirty="0"/>
              <a:t>． </a:t>
            </a:r>
            <a:r>
              <a:rPr dirty="0" err="1"/>
              <a:t>AI（人工知能</a:t>
            </a:r>
            <a:r>
              <a:rPr dirty="0"/>
              <a:t>） </a:t>
            </a:r>
            <a:r>
              <a:rPr dirty="0" err="1"/>
              <a:t>システムを構築</a:t>
            </a:r>
            <a:r>
              <a:rPr dirty="0"/>
              <a:t> </a:t>
            </a:r>
            <a:r>
              <a:rPr dirty="0" err="1"/>
              <a:t>プログラム</a:t>
            </a:r>
            <a:r>
              <a:rPr dirty="0"/>
              <a:t> は， </a:t>
            </a:r>
            <a:r>
              <a:rPr dirty="0" err="1"/>
              <a:t>コンピュータ</a:t>
            </a:r>
            <a:r>
              <a:rPr dirty="0"/>
              <a:t> </a:t>
            </a:r>
            <a:r>
              <a:rPr dirty="0" err="1"/>
              <a:t>の動作を細かくコントール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要約：③ プログラムは， コンピュータ間の連携にも役立つ 利用者 コンピュータ 利用者 サーバは，サービスを提供する IT システム ネットワーク コンピュータ 同士の接続でも プログラム が必要． コンピュータ コンピュータ。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47D6-7FFB-4229-A297-A92E90763457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5264-DE6A-42B9-922F-2B75C1C15D27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B14D-2193-4595-B990-A6F93781677D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4FF9-475B-4013-99FC-BAE7BBC727B1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42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12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4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17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BA4B8-2091-40CF-91EA-83392FF0CFFB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2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0fd59392c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6c652f1c2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inket.io/python/94d156384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inket.io/python/2b804ab19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inket.io/python/597e5771f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inket.io/python/4e3559f87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inket.io/python/bdcce27488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8d555705c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8a180f7d80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cs-4.</a:t>
            </a:r>
            <a:r>
              <a:rPr lang="ja-JP" altLang="en-US" sz="3600" dirty="0"/>
              <a:t>プログラミング入門</a:t>
            </a:r>
            <a:br>
              <a:rPr lang="en-US" altLang="ja-JP" sz="3600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93" y="5735637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8E2086FB-2167-40CA-AC5E-7528B62CED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900" dirty="0"/>
              <a:t>プログラミングの目的</a:t>
            </a:r>
            <a:endParaRPr kumimoji="1" lang="ja-JP" altLang="en-US" sz="29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4421" y="883500"/>
            <a:ext cx="7530988" cy="53331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に指示を出し，所定の作業を遂行させる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lang="ja-JP" altLang="en-US" dirty="0"/>
              <a:t>複雑な作業も</a:t>
            </a:r>
            <a:r>
              <a:rPr lang="ja-JP" altLang="en-US" b="1" dirty="0"/>
              <a:t>自動化</a:t>
            </a:r>
            <a:r>
              <a:rPr lang="ja-JP" altLang="en-US" dirty="0"/>
              <a:t>し，効率化することが可能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43" y="3184482"/>
            <a:ext cx="3937928" cy="14944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01856" y="4788754"/>
            <a:ext cx="3016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</a:t>
            </a:r>
          </a:p>
        </p:txBody>
      </p:sp>
      <p:sp>
        <p:nvSpPr>
          <p:cNvPr id="7" name="右矢印 6"/>
          <p:cNvSpPr/>
          <p:nvPr/>
        </p:nvSpPr>
        <p:spPr>
          <a:xfrm>
            <a:off x="5010357" y="3703749"/>
            <a:ext cx="623455" cy="45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59264" y="4700288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297" y="3225800"/>
            <a:ext cx="2255282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17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4" r="28304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dirty="0"/>
              <a:t>①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の内容によって，</a:t>
            </a: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は</a:t>
            </a:r>
            <a:r>
              <a:rPr lang="ja-JP" altLang="en-US" b="1" u="sng" dirty="0">
                <a:solidFill>
                  <a:srgbClr val="C00000"/>
                </a:solidFill>
              </a:rPr>
              <a:t>さまざまな作業を実行</a:t>
            </a:r>
            <a:r>
              <a:rPr lang="ja-JP" altLang="en-US" dirty="0"/>
              <a:t>できる</a:t>
            </a:r>
            <a:endParaRPr lang="en-US" altLang="ja-JP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dirty="0"/>
              <a:t>②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を利用することで，多くの作業を</a:t>
            </a:r>
            <a:r>
              <a:rPr lang="ja-JP" altLang="en-US" b="1" u="sng" dirty="0">
                <a:solidFill>
                  <a:srgbClr val="FF0000"/>
                </a:solidFill>
              </a:rPr>
              <a:t>自動化</a:t>
            </a:r>
            <a:r>
              <a:rPr lang="ja-JP" altLang="en-US" dirty="0"/>
              <a:t>できる</a:t>
            </a:r>
            <a:endParaRPr lang="en-US" altLang="ja-JP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dirty="0"/>
              <a:t>③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で行った作業を</a:t>
            </a:r>
            <a:r>
              <a:rPr lang="ja-JP" altLang="en-US" b="1" u="sng" dirty="0">
                <a:solidFill>
                  <a:srgbClr val="FF0000"/>
                </a:solidFill>
              </a:rPr>
              <a:t>いつでも再現できる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dirty="0"/>
              <a:t>④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は柔軟性がある． 変更により，</a:t>
            </a:r>
            <a:r>
              <a:rPr lang="ja-JP" altLang="en-US" b="1" u="sng" dirty="0">
                <a:solidFill>
                  <a:srgbClr val="C00000"/>
                </a:solidFill>
              </a:rPr>
              <a:t>プログラムの</a:t>
            </a:r>
            <a:r>
              <a:rPr lang="ja-JP" altLang="en-US" b="1" u="sng">
                <a:solidFill>
                  <a:srgbClr val="C00000"/>
                </a:solidFill>
              </a:rPr>
              <a:t>動作を簡単に</a:t>
            </a:r>
            <a:r>
              <a:rPr lang="ja-JP" altLang="en-US" b="1" u="sng" dirty="0">
                <a:solidFill>
                  <a:srgbClr val="C00000"/>
                </a:solidFill>
              </a:rPr>
              <a:t>調整できる</a:t>
            </a:r>
            <a:endParaRPr lang="en-US" altLang="ja-JP" b="1" u="sng" dirty="0">
              <a:solidFill>
                <a:srgbClr val="C00000"/>
              </a:solidFill>
            </a:endParaRPr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プログラミングの利点</a:t>
            </a:r>
          </a:p>
        </p:txBody>
      </p:sp>
    </p:spTree>
    <p:extLst>
      <p:ext uri="{BB962C8B-B14F-4D97-AF65-F5344CB8AC3E}">
        <p14:creationId xmlns:p14="http://schemas.microsoft.com/office/powerpoint/2010/main" val="531339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4DF9B-6657-9DF0-720D-863AEF58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7A4BF7-C344-2F42-2715-EE7DB3FC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900" dirty="0"/>
              <a:t>プログラミングの基本と意義まとめ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7560A7-0F22-0EA2-1BEA-38081A79D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21" y="883500"/>
            <a:ext cx="7530988" cy="53331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dirty="0"/>
              <a:t>コンピュータは，</a:t>
            </a:r>
            <a:r>
              <a:rPr lang="ja-JP" altLang="en-US" sz="2400" b="1" dirty="0"/>
              <a:t>プログラムの指示に従って動作</a:t>
            </a:r>
            <a:r>
              <a:rPr lang="ja-JP" altLang="en-US" sz="2400" dirty="0"/>
              <a:t>するものである．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プログラミングは，創造的な活動として</a:t>
            </a:r>
            <a:r>
              <a:rPr lang="ja-JP" altLang="en-US" sz="2400" b="1" dirty="0"/>
              <a:t>プログラムを設計・作成</a:t>
            </a:r>
            <a:r>
              <a:rPr lang="ja-JP" altLang="en-US" sz="2400" dirty="0"/>
              <a:t>することである．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プログラムは，</a:t>
            </a:r>
            <a:r>
              <a:rPr lang="ja-JP" altLang="en-US" sz="2400" b="1" dirty="0"/>
              <a:t>コンピュータの動作を詳細にコントロール</a:t>
            </a:r>
            <a:r>
              <a:rPr lang="ja-JP" altLang="en-US" sz="2400" dirty="0"/>
              <a:t>する．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プログラムを活用することで，</a:t>
            </a:r>
            <a:r>
              <a:rPr lang="ja-JP" altLang="en-US" sz="2400" b="1" dirty="0"/>
              <a:t>複雑な作業も自動化</a:t>
            </a:r>
            <a:r>
              <a:rPr lang="ja-JP" altLang="en-US" sz="2400" dirty="0"/>
              <a:t>が可能である．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プログラムは，</a:t>
            </a:r>
            <a:r>
              <a:rPr lang="ja-JP" altLang="en-US" sz="2400" b="1" dirty="0"/>
              <a:t>作業の再現性</a:t>
            </a:r>
            <a:r>
              <a:rPr lang="ja-JP" altLang="en-US" sz="2400" dirty="0"/>
              <a:t>と</a:t>
            </a:r>
            <a:r>
              <a:rPr lang="ja-JP" altLang="en-US" sz="2400" b="1" dirty="0"/>
              <a:t>柔軟な変更が可能</a:t>
            </a:r>
            <a:r>
              <a:rPr lang="ja-JP" altLang="en-US" sz="2400" dirty="0"/>
              <a:t>という利点を持つ．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9516F2-BEE5-B2CB-87BA-E6B41DA5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55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C3B694-16AB-C704-524C-E5F7BA809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C2A526-FEB3-341A-D8D6-C06D57AD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9D2C25-C6E8-28F5-101C-1EABABD94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D79554E-905F-6406-F4E0-585025CEC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668" y="1741337"/>
            <a:ext cx="7412477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4-2. Python</a:t>
            </a:r>
            <a:r>
              <a:rPr lang="ja-JP" altLang="en-US" sz="4500" dirty="0">
                <a:solidFill>
                  <a:schemeClr val="tx2"/>
                </a:solidFill>
              </a:rPr>
              <a:t>言語の特徴とプログラミングの可能性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52CCFB-9111-B197-EE1F-0A3EB1B68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086843-71B7-229A-E316-C4E106740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877302-F529-15AC-9D19-41F640DBA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C270FD6-EFDD-5875-AC28-51E7D77E7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3BE1170-5CD9-A415-9524-C34DD44C6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25F0160-291F-6D79-0C1E-BF9FAF69B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65D4E1-2409-6659-F3CB-04D927CB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DFC99C-F30D-0BAB-5B15-4068069C2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C55293-EECE-458D-C746-5B5281580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D684F1-AA48-DB31-60CB-AC9BF44B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43B3BF-2634-441A-4912-FD196BCAC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6A4088B-EF2F-BABC-8116-2FF8C36C2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8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047750"/>
            <a:ext cx="3628390" cy="514581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b="1" i="0" dirty="0">
                <a:solidFill>
                  <a:srgbClr val="C00000"/>
                </a:solidFill>
                <a:effectLst/>
                <a:latin typeface="Söhne"/>
              </a:rPr>
              <a:t>Python</a:t>
            </a:r>
            <a:r>
              <a:rPr lang="ja-JP" altLang="en-US" b="0" i="0" dirty="0">
                <a:effectLst/>
                <a:latin typeface="Söhne"/>
              </a:rPr>
              <a:t>は多くの人々に利用されている</a:t>
            </a:r>
            <a:r>
              <a:rPr kumimoji="1" lang="ja-JP" altLang="en-US" b="1" dirty="0"/>
              <a:t>プログラミング言語</a:t>
            </a:r>
            <a:r>
              <a:rPr kumimoji="1" lang="ja-JP" altLang="en-US" dirty="0"/>
              <a:t>の１つ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i="0" dirty="0">
                <a:effectLst/>
                <a:latin typeface="Söhne"/>
              </a:rPr>
              <a:t>読みやすさ</a:t>
            </a:r>
            <a:r>
              <a:rPr lang="ja-JP" altLang="en-US" dirty="0"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書きやすさ</a:t>
            </a:r>
            <a:r>
              <a:rPr lang="ja-JP" altLang="en-US" b="0" i="0" dirty="0">
                <a:effectLst/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幅広い応用範囲</a:t>
            </a:r>
            <a:r>
              <a:rPr lang="ja-JP" altLang="en-US" b="0" i="0" dirty="0">
                <a:effectLst/>
                <a:latin typeface="Söhne"/>
              </a:rPr>
              <a:t>が特徴</a:t>
            </a:r>
            <a:endParaRPr kumimoji="1" lang="en-US" altLang="ja-JP" dirty="0"/>
          </a:p>
          <a:p>
            <a:endParaRPr lang="ja-JP" altLang="en-US" sz="19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45655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2335CED-57F0-6FA7-3F1F-5BCFB9BE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3786605" cy="46986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Python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412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FB4C9A-9A7B-C8A3-71D4-C2E7AD40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200" dirty="0"/>
              <a:t>Python</a:t>
            </a:r>
            <a:r>
              <a:rPr lang="ja-JP" altLang="en-US" sz="3200" dirty="0"/>
              <a:t>が広く使用されている理由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FF1780-19A9-6837-B947-106A46AAC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000" b="1" u="sng" dirty="0"/>
              <a:t>文法のシンプルさ</a:t>
            </a:r>
          </a:p>
          <a:p>
            <a:r>
              <a:rPr lang="en-US" altLang="ja-JP" sz="2000" b="1" i="0" dirty="0">
                <a:effectLst/>
                <a:latin typeface="メイリオ" panose="020B0604030504040204" pitchFamily="50" charset="-128"/>
              </a:rPr>
              <a:t>Python</a:t>
            </a:r>
            <a:r>
              <a:rPr lang="ja-JP" altLang="en-US" sz="2000" b="0" i="0" dirty="0">
                <a:effectLst/>
                <a:latin typeface="メイリオ" panose="020B0604030504040204" pitchFamily="50" charset="-128"/>
              </a:rPr>
              <a:t>は</a:t>
            </a:r>
            <a:r>
              <a:rPr lang="ja-JP" altLang="en-US" sz="2000" dirty="0">
                <a:latin typeface="メイリオ" panose="020B0604030504040204" pitchFamily="50" charset="-128"/>
              </a:rPr>
              <a:t>，</a:t>
            </a:r>
            <a:r>
              <a:rPr lang="ja-JP" altLang="en-US" sz="2000" b="1" dirty="0">
                <a:latin typeface="メイリオ" panose="020B0604030504040204" pitchFamily="50" charset="-128"/>
              </a:rPr>
              <a:t>直感的で読みやすい</a:t>
            </a:r>
            <a:r>
              <a:rPr lang="ja-JP" altLang="en-US" sz="2000" dirty="0">
                <a:latin typeface="メイリオ" panose="020B0604030504040204" pitchFamily="50" charset="-128"/>
              </a:rPr>
              <a:t>文法</a:t>
            </a:r>
            <a:endParaRPr lang="en-US" altLang="ja-JP" sz="2000" b="1" dirty="0">
              <a:latin typeface="メイリオ" panose="020B0604030504040204" pitchFamily="50" charset="-128"/>
            </a:endParaRPr>
          </a:p>
          <a:p>
            <a:r>
              <a:rPr kumimoji="1" lang="ja-JP" altLang="en-US" sz="2000" dirty="0"/>
              <a:t>例えば，</a:t>
            </a:r>
            <a:r>
              <a:rPr kumimoji="1" lang="en-US" altLang="ja-JP" sz="2000" b="1" dirty="0"/>
              <a:t>print</a:t>
            </a:r>
            <a:r>
              <a:rPr kumimoji="1" lang="ja-JP" altLang="en-US" sz="2000" dirty="0"/>
              <a:t>で簡単に</a:t>
            </a:r>
            <a:r>
              <a:rPr kumimoji="1" lang="ja-JP" altLang="en-US" sz="2000" b="1" dirty="0"/>
              <a:t>出力</a:t>
            </a:r>
            <a:r>
              <a:rPr kumimoji="1" lang="ja-JP" altLang="en-US" sz="2000" dirty="0"/>
              <a:t>できる，</a:t>
            </a:r>
            <a:r>
              <a:rPr kumimoji="1" lang="en-US" altLang="ja-JP" sz="2000" b="1" dirty="0"/>
              <a:t>if</a:t>
            </a:r>
            <a:r>
              <a:rPr kumimoji="1" lang="ja-JP" altLang="en-US" sz="2000" dirty="0"/>
              <a:t>や</a:t>
            </a:r>
            <a:r>
              <a:rPr kumimoji="1" lang="en-US" altLang="ja-JP" sz="2000" b="1" dirty="0"/>
              <a:t>else</a:t>
            </a:r>
            <a:r>
              <a:rPr kumimoji="1" lang="ja-JP" altLang="en-US" sz="2000" dirty="0"/>
              <a:t>で</a:t>
            </a:r>
            <a:r>
              <a:rPr kumimoji="1" lang="ja-JP" altLang="en-US" sz="2000" b="1" dirty="0"/>
              <a:t>条件分岐</a:t>
            </a:r>
            <a:r>
              <a:rPr kumimoji="1" lang="ja-JP" altLang="en-US" sz="2000" dirty="0"/>
              <a:t>，</a:t>
            </a:r>
            <a:r>
              <a:rPr kumimoji="1" lang="en-US" altLang="ja-JP" sz="2000" b="1" dirty="0"/>
              <a:t>for</a:t>
            </a:r>
            <a:r>
              <a:rPr kumimoji="1" lang="ja-JP" altLang="en-US" sz="2000" dirty="0"/>
              <a:t>や</a:t>
            </a:r>
            <a:r>
              <a:rPr kumimoji="1" lang="en-US" altLang="ja-JP" sz="2000" b="1" dirty="0"/>
              <a:t>while</a:t>
            </a:r>
            <a:r>
              <a:rPr kumimoji="1" lang="ja-JP" altLang="en-US" sz="2000" dirty="0"/>
              <a:t>で</a:t>
            </a:r>
            <a:r>
              <a:rPr lang="ja-JP" altLang="en-US" sz="2000" b="1" dirty="0"/>
              <a:t>繰り返し（ループ）</a:t>
            </a:r>
            <a:endParaRPr lang="en-US" altLang="ja-JP" sz="2000" b="1" dirty="0"/>
          </a:p>
          <a:p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b="1" u="sng" dirty="0"/>
              <a:t>拡張性</a:t>
            </a:r>
            <a:endParaRPr lang="en-US" altLang="ja-JP" sz="2000" b="1" u="sng" dirty="0"/>
          </a:p>
          <a:p>
            <a:r>
              <a:rPr lang="ja-JP" altLang="en-US" sz="2000" b="1" dirty="0">
                <a:latin typeface="メイリオ" panose="020B0604030504040204" pitchFamily="50" charset="-128"/>
              </a:rPr>
              <a:t>多岐にわたる分野で利用</a:t>
            </a:r>
            <a:r>
              <a:rPr lang="ja-JP" altLang="en-US" sz="2000" dirty="0">
                <a:latin typeface="メイリオ" panose="020B0604030504040204" pitchFamily="50" charset="-128"/>
              </a:rPr>
              <a:t>が可能</a:t>
            </a:r>
            <a:endParaRPr lang="en-US" altLang="ja-JP" sz="2000" dirty="0">
              <a:latin typeface="メイリオ" panose="020B0604030504040204" pitchFamily="50" charset="-128"/>
            </a:endParaRPr>
          </a:p>
          <a:p>
            <a:r>
              <a:rPr kumimoji="1" lang="ja-JP" altLang="en-US" sz="2000" dirty="0"/>
              <a:t>例えば，</a:t>
            </a:r>
            <a:r>
              <a:rPr kumimoji="1" lang="ja-JP" altLang="en-US" sz="2000" b="1" dirty="0"/>
              <a:t>関数やクラスを定義</a:t>
            </a:r>
            <a:r>
              <a:rPr kumimoji="1" lang="ja-JP" altLang="en-US" sz="2000" dirty="0"/>
              <a:t>するための</a:t>
            </a:r>
            <a:r>
              <a:rPr kumimoji="1" lang="en-US" altLang="ja-JP" sz="2000" b="1" dirty="0"/>
              <a:t>def</a:t>
            </a:r>
            <a:r>
              <a:rPr kumimoji="1" lang="ja-JP" altLang="en-US" sz="2000" dirty="0"/>
              <a:t>や</a:t>
            </a:r>
            <a:r>
              <a:rPr kumimoji="1" lang="en-US" altLang="ja-JP" sz="2000" b="1" dirty="0"/>
              <a:t>class</a:t>
            </a:r>
            <a:r>
              <a:rPr kumimoji="1" lang="ja-JP" altLang="en-US" sz="2000" dirty="0"/>
              <a:t>，</a:t>
            </a:r>
            <a:r>
              <a:rPr kumimoji="1" lang="ja-JP" altLang="en-US" sz="2000" b="1" dirty="0"/>
              <a:t>継承</a:t>
            </a:r>
            <a:r>
              <a:rPr kumimoji="1" lang="ja-JP" altLang="en-US" sz="2000" dirty="0"/>
              <a:t>や</a:t>
            </a:r>
            <a:r>
              <a:rPr kumimoji="1" lang="ja-JP" altLang="en-US" sz="2000" b="1" dirty="0"/>
              <a:t>オブジェクトの属性名と値</a:t>
            </a:r>
            <a:r>
              <a:rPr kumimoji="1" lang="ja-JP" altLang="en-US" sz="2000" dirty="0"/>
              <a:t>を操作するための</a:t>
            </a:r>
            <a:r>
              <a:rPr kumimoji="1" lang="en-US" altLang="ja-JP" sz="2000" b="1" dirty="0"/>
              <a:t>super</a:t>
            </a:r>
            <a:r>
              <a:rPr kumimoji="1" lang="ja-JP" altLang="en-US" sz="2000" dirty="0"/>
              <a:t>や</a:t>
            </a:r>
            <a:r>
              <a:rPr kumimoji="1" lang="en-US" altLang="ja-JP" sz="2000" b="1" dirty="0"/>
              <a:t>vars</a:t>
            </a:r>
            <a:r>
              <a:rPr kumimoji="1" lang="ja-JP" altLang="en-US" sz="2000" dirty="0"/>
              <a:t>などがある．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b="1" u="sng" dirty="0"/>
              <a:t>柔軟性</a:t>
            </a:r>
            <a:endParaRPr lang="en-US" altLang="ja-JP" sz="2000" b="1" u="sng" dirty="0"/>
          </a:p>
          <a:p>
            <a:r>
              <a:rPr lang="ja-JP" altLang="en-US" sz="2000" dirty="0">
                <a:latin typeface="メイリオ" panose="020B0604030504040204" pitchFamily="50" charset="-128"/>
              </a:rPr>
              <a:t>シンプルなスクリプトも，高度なプログラムも作成可能</a:t>
            </a:r>
            <a:endParaRPr lang="en-US" altLang="ja-JP" sz="2000" b="1" dirty="0"/>
          </a:p>
          <a:p>
            <a:r>
              <a:rPr kumimoji="1" lang="ja-JP" altLang="en-US" sz="2000" b="1" dirty="0"/>
              <a:t>オブジェクト指向</a:t>
            </a:r>
            <a:r>
              <a:rPr kumimoji="1" lang="ja-JP" altLang="en-US" sz="2000" dirty="0"/>
              <a:t>の機能を持ち，</a:t>
            </a:r>
            <a:r>
              <a:rPr kumimoji="1" lang="en-US" altLang="ja-JP" sz="2000" b="1" dirty="0"/>
              <a:t>__</a:t>
            </a:r>
            <a:r>
              <a:rPr kumimoji="1" lang="en-US" altLang="ja-JP" sz="2000" b="1" dirty="0" err="1"/>
              <a:t>init</a:t>
            </a:r>
            <a:r>
              <a:rPr kumimoji="1" lang="en-US" altLang="ja-JP" sz="2000" b="1" dirty="0"/>
              <a:t>__</a:t>
            </a:r>
            <a:r>
              <a:rPr kumimoji="1" lang="ja-JP" altLang="en-US" sz="2000" dirty="0"/>
              <a:t>や</a:t>
            </a:r>
            <a:r>
              <a:rPr kumimoji="1" lang="en-US" altLang="ja-JP" sz="2000" b="1" dirty="0"/>
              <a:t>self</a:t>
            </a:r>
            <a:r>
              <a:rPr kumimoji="1" lang="ja-JP" altLang="en-US" sz="2000" dirty="0"/>
              <a:t>のようなキーワードを使用して</a:t>
            </a:r>
            <a:r>
              <a:rPr kumimoji="1" lang="ja-JP" altLang="en-US" sz="2000" b="1" dirty="0"/>
              <a:t>クラス</a:t>
            </a:r>
            <a:r>
              <a:rPr kumimoji="1" lang="ja-JP" altLang="en-US" sz="2000" dirty="0"/>
              <a:t>を利用できる．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361556-1F0E-71C8-8FC4-E12042AF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6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 err="1"/>
              <a:t>Trinket（Pythonなどを実行できるオンライン学習環境</a:t>
            </a:r>
            <a:r>
              <a:rPr lang="en-US" altLang="ja-JP" sz="2400" b="1" dirty="0"/>
              <a:t>）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，</a:t>
            </a:r>
            <a:r>
              <a:rPr lang="en-US" altLang="ja-JP" sz="2400" b="1" dirty="0"/>
              <a:t>HTML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ブラウザで動作</a:t>
            </a:r>
            <a:endParaRPr lang="en-US" altLang="ja-JP" sz="2400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プログラムを公開し，他の人に実行してもらうことが可能</a:t>
            </a:r>
            <a:r>
              <a:rPr lang="ja-JP" altLang="en-US" sz="2400" dirty="0"/>
              <a:t>（そのとき，書き替えて実行も可能）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を登載，その他，次の外部ライブラリがインストール済み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matplotlib.pyplot</a:t>
            </a:r>
            <a:r>
              <a:rPr lang="en-US" altLang="ja-JP" sz="2400" dirty="0"/>
              <a:t>,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processing,</a:t>
            </a:r>
            <a:r>
              <a:rPr lang="en-US" altLang="ja-JP" sz="2400" dirty="0" err="1"/>
              <a:t>pygal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514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ja-JP" altLang="en-US" sz="2400" dirty="0"/>
              <a:t>は</a:t>
            </a:r>
            <a:r>
              <a:rPr lang="en-US" altLang="ja-JP" sz="2400" b="1" dirty="0"/>
              <a:t>Python, HTML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3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のように，違うプログラムには違う</a:t>
            </a:r>
            <a:r>
              <a:rPr lang="en-US" altLang="ja-JP" sz="2400" dirty="0"/>
              <a:t>URL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実行が開始しないときは，「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12276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7"/>
            <a:ext cx="4939868" cy="1742273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演習．</a:t>
            </a:r>
            <a:br>
              <a:rPr lang="en-US" altLang="ja-JP" dirty="0"/>
            </a:br>
            <a:r>
              <a:rPr lang="en-US" altLang="ja-JP" dirty="0"/>
              <a:t>Python</a:t>
            </a:r>
            <a:r>
              <a:rPr lang="ja-JP" altLang="en-US" dirty="0"/>
              <a:t>プログラムの実行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08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</a:t>
            </a:r>
            <a:r>
              <a:rPr lang="en-US" altLang="ja-JP" dirty="0"/>
              <a:t>trinket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3"/>
              </a:rPr>
              <a:t>https://trinket.io/python/6c652f1c2f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実行が開始しないときは，「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984CCAB-7257-D89C-7174-9E5F6584D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75" y="2735667"/>
            <a:ext cx="5424041" cy="252559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883938" y="2922277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992988" y="2661997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66616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1771650"/>
            <a:ext cx="6664635" cy="4584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IT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技術の可能性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コンピュータを活用した問題解決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批判的思考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④ プログラミング言語の多様性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637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5268282-7AE8-0BBC-E3F0-30DC020C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33" y="2700629"/>
            <a:ext cx="6181939" cy="2849881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</a:t>
            </a:r>
            <a:r>
              <a:rPr lang="en-US" altLang="ja-JP" dirty="0"/>
              <a:t>trinket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4"/>
              </a:rPr>
              <a:t>https://trinket.io/python/94d1563844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実行が開始しないときは，「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301335" y="2659809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1828557" y="3038828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09617A-49C3-18A0-639C-BCC5D518AEAD}"/>
              </a:ext>
            </a:extLst>
          </p:cNvPr>
          <p:cNvSpPr txBox="1"/>
          <p:nvPr/>
        </p:nvSpPr>
        <p:spPr>
          <a:xfrm>
            <a:off x="6885071" y="3893807"/>
            <a:ext cx="2339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ボールが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壁に当たったら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反射する．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8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80628"/>
            <a:ext cx="4939868" cy="204314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演習．</a:t>
            </a:r>
            <a:br>
              <a:rPr lang="en-US" altLang="ja-JP" dirty="0"/>
            </a:br>
            <a:r>
              <a:rPr lang="ja-JP" altLang="en-US" dirty="0"/>
              <a:t>簡単なプログラムでも</a:t>
            </a:r>
            <a:br>
              <a:rPr lang="en-US" altLang="ja-JP" dirty="0"/>
            </a:br>
            <a:r>
              <a:rPr lang="ja-JP" altLang="en-US" dirty="0"/>
              <a:t>さまざまなことが可能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4291263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664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E9D3F17-3296-D696-4B03-BA6E655CA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4851"/>
            <a:ext cx="9144000" cy="2198156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418974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游ゴシック" panose="020B0400000000000000" pitchFamily="50" charset="-128"/>
                <a:cs typeface="+mn-cs"/>
                <a:hlinkClick r:id="rId4"/>
              </a:rPr>
              <a:t>https://trinket.io/python/2b804ab19a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7" y="490595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オペレーティングシステム（コンピュータ）のタイマーを利用．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現在の日時が表示される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188D3C-340A-473A-701F-1456BCDC0C1D}"/>
              </a:ext>
            </a:extLst>
          </p:cNvPr>
          <p:cNvSpPr/>
          <p:nvPr/>
        </p:nvSpPr>
        <p:spPr>
          <a:xfrm>
            <a:off x="4970238" y="5215221"/>
            <a:ext cx="3791797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DE8634-79E4-F6AC-F3FB-768002AAD9B1}"/>
              </a:ext>
            </a:extLst>
          </p:cNvPr>
          <p:cNvSpPr txBox="1"/>
          <p:nvPr/>
        </p:nvSpPr>
        <p:spPr>
          <a:xfrm>
            <a:off x="5779975" y="599439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現在の日時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F87B3D-628A-D338-CF65-386F41336389}"/>
              </a:ext>
            </a:extLst>
          </p:cNvPr>
          <p:cNvSpPr txBox="1"/>
          <p:nvPr/>
        </p:nvSpPr>
        <p:spPr>
          <a:xfrm>
            <a:off x="1487347" y="299442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import datetime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now = datetime.datetime.now()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print(now)</a:t>
            </a:r>
          </a:p>
        </p:txBody>
      </p:sp>
    </p:spTree>
    <p:extLst>
      <p:ext uri="{BB962C8B-B14F-4D97-AF65-F5344CB8AC3E}">
        <p14:creationId xmlns:p14="http://schemas.microsoft.com/office/powerpoint/2010/main" val="54874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1145E6E-4608-4EE7-C228-F89112DDE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85" y="3817575"/>
            <a:ext cx="8580227" cy="2660626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158302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③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游ゴシック" panose="020B0400000000000000" pitchFamily="50" charset="-128"/>
                <a:cs typeface="+mn-cs"/>
                <a:hlinkClick r:id="rId4"/>
              </a:rPr>
              <a:t>https://trinket.io/python/597e5771ff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④実行結果が，次のように表示されることを確認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08785" y="275858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面積が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の正方形の一辺の長さ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188D3C-340A-473A-701F-1456BCDC0C1D}"/>
              </a:ext>
            </a:extLst>
          </p:cNvPr>
          <p:cNvSpPr/>
          <p:nvPr/>
        </p:nvSpPr>
        <p:spPr>
          <a:xfrm>
            <a:off x="5191196" y="5869295"/>
            <a:ext cx="2419059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8D2FA7-2C2D-2AF5-7558-9AC74D0A053E}"/>
              </a:ext>
            </a:extLst>
          </p:cNvPr>
          <p:cNvSpPr txBox="1"/>
          <p:nvPr/>
        </p:nvSpPr>
        <p:spPr>
          <a:xfrm>
            <a:off x="1753564" y="287593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import math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print(math.sqrt(7))</a:t>
            </a:r>
          </a:p>
        </p:txBody>
      </p:sp>
    </p:spTree>
    <p:extLst>
      <p:ext uri="{BB962C8B-B14F-4D97-AF65-F5344CB8AC3E}">
        <p14:creationId xmlns:p14="http://schemas.microsoft.com/office/powerpoint/2010/main" val="2708634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980641A-C830-2751-40E5-BDBE65255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70" y="3705678"/>
            <a:ext cx="8596501" cy="2380179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127655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⑤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游ゴシック" panose="020B0400000000000000" pitchFamily="50" charset="-128"/>
                <a:cs typeface="+mn-cs"/>
                <a:hlinkClick r:id="rId4"/>
              </a:rPr>
              <a:t>https://trinket.io/python/4e3559f879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⑥実行結果が，次のように表示されることを確認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6" y="175991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半径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の円の面積は？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188D3C-340A-473A-701F-1456BCDC0C1D}"/>
              </a:ext>
            </a:extLst>
          </p:cNvPr>
          <p:cNvSpPr/>
          <p:nvPr/>
        </p:nvSpPr>
        <p:spPr>
          <a:xfrm>
            <a:off x="5264067" y="5553642"/>
            <a:ext cx="2419059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690F8B-D1E1-EAD9-B3AB-7D073106BE51}"/>
              </a:ext>
            </a:extLst>
          </p:cNvPr>
          <p:cNvSpPr txBox="1"/>
          <p:nvPr/>
        </p:nvSpPr>
        <p:spPr>
          <a:xfrm>
            <a:off x="2059174" y="268046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import math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print(3 * 3 * math.pi)</a:t>
            </a:r>
          </a:p>
        </p:txBody>
      </p:sp>
    </p:spTree>
    <p:extLst>
      <p:ext uri="{BB962C8B-B14F-4D97-AF65-F5344CB8AC3E}">
        <p14:creationId xmlns:p14="http://schemas.microsoft.com/office/powerpoint/2010/main" val="624012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8A113F2-F03C-9691-B8CF-073351A65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95" y="4460160"/>
            <a:ext cx="8714640" cy="1907245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604071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⑦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游ゴシック" panose="020B0400000000000000" pitchFamily="50" charset="-128"/>
                <a:cs typeface="+mn-cs"/>
                <a:hlinkClick r:id="rId4"/>
              </a:rPr>
              <a:t>https://trinket.io/python/bdcce27488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⑧実行結果が，次のように表示されることを確認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7" y="490595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三角形の２辺の長さが，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で，その間の角度が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６０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度のとき，面積は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(1/2) 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× sin(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188D3C-340A-473A-701F-1456BCDC0C1D}"/>
              </a:ext>
            </a:extLst>
          </p:cNvPr>
          <p:cNvSpPr/>
          <p:nvPr/>
        </p:nvSpPr>
        <p:spPr>
          <a:xfrm>
            <a:off x="6383546" y="5802191"/>
            <a:ext cx="2276708" cy="4319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9D9487-C191-5F1F-C8EA-62C4F594DBEE}"/>
              </a:ext>
            </a:extLst>
          </p:cNvPr>
          <p:cNvSpPr txBox="1"/>
          <p:nvPr/>
        </p:nvSpPr>
        <p:spPr>
          <a:xfrm>
            <a:off x="905112" y="3275092"/>
            <a:ext cx="7587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import math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print((1/2) * 4 * 6 * math.sin(60 * math｜.pi / 180))</a:t>
            </a:r>
          </a:p>
        </p:txBody>
      </p:sp>
    </p:spTree>
    <p:extLst>
      <p:ext uri="{BB962C8B-B14F-4D97-AF65-F5344CB8AC3E}">
        <p14:creationId xmlns:p14="http://schemas.microsoft.com/office/powerpoint/2010/main" val="2293197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42BD0-7230-F2A5-9841-EE2135DF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プログラミングの可能性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D43DD3-99BA-2B2A-56A0-8BB5589EA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人間の力を増幅</a:t>
            </a:r>
            <a:r>
              <a:rPr kumimoji="1" lang="ja-JP" altLang="en-US" sz="2400" dirty="0"/>
              <a:t>し，私たちができることを大幅に広げる</a:t>
            </a:r>
            <a:endParaRPr kumimoji="1" lang="en-US" altLang="ja-JP" sz="2400" dirty="0"/>
          </a:p>
          <a:p>
            <a:r>
              <a:rPr kumimoji="1" lang="ja-JP" altLang="en-US" sz="2400" b="1" dirty="0"/>
              <a:t>シミュレーション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大量データ処理</a:t>
            </a:r>
            <a:r>
              <a:rPr kumimoji="1" lang="ja-JP" altLang="en-US" sz="2400" dirty="0"/>
              <a:t>，</a:t>
            </a:r>
            <a:r>
              <a:rPr kumimoji="1" lang="en-US" altLang="ja-JP" sz="2400" b="1" dirty="0"/>
              <a:t>AI（人工知能）</a:t>
            </a:r>
            <a:r>
              <a:rPr kumimoji="1" lang="ja-JP" altLang="en-US" sz="2400" b="1" dirty="0"/>
              <a:t>連携</a:t>
            </a:r>
            <a:r>
              <a:rPr kumimoji="1" lang="ja-JP" altLang="en-US" sz="2400" dirty="0"/>
              <a:t>，</a:t>
            </a:r>
            <a:r>
              <a:rPr kumimoji="1" lang="en-US" altLang="ja-JP" sz="2400" b="1" dirty="0"/>
              <a:t>IT</a:t>
            </a:r>
            <a:r>
              <a:rPr kumimoji="1" lang="ja-JP" altLang="en-US" sz="2400" b="1" dirty="0"/>
              <a:t>システム制作</a:t>
            </a:r>
            <a:r>
              <a:rPr kumimoji="1" lang="ja-JP" altLang="en-US" sz="2400" dirty="0"/>
              <a:t>など，</a:t>
            </a:r>
            <a:r>
              <a:rPr kumimoji="1" lang="ja-JP" altLang="en-US" sz="2400" b="1" dirty="0"/>
              <a:t>さまざまな活動</a:t>
            </a:r>
            <a:r>
              <a:rPr kumimoji="1" lang="ja-JP" altLang="en-US" sz="2400" dirty="0"/>
              <a:t>で役立つ</a:t>
            </a:r>
            <a:endParaRPr kumimoji="1" lang="en-US" altLang="ja-JP" sz="2400" dirty="0"/>
          </a:p>
          <a:p>
            <a:r>
              <a:rPr kumimoji="1" lang="ja-JP" altLang="en-US" sz="2400" dirty="0"/>
              <a:t>プログラミングは</a:t>
            </a:r>
            <a:r>
              <a:rPr kumimoji="1" lang="ja-JP" altLang="en-US" sz="2400" b="1" dirty="0"/>
              <a:t>クリエイティブ</a:t>
            </a:r>
            <a:r>
              <a:rPr kumimoji="1" lang="ja-JP" altLang="en-US" sz="2400" dirty="0"/>
              <a:t>な行為</a:t>
            </a:r>
            <a:endParaRPr kumimoji="1" lang="en-US" altLang="ja-JP" sz="2400" dirty="0"/>
          </a:p>
          <a:p>
            <a:r>
              <a:rPr kumimoji="1" lang="ja-JP" altLang="en-US" sz="2400" dirty="0"/>
              <a:t>さまざまな作業を</a:t>
            </a:r>
            <a:r>
              <a:rPr kumimoji="1" lang="ja-JP" altLang="en-US" sz="2400" b="1" dirty="0"/>
              <a:t>自動化</a:t>
            </a:r>
            <a:r>
              <a:rPr kumimoji="1" lang="ja-JP" altLang="en-US" sz="2400" dirty="0"/>
              <a:t>したいとき，</a:t>
            </a:r>
            <a:r>
              <a:rPr kumimoji="1" lang="ja-JP" altLang="en-US" sz="2400" b="1" dirty="0"/>
              <a:t>問題解決</a:t>
            </a:r>
            <a:r>
              <a:rPr kumimoji="1" lang="ja-JP" altLang="en-US" sz="2400" dirty="0"/>
              <a:t>したいときにも役立つ</a:t>
            </a:r>
            <a:endParaRPr kumimoji="1" lang="en-US" altLang="ja-JP" sz="2400" dirty="0"/>
          </a:p>
          <a:p>
            <a:r>
              <a:rPr kumimoji="1" lang="ja-JP" altLang="en-US" sz="2400" dirty="0"/>
              <a:t>論理的思考力の向上</a:t>
            </a:r>
            <a:endParaRPr kumimoji="1" lang="en-US" altLang="ja-JP" sz="2400" dirty="0"/>
          </a:p>
          <a:p>
            <a:r>
              <a:rPr kumimoji="1" lang="ja-JP" altLang="en-US" sz="2400" dirty="0"/>
              <a:t>問題解決能力の育成</a:t>
            </a:r>
            <a:endParaRPr kumimoji="1" lang="en-US" altLang="ja-JP" sz="2400" dirty="0"/>
          </a:p>
          <a:p>
            <a:r>
              <a:rPr kumimoji="1" lang="ja-JP" altLang="en-US" sz="2400" dirty="0"/>
              <a:t>デジタル社会での必須スキル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57820D-616D-3C49-692A-8724AC38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434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C938F7-8206-C71A-5AA1-F4BA0F07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プログラミングの応用分野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4D6734-6774-04B2-D99E-CAEEAF72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29761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b="1" dirty="0"/>
              <a:t>Web</a:t>
            </a:r>
            <a:r>
              <a:rPr kumimoji="1" lang="ja-JP" altLang="en-US" b="1" dirty="0"/>
              <a:t>開発</a:t>
            </a:r>
          </a:p>
          <a:p>
            <a:pPr marL="0" indent="0">
              <a:buNone/>
            </a:pPr>
            <a:r>
              <a:rPr kumimoji="1" lang="ja-JP" altLang="en-US" dirty="0"/>
              <a:t>フロントエンド（</a:t>
            </a:r>
            <a:r>
              <a:rPr kumimoji="1" lang="en-US" altLang="ja-JP" dirty="0"/>
              <a:t>HTML, CSS, JavaScript</a:t>
            </a:r>
            <a:r>
              <a:rPr kumimoji="1" lang="ja-JP" altLang="en-US" dirty="0"/>
              <a:t>），バックエンド（</a:t>
            </a:r>
            <a:r>
              <a:rPr kumimoji="1" lang="en-US" altLang="ja-JP" dirty="0"/>
              <a:t>Python, Django, Flask</a:t>
            </a:r>
            <a:r>
              <a:rPr kumimoji="1" lang="ja-JP" altLang="en-US" dirty="0"/>
              <a:t>）</a:t>
            </a:r>
          </a:p>
          <a:p>
            <a:r>
              <a:rPr kumimoji="1" lang="ja-JP" altLang="en-US" b="1" dirty="0"/>
              <a:t>データ分析</a:t>
            </a:r>
          </a:p>
          <a:p>
            <a:pPr marL="0" indent="0">
              <a:buNone/>
            </a:pPr>
            <a:r>
              <a:rPr kumimoji="1" lang="ja-JP" altLang="en-US" dirty="0"/>
              <a:t>ビッグデータ処理，統計分析，データビジュアライゼーション</a:t>
            </a:r>
          </a:p>
          <a:p>
            <a:r>
              <a:rPr kumimoji="1" lang="ja-JP" altLang="en-US" b="1" dirty="0"/>
              <a:t>人工知能</a:t>
            </a:r>
          </a:p>
          <a:p>
            <a:pPr marL="0" indent="0">
              <a:buNone/>
            </a:pPr>
            <a:r>
              <a:rPr kumimoji="1" lang="ja-JP" altLang="en-US" dirty="0"/>
              <a:t>自然言語処理，コンピュータビジョン，予測モデリング</a:t>
            </a:r>
          </a:p>
          <a:p>
            <a:r>
              <a:rPr kumimoji="1" lang="ja-JP" altLang="en-US" b="1" dirty="0"/>
              <a:t>ゲーム開発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2D</a:t>
            </a:r>
            <a:r>
              <a:rPr lang="ja-JP" altLang="en-US" dirty="0"/>
              <a:t>ゲーム，</a:t>
            </a:r>
            <a:r>
              <a:rPr kumimoji="1" lang="en-US" altLang="ja-JP" dirty="0"/>
              <a:t>3D</a:t>
            </a:r>
            <a:r>
              <a:rPr kumimoji="1" lang="ja-JP" altLang="en-US" dirty="0"/>
              <a:t>ゲーム，モバイルゲーム</a:t>
            </a:r>
          </a:p>
          <a:p>
            <a:r>
              <a:rPr kumimoji="1" lang="en-US" altLang="ja-JP" b="1" dirty="0"/>
              <a:t>IoT</a:t>
            </a:r>
            <a:r>
              <a:rPr kumimoji="1" lang="ja-JP" altLang="en-US" b="1" dirty="0"/>
              <a:t>（</a:t>
            </a:r>
            <a:r>
              <a:rPr kumimoji="1" lang="en-US" altLang="ja-JP" b="1" dirty="0"/>
              <a:t>Internet of Things</a:t>
            </a:r>
            <a:r>
              <a:rPr kumimoji="1" lang="ja-JP" altLang="en-US" b="1" dirty="0"/>
              <a:t>）</a:t>
            </a:r>
          </a:p>
          <a:p>
            <a:pPr marL="0" indent="0">
              <a:buNone/>
            </a:pPr>
            <a:r>
              <a:rPr kumimoji="1" lang="ja-JP" altLang="en-US" dirty="0"/>
              <a:t>センサーデータの収集と分析，スマートホームシステム</a:t>
            </a:r>
          </a:p>
          <a:p>
            <a:r>
              <a:rPr kumimoji="1" lang="ja-JP" altLang="en-US" b="1" dirty="0"/>
              <a:t>サイバーセキュリティ</a:t>
            </a:r>
          </a:p>
          <a:p>
            <a:pPr marL="0" indent="0">
              <a:buNone/>
            </a:pPr>
            <a:r>
              <a:rPr kumimoji="1" lang="ja-JP" altLang="en-US" dirty="0"/>
              <a:t>ネットワークセキュリティ，暗号化技術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1C0CF0-4940-B387-3E6B-3C4A4B52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12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A1A2D-9037-DA7C-C745-5465A167B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12254-7AB4-574D-F8B0-4110F169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72826"/>
          </a:xfrm>
        </p:spPr>
        <p:txBody>
          <a:bodyPr>
            <a:noAutofit/>
          </a:bodyPr>
          <a:lstStyle/>
          <a:p>
            <a:r>
              <a:rPr lang="en-US" altLang="ja-JP" sz="2900" dirty="0"/>
              <a:t>Python</a:t>
            </a:r>
            <a:r>
              <a:rPr lang="ja-JP" altLang="en-US" sz="2900" dirty="0"/>
              <a:t>言語の特徴とプログラミングの可能性まとめ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83A649-41B9-1128-183D-014F16C7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45" y="1304691"/>
            <a:ext cx="7530988" cy="517960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sz="2400" b="1" dirty="0"/>
              <a:t>Python</a:t>
            </a:r>
            <a:r>
              <a:rPr lang="ja-JP" altLang="en-US" sz="2400" dirty="0"/>
              <a:t>は</a:t>
            </a:r>
            <a:r>
              <a:rPr lang="ja-JP" altLang="en-US" sz="2400" b="1" dirty="0"/>
              <a:t>直感的で読みやすい</a:t>
            </a:r>
            <a:r>
              <a:rPr lang="ja-JP" altLang="en-US" sz="2400" dirty="0"/>
              <a:t>文法を持つプログラミング言語．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文法のシンプルさ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拡張性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柔軟性</a:t>
            </a:r>
            <a:r>
              <a:rPr lang="ja-JP" altLang="en-US" sz="2400" dirty="0"/>
              <a:t>が特徴的である．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en-US" altLang="ja-JP" sz="2400" dirty="0"/>
              <a:t>Python</a:t>
            </a:r>
            <a:r>
              <a:rPr lang="ja-JP" altLang="en-US" sz="2400" dirty="0"/>
              <a:t>は</a:t>
            </a:r>
            <a:r>
              <a:rPr lang="ja-JP" altLang="en-US" sz="2400" b="1" dirty="0"/>
              <a:t>基本的な計算</a:t>
            </a:r>
            <a:r>
              <a:rPr lang="ja-JP" altLang="en-US" sz="2400" dirty="0"/>
              <a:t>から</a:t>
            </a:r>
            <a:r>
              <a:rPr lang="ja-JP" altLang="en-US" sz="2400" b="1" dirty="0"/>
              <a:t>高度なプログラミング</a:t>
            </a:r>
            <a:r>
              <a:rPr lang="ja-JP" altLang="en-US" sz="2400" dirty="0"/>
              <a:t>まで幅広く対応可能である．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en-US" altLang="ja-JP" sz="2400" b="1" dirty="0"/>
              <a:t>Web</a:t>
            </a:r>
            <a:r>
              <a:rPr lang="ja-JP" altLang="en-US" sz="2400" b="1" dirty="0"/>
              <a:t>開発，データ分析，</a:t>
            </a:r>
            <a:r>
              <a:rPr lang="en-US" altLang="ja-JP" sz="2400" b="1" dirty="0"/>
              <a:t>AI（人工知能）</a:t>
            </a:r>
            <a:r>
              <a:rPr lang="ja-JP" altLang="en-US" sz="2400" b="1" dirty="0"/>
              <a:t>，ゲーム開発など応用分野が多岐</a:t>
            </a:r>
            <a:r>
              <a:rPr lang="ja-JP" altLang="en-US" sz="2400" dirty="0"/>
              <a:t>にわたる．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プログラミングは</a:t>
            </a:r>
            <a:r>
              <a:rPr lang="ja-JP" altLang="en-US" sz="2400" b="1" dirty="0"/>
              <a:t>人間の能力を増幅</a:t>
            </a:r>
            <a:r>
              <a:rPr lang="ja-JP" altLang="en-US" sz="2400" dirty="0"/>
              <a:t>し，</a:t>
            </a:r>
            <a:r>
              <a:rPr lang="ja-JP" altLang="en-US" sz="2400" b="1" dirty="0"/>
              <a:t>創造的な活動を支援</a:t>
            </a:r>
            <a:r>
              <a:rPr lang="ja-JP" altLang="en-US" sz="2400" dirty="0"/>
              <a:t>する．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E9A53B-B68C-0168-59E4-0C3CC26F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596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F20173-10FB-0350-C393-22151390D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CE81FF-5B6D-D0D1-DEF4-18AB46EDF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50C8D7-2958-777D-AFFD-73289DC83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D0D876E-CAA6-1874-8853-D96F6FD3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668" y="1741337"/>
            <a:ext cx="7412477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4-3.</a:t>
            </a:r>
            <a:r>
              <a:rPr lang="ja-JP" altLang="en-US" sz="4500" dirty="0">
                <a:solidFill>
                  <a:schemeClr val="tx2"/>
                </a:solidFill>
              </a:rPr>
              <a:t>コンピュータの限界と精度の理解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1B3F2FE-E6B1-00C3-2CCF-2F7F485D2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7666AD-AC82-CF9D-A453-5CDF6BDAB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640BBB-4CC7-D2D6-0C8F-43ABD3A56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989805-8905-A1DB-0E2A-1426429D8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E5CB75-BB24-D451-5162-E9AD9921F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811DB9E-0A9F-B02F-A87D-AC2055F38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8B802D-4541-75BA-966E-100EA5B8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3CCB17-35B6-4A7C-577D-8E594205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6AA155-B68C-EEB0-2503-21BBAFA9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65B27F-FF61-B388-8990-8725D0DE1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505DA86-07B6-32B9-6C07-AE97F3473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68F6C3A-4C44-7C63-B136-12506E165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3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457200" indent="-457200" fontAlgn="t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プログラミングの基本と意義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fontAlgn="t">
              <a:spcBef>
                <a:spcPts val="1200"/>
              </a:spcBef>
              <a:buFont typeface="+mj-lt"/>
              <a:buAutoNum type="arabicPeriod"/>
            </a:pPr>
            <a:r>
              <a:rPr kumimoji="1" lang="en-US" altLang="ja-JP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Python</a:t>
            </a:r>
            <a:r>
              <a:rPr kumimoji="1" lang="ja-JP" alt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言語の特徴とプログラミングの可能性</a:t>
            </a:r>
            <a:endParaRPr kumimoji="1" lang="en-US" altLang="ja-JP" sz="24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fontAlgn="t">
              <a:spcBef>
                <a:spcPts val="1200"/>
              </a:spcBef>
              <a:buFont typeface="+mj-lt"/>
              <a:buAutoNum type="arabicPeriod"/>
            </a:pPr>
            <a:r>
              <a:rPr kumimoji="1" lang="ja-JP" alt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コンピュータの限界と精度の理解</a:t>
            </a:r>
            <a:endParaRPr lang="en-US" altLang="ja-JP" sz="2400" dirty="0"/>
          </a:p>
          <a:p>
            <a:pPr indent="-457200" algn="l" rtl="0" eaLnBrk="1" fontAlgn="t" latinLnBrk="0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1" lang="ja-JP" altLang="ja-JP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さまざまなプログラミング言語</a:t>
            </a:r>
            <a:endParaRPr lang="ja-JP" altLang="ja-JP" sz="2400" b="0" i="0" u="none" strike="noStrike" dirty="0">
              <a:effectLst/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34237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プログラミング</a:t>
            </a:r>
            <a:r>
              <a:rPr lang="ja-JP" altLang="en-US" sz="2900" dirty="0"/>
              <a:t>における注意点 ①</a:t>
            </a:r>
            <a:endParaRPr kumimoji="1" lang="ja-JP" altLang="en-US" sz="29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744" y="813575"/>
            <a:ext cx="8608309" cy="500937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コンピュータ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にも，</a:t>
            </a:r>
            <a:r>
              <a:rPr lang="ja-JP" altLang="en-US" b="1" i="0" u="sng" dirty="0">
                <a:solidFill>
                  <a:srgbClr val="C00000"/>
                </a:solidFill>
                <a:effectLst/>
                <a:latin typeface="Söhne"/>
              </a:rPr>
              <a:t>できないことがあ</a:t>
            </a:r>
            <a:r>
              <a:rPr lang="ja-JP" altLang="en-US" b="1" u="sng" dirty="0">
                <a:solidFill>
                  <a:srgbClr val="C00000"/>
                </a:solidFill>
                <a:latin typeface="Söhne"/>
              </a:rPr>
              <a:t>る</a:t>
            </a:r>
            <a:r>
              <a:rPr lang="ja-JP" altLang="en-US" u="sng" dirty="0">
                <a:solidFill>
                  <a:srgbClr val="374151"/>
                </a:solidFill>
                <a:latin typeface="Söhne"/>
              </a:rPr>
              <a:t>．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全ての問題を解決できるわけではないことを理解し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よう，</a:t>
            </a:r>
            <a:endParaRPr lang="ja-JP" alt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14350" indent="-514350"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コンピュータを使用するからといって，</a:t>
            </a:r>
            <a:r>
              <a:rPr lang="ja-JP" altLang="en-US" b="1" i="0" u="sng" dirty="0">
                <a:solidFill>
                  <a:srgbClr val="FF0000"/>
                </a:solidFill>
                <a:effectLst/>
                <a:latin typeface="Söhne"/>
              </a:rPr>
              <a:t>計算が常に完全に正確であるとは限らない．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特に複雑な計算を行う場合には，精度に注意が必要．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人間が</a:t>
            </a:r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プログラム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を作る際には，</a:t>
            </a:r>
            <a:r>
              <a:rPr lang="ja-JP" altLang="en-US" b="1" i="0" u="sng" dirty="0">
                <a:solidFill>
                  <a:srgbClr val="FF0000"/>
                </a:solidFill>
                <a:effectLst/>
                <a:latin typeface="Söhne"/>
              </a:rPr>
              <a:t>書き間違い，勘違い</a:t>
            </a:r>
            <a:r>
              <a:rPr lang="ja-JP" altLang="en-US" b="1" u="sng" dirty="0">
                <a:solidFill>
                  <a:srgbClr val="FF0000"/>
                </a:solidFill>
                <a:latin typeface="Söhne"/>
              </a:rPr>
              <a:t>，</a:t>
            </a:r>
            <a:r>
              <a:rPr lang="ja-JP" altLang="en-US" b="1" i="0" u="sng" dirty="0">
                <a:solidFill>
                  <a:srgbClr val="FF0000"/>
                </a:solidFill>
                <a:effectLst/>
                <a:latin typeface="Söhne"/>
              </a:rPr>
              <a:t>思い込みなどによるミスが起こり得る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．</a:t>
            </a:r>
          </a:p>
          <a:p>
            <a:pPr marL="514350" indent="-514350" algn="l">
              <a:spcBef>
                <a:spcPts val="1200"/>
              </a:spcBef>
              <a:buFont typeface="+mj-lt"/>
              <a:buAutoNum type="arabicPeriod"/>
            </a:pPr>
            <a:endParaRPr lang="ja-JP" alt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457200" indent="-457200">
              <a:spcBef>
                <a:spcPts val="1200"/>
              </a:spcBef>
              <a:buFont typeface="+mj-ea"/>
              <a:buAutoNum type="arabicPeriod"/>
            </a:pPr>
            <a:endParaRPr lang="ja-JP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0619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34237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プログラミング</a:t>
            </a:r>
            <a:r>
              <a:rPr lang="ja-JP" altLang="en-US" sz="2900" dirty="0"/>
              <a:t>における注意点 ②</a:t>
            </a:r>
            <a:endParaRPr kumimoji="1" lang="ja-JP" altLang="en-US" sz="29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744" y="813575"/>
            <a:ext cx="8794512" cy="500937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 algn="l">
              <a:spcBef>
                <a:spcPts val="1200"/>
              </a:spcBef>
              <a:buFont typeface="+mj-lt"/>
              <a:buAutoNum type="arabicPeriod" startAt="4"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ミスがあり得る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ため，「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プログラムが期待通りに動いているか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」を確認する</a:t>
            </a:r>
            <a:r>
              <a:rPr lang="ja-JP" altLang="en-US" b="1" i="0" u="sng" dirty="0">
                <a:solidFill>
                  <a:srgbClr val="FF0000"/>
                </a:solidFill>
                <a:effectLst/>
                <a:latin typeface="Söhne"/>
              </a:rPr>
              <a:t>テストは重要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．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14350" indent="-514350" algn="l">
              <a:spcBef>
                <a:spcPts val="1200"/>
              </a:spcBef>
              <a:buFont typeface="+mj-lt"/>
              <a:buAutoNum type="arabicPeriod" startAt="4"/>
            </a:pPr>
            <a:r>
              <a:rPr lang="ja-JP" altLang="en-US" b="1" i="0" u="sng" dirty="0">
                <a:solidFill>
                  <a:srgbClr val="FF0000"/>
                </a:solidFill>
                <a:effectLst/>
                <a:latin typeface="Söhne"/>
              </a:rPr>
              <a:t>ミスの回避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のため，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抽象化，モジュール，標準ライブラリの活用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などの様々な手段を知っておく．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14350" indent="-514350" algn="l">
              <a:spcBef>
                <a:spcPts val="1200"/>
              </a:spcBef>
              <a:buFont typeface="+mj-lt"/>
              <a:buAutoNum type="arabicPeriod" startAt="4"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性能や精度を追求し，問題を解決するために，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既存のアルゴリズム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を知っておく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14350" indent="-514350" algn="l">
              <a:spcBef>
                <a:spcPts val="1200"/>
              </a:spcBef>
              <a:buFont typeface="+mj-lt"/>
              <a:buAutoNum type="arabicPeriod" startAt="4"/>
            </a:pPr>
            <a:endParaRPr lang="ja-JP" alt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14350" indent="-514350" algn="l">
              <a:spcBef>
                <a:spcPts val="1200"/>
              </a:spcBef>
              <a:buFont typeface="+mj-ea"/>
              <a:buAutoNum type="arabicPeriod" startAt="4"/>
            </a:pPr>
            <a:endParaRPr lang="ja-JP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41230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77499F-4229-E286-5CEB-583FF86B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コンピュータでの数値の扱い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EC83FB-BADC-E959-2D5E-A5383B9DE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コンピュータは，整数だけでなく，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小数点以下の値を含む数値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（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浮動小数点数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）を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扱う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ことができる．</a:t>
            </a:r>
          </a:p>
          <a:p>
            <a:pPr algn="l"/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浮動小数点数は，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通常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コンピュータが，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進数で約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15-16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桁の精度まで数値を保持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できるものである．</a:t>
            </a: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有限の精度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であるため，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この範囲を超える数値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（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10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進数で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17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桁以上の数値）を計算しようとする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微小な誤差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が発生する．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精密な計算を行う場合などは，精度について理解しておくことが重要となる．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CE17E7-A5CC-0FAD-5001-A17D2825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550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70A882-FCDF-475A-84A1-31230E66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729955" cy="961657"/>
          </a:xfrm>
        </p:spPr>
        <p:txBody>
          <a:bodyPr>
            <a:normAutofit/>
          </a:bodyPr>
          <a:lstStyle/>
          <a:p>
            <a:r>
              <a:rPr lang="ja-JP" altLang="en-US" sz="2900" dirty="0"/>
              <a:t>コンピュータによる「１</a:t>
            </a:r>
            <a:r>
              <a:rPr lang="en-US" altLang="ja-JP" sz="2900" dirty="0"/>
              <a:t>÷</a:t>
            </a:r>
            <a:r>
              <a:rPr lang="ja-JP" altLang="en-US" sz="2900" dirty="0"/>
              <a:t>３」の計算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BB9608-8238-4961-BFDB-BB4E9BA2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36684"/>
            <a:ext cx="8461208" cy="565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コンピュータを使って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latin typeface="メイリオ" panose="020B0604030504040204" pitchFamily="50" charset="-128"/>
              </a:rPr>
              <a:t>1 ÷ 3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」を計算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してみるとどうなるでしょうか？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</a:rPr>
              <a:t>コンピュータは「</a:t>
            </a:r>
            <a:r>
              <a:rPr kumimoji="1" lang="en-US" altLang="ja-JP" sz="2400" b="1" dirty="0">
                <a:latin typeface="メイリオ" panose="020B0604030504040204" pitchFamily="50" charset="-128"/>
              </a:rPr>
              <a:t>0.3333333333333333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」などと表示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</a:rPr>
              <a:t>しかし，</a:t>
            </a:r>
            <a:r>
              <a:rPr kumimoji="1" lang="ja-JP" altLang="en-US" sz="2400" b="1" u="sng" dirty="0">
                <a:latin typeface="メイリオ" panose="020B0604030504040204" pitchFamily="50" charset="-128"/>
              </a:rPr>
              <a:t>「無限に続く」数値を表現することはできない</a:t>
            </a:r>
            <a:endParaRPr kumimoji="1" lang="ja-JP" altLang="en-US" sz="2400" dirty="0">
              <a:latin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</a:rPr>
              <a:t>つまり，「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1 ÷ 3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」の</a:t>
            </a:r>
            <a:r>
              <a:rPr kumimoji="1" lang="ja-JP" altLang="en-US" sz="2400" b="1" u="sng" dirty="0">
                <a:latin typeface="メイリオ" panose="020B0604030504040204" pitchFamily="50" charset="-128"/>
              </a:rPr>
              <a:t>正確な値を計算できない</a:t>
            </a:r>
            <a:endParaRPr kumimoji="1" lang="en-US" altLang="ja-JP" sz="2400" b="1" u="sng" dirty="0">
              <a:latin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コンピュータが表示する結果には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小さな誤差が含まれている（精度に限界がある）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と理解．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コンピュータを使った計算に注意．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4A9DDF-614C-4963-B3B2-C1A265F3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009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演習． 計算誤差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97455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604071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>
              <a:defRPr/>
            </a:pPr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3"/>
              </a:rPr>
              <a:t>https://trinket.io/python/8d555705c1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7" y="490595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1/3, 1/6, 1/9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を計算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522AD43-7210-EC85-9C89-C14F35DBD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95" y="3137672"/>
            <a:ext cx="7752520" cy="310208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719CFD-9A56-0520-7529-AFA678A455A2}"/>
              </a:ext>
            </a:extLst>
          </p:cNvPr>
          <p:cNvSpPr/>
          <p:nvPr/>
        </p:nvSpPr>
        <p:spPr>
          <a:xfrm>
            <a:off x="5182573" y="6329483"/>
            <a:ext cx="2354911" cy="4188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計算誤差がある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53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604071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③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>
              <a:defRPr/>
            </a:pPr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3"/>
              </a:rPr>
              <a:t>https://trinket.io/python/8a180f7d80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④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7" y="490595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0.3333333333333</a:t>
            </a:r>
            <a:r>
              <a:rPr lang="ja-JP" altLang="en-US" sz="2400" dirty="0">
                <a:solidFill>
                  <a:prstClr val="black"/>
                </a:solidFill>
              </a:rPr>
              <a:t>の</a:t>
            </a:r>
            <a:r>
              <a:rPr lang="en-US" altLang="ja-JP" sz="2400" dirty="0">
                <a:solidFill>
                  <a:prstClr val="black"/>
                </a:solidFill>
              </a:rPr>
              <a:t>3</a:t>
            </a:r>
            <a:r>
              <a:rPr lang="ja-JP" altLang="en-US" sz="2400" dirty="0">
                <a:solidFill>
                  <a:prstClr val="black"/>
                </a:solidFill>
              </a:rPr>
              <a:t>倍を計算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719CFD-9A56-0520-7529-AFA678A455A2}"/>
              </a:ext>
            </a:extLst>
          </p:cNvPr>
          <p:cNvSpPr/>
          <p:nvPr/>
        </p:nvSpPr>
        <p:spPr>
          <a:xfrm>
            <a:off x="6344746" y="6146921"/>
            <a:ext cx="2354911" cy="4188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計算誤差がある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47406DB-19B7-E4CB-0CDA-99DA79540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95" y="3297488"/>
            <a:ext cx="8554832" cy="26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76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8CDC3-6988-4B6D-ADBC-D851E091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0" i="0" dirty="0">
                <a:effectLst/>
                <a:latin typeface="Söhne"/>
              </a:rPr>
              <a:t>コンピュータ計算と誤差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AF8C0C-D1E6-DA59-AFC1-DEC11B3D0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45047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「</a:t>
            </a:r>
            <a:r>
              <a:rPr kumimoji="1" lang="ja-JP" altLang="en-US" sz="2400" b="1" dirty="0"/>
              <a:t>コンピュータを使えば計算は完璧に正確</a:t>
            </a:r>
            <a:r>
              <a:rPr kumimoji="1" lang="ja-JP" altLang="en-US" sz="2400" dirty="0"/>
              <a:t>」</a:t>
            </a:r>
            <a:r>
              <a:rPr kumimoji="1" lang="en-US" altLang="ja-JP" sz="2400" dirty="0"/>
              <a:t>-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この思い込みは避けよう</a:t>
            </a:r>
            <a:r>
              <a:rPr kumimoji="1" lang="ja-JP" altLang="en-US" sz="2400" dirty="0"/>
              <a:t>．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例えば，「</a:t>
            </a:r>
            <a:r>
              <a:rPr kumimoji="1" lang="en-US" altLang="ja-JP" sz="2400" dirty="0"/>
              <a:t>1 ÷ 3</a:t>
            </a:r>
            <a:r>
              <a:rPr kumimoji="1" lang="ja-JP" altLang="en-US" sz="2400" dirty="0"/>
              <a:t>」の計算結果は，完全な精度では表示きない．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少ないながらも誤差が含まれる</a:t>
            </a:r>
            <a:r>
              <a:rPr kumimoji="1" lang="ja-JP" altLang="en-US" sz="2400" dirty="0"/>
              <a:t>．</a:t>
            </a:r>
          </a:p>
          <a:p>
            <a:endParaRPr kumimoji="1" lang="ja-JP" altLang="en-US" sz="2400" dirty="0"/>
          </a:p>
          <a:p>
            <a:r>
              <a:rPr kumimoji="1" lang="ja-JP" altLang="en-US" sz="2400" dirty="0"/>
              <a:t>しかしこの微小な誤差は，多くの場合，</a:t>
            </a:r>
            <a:r>
              <a:rPr kumimoji="1" lang="ja-JP" altLang="en-US" sz="2400" b="1" dirty="0"/>
              <a:t>私たちの作業には十分な精度</a:t>
            </a:r>
            <a:endParaRPr kumimoji="1" lang="en-US" altLang="ja-JP" sz="2400" b="1" dirty="0"/>
          </a:p>
          <a:p>
            <a:r>
              <a:rPr kumimoji="1" lang="ja-JP" altLang="en-US" sz="2400" dirty="0"/>
              <a:t>少しの誤差を許容すれば，</a:t>
            </a:r>
            <a:r>
              <a:rPr kumimoji="1" lang="ja-JP" altLang="en-US" sz="2400" b="1" dirty="0"/>
              <a:t>多くの計算が効率的に処理できる</a:t>
            </a:r>
            <a:r>
              <a:rPr kumimoji="1" lang="ja-JP" altLang="en-US" sz="2400" dirty="0"/>
              <a:t>という考え方も．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4F8FE4-99FA-2D7E-8AAA-114D86F4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459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5308DC-0B6A-D7CE-7343-22C718BC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コンピュータの限界と精度の理解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7F8411-DCB3-BFB8-9CD5-B6258CEAA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人間のプログラム作成時には，</a:t>
            </a:r>
            <a:r>
              <a:rPr kumimoji="1" lang="ja-JP" altLang="en-US" sz="2400" b="1" dirty="0"/>
              <a:t>書き間違い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勘違い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思い込みによるミス</a:t>
            </a:r>
            <a:r>
              <a:rPr kumimoji="1" lang="ja-JP" altLang="en-US" sz="2400" dirty="0"/>
              <a:t>が起こり得る．</a:t>
            </a:r>
            <a:endParaRPr kumimoji="1" lang="en-US" altLang="ja-JP" sz="2400" dirty="0"/>
          </a:p>
          <a:p>
            <a:r>
              <a:rPr kumimoji="1" lang="ja-JP" altLang="en-US" sz="2400" b="1" dirty="0"/>
              <a:t>プログラムが期待通りに動いているかを確認するテスト</a:t>
            </a:r>
            <a:r>
              <a:rPr kumimoji="1" lang="ja-JP" altLang="en-US" sz="2400" dirty="0"/>
              <a:t>は重要である．</a:t>
            </a:r>
            <a:endParaRPr kumimoji="1" lang="en-US" altLang="ja-JP" sz="2400" dirty="0"/>
          </a:p>
          <a:p>
            <a:r>
              <a:rPr kumimoji="1" lang="ja-JP" altLang="en-US" sz="2400" b="1" dirty="0"/>
              <a:t>ミスの回避</a:t>
            </a:r>
            <a:r>
              <a:rPr kumimoji="1" lang="ja-JP" altLang="en-US" sz="2400" dirty="0"/>
              <a:t>には，様々な知識・スキル（抽象化，モジュール，標準ライブラリの活用など）が重要である．</a:t>
            </a:r>
            <a:endParaRPr kumimoji="1" lang="en-US" altLang="ja-JP" sz="2400" dirty="0"/>
          </a:p>
          <a:p>
            <a:r>
              <a:rPr kumimoji="1" lang="ja-JP" altLang="en-US" sz="2400" b="1" dirty="0"/>
              <a:t>問題解決</a:t>
            </a:r>
            <a:r>
              <a:rPr kumimoji="1" lang="ja-JP" altLang="en-US" sz="2400" dirty="0"/>
              <a:t>のために，既存のアルゴリズムを知っておく必要がある．</a:t>
            </a:r>
            <a:endParaRPr kumimoji="1" lang="en-US" altLang="ja-JP" sz="2400" dirty="0"/>
          </a:p>
          <a:p>
            <a:r>
              <a:rPr kumimoji="1" lang="ja-JP" altLang="en-US" sz="2400" b="1" dirty="0"/>
              <a:t>浮動小数点数</a:t>
            </a:r>
            <a:r>
              <a:rPr kumimoji="1" lang="ja-JP" altLang="en-US" sz="2400" dirty="0"/>
              <a:t>は，</a:t>
            </a:r>
            <a:r>
              <a:rPr kumimoji="1" lang="en-US" altLang="ja-JP" sz="2400" b="1" dirty="0"/>
              <a:t>10</a:t>
            </a:r>
            <a:r>
              <a:rPr kumimoji="1" lang="ja-JP" altLang="en-US" sz="2400" b="1" dirty="0"/>
              <a:t>進数で約</a:t>
            </a:r>
            <a:r>
              <a:rPr kumimoji="1" lang="en-US" altLang="ja-JP" sz="2400" b="1" dirty="0"/>
              <a:t>15-16</a:t>
            </a:r>
            <a:r>
              <a:rPr kumimoji="1" lang="ja-JP" altLang="en-US" sz="2400" b="1" dirty="0"/>
              <a:t>桁の精度</a:t>
            </a:r>
            <a:r>
              <a:rPr kumimoji="1" lang="ja-JP" altLang="en-US" sz="2400" dirty="0"/>
              <a:t>まで数値を保持できる．</a:t>
            </a:r>
            <a:r>
              <a:rPr kumimoji="1" lang="en-US" altLang="ja-JP" sz="2400" dirty="0"/>
              <a:t>10</a:t>
            </a:r>
            <a:r>
              <a:rPr kumimoji="1" lang="ja-JP" altLang="en-US" sz="2400" dirty="0"/>
              <a:t>進数で</a:t>
            </a:r>
            <a:r>
              <a:rPr kumimoji="1" lang="en-US" altLang="ja-JP" sz="2400" dirty="0"/>
              <a:t>17</a:t>
            </a:r>
            <a:r>
              <a:rPr kumimoji="1" lang="ja-JP" altLang="en-US" sz="2400" dirty="0"/>
              <a:t>桁以上の数値計算では，</a:t>
            </a:r>
            <a:r>
              <a:rPr kumimoji="1" lang="ja-JP" altLang="en-US" sz="2400" b="1" dirty="0"/>
              <a:t>微小な誤差が発生</a:t>
            </a:r>
            <a:r>
              <a:rPr kumimoji="1" lang="ja-JP" altLang="en-US" sz="2400" dirty="0"/>
              <a:t>する．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F2FAE1-6C06-92BC-3EC3-B4F18939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756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94CFDA-9BB3-3927-6B85-9388250E4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785B30-FDCF-06C0-7145-1B796C8F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EA665-AC58-BC5D-5E35-B7205C9A0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2D99ACD-A56F-D40D-7F33-F0BE8D8BF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668" y="1741337"/>
            <a:ext cx="7412477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4-4.</a:t>
            </a:r>
            <a:r>
              <a:rPr lang="ja-JP" altLang="en-US" sz="4500" dirty="0">
                <a:solidFill>
                  <a:schemeClr val="tx2"/>
                </a:solidFill>
              </a:rPr>
              <a:t>様々なプログラミング言語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ECB0BB9-58C8-4B2A-2EF3-0788C7E2C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06B08E-9BB9-B770-DBF7-E5447C4EE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B9F32B-CC1D-E476-0715-D2B45D84E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FF15AF-421A-E69A-8AF3-9E5BD0E50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D2DCB18-F390-77E8-357C-F388AEEB1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1E2B55E-E9F5-BC6E-9322-297B289E3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EC5156-40AB-AD32-3BDD-1B10CEDA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038B4C-FADF-C974-3C64-9378153D9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3C14ED-3202-FF0A-E9A5-F4F5B00BB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AB85BE9-BFB0-6026-B3CF-7341ACEC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00FD3ED-F335-253B-B99B-EAC40A54A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CB87402-BF79-F153-C3B4-1406BF46A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75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97668" y="1741337"/>
            <a:ext cx="7412477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4-1.</a:t>
            </a:r>
            <a:r>
              <a:rPr lang="ja-JP" altLang="en-US" sz="4500" dirty="0">
                <a:solidFill>
                  <a:schemeClr val="tx2"/>
                </a:solidFill>
              </a:rPr>
              <a:t>プログラミングの基本と意義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1B2FA1-066D-4ADD-BBE4-BF05DD06C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8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1" r="28231"/>
          <a:stretch/>
        </p:blipFill>
        <p:spPr>
          <a:xfrm>
            <a:off x="5985658" y="846253"/>
            <a:ext cx="3158342" cy="484334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494755" cy="53331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プログラミング言語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多種多様</a:t>
            </a:r>
            <a:endParaRPr lang="en-US" altLang="ja-JP" sz="2400" b="1" i="0" dirty="0">
              <a:solidFill>
                <a:srgbClr val="C00000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それぞれの言語に，特性と利用シーンがある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プログラミング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基本理念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基礎知識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理解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することが重要．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一つのプログラミング言語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基本を身につける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ことで，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他の言語への適応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もスムーズに進むでしょう</a:t>
            </a: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プログラミングを学ぶときに気を付けること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4009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900" dirty="0"/>
              <a:t>さまざまなプログラミング言語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0160" y="978418"/>
            <a:ext cx="3564355" cy="5044407"/>
          </a:xfrm>
        </p:spPr>
        <p:txBody>
          <a:bodyPr/>
          <a:lstStyle/>
          <a:p>
            <a:r>
              <a:rPr kumimoji="1" lang="en-US" altLang="ja-JP" dirty="0"/>
              <a:t>Python</a:t>
            </a:r>
          </a:p>
          <a:p>
            <a:r>
              <a:rPr lang="en-US" altLang="ja-JP" dirty="0"/>
              <a:t>C</a:t>
            </a:r>
          </a:p>
          <a:p>
            <a:r>
              <a:rPr kumimoji="1" lang="en-US" altLang="ja-JP" dirty="0"/>
              <a:t>Java</a:t>
            </a:r>
          </a:p>
          <a:p>
            <a:r>
              <a:rPr kumimoji="1" lang="en-US" altLang="ja-JP" dirty="0"/>
              <a:t>JavaScript</a:t>
            </a:r>
          </a:p>
          <a:p>
            <a:r>
              <a:rPr lang="en-US" altLang="ja-JP" dirty="0"/>
              <a:t>R</a:t>
            </a:r>
          </a:p>
          <a:p>
            <a:r>
              <a:rPr kumimoji="1" lang="en-US" altLang="ja-JP" dirty="0"/>
              <a:t>Octave</a:t>
            </a:r>
          </a:p>
          <a:p>
            <a:r>
              <a:rPr lang="en-US" altLang="ja-JP" dirty="0"/>
              <a:t>Scheme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など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65220" y="1264920"/>
            <a:ext cx="4839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ここで行う作業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より大きければ「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big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さもなければ「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small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」と表示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+ 1 + 2 + 3 + 4 + 5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を求める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608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2900" dirty="0"/>
              <a:t>なぜプログラミング言語は</a:t>
            </a:r>
            <a:br>
              <a:rPr lang="en-US" altLang="ja-JP" sz="2900" dirty="0"/>
            </a:br>
            <a:r>
              <a:rPr lang="ja-JP" altLang="en-US" sz="2900" dirty="0"/>
              <a:t>たくさんあるのでしょうか？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コンテンツ プレースホルダー 2">
            <a:extLst>
              <a:ext uri="{FF2B5EF4-FFF2-40B4-BE49-F238E27FC236}">
                <a16:creationId xmlns:a16="http://schemas.microsoft.com/office/drawing/2014/main" id="{EBDA7023-CC9C-4A84-9E43-934AB7726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237235"/>
              </p:ext>
            </p:extLst>
          </p:nvPr>
        </p:nvGraphicFramePr>
        <p:xfrm>
          <a:off x="152400" y="1104900"/>
          <a:ext cx="8839199" cy="499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2054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</a:t>
            </a:r>
            <a:r>
              <a:rPr lang="ja-JP" altLang="en-US" sz="2900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x = 100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2000" dirty="0">
                <a:latin typeface="Segoe UI" panose="020B0502040204020203" pitchFamily="34" charset="0"/>
              </a:rPr>
              <a:t>(x &gt; 20):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print("big")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2000" dirty="0">
                <a:latin typeface="Segoe UI" panose="020B0502040204020203" pitchFamily="34" charset="0"/>
              </a:rPr>
              <a:t>: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print("small")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s = 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in [1, 2, 3, 4, 5]: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s = s +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endParaRPr lang="en-US" altLang="ja-JP" sz="2000" dirty="0">
              <a:latin typeface="Segoe UI" panose="020B0502040204020203" pitchFamily="34" charset="0"/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print(s)</a:t>
            </a:r>
            <a:endParaRPr lang="ja-JP" altLang="en-US" sz="2000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054447" y="846253"/>
            <a:ext cx="4619653" cy="23223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シンプルで，実行も簡単． 初心者にとって学びやすい．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多種多様なパッケージを利用することで，初心者でも容易に強力な機能を追加できる．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876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Java</a:t>
            </a:r>
            <a:r>
              <a:rPr lang="ja-JP" altLang="en-US" sz="2900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62417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public class Main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public static void main(String[]</a:t>
            </a:r>
            <a:r>
              <a:rPr lang="en-US" altLang="ja-JP" sz="2000" dirty="0" err="1">
                <a:latin typeface="Segoe UI" panose="020B0502040204020203" pitchFamily="34" charset="0"/>
              </a:rPr>
              <a:t>args</a:t>
            </a:r>
            <a:r>
              <a:rPr lang="en-US" altLang="ja-JP" sz="2000" dirty="0">
                <a:latin typeface="Segoe UI" panose="020B0502040204020203" pitchFamily="34" charset="0"/>
              </a:rPr>
              <a:t>) throws Exception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int</a:t>
            </a:r>
            <a:r>
              <a:rPr lang="en-US" altLang="ja-JP" sz="2000" dirty="0">
                <a:latin typeface="Segoe UI" panose="020B0502040204020203" pitchFamily="34" charset="0"/>
              </a:rPr>
              <a:t>x = 100;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2000" dirty="0">
                <a:latin typeface="Segoe UI" panose="020B0502040204020203" pitchFamily="34" charset="0"/>
              </a:rPr>
              <a:t>(x &gt; 20)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2000" dirty="0">
                <a:latin typeface="Segoe UI" panose="020B0502040204020203" pitchFamily="34" charset="0"/>
              </a:rPr>
              <a:t>("big\n");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2000" dirty="0">
                <a:latin typeface="Segoe UI" panose="020B0502040204020203" pitchFamily="34" charset="0"/>
              </a:rPr>
              <a:t>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2000" dirty="0">
                <a:latin typeface="Segoe UI" panose="020B0502040204020203" pitchFamily="34" charset="0"/>
              </a:rPr>
              <a:t>("small\n");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int</a:t>
            </a:r>
            <a:r>
              <a:rPr lang="en-US" altLang="ja-JP" sz="2000" dirty="0">
                <a:latin typeface="Segoe UI" panose="020B0502040204020203" pitchFamily="34" charset="0"/>
              </a:rPr>
              <a:t>s = 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2000" dirty="0">
                <a:latin typeface="Segoe UI" panose="020B0502040204020203" pitchFamily="34" charset="0"/>
              </a:rPr>
              <a:t>(</a:t>
            </a:r>
            <a:r>
              <a:rPr lang="en-US" altLang="ja-JP" sz="2000" dirty="0" err="1">
                <a:latin typeface="Segoe UI" panose="020B0502040204020203" pitchFamily="34" charset="0"/>
              </a:rPr>
              <a:t>inti</a:t>
            </a:r>
            <a:r>
              <a:rPr lang="en-US" altLang="ja-JP" sz="2000" dirty="0">
                <a:latin typeface="Segoe UI" panose="020B0502040204020203" pitchFamily="34" charset="0"/>
              </a:rPr>
              <a:t>= 1;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&lt;= 5;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s = s +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2000" dirty="0">
                <a:latin typeface="Segoe UI" panose="020B0502040204020203" pitchFamily="34" charset="0"/>
              </a:rPr>
              <a:t>("%d\n", s);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  <a:endParaRPr lang="ja-JP" altLang="en-US" sz="2000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45200" y="1779390"/>
            <a:ext cx="4040981" cy="41515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Java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はどのコンピュータでも同じプログラムが実行可能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Windows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Linux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，そして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Android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アプリなど，異なる環境でも同じソースコードで動作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このように，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Java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は互換性が高く，広範なアプリケーション開発に適する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896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C</a:t>
            </a:r>
            <a:r>
              <a:rPr lang="ja-JP" altLang="en-US" sz="2900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947" y="644893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#include &lt;</a:t>
            </a:r>
            <a:r>
              <a:rPr lang="en-US" altLang="ja-JP" sz="2000" dirty="0" err="1">
                <a:latin typeface="Segoe UI" panose="020B0502040204020203" pitchFamily="34" charset="0"/>
              </a:rPr>
              <a:t>stdio.h</a:t>
            </a:r>
            <a:r>
              <a:rPr lang="en-US" altLang="ja-JP" sz="2000" dirty="0">
                <a:latin typeface="Segoe UI" panose="020B0502040204020203" pitchFamily="34" charset="0"/>
              </a:rPr>
              <a:t>&gt;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int</a:t>
            </a:r>
            <a:r>
              <a:rPr lang="en-US" altLang="ja-JP" sz="2000" dirty="0">
                <a:latin typeface="Segoe UI" panose="020B0502040204020203" pitchFamily="34" charset="0"/>
              </a:rPr>
              <a:t>main(void){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int</a:t>
            </a:r>
            <a:r>
              <a:rPr lang="en-US" altLang="ja-JP" sz="2000" dirty="0">
                <a:latin typeface="Segoe UI" panose="020B0502040204020203" pitchFamily="34" charset="0"/>
              </a:rPr>
              <a:t>x, s,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x = 100;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2000" dirty="0">
                <a:latin typeface="Segoe UI" panose="020B0502040204020203" pitchFamily="34" charset="0"/>
              </a:rPr>
              <a:t>(x &gt; 20)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printf</a:t>
            </a:r>
            <a:r>
              <a:rPr lang="en-US" altLang="ja-JP" sz="2000" dirty="0">
                <a:latin typeface="Segoe UI" panose="020B0502040204020203" pitchFamily="34" charset="0"/>
              </a:rPr>
              <a:t>("big\n");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2000" dirty="0">
                <a:latin typeface="Segoe UI" panose="020B0502040204020203" pitchFamily="34" charset="0"/>
              </a:rPr>
              <a:t>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printf</a:t>
            </a:r>
            <a:r>
              <a:rPr lang="en-US" altLang="ja-JP" sz="2000" dirty="0">
                <a:latin typeface="Segoe UI" panose="020B0502040204020203" pitchFamily="34" charset="0"/>
              </a:rPr>
              <a:t>("small\n");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s = 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2000" dirty="0">
                <a:latin typeface="Segoe UI" panose="020B0502040204020203" pitchFamily="34" charset="0"/>
              </a:rPr>
              <a:t>(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= 1;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&lt;= 5;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s = s +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printf</a:t>
            </a:r>
            <a:r>
              <a:rPr lang="en-US" altLang="ja-JP" sz="2000" dirty="0">
                <a:latin typeface="Segoe UI" panose="020B0502040204020203" pitchFamily="34" charset="0"/>
              </a:rPr>
              <a:t>("%d\n", s);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return;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381848" y="761522"/>
            <a:ext cx="4031456" cy="41406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C++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はコンピュータの性能を最大限引き出すために適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細かな制御や高速な実行に向いている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チューニングにより最適化できる． 高度なプログラミングやパフォーマンス重視のアプリケーション開発に適する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526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R</a:t>
            </a:r>
            <a:r>
              <a:rPr lang="ja-JP" altLang="en-US" sz="2900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x &lt;- 100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2000" dirty="0">
                <a:latin typeface="Segoe UI" panose="020B0502040204020203" pitchFamily="34" charset="0"/>
              </a:rPr>
              <a:t>(x &gt; 20)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print("big")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2000" dirty="0">
                <a:latin typeface="Segoe UI" panose="020B0502040204020203" pitchFamily="34" charset="0"/>
              </a:rPr>
              <a:t>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print("small")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s &lt;- 0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2000" dirty="0">
                <a:latin typeface="Segoe UI" panose="020B0502040204020203" pitchFamily="34" charset="0"/>
              </a:rPr>
              <a:t>(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in c(1,2,3,4,5))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s &lt;- s +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endParaRPr lang="en-US" altLang="ja-JP" sz="2000" dirty="0">
              <a:latin typeface="Segoe UI" panose="020B0502040204020203" pitchFamily="34" charset="0"/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print(s)</a:t>
            </a:r>
            <a:endParaRPr lang="ja-JP" altLang="en-US" sz="2000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056146" y="859460"/>
            <a:ext cx="4262354" cy="38395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はデータ処理に特化したコマンド言語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データ専門家にも適する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は豊富な統計やデータ解析の機能を提供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データの可視化やモデリングなどの作業を効率的に行うことが可能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857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Octave</a:t>
            </a:r>
            <a:r>
              <a:rPr lang="ja-JP" altLang="en-US" sz="2900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x = 100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</a:rPr>
              <a:t>if</a:t>
            </a:r>
            <a:r>
              <a:rPr lang="en-US" altLang="ja-JP" sz="2000" dirty="0"/>
              <a:t>(x &gt; 20)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/>
              <a:t>printf</a:t>
            </a:r>
            <a:r>
              <a:rPr lang="en-US" altLang="ja-JP" sz="2000" dirty="0"/>
              <a:t>("big\n")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</a:rPr>
              <a:t>else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/>
              <a:t>printf</a:t>
            </a:r>
            <a:r>
              <a:rPr lang="en-US" altLang="ja-JP" sz="2000" dirty="0"/>
              <a:t>("small\n")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 err="1">
                <a:solidFill>
                  <a:srgbClr val="C00000"/>
                </a:solidFill>
              </a:rPr>
              <a:t>endif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s = 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</a:rPr>
              <a:t>for</a:t>
            </a:r>
            <a:r>
              <a:rPr lang="en-US" altLang="ja-JP" sz="2000" dirty="0" err="1"/>
              <a:t>i</a:t>
            </a:r>
            <a:r>
              <a:rPr lang="en-US" altLang="ja-JP" sz="2000" dirty="0"/>
              <a:t>= [1 2 3 4 5]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s = s +</a:t>
            </a:r>
            <a:r>
              <a:rPr lang="en-US" altLang="ja-JP" sz="2000" dirty="0" err="1"/>
              <a:t>i</a:t>
            </a: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 err="1">
                <a:solidFill>
                  <a:srgbClr val="C00000"/>
                </a:solidFill>
              </a:rPr>
              <a:t>endfor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/>
              <a:t>printf</a:t>
            </a:r>
            <a:r>
              <a:rPr lang="en-US" altLang="ja-JP" sz="2000" dirty="0"/>
              <a:t>("%d", s)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697541" y="846253"/>
            <a:ext cx="4722559" cy="41956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数値計算や信号処理などに特化したコマンド言語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行列計算や信号処理などの科学技術計算に向いて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いる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高度な数値演算やデータ解析が容易に行える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690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JavaScript</a:t>
            </a:r>
            <a:r>
              <a:rPr lang="ja-JP" altLang="en-US" sz="2900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57422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process.stdin.resume</a:t>
            </a:r>
            <a:r>
              <a:rPr lang="en-US" altLang="ja-JP" sz="2000" dirty="0">
                <a:latin typeface="Segoe UI" panose="020B0502040204020203" pitchFamily="34" charset="0"/>
              </a:rPr>
              <a:t>();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process.stdin.setEncoding</a:t>
            </a:r>
            <a:r>
              <a:rPr lang="en-US" altLang="ja-JP" sz="2000" dirty="0">
                <a:latin typeface="Segoe UI" panose="020B0502040204020203" pitchFamily="34" charset="0"/>
              </a:rPr>
              <a:t>('utf8');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varutil</a:t>
            </a:r>
            <a:r>
              <a:rPr lang="en-US" altLang="ja-JP" sz="2000" dirty="0">
                <a:latin typeface="Segoe UI" panose="020B0502040204020203" pitchFamily="34" charset="0"/>
              </a:rPr>
              <a:t>= require('</a:t>
            </a:r>
            <a:r>
              <a:rPr lang="en-US" altLang="ja-JP" sz="2000" dirty="0" err="1">
                <a:latin typeface="Segoe UI" panose="020B0502040204020203" pitchFamily="34" charset="0"/>
              </a:rPr>
              <a:t>util</a:t>
            </a:r>
            <a:r>
              <a:rPr lang="en-US" altLang="ja-JP" sz="2000" dirty="0">
                <a:latin typeface="Segoe UI" panose="020B0502040204020203" pitchFamily="34" charset="0"/>
              </a:rPr>
              <a:t>');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var</a:t>
            </a:r>
            <a:r>
              <a:rPr lang="en-US" altLang="ja-JP" sz="2000" dirty="0">
                <a:latin typeface="Segoe UI" panose="020B0502040204020203" pitchFamily="34" charset="0"/>
              </a:rPr>
              <a:t>x = 100;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2000" dirty="0">
                <a:latin typeface="Segoe UI" panose="020B0502040204020203" pitchFamily="34" charset="0"/>
              </a:rPr>
              <a:t>(x &gt; 20)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process.stdout.write</a:t>
            </a:r>
            <a:r>
              <a:rPr lang="en-US" altLang="ja-JP" sz="2000" dirty="0">
                <a:latin typeface="Segoe UI" panose="020B0502040204020203" pitchFamily="34" charset="0"/>
              </a:rPr>
              <a:t>('big\n');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2000" dirty="0">
                <a:latin typeface="Segoe UI" panose="020B0502040204020203" pitchFamily="34" charset="0"/>
              </a:rPr>
              <a:t>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process.stdout.write</a:t>
            </a:r>
            <a:r>
              <a:rPr lang="en-US" altLang="ja-JP" sz="2000" dirty="0">
                <a:latin typeface="Segoe UI" panose="020B0502040204020203" pitchFamily="34" charset="0"/>
              </a:rPr>
              <a:t>('small\n')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var</a:t>
            </a:r>
            <a:r>
              <a:rPr lang="en-US" altLang="ja-JP" sz="2000" dirty="0">
                <a:latin typeface="Segoe UI" panose="020B0502040204020203" pitchFamily="34" charset="0"/>
              </a:rPr>
              <a:t>s = 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2000" dirty="0">
                <a:latin typeface="Segoe UI" panose="020B0502040204020203" pitchFamily="34" charset="0"/>
              </a:rPr>
              <a:t>(</a:t>
            </a:r>
            <a:r>
              <a:rPr lang="en-US" altLang="ja-JP" sz="2000" dirty="0" err="1">
                <a:latin typeface="Segoe UI" panose="020B0502040204020203" pitchFamily="34" charset="0"/>
              </a:rPr>
              <a:t>vari</a:t>
            </a:r>
            <a:r>
              <a:rPr lang="en-US" altLang="ja-JP" sz="2000" dirty="0">
                <a:latin typeface="Segoe UI" panose="020B0502040204020203" pitchFamily="34" charset="0"/>
              </a:rPr>
              <a:t>= 1;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&lt;= 5;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s = s +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process.stdout.write</a:t>
            </a:r>
            <a:r>
              <a:rPr lang="en-US" altLang="ja-JP" sz="2000" dirty="0">
                <a:latin typeface="Segoe UI" panose="020B0502040204020203" pitchFamily="34" charset="0"/>
              </a:rPr>
              <a:t>(</a:t>
            </a:r>
            <a:r>
              <a:rPr lang="en-US" altLang="ja-JP" sz="2000" dirty="0" err="1">
                <a:latin typeface="Segoe UI" panose="020B0502040204020203" pitchFamily="34" charset="0"/>
              </a:rPr>
              <a:t>util.format</a:t>
            </a:r>
            <a:r>
              <a:rPr lang="en-US" altLang="ja-JP" sz="2000" dirty="0">
                <a:latin typeface="Segoe UI" panose="020B0502040204020203" pitchFamily="34" charset="0"/>
              </a:rPr>
              <a:t>('%d\n', s));</a:t>
            </a:r>
            <a:endParaRPr lang="ja-JP" altLang="en-US" sz="2000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84846" y="857422"/>
            <a:ext cx="3481304" cy="41527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インタラクティブなウェブページ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の作成に適する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そのとき，ユーザーとのリアルタイムな対話，動的なコンテンツの表示が可能</a:t>
            </a:r>
          </a:p>
          <a:p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幅広い種類の</a:t>
            </a:r>
            <a:r>
              <a:rPr lang="en-US" altLang="ja-JP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OS</a:t>
            </a:r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でサポートされている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2052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(define (decide x)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</a:t>
            </a:r>
            <a:r>
              <a:rPr lang="en-US" altLang="ja-JP" sz="2000" b="1" dirty="0" err="1">
                <a:solidFill>
                  <a:srgbClr val="C00000"/>
                </a:solidFill>
              </a:rPr>
              <a:t>cond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((&gt; x 20) "big")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(else "small")))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(define (sum n)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</a:t>
            </a:r>
            <a:r>
              <a:rPr lang="en-US" altLang="ja-JP" sz="2000" dirty="0" err="1"/>
              <a:t>cond</a:t>
            </a: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((= n 0) 0)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(else (+ (sum (- n 1)) n))))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(begin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(print (decide 100))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(print (sum 5)))</a:t>
            </a:r>
          </a:p>
          <a:p>
            <a:pPr marL="0" indent="0">
              <a:lnSpc>
                <a:spcPct val="86000"/>
              </a:lnSpc>
              <a:buNone/>
            </a:pP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endParaRPr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Scheme</a:t>
            </a:r>
            <a:r>
              <a:rPr lang="ja-JP" altLang="en-US" sz="2900" dirty="0"/>
              <a:t>プログラム見本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552449" y="928803"/>
            <a:ext cx="3842251" cy="45893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シンプルで明確な構文を持つ</a:t>
            </a:r>
            <a:endParaRPr lang="en-US" altLang="ja-JP" sz="2400" b="0" i="0" dirty="0"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関数型プログラミング言語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強力な再帰処理や高階関数の活用が簡単にできる</a:t>
            </a:r>
            <a:endParaRPr lang="en-US" altLang="ja-JP" sz="2400" b="0" i="0" dirty="0"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ja-JP" altLang="en-US" sz="2400" b="0" i="0" dirty="0"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85000"/>
              </a:lnSpc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41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r="28263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に従って動作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に指示を出し，所定の作業を遂行させる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コンピュータとプログラム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5425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さまざな種類のプログラミング言語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プログラミングの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基本理念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基礎知識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理解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していくこ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とが重要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一つの言語で基礎を身につけることで，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他の言語への適応もスムーズに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進む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なぜプログラミング言語はたくさんあるのか？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異なるニーズや目的に対応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広範な用途に適するもの（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Python, Java, JavaScript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など）もあれば，特定の領域でより強力な機能を提供するものも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自分の目標や学びたいことに応じて言語を選ぶことが重要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． 複数の言語を使い分けることもある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．</a:t>
            </a:r>
          </a:p>
          <a:p>
            <a:endParaRPr lang="en-US" altLang="ja-JP" dirty="0"/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106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18BDF5-C4E3-4A96-BAA8-4E040E9C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CA09C0-F656-4F32-91B0-1B3D7E5569EA}"/>
              </a:ext>
            </a:extLst>
          </p:cNvPr>
          <p:cNvSpPr txBox="1"/>
          <p:nvPr/>
        </p:nvSpPr>
        <p:spPr>
          <a:xfrm>
            <a:off x="3541110" y="2245418"/>
            <a:ext cx="4931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オンラインでの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</a:t>
            </a:r>
            <a:r>
              <a:rPr kumimoji="1"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実行（</a:t>
            </a:r>
            <a:r>
              <a:rPr kumimoji="1"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trinket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BD7AC4C-4F98-4FC2-8BD4-A81B47826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51" y="686188"/>
            <a:ext cx="2947691" cy="111864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7995BE-F4B8-4A13-B5A6-D49C142DF971}"/>
              </a:ext>
            </a:extLst>
          </p:cNvPr>
          <p:cNvSpPr txBox="1"/>
          <p:nvPr/>
        </p:nvSpPr>
        <p:spPr>
          <a:xfrm>
            <a:off x="-40417" y="1929685"/>
            <a:ext cx="3177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Python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ソースコード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8FD1C4D9-CE66-E709-2D22-0FEF52D93A7B}"/>
              </a:ext>
            </a:extLst>
          </p:cNvPr>
          <p:cNvSpPr/>
          <p:nvPr/>
        </p:nvSpPr>
        <p:spPr>
          <a:xfrm>
            <a:off x="2806024" y="876238"/>
            <a:ext cx="267232" cy="619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94D5DD1-6CCB-CAFA-65B5-28AF439CA5C0}"/>
              </a:ext>
            </a:extLst>
          </p:cNvPr>
          <p:cNvSpPr txBox="1"/>
          <p:nvPr/>
        </p:nvSpPr>
        <p:spPr>
          <a:xfrm>
            <a:off x="2806024" y="6107893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さまざまな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プログラミング言語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DAA391E4-2F2A-DE24-9EE8-987EE5B5A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57" y="3232179"/>
            <a:ext cx="1665981" cy="1544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x = 100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1200" dirty="0">
                <a:latin typeface="Segoe UI" panose="020B0502040204020203" pitchFamily="34" charset="0"/>
              </a:rPr>
              <a:t>(x &gt; 20):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print("big")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1200" dirty="0">
                <a:latin typeface="Segoe UI" panose="020B0502040204020203" pitchFamily="34" charset="0"/>
              </a:rPr>
              <a:t>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print("small")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s = 0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in [1, 2, 3, 4, 5]: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s = s +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endParaRPr lang="en-US" altLang="ja-JP" sz="1200" dirty="0">
              <a:latin typeface="Segoe UI" panose="020B0502040204020203" pitchFamily="34" charset="0"/>
            </a:endParaRP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print(s)</a:t>
            </a:r>
            <a:endParaRPr lang="ja-JP" altLang="en-US" sz="1200" dirty="0">
              <a:latin typeface="Segoe UI" panose="020B0502040204020203" pitchFamily="34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D7BAAAA2-E7EC-438E-E426-39F39D859756}"/>
              </a:ext>
            </a:extLst>
          </p:cNvPr>
          <p:cNvSpPr txBox="1">
            <a:spLocks/>
          </p:cNvSpPr>
          <p:nvPr/>
        </p:nvSpPr>
        <p:spPr>
          <a:xfrm>
            <a:off x="2261186" y="3231213"/>
            <a:ext cx="4021611" cy="2626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public class Main 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public static void main(String[]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args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throws Exception 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int x = 100;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if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(x &gt; 20) 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System.out.printf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("big\n");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}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else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System.out.printf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("small\n");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int s = 0;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for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(int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= 1;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&lt;= 5;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++) 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 = s +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System.out.printf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("%d\n", s);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}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584B2776-C16C-32F3-A8C3-5D9018BC4E5E}"/>
              </a:ext>
            </a:extLst>
          </p:cNvPr>
          <p:cNvSpPr txBox="1">
            <a:spLocks/>
          </p:cNvSpPr>
          <p:nvPr/>
        </p:nvSpPr>
        <p:spPr>
          <a:xfrm>
            <a:off x="6472912" y="3242494"/>
            <a:ext cx="2131701" cy="2626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#include &lt;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stdio.h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&gt;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int main(void){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int x, s,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 = 100;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if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(x &gt; 20) 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printf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("big\n");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}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else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printf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("small\n");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 = 0;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for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= 1;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&lt;= 5;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++) 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 = s +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printf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("%d\n", s);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return;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}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A8BD90-17DE-0679-6EFA-7474EACB3531}"/>
              </a:ext>
            </a:extLst>
          </p:cNvPr>
          <p:cNvSpPr txBox="1"/>
          <p:nvPr/>
        </p:nvSpPr>
        <p:spPr>
          <a:xfrm>
            <a:off x="758101" y="4776997"/>
            <a:ext cx="1100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6A439A8-C490-4E13-11BE-45BE63147214}"/>
              </a:ext>
            </a:extLst>
          </p:cNvPr>
          <p:cNvSpPr txBox="1"/>
          <p:nvPr/>
        </p:nvSpPr>
        <p:spPr>
          <a:xfrm>
            <a:off x="3918925" y="5782710"/>
            <a:ext cx="728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E424FDE-7F08-06BF-2270-BCA38304876D}"/>
              </a:ext>
            </a:extLst>
          </p:cNvPr>
          <p:cNvSpPr txBox="1"/>
          <p:nvPr/>
        </p:nvSpPr>
        <p:spPr>
          <a:xfrm>
            <a:off x="7525137" y="578271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799851-B977-C3B7-8D40-36292DA38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158" y="444323"/>
            <a:ext cx="5624104" cy="161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083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77836" y="628383"/>
            <a:ext cx="6664635" cy="560123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①</a:t>
            </a:r>
            <a:r>
              <a:rPr lang="en-US" altLang="ja-JP" sz="2000" b="1" dirty="0">
                <a:solidFill>
                  <a:srgbClr val="374151"/>
                </a:solidFill>
                <a:latin typeface="Söhne"/>
              </a:rPr>
              <a:t>IT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技術の可能性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プログラミングを通じて，新しい創造，新しい発見，作業の自動化などが実現できる．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② コンピュータを活用した問題解決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プログラミングを通じた問題解決の手順の理解は，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問題解決能力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や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論理的思考力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の向上に役立ちる．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③ 批判的思考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コンピュータを使えば計算は完璧に正確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」という一般的な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思い込みを覆す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ことで，常に批判的に見ることや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根拠を確認すること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が重要である．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④ プログラミング言語の多様性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000" i="0" dirty="0">
                <a:solidFill>
                  <a:srgbClr val="374151"/>
                </a:solidFill>
                <a:effectLst/>
                <a:latin typeface="Söhne"/>
              </a:rPr>
              <a:t>一つの言語で基礎を身につけることで，他の言語への適応もスムーズに進みる． 将来，さまざまなプログラミング言語を学ぶことで，それぞれの特性や利点を理解し，ニーズに合わせた言語を選択する能力が取得できる．</a:t>
            </a:r>
            <a:endParaRPr lang="en-US" altLang="ja-JP" sz="200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52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75432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8CCC57-FABB-18E1-8966-BFCFD531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19A366-1196-C825-6E00-820FAD321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67502"/>
          </a:xfrm>
        </p:spPr>
        <p:txBody>
          <a:bodyPr>
            <a:norm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プログラミングは創造的な活動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であり，多様な問題を解決し，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人間の能力を増幅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プログラミング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は，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計算，データ処理，データ送受信，人工知能，グラフィックス，シミュレーションなどの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多様な活動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を可能にする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コンピュータによる計算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には，精度の限界が存在する． 「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1 ÷ 3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」などの単純な計算でも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微小な誤差が含まれている場合がある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．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プログラミング言語は多様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であり，それぞれの言語に特性がある．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異なるニーズ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目的にあわせて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プログラミング言語が選択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される．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基本的な概念と知識を一つの言語で習得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することによ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り，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他の言語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への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適応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も容易になる．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AE331C-D4E8-2A94-C931-F4E874A4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75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28287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プログラム</a:t>
            </a:r>
            <a:r>
              <a:rPr lang="ja-JP" altLang="en-US" dirty="0">
                <a:latin typeface="Segoe UI" panose="020B0502040204020203" pitchFamily="34" charset="0"/>
              </a:rPr>
              <a:t>を設計し作成するプロセス（プログラミング）は，</a:t>
            </a:r>
            <a:r>
              <a:rPr lang="ja-JP" altLang="en-US" b="1" dirty="0">
                <a:latin typeface="Segoe UI" panose="020B0502040204020203" pitchFamily="34" charset="0"/>
              </a:rPr>
              <a:t>創造的な活動</a:t>
            </a:r>
            <a:endParaRPr lang="en-US" altLang="ja-JP" b="1" dirty="0">
              <a:latin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u="sng" dirty="0">
                <a:latin typeface="Segoe UI" panose="020B0502040204020203" pitchFamily="34" charset="0"/>
              </a:rPr>
              <a:t>アイデアを形にできる</a:t>
            </a:r>
            <a:r>
              <a:rPr lang="ja-JP" altLang="en-US" dirty="0">
                <a:latin typeface="Segoe UI" panose="020B0502040204020203" pitchFamily="34" charset="0"/>
              </a:rPr>
              <a:t>ことが，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プログラミング</a:t>
            </a:r>
            <a:r>
              <a:rPr lang="ja-JP" altLang="en-US" dirty="0">
                <a:latin typeface="Segoe UI" panose="020B0502040204020203" pitchFamily="34" charset="0"/>
              </a:rPr>
              <a:t>の魅力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プログラミング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813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7892" y="154913"/>
            <a:ext cx="6565106" cy="38040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① プログラムとアプリケーション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39750" y="5499100"/>
            <a:ext cx="8162993" cy="12763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lang="ja-JP" altLang="en-US" sz="2400" dirty="0">
                <a:latin typeface="Segoe UI" panose="020B0502040204020203" pitchFamily="34" charset="0"/>
              </a:rPr>
              <a:t>が動作し，</a:t>
            </a:r>
            <a:r>
              <a:rPr lang="ja-JP" altLang="en-US" sz="24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アプリケーション</a:t>
            </a:r>
            <a:r>
              <a:rPr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の機能を実現</a:t>
            </a:r>
            <a:endParaRPr lang="en-US" altLang="ja-JP" sz="2400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449220" y="3223308"/>
            <a:ext cx="1459079" cy="17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76304A-C28A-4AA9-8E33-2062C438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92" y="1736983"/>
            <a:ext cx="3513112" cy="2078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020AA2-EE2B-4EE9-B4E3-385754C02F2D}"/>
              </a:ext>
            </a:extLst>
          </p:cNvPr>
          <p:cNvSpPr txBox="1"/>
          <p:nvPr/>
        </p:nvSpPr>
        <p:spPr>
          <a:xfrm>
            <a:off x="1294018" y="4070498"/>
            <a:ext cx="2063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Web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ブラウザ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2B10B5-3FBD-4F07-B07F-5272775A0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646" y="1047982"/>
            <a:ext cx="3707584" cy="30026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B8193F-E161-4015-BEE8-44E8CDA2FB72}"/>
              </a:ext>
            </a:extLst>
          </p:cNvPr>
          <p:cNvSpPr txBox="1"/>
          <p:nvPr/>
        </p:nvSpPr>
        <p:spPr>
          <a:xfrm>
            <a:off x="4602557" y="4255164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ワープロ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（マイクロソフト・ワード）</a:t>
            </a:r>
          </a:p>
        </p:txBody>
      </p:sp>
    </p:spTree>
    <p:extLst>
      <p:ext uri="{BB962C8B-B14F-4D97-AF65-F5344CB8AC3E}">
        <p14:creationId xmlns:p14="http://schemas.microsoft.com/office/powerpoint/2010/main" val="250371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0F79B-DB6D-46C3-A098-7DCFB2BC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8469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② プログラムは，コンピュータの動作をコントロール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6B5F763-05FE-4EAA-891B-DA257D47F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7" y="1113694"/>
            <a:ext cx="5007232" cy="343870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C25C3-1718-41B2-8A8D-9DFA4B81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ACAC3E-37B4-44A5-8E2F-31F406C6372C}"/>
              </a:ext>
            </a:extLst>
          </p:cNvPr>
          <p:cNvSpPr txBox="1"/>
          <p:nvPr/>
        </p:nvSpPr>
        <p:spPr>
          <a:xfrm>
            <a:off x="4621246" y="947475"/>
            <a:ext cx="480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Python（プログラミング言語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を使って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ニューラルネットワークを作成．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AI（人工知能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システムを構築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コンテンツ プレースホルダー 4">
            <a:extLst>
              <a:ext uri="{FF2B5EF4-FFF2-40B4-BE49-F238E27FC236}">
                <a16:creationId xmlns:a16="http://schemas.microsoft.com/office/drawing/2014/main" id="{7576B7D8-EC38-F880-4654-A1E559ADFE81}"/>
              </a:ext>
            </a:extLst>
          </p:cNvPr>
          <p:cNvSpPr txBox="1">
            <a:spLocks/>
          </p:cNvSpPr>
          <p:nvPr/>
        </p:nvSpPr>
        <p:spPr>
          <a:xfrm>
            <a:off x="539750" y="5499100"/>
            <a:ext cx="8162993" cy="127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の動作を細かくコントール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5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0F79B-DB6D-46C3-A098-7DCFB2BC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818855" cy="994015"/>
          </a:xfrm>
        </p:spPr>
        <p:txBody>
          <a:bodyPr>
            <a:normAutofit/>
          </a:bodyPr>
          <a:lstStyle/>
          <a:p>
            <a:r>
              <a:rPr lang="ja-JP" altLang="en-US" sz="2900" dirty="0"/>
              <a:t>③ プログラムは，</a:t>
            </a:r>
            <a:r>
              <a:rPr kumimoji="1" lang="ja-JP" altLang="en-US" sz="2900" dirty="0"/>
              <a:t>コンピュータ間の連携にも役立つ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C25C3-1718-41B2-8A8D-9DFA4B81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テキスト ボックス 27">
            <a:extLst>
              <a:ext uri="{FF2B5EF4-FFF2-40B4-BE49-F238E27FC236}">
                <a16:creationId xmlns:a16="http://schemas.microsoft.com/office/drawing/2014/main" id="{2458F1AF-E419-4B8F-9B70-BEA83F433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40" y="2047546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利用者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8515C27C-3A31-4F50-9CC3-6644A673E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354" y="1750422"/>
            <a:ext cx="3318272" cy="19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3587AD63-F07B-4F88-9C0C-8FCF6CF3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660" y="2592635"/>
            <a:ext cx="2031325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38" name="テキスト ボックス 27">
            <a:extLst>
              <a:ext uri="{FF2B5EF4-FFF2-40B4-BE49-F238E27FC236}">
                <a16:creationId xmlns:a16="http://schemas.microsoft.com/office/drawing/2014/main" id="{E0BA8BF8-EBC2-48F5-85EB-B79F507D0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43" y="3173961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利用者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4D018FEA-E320-40C0-91AD-CAB117E3E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957" y="1933777"/>
            <a:ext cx="8655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0404A3E3-14D2-4D6A-8AF4-6AC89F0CE7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2792" y="2233816"/>
            <a:ext cx="1079897" cy="7917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Line 42">
            <a:extLst>
              <a:ext uri="{FF2B5EF4-FFF2-40B4-BE49-F238E27FC236}">
                <a16:creationId xmlns:a16="http://schemas.microsoft.com/office/drawing/2014/main" id="{313921FB-7E7C-43FC-975A-67BE04650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448" y="2073081"/>
            <a:ext cx="783431" cy="1607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テキスト ボックス 5">
            <a:extLst>
              <a:ext uri="{FF2B5EF4-FFF2-40B4-BE49-F238E27FC236}">
                <a16:creationId xmlns:a16="http://schemas.microsoft.com/office/drawing/2014/main" id="{F83B4CBC-53DE-40E6-AF26-C9878531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21" y="3903681"/>
            <a:ext cx="4493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サーバは，サービスを提供する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IT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システム</a:t>
            </a:r>
          </a:p>
        </p:txBody>
      </p:sp>
      <p:sp>
        <p:nvSpPr>
          <p:cNvPr id="47" name="Text Box 46">
            <a:extLst>
              <a:ext uri="{FF2B5EF4-FFF2-40B4-BE49-F238E27FC236}">
                <a16:creationId xmlns:a16="http://schemas.microsoft.com/office/drawing/2014/main" id="{188845FD-8344-43D4-A79F-6E19A0EC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00" y="1303146"/>
            <a:ext cx="2031325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メイリオ" panose="020B0604030504040204" pitchFamily="50" charset="-128"/>
                <a:cs typeface="+mn-cs"/>
              </a:rPr>
              <a:t>ネットワーク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393171A-256D-4C44-B7A7-1BE9CF6F4865}"/>
              </a:ext>
            </a:extLst>
          </p:cNvPr>
          <p:cNvSpPr/>
          <p:nvPr/>
        </p:nvSpPr>
        <p:spPr>
          <a:xfrm>
            <a:off x="3305824" y="1750422"/>
            <a:ext cx="850771" cy="751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4">
            <a:extLst>
              <a:ext uri="{FF2B5EF4-FFF2-40B4-BE49-F238E27FC236}">
                <a16:creationId xmlns:a16="http://schemas.microsoft.com/office/drawing/2014/main" id="{ABD45CB1-1E6F-1967-1E72-7C82FD4480AF}"/>
              </a:ext>
            </a:extLst>
          </p:cNvPr>
          <p:cNvSpPr txBox="1">
            <a:spLocks/>
          </p:cNvSpPr>
          <p:nvPr/>
        </p:nvSpPr>
        <p:spPr>
          <a:xfrm>
            <a:off x="539750" y="5499100"/>
            <a:ext cx="8162993" cy="127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同士の接続でも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201AA483-A3FA-EC76-B2C4-205DE1DCB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43" y="2808598"/>
            <a:ext cx="2031325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1C6FEF5D-7007-B5B5-DEB8-2C1B71B61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45" y="1729215"/>
            <a:ext cx="2031325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</p:spTree>
    <p:extLst>
      <p:ext uri="{BB962C8B-B14F-4D97-AF65-F5344CB8AC3E}">
        <p14:creationId xmlns:p14="http://schemas.microsoft.com/office/powerpoint/2010/main" val="166591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5751</Words>
  <Application>Microsoft Office PowerPoint</Application>
  <PresentationFormat>画面に合わせる (4:3)</PresentationFormat>
  <Paragraphs>566</Paragraphs>
  <Slides>53</Slides>
  <Notes>53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53</vt:i4>
      </vt:variant>
    </vt:vector>
  </HeadingPairs>
  <TitlesOfParts>
    <vt:vector size="64" baseType="lpstr">
      <vt:lpstr>ＭＳ ゴシック</vt:lpstr>
      <vt:lpstr>Söhne</vt:lpstr>
      <vt:lpstr>メイリオ</vt:lpstr>
      <vt:lpstr>游ゴシック</vt:lpstr>
      <vt:lpstr>Arial</vt:lpstr>
      <vt:lpstr>Calibri</vt:lpstr>
      <vt:lpstr>Calibri Light</vt:lpstr>
      <vt:lpstr>Merriweather</vt:lpstr>
      <vt:lpstr>Segoe UI</vt:lpstr>
      <vt:lpstr>Office テーマ</vt:lpstr>
      <vt:lpstr>4_Office テーマ</vt:lpstr>
      <vt:lpstr>cs-4.プログラミング入門 </vt:lpstr>
      <vt:lpstr>PowerPoint プレゼンテーション</vt:lpstr>
      <vt:lpstr>アウトライン</vt:lpstr>
      <vt:lpstr>4-1.プログラミングの基本と意義 </vt:lpstr>
      <vt:lpstr>コンピュータとプログラム</vt:lpstr>
      <vt:lpstr>プログラミング</vt:lpstr>
      <vt:lpstr>① プログラムとアプリケーション</vt:lpstr>
      <vt:lpstr>② プログラムは，コンピュータの動作をコントロール</vt:lpstr>
      <vt:lpstr>③ プログラムは，コンピュータ間の連携にも役立つ</vt:lpstr>
      <vt:lpstr>プログラミングの目的</vt:lpstr>
      <vt:lpstr>プログラミングの利点</vt:lpstr>
      <vt:lpstr>プログラミングの基本と意義まとめ</vt:lpstr>
      <vt:lpstr>4-2. Python言語の特徴とプログラミングの可能性 </vt:lpstr>
      <vt:lpstr>Python</vt:lpstr>
      <vt:lpstr>Pythonが広く使用されている理由</vt:lpstr>
      <vt:lpstr>trinket</vt:lpstr>
      <vt:lpstr>trinketでのプログラム実行</vt:lpstr>
      <vt:lpstr>演習． Pythonプログラムの実行</vt:lpstr>
      <vt:lpstr>PowerPoint プレゼンテーション</vt:lpstr>
      <vt:lpstr>PowerPoint プレゼンテーション</vt:lpstr>
      <vt:lpstr>演習． 簡単なプログラムでも さまざまなことが可能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プログラミングの可能性</vt:lpstr>
      <vt:lpstr>プログラミングの応用分野</vt:lpstr>
      <vt:lpstr>Python言語の特徴とプログラミングの可能性まとめ</vt:lpstr>
      <vt:lpstr>4-3.コンピュータの限界と精度の理解 </vt:lpstr>
      <vt:lpstr>プログラミングにおける注意点 ①</vt:lpstr>
      <vt:lpstr>プログラミングにおける注意点 ②</vt:lpstr>
      <vt:lpstr>コンピュータでの数値の扱い</vt:lpstr>
      <vt:lpstr>コンピュータによる「１÷３」の計算</vt:lpstr>
      <vt:lpstr>演習． 計算誤差</vt:lpstr>
      <vt:lpstr>PowerPoint プレゼンテーション</vt:lpstr>
      <vt:lpstr>PowerPoint プレゼンテーション</vt:lpstr>
      <vt:lpstr>コンピュータ計算と誤差</vt:lpstr>
      <vt:lpstr>コンピュータの限界と精度の理解</vt:lpstr>
      <vt:lpstr>4-4.様々なプログラミング言語</vt:lpstr>
      <vt:lpstr>プログラミングを学ぶときに気を付けること</vt:lpstr>
      <vt:lpstr>さまざまなプログラミング言語</vt:lpstr>
      <vt:lpstr>なぜプログラミング言語は たくさんあるのでしょうか？</vt:lpstr>
      <vt:lpstr>Pythonプログラム見本</vt:lpstr>
      <vt:lpstr>Javaプログラム見本</vt:lpstr>
      <vt:lpstr>Cプログラム見本</vt:lpstr>
      <vt:lpstr>Rプログラム見本</vt:lpstr>
      <vt:lpstr>Octaveプログラム見本</vt:lpstr>
      <vt:lpstr>JavaScriptプログラム見本</vt:lpstr>
      <vt:lpstr>Schemeプログラム見本</vt:lpstr>
      <vt:lpstr>さまざな種類のプログラミング言語</vt:lpstr>
      <vt:lpstr>PowerPoint プレゼンテーション</vt:lpstr>
      <vt:lpstr>PowerPoint プレゼンテーション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コンピューターサイエンス</dc:title>
  <dc:creator>kunihiko</dc:creator>
  <cp:lastModifiedBy>金子　邦彦</cp:lastModifiedBy>
  <cp:revision>81</cp:revision>
  <dcterms:created xsi:type="dcterms:W3CDTF">2020-05-07T06:42:29Z</dcterms:created>
  <dcterms:modified xsi:type="dcterms:W3CDTF">2025-05-23T06:52:10Z</dcterms:modified>
</cp:coreProperties>
</file>