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544" r:id="rId2"/>
    <p:sldId id="696" r:id="rId3"/>
    <p:sldId id="662" r:id="rId4"/>
    <p:sldId id="552" r:id="rId5"/>
    <p:sldId id="650" r:id="rId6"/>
    <p:sldId id="661" r:id="rId7"/>
    <p:sldId id="651" r:id="rId8"/>
    <p:sldId id="558" r:id="rId9"/>
    <p:sldId id="665" r:id="rId10"/>
    <p:sldId id="666" r:id="rId11"/>
    <p:sldId id="559" r:id="rId12"/>
    <p:sldId id="560" r:id="rId13"/>
    <p:sldId id="561" r:id="rId14"/>
    <p:sldId id="562" r:id="rId15"/>
    <p:sldId id="553" r:id="rId16"/>
    <p:sldId id="564" r:id="rId17"/>
    <p:sldId id="555" r:id="rId18"/>
    <p:sldId id="668" r:id="rId19"/>
    <p:sldId id="669" r:id="rId20"/>
    <p:sldId id="653" r:id="rId21"/>
    <p:sldId id="697" r:id="rId22"/>
    <p:sldId id="612" r:id="rId23"/>
    <p:sldId id="616" r:id="rId24"/>
    <p:sldId id="617" r:id="rId25"/>
    <p:sldId id="618" r:id="rId26"/>
    <p:sldId id="620" r:id="rId27"/>
    <p:sldId id="614" r:id="rId28"/>
    <p:sldId id="609" r:id="rId29"/>
    <p:sldId id="656" r:id="rId30"/>
    <p:sldId id="625" r:id="rId31"/>
    <p:sldId id="621" r:id="rId32"/>
    <p:sldId id="629" r:id="rId33"/>
    <p:sldId id="626" r:id="rId34"/>
    <p:sldId id="664" r:id="rId35"/>
    <p:sldId id="657" r:id="rId36"/>
    <p:sldId id="634" r:id="rId37"/>
    <p:sldId id="636" r:id="rId38"/>
    <p:sldId id="639" r:id="rId39"/>
    <p:sldId id="640" r:id="rId40"/>
    <p:sldId id="641" r:id="rId41"/>
    <p:sldId id="642" r:id="rId42"/>
    <p:sldId id="643" r:id="rId43"/>
    <p:sldId id="644" r:id="rId44"/>
    <p:sldId id="645" r:id="rId45"/>
    <p:sldId id="658" r:id="rId46"/>
    <p:sldId id="660" r:id="rId47"/>
    <p:sldId id="579" r:id="rId48"/>
    <p:sldId id="580" r:id="rId49"/>
    <p:sldId id="581" r:id="rId50"/>
    <p:sldId id="588" r:id="rId51"/>
    <p:sldId id="604" r:id="rId52"/>
    <p:sldId id="601" r:id="rId53"/>
    <p:sldId id="602" r:id="rId54"/>
    <p:sldId id="603" r:id="rId55"/>
    <p:sldId id="670" r:id="rId5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6" autoAdjust="0"/>
    <p:restoredTop sz="94660"/>
  </p:normalViewPr>
  <p:slideViewPr>
    <p:cSldViewPr snapToGrid="0">
      <p:cViewPr varScale="1">
        <p:scale>
          <a:sx n="56" d="100"/>
          <a:sy n="56" d="100"/>
        </p:scale>
        <p:origin x="432" y="2"/>
      </p:cViewPr>
      <p:guideLst/>
    </p:cSldViewPr>
  </p:slideViewPr>
  <p:notesTextViewPr>
    <p:cViewPr>
      <p:scale>
        <a:sx n="3" d="2"/>
        <a:sy n="3" d="2"/>
      </p:scale>
      <p:origin x="0" y="0"/>
    </p:cViewPr>
  </p:notesTextViewPr>
  <p:sorterViewPr>
    <p:cViewPr>
      <p:scale>
        <a:sx n="75" d="100"/>
        <a:sy n="75" d="100"/>
      </p:scale>
      <p:origin x="0" y="-99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2024/4/18</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58288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54207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57373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4971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2024/4/18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2024/4/18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2024/4/18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2024/4/18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2024/4/18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kaneko.jp/cc/cs/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colab.research.google.com/" TargetMode="Externa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github.com/"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ja.wikipedia.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openstreetmap.jp/"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louvre.fr/jp/visites-en-ligne"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hyperlink" Target="http://weavesilk.com/" TargetMode="External"/><Relationship Id="rId2" Type="http://schemas.openxmlformats.org/officeDocument/2006/relationships/hyperlink" Target="https://david.li/paint/" TargetMode="External"/><Relationship Id="rId1" Type="http://schemas.openxmlformats.org/officeDocument/2006/relationships/slideLayout" Target="../slideLayouts/slideLayout2.xml"/><Relationship Id="rId4" Type="http://schemas.openxmlformats.org/officeDocument/2006/relationships/hyperlink" Target="https://paveldogreat.github.io/WebGL-Fluid-Simulation/"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paveldogreat.github.io/WebGL-Fluid-Simulation/"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magenta.tensorflow.org/sketch-rnn-demo" TargetMode="External"/><Relationship Id="rId2" Type="http://schemas.openxmlformats.org/officeDocument/2006/relationships/hyperlink" Target="https://www.autodraw.com/" TargetMode="External"/><Relationship Id="rId1" Type="http://schemas.openxmlformats.org/officeDocument/2006/relationships/slideLayout" Target="../slideLayouts/slideLayout2.xml"/><Relationship Id="rId4" Type="http://schemas.openxmlformats.org/officeDocument/2006/relationships/hyperlink" Target="https://affinelayer.com/pixsrv/index.html"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cerezo.fukuyama-u.ac.jp/ct/link_iframe_balloon?url=https://www.autodraw.com/" TargetMode="External"/><Relationship Id="rId3" Type="http://schemas.openxmlformats.org/officeDocument/2006/relationships/hyperlink" Target="https://cerezo.fukuyama-u.ac.jp/ct/link_iframe_balloon?url=https://openstreetmap.jp" TargetMode="External"/><Relationship Id="rId7" Type="http://schemas.openxmlformats.org/officeDocument/2006/relationships/hyperlink" Target="https://cerezo.fukuyama-u.ac.jp/ct/link_iframe_balloon?url=https://paveldogreat.github.io/WebGL-Fluid-Simulation/" TargetMode="External"/><Relationship Id="rId2" Type="http://schemas.openxmlformats.org/officeDocument/2006/relationships/hyperlink" Target="https://cerezo.fukuyama-u.ac.jp/ct/link_iframe_balloon?url=https://ja.wikipedia.org/wiki" TargetMode="External"/><Relationship Id="rId1" Type="http://schemas.openxmlformats.org/officeDocument/2006/relationships/slideLayout" Target="../slideLayouts/slideLayout2.xml"/><Relationship Id="rId6" Type="http://schemas.openxmlformats.org/officeDocument/2006/relationships/hyperlink" Target="https://cerezo.fukuyama-u.ac.jp/ct/link_iframe_balloon?url=http://weavesilk.com/" TargetMode="External"/><Relationship Id="rId5" Type="http://schemas.openxmlformats.org/officeDocument/2006/relationships/hyperlink" Target="https://cerezo.fukuyama-u.ac.jp/ct/link_iframe_balloon?url=https://david.li/paint/" TargetMode="External"/><Relationship Id="rId10" Type="http://schemas.openxmlformats.org/officeDocument/2006/relationships/hyperlink" Target="https://cerezo.fukuyama-u.ac.jp/ct/link_iframe_balloon?url=https://affinelayer.com/pixsrv/index.html" TargetMode="External"/><Relationship Id="rId4" Type="http://schemas.openxmlformats.org/officeDocument/2006/relationships/hyperlink" Target="https://cerezo.fukuyama-u.ac.jp/ct/link_iframe_balloon?url=https://www.louvre.fr/en/online-tours" TargetMode="External"/><Relationship Id="rId9" Type="http://schemas.openxmlformats.org/officeDocument/2006/relationships/hyperlink" Target="https://cerezo.fukuyama-u.ac.jp/ct/link_iframe_balloon?url=https://magenta.tensorflow.org/sketch-rnn-demo"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sz="3600" dirty="0"/>
              <a:t>2. </a:t>
            </a:r>
            <a:r>
              <a:rPr lang="ja-JP" altLang="en-US" sz="3600" dirty="0"/>
              <a:t>コンピュータによる画像制作，人工知能でできること，情報のコード化，デジタル画像，画素 </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（コンピューターサイエンス）</a:t>
            </a:r>
            <a:endParaRPr lang="en-US" altLang="ja-JP" dirty="0"/>
          </a:p>
          <a:p>
            <a:r>
              <a:rPr lang="en-US" altLang="ja-JP" dirty="0"/>
              <a:t>URL: </a:t>
            </a:r>
            <a:r>
              <a:rPr lang="en-US" altLang="ja-JP" dirty="0">
                <a:hlinkClick r:id="rId3"/>
              </a:rPr>
              <a:t>https://www.kkaneko.jp/cc/cs/index.html</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0893" y="5735637"/>
            <a:ext cx="1433790" cy="50164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D349254-693C-4B23-934E-434DCEE1B3D9}"/>
              </a:ext>
            </a:extLst>
          </p:cNvPr>
          <p:cNvSpPr txBox="1"/>
          <p:nvPr/>
        </p:nvSpPr>
        <p:spPr>
          <a:xfrm>
            <a:off x="761549" y="6442639"/>
            <a:ext cx="6878806" cy="369332"/>
          </a:xfrm>
          <a:prstGeom prst="rect">
            <a:avLst/>
          </a:prstGeom>
          <a:noFill/>
        </p:spPr>
        <p:txBody>
          <a:bodyPr wrap="none" rtlCol="0">
            <a:spAutoFit/>
          </a:bodyPr>
          <a:lstStyle/>
          <a:p>
            <a:r>
              <a:rPr kumimoji="1" lang="ja-JP" altLang="en-US" dirty="0"/>
              <a:t>謝辞：この資料では「いらすとや」のイラストを使用しています</a:t>
            </a:r>
          </a:p>
        </p:txBody>
      </p:sp>
      <p:pic>
        <p:nvPicPr>
          <p:cNvPr id="10" name="図 9" descr="メガネをかけた男性&#10;&#10;自動的に生成された説明">
            <a:extLst>
              <a:ext uri="{FF2B5EF4-FFF2-40B4-BE49-F238E27FC236}">
                <a16:creationId xmlns:a16="http://schemas.microsoft.com/office/drawing/2014/main" id="{FD0F0CE3-05A2-4DA5-AEF9-3D1F21D33B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58132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コンピュータや情報技術に関するソフトウェア</a:t>
            </a:r>
            <a:endParaRPr kumimoji="1" lang="ja-JP" altLang="en-US" dirty="0"/>
          </a:p>
        </p:txBody>
      </p:sp>
      <p:sp>
        <p:nvSpPr>
          <p:cNvPr id="3" name="コンテンツ プレースホルダー 2"/>
          <p:cNvSpPr>
            <a:spLocks noGrp="1"/>
          </p:cNvSpPr>
          <p:nvPr>
            <p:ph idx="1"/>
          </p:nvPr>
        </p:nvSpPr>
        <p:spPr>
          <a:xfrm>
            <a:off x="321845" y="819150"/>
            <a:ext cx="8461208" cy="6038849"/>
          </a:xfrm>
        </p:spPr>
        <p:txBody>
          <a:bodyPr>
            <a:normAutofit fontScale="85000" lnSpcReduction="20000"/>
          </a:bodyPr>
          <a:lstStyle/>
          <a:p>
            <a:r>
              <a:rPr lang="ja-JP" altLang="en-US" b="1" dirty="0"/>
              <a:t>オフィスソフト</a:t>
            </a:r>
            <a:endParaRPr lang="en-US" altLang="ja-JP" b="1" dirty="0"/>
          </a:p>
          <a:p>
            <a:pPr marL="0" indent="0">
              <a:buNone/>
            </a:pPr>
            <a:r>
              <a:rPr lang="ja-JP" altLang="en-US" dirty="0"/>
              <a:t>文書作成、表計算、プレゼンテーションなど。業務や学習に便利。</a:t>
            </a:r>
            <a:r>
              <a:rPr lang="en-US" altLang="ja-JP" dirty="0"/>
              <a:t>Microsoft Office</a:t>
            </a:r>
            <a:r>
              <a:rPr lang="ja-JP" altLang="en-US" dirty="0"/>
              <a:t> など</a:t>
            </a:r>
          </a:p>
          <a:p>
            <a:r>
              <a:rPr lang="ja-JP" altLang="en-US" b="1" dirty="0"/>
              <a:t>オペレーティングシステム</a:t>
            </a:r>
            <a:endParaRPr lang="en-US" altLang="ja-JP" b="1" dirty="0"/>
          </a:p>
          <a:p>
            <a:pPr marL="0" indent="0">
              <a:buNone/>
            </a:pPr>
            <a:r>
              <a:rPr lang="ja-JP" altLang="en-US" dirty="0"/>
              <a:t>コンピュータ上で動作する基本ソフトウェア。ハードウェアと他のソフトウェアの仲介。</a:t>
            </a:r>
            <a:r>
              <a:rPr lang="en-US" altLang="ja-JP" dirty="0"/>
              <a:t>Windows</a:t>
            </a:r>
            <a:r>
              <a:rPr lang="ja-JP" altLang="en-US" dirty="0" err="1"/>
              <a:t>、</a:t>
            </a:r>
            <a:r>
              <a:rPr lang="en-US" altLang="ja-JP" dirty="0" err="1"/>
              <a:t>macOS</a:t>
            </a:r>
            <a:r>
              <a:rPr lang="ja-JP" altLang="en-US" dirty="0" err="1"/>
              <a:t>、</a:t>
            </a:r>
            <a:r>
              <a:rPr lang="en-US" altLang="ja-JP" dirty="0"/>
              <a:t>Linux </a:t>
            </a:r>
            <a:r>
              <a:rPr lang="ja-JP" altLang="en-US" dirty="0"/>
              <a:t>など</a:t>
            </a:r>
          </a:p>
          <a:p>
            <a:r>
              <a:rPr lang="ja-JP" altLang="en-US" b="1" dirty="0"/>
              <a:t>プログラミング開発環境</a:t>
            </a:r>
            <a:endParaRPr lang="en-US" altLang="ja-JP" b="1" dirty="0"/>
          </a:p>
          <a:p>
            <a:pPr marL="0" indent="0">
              <a:buNone/>
            </a:pPr>
            <a:r>
              <a:rPr lang="ja-JP" altLang="en-US" dirty="0"/>
              <a:t>プログラミングの作業を効率化のためのソフトウェアです。</a:t>
            </a:r>
            <a:r>
              <a:rPr lang="en-US" altLang="ja-JP" dirty="0"/>
              <a:t>Anaconda</a:t>
            </a:r>
            <a:r>
              <a:rPr lang="ja-JP" altLang="en-US" dirty="0" err="1"/>
              <a:t>、</a:t>
            </a:r>
            <a:r>
              <a:rPr lang="en-US" altLang="ja-JP" dirty="0"/>
              <a:t>Visual Studio</a:t>
            </a:r>
            <a:r>
              <a:rPr lang="ja-JP" altLang="en-US" dirty="0"/>
              <a:t> など</a:t>
            </a:r>
          </a:p>
          <a:p>
            <a:r>
              <a:rPr lang="ja-JP" altLang="en-US" b="1" dirty="0"/>
              <a:t>ライブラリ</a:t>
            </a:r>
            <a:endParaRPr lang="en-US" altLang="ja-JP" b="1" dirty="0"/>
          </a:p>
          <a:p>
            <a:pPr marL="0" indent="0">
              <a:buNone/>
            </a:pPr>
            <a:r>
              <a:rPr lang="ja-JP" altLang="en-US" dirty="0"/>
              <a:t>よく使用される機能をまとめたプログラムの集まりで、プログラム作成時に便利。</a:t>
            </a:r>
          </a:p>
          <a:p>
            <a:r>
              <a:rPr lang="ja-JP" altLang="en-US" b="1" dirty="0"/>
              <a:t>その他</a:t>
            </a:r>
            <a:endParaRPr lang="en-US" altLang="ja-JP" b="1" dirty="0"/>
          </a:p>
          <a:p>
            <a:pPr marL="0" indent="0">
              <a:buNone/>
            </a:pPr>
            <a:r>
              <a:rPr lang="en-US" altLang="ja-JP" dirty="0"/>
              <a:t>3</a:t>
            </a:r>
            <a:r>
              <a:rPr lang="ja-JP" altLang="en-US" dirty="0"/>
              <a:t>次元グラフィックス、ゲームエンジン、ウェブブラウザ、メディアプレーヤー、画像編集ソフトウェアなどさまざま。</a:t>
            </a:r>
          </a:p>
          <a:p>
            <a:endParaRPr kumimoji="1" lang="ja-JP" altLang="en-US"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10</a:t>
            </a:fld>
            <a:endParaRPr kumimoji="1" lang="ja-JP" altLang="en-US"/>
          </a:p>
        </p:txBody>
      </p:sp>
    </p:spTree>
    <p:extLst>
      <p:ext uri="{BB962C8B-B14F-4D97-AF65-F5344CB8AC3E}">
        <p14:creationId xmlns:p14="http://schemas.microsoft.com/office/powerpoint/2010/main" val="3089356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コンテンツ プレースホルダー 2">
            <a:extLst>
              <a:ext uri="{FF2B5EF4-FFF2-40B4-BE49-F238E27FC236}">
                <a16:creationId xmlns:a16="http://schemas.microsoft.com/office/drawing/2014/main" id="{93FAA105-ABAB-4D61-9748-9A8CAEC751B6}"/>
              </a:ext>
            </a:extLst>
          </p:cNvPr>
          <p:cNvSpPr txBox="1">
            <a:spLocks/>
          </p:cNvSpPr>
          <p:nvPr/>
        </p:nvSpPr>
        <p:spPr>
          <a:xfrm>
            <a:off x="192628" y="2191581"/>
            <a:ext cx="2360639" cy="37065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Word (</a:t>
            </a: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ワープロ</a:t>
            </a: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t>
            </a:r>
          </a:p>
        </p:txBody>
      </p:sp>
      <p:pic>
        <p:nvPicPr>
          <p:cNvPr id="10" name="図 9">
            <a:extLst>
              <a:ext uri="{FF2B5EF4-FFF2-40B4-BE49-F238E27FC236}">
                <a16:creationId xmlns:a16="http://schemas.microsoft.com/office/drawing/2014/main" id="{14C1F1C6-58F8-477B-94ED-82A526516AAD}"/>
              </a:ext>
            </a:extLst>
          </p:cNvPr>
          <p:cNvPicPr>
            <a:picLocks noChangeAspect="1"/>
          </p:cNvPicPr>
          <p:nvPr/>
        </p:nvPicPr>
        <p:blipFill>
          <a:blip r:embed="rId2"/>
          <a:stretch>
            <a:fillRect/>
          </a:stretch>
        </p:blipFill>
        <p:spPr>
          <a:xfrm>
            <a:off x="239897" y="788500"/>
            <a:ext cx="2225236" cy="1295793"/>
          </a:xfrm>
          <a:prstGeom prst="rect">
            <a:avLst/>
          </a:prstGeom>
        </p:spPr>
      </p:pic>
      <p:pic>
        <p:nvPicPr>
          <p:cNvPr id="11" name="図 10">
            <a:extLst>
              <a:ext uri="{FF2B5EF4-FFF2-40B4-BE49-F238E27FC236}">
                <a16:creationId xmlns:a16="http://schemas.microsoft.com/office/drawing/2014/main" id="{6542044C-0E1F-400C-9311-19E5A6D53FE7}"/>
              </a:ext>
            </a:extLst>
          </p:cNvPr>
          <p:cNvPicPr>
            <a:picLocks noChangeAspect="1"/>
          </p:cNvPicPr>
          <p:nvPr/>
        </p:nvPicPr>
        <p:blipFill>
          <a:blip r:embed="rId3"/>
          <a:stretch>
            <a:fillRect/>
          </a:stretch>
        </p:blipFill>
        <p:spPr>
          <a:xfrm>
            <a:off x="2517099" y="788501"/>
            <a:ext cx="2221845" cy="1293818"/>
          </a:xfrm>
          <a:prstGeom prst="rect">
            <a:avLst/>
          </a:prstGeom>
        </p:spPr>
      </p:pic>
      <p:sp>
        <p:nvSpPr>
          <p:cNvPr id="12" name="コンテンツ プレースホルダー 2">
            <a:extLst>
              <a:ext uri="{FF2B5EF4-FFF2-40B4-BE49-F238E27FC236}">
                <a16:creationId xmlns:a16="http://schemas.microsoft.com/office/drawing/2014/main" id="{9D3C936E-9013-4E85-A358-3477A1A12D6D}"/>
              </a:ext>
            </a:extLst>
          </p:cNvPr>
          <p:cNvSpPr txBox="1">
            <a:spLocks/>
          </p:cNvSpPr>
          <p:nvPr/>
        </p:nvSpPr>
        <p:spPr>
          <a:xfrm>
            <a:off x="2442535" y="2191581"/>
            <a:ext cx="2296409" cy="37065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Excel (</a:t>
            </a: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表計算</a:t>
            </a: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t>
            </a:r>
          </a:p>
        </p:txBody>
      </p:sp>
      <p:pic>
        <p:nvPicPr>
          <p:cNvPr id="13" name="図 12">
            <a:extLst>
              <a:ext uri="{FF2B5EF4-FFF2-40B4-BE49-F238E27FC236}">
                <a16:creationId xmlns:a16="http://schemas.microsoft.com/office/drawing/2014/main" id="{A4430867-A908-48BF-90BA-F36909F1DB1C}"/>
              </a:ext>
            </a:extLst>
          </p:cNvPr>
          <p:cNvPicPr>
            <a:picLocks noChangeAspect="1"/>
          </p:cNvPicPr>
          <p:nvPr/>
        </p:nvPicPr>
        <p:blipFill>
          <a:blip r:embed="rId4"/>
          <a:stretch>
            <a:fillRect/>
          </a:stretch>
        </p:blipFill>
        <p:spPr>
          <a:xfrm>
            <a:off x="4804710" y="785379"/>
            <a:ext cx="2227080" cy="1296867"/>
          </a:xfrm>
          <a:prstGeom prst="rect">
            <a:avLst/>
          </a:prstGeom>
        </p:spPr>
      </p:pic>
      <p:sp>
        <p:nvSpPr>
          <p:cNvPr id="14" name="コンテンツ プレースホルダー 2">
            <a:extLst>
              <a:ext uri="{FF2B5EF4-FFF2-40B4-BE49-F238E27FC236}">
                <a16:creationId xmlns:a16="http://schemas.microsoft.com/office/drawing/2014/main" id="{234CFD0A-441A-454C-AA60-E30C668B08FD}"/>
              </a:ext>
            </a:extLst>
          </p:cNvPr>
          <p:cNvSpPr txBox="1">
            <a:spLocks/>
          </p:cNvSpPr>
          <p:nvPr/>
        </p:nvSpPr>
        <p:spPr>
          <a:xfrm>
            <a:off x="4366362" y="2191581"/>
            <a:ext cx="3263589" cy="37065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PowerPoint (</a:t>
            </a: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プレゼン</a:t>
            </a: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t>
            </a:r>
          </a:p>
        </p:txBody>
      </p:sp>
      <p:sp>
        <p:nvSpPr>
          <p:cNvPr id="15" name="コンテンツ プレースホルダー 2">
            <a:extLst>
              <a:ext uri="{FF2B5EF4-FFF2-40B4-BE49-F238E27FC236}">
                <a16:creationId xmlns:a16="http://schemas.microsoft.com/office/drawing/2014/main" id="{3A2DF80D-1416-40ED-9EA3-14AAED880D84}"/>
              </a:ext>
            </a:extLst>
          </p:cNvPr>
          <p:cNvSpPr txBox="1">
            <a:spLocks/>
          </p:cNvSpPr>
          <p:nvPr/>
        </p:nvSpPr>
        <p:spPr>
          <a:xfrm>
            <a:off x="112617" y="349176"/>
            <a:ext cx="3017679" cy="46986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オフィスソフト</a:t>
            </a:r>
          </a:p>
        </p:txBody>
      </p:sp>
      <p:sp>
        <p:nvSpPr>
          <p:cNvPr id="16" name="コンテンツ プレースホルダー 2">
            <a:extLst>
              <a:ext uri="{FF2B5EF4-FFF2-40B4-BE49-F238E27FC236}">
                <a16:creationId xmlns:a16="http://schemas.microsoft.com/office/drawing/2014/main" id="{C0838F31-4D56-4761-B8CB-86E948F3E7C5}"/>
              </a:ext>
            </a:extLst>
          </p:cNvPr>
          <p:cNvSpPr txBox="1">
            <a:spLocks/>
          </p:cNvSpPr>
          <p:nvPr/>
        </p:nvSpPr>
        <p:spPr>
          <a:xfrm>
            <a:off x="7283022" y="917116"/>
            <a:ext cx="1625600" cy="109022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電子メール，</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オンライン</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ストレージ</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なども</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7" name="コンテンツ プレースホルダー 2">
            <a:extLst>
              <a:ext uri="{FF2B5EF4-FFF2-40B4-BE49-F238E27FC236}">
                <a16:creationId xmlns:a16="http://schemas.microsoft.com/office/drawing/2014/main" id="{7C6B83CF-9DB5-4044-954E-739B9870CD15}"/>
              </a:ext>
            </a:extLst>
          </p:cNvPr>
          <p:cNvSpPr txBox="1">
            <a:spLocks/>
          </p:cNvSpPr>
          <p:nvPr/>
        </p:nvSpPr>
        <p:spPr>
          <a:xfrm>
            <a:off x="232933" y="2578383"/>
            <a:ext cx="6208084" cy="37065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srgbClr val="002060"/>
                </a:solidFill>
                <a:effectLst/>
                <a:uLnTx/>
                <a:uFillTx/>
                <a:latin typeface="Arial" panose="020B0604020202020204" pitchFamily="34" charset="0"/>
                <a:ea typeface="メイリオ" panose="020B0604030504040204" pitchFamily="50" charset="-128"/>
                <a:cs typeface="+mn-cs"/>
              </a:rPr>
              <a:t>https://</a:t>
            </a:r>
            <a:r>
              <a:rPr kumimoji="1" lang="en-US" altLang="ja-JP" sz="2100" b="0" i="0" u="none" strike="noStrike" kern="1200" cap="none" spc="0" normalizeH="0" baseline="0" noProof="0" dirty="0" err="1">
                <a:ln>
                  <a:noFill/>
                </a:ln>
                <a:solidFill>
                  <a:srgbClr val="002060"/>
                </a:solidFill>
                <a:effectLst/>
                <a:uLnTx/>
                <a:uFillTx/>
                <a:latin typeface="Arial" panose="020B0604020202020204" pitchFamily="34" charset="0"/>
                <a:ea typeface="メイリオ" panose="020B0604030504040204" pitchFamily="50" charset="-128"/>
                <a:cs typeface="+mn-cs"/>
              </a:rPr>
              <a:t>portal.office.com</a:t>
            </a:r>
            <a:r>
              <a:rPr kumimoji="1" lang="en-US" altLang="ja-JP" sz="2100" b="0" i="0" u="none" strike="noStrike" kern="1200" cap="none" spc="0" normalizeH="0" baseline="0" noProof="0" dirty="0">
                <a:ln>
                  <a:noFill/>
                </a:ln>
                <a:solidFill>
                  <a:srgbClr val="002060"/>
                </a:solidFill>
                <a:effectLst/>
                <a:uLnTx/>
                <a:uFillTx/>
                <a:latin typeface="Arial" panose="020B0604020202020204" pitchFamily="34" charset="0"/>
                <a:ea typeface="メイリオ" panose="020B0604030504040204" pitchFamily="50" charset="-128"/>
                <a:cs typeface="+mn-cs"/>
              </a:rPr>
              <a:t> </a:t>
            </a:r>
            <a:r>
              <a:rPr kumimoji="1" lang="ja-JP" altLang="en-US" sz="2100" b="0" i="0" u="none" strike="noStrike" kern="1200" cap="none" spc="0" normalizeH="0" baseline="0" noProof="0" dirty="0">
                <a:ln>
                  <a:noFill/>
                </a:ln>
                <a:solidFill>
                  <a:srgbClr val="002060"/>
                </a:solidFill>
                <a:effectLst/>
                <a:uLnTx/>
                <a:uFillTx/>
                <a:latin typeface="Arial" panose="020B0604020202020204" pitchFamily="34" charset="0"/>
                <a:ea typeface="メイリオ" panose="020B0604030504040204" pitchFamily="50" charset="-128"/>
                <a:cs typeface="+mn-cs"/>
              </a:rPr>
              <a:t>でオンライン利用</a:t>
            </a:r>
            <a:endParaRPr kumimoji="1" lang="en-US" altLang="ja-JP" sz="2100" b="0" i="0" u="none" strike="noStrike" kern="1200" cap="none" spc="0" normalizeH="0" baseline="0" noProof="0" dirty="0">
              <a:ln>
                <a:noFill/>
              </a:ln>
              <a:solidFill>
                <a:srgbClr val="002060"/>
              </a:solidFill>
              <a:effectLst/>
              <a:uLnTx/>
              <a:uFillTx/>
              <a:latin typeface="Arial" panose="020B0604020202020204" pitchFamily="34" charset="0"/>
              <a:ea typeface="メイリオ" panose="020B0604030504040204" pitchFamily="50" charset="-128"/>
              <a:cs typeface="+mn-cs"/>
            </a:endParaRPr>
          </a:p>
        </p:txBody>
      </p:sp>
      <p:sp>
        <p:nvSpPr>
          <p:cNvPr id="18" name="コンテンツ プレースホルダー 2">
            <a:extLst>
              <a:ext uri="{FF2B5EF4-FFF2-40B4-BE49-F238E27FC236}">
                <a16:creationId xmlns:a16="http://schemas.microsoft.com/office/drawing/2014/main" id="{47724F50-43F8-496D-89A5-6935229D55DA}"/>
              </a:ext>
            </a:extLst>
          </p:cNvPr>
          <p:cNvSpPr txBox="1">
            <a:spLocks/>
          </p:cNvSpPr>
          <p:nvPr/>
        </p:nvSpPr>
        <p:spPr>
          <a:xfrm>
            <a:off x="201529" y="3819017"/>
            <a:ext cx="7345167" cy="46986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Windows</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の標準機能</a:t>
            </a:r>
          </a:p>
        </p:txBody>
      </p:sp>
      <p:sp>
        <p:nvSpPr>
          <p:cNvPr id="19" name="コンテンツ プレースホルダー 2">
            <a:extLst>
              <a:ext uri="{FF2B5EF4-FFF2-40B4-BE49-F238E27FC236}">
                <a16:creationId xmlns:a16="http://schemas.microsoft.com/office/drawing/2014/main" id="{75C07DDE-47F5-40B4-BCD3-2D2C9D12EF4D}"/>
              </a:ext>
            </a:extLst>
          </p:cNvPr>
          <p:cNvSpPr txBox="1">
            <a:spLocks/>
          </p:cNvSpPr>
          <p:nvPr/>
        </p:nvSpPr>
        <p:spPr>
          <a:xfrm>
            <a:off x="445001" y="5653729"/>
            <a:ext cx="2884078" cy="6062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ファイルマネージャ</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ctr"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（エクスプローラー）</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pic>
        <p:nvPicPr>
          <p:cNvPr id="20" name="図 19">
            <a:extLst>
              <a:ext uri="{FF2B5EF4-FFF2-40B4-BE49-F238E27FC236}">
                <a16:creationId xmlns:a16="http://schemas.microsoft.com/office/drawing/2014/main" id="{0417C53D-D50F-4D35-B043-B976BD0A0E6D}"/>
              </a:ext>
            </a:extLst>
          </p:cNvPr>
          <p:cNvPicPr>
            <a:picLocks noChangeAspect="1"/>
          </p:cNvPicPr>
          <p:nvPr/>
        </p:nvPicPr>
        <p:blipFill>
          <a:blip r:embed="rId5"/>
          <a:stretch>
            <a:fillRect/>
          </a:stretch>
        </p:blipFill>
        <p:spPr>
          <a:xfrm>
            <a:off x="607049" y="4425616"/>
            <a:ext cx="2569831" cy="999786"/>
          </a:xfrm>
          <a:prstGeom prst="rect">
            <a:avLst/>
          </a:prstGeom>
        </p:spPr>
      </p:pic>
      <p:pic>
        <p:nvPicPr>
          <p:cNvPr id="21" name="図 20">
            <a:extLst>
              <a:ext uri="{FF2B5EF4-FFF2-40B4-BE49-F238E27FC236}">
                <a16:creationId xmlns:a16="http://schemas.microsoft.com/office/drawing/2014/main" id="{B9550F72-3B09-4222-B57E-F2C3C915C17E}"/>
              </a:ext>
            </a:extLst>
          </p:cNvPr>
          <p:cNvPicPr>
            <a:picLocks noChangeAspect="1"/>
          </p:cNvPicPr>
          <p:nvPr/>
        </p:nvPicPr>
        <p:blipFill>
          <a:blip r:embed="rId6"/>
          <a:stretch>
            <a:fillRect/>
          </a:stretch>
        </p:blipFill>
        <p:spPr>
          <a:xfrm>
            <a:off x="3713833" y="4572133"/>
            <a:ext cx="1992718" cy="1669764"/>
          </a:xfrm>
          <a:prstGeom prst="rect">
            <a:avLst/>
          </a:prstGeom>
        </p:spPr>
      </p:pic>
      <p:sp>
        <p:nvSpPr>
          <p:cNvPr id="22" name="コンテンツ プレースホルダー 2">
            <a:extLst>
              <a:ext uri="{FF2B5EF4-FFF2-40B4-BE49-F238E27FC236}">
                <a16:creationId xmlns:a16="http://schemas.microsoft.com/office/drawing/2014/main" id="{698C1A87-724C-43F0-86C4-6549E438BBD4}"/>
              </a:ext>
            </a:extLst>
          </p:cNvPr>
          <p:cNvSpPr txBox="1">
            <a:spLocks/>
          </p:cNvSpPr>
          <p:nvPr/>
        </p:nvSpPr>
        <p:spPr>
          <a:xfrm>
            <a:off x="3402765" y="6375760"/>
            <a:ext cx="2614854" cy="66688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Web</a:t>
            </a: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ブラウザ</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pic>
        <p:nvPicPr>
          <p:cNvPr id="23" name="図 22">
            <a:extLst>
              <a:ext uri="{FF2B5EF4-FFF2-40B4-BE49-F238E27FC236}">
                <a16:creationId xmlns:a16="http://schemas.microsoft.com/office/drawing/2014/main" id="{2AE22967-E1D7-4C3B-AF39-7FAF65DE0E70}"/>
              </a:ext>
            </a:extLst>
          </p:cNvPr>
          <p:cNvPicPr>
            <a:picLocks noChangeAspect="1"/>
          </p:cNvPicPr>
          <p:nvPr/>
        </p:nvPicPr>
        <p:blipFill>
          <a:blip r:embed="rId7"/>
          <a:stretch>
            <a:fillRect/>
          </a:stretch>
        </p:blipFill>
        <p:spPr>
          <a:xfrm>
            <a:off x="6243504" y="4629021"/>
            <a:ext cx="2397787" cy="1476706"/>
          </a:xfrm>
          <a:prstGeom prst="rect">
            <a:avLst/>
          </a:prstGeom>
        </p:spPr>
      </p:pic>
      <p:sp>
        <p:nvSpPr>
          <p:cNvPr id="24" name="コンテンツ プレースホルダー 2">
            <a:extLst>
              <a:ext uri="{FF2B5EF4-FFF2-40B4-BE49-F238E27FC236}">
                <a16:creationId xmlns:a16="http://schemas.microsoft.com/office/drawing/2014/main" id="{4F3FFA66-3257-4DF7-B9E8-8E5655EA4E15}"/>
              </a:ext>
            </a:extLst>
          </p:cNvPr>
          <p:cNvSpPr txBox="1">
            <a:spLocks/>
          </p:cNvSpPr>
          <p:nvPr/>
        </p:nvSpPr>
        <p:spPr>
          <a:xfrm>
            <a:off x="6383610" y="6241897"/>
            <a:ext cx="2117574" cy="66688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エディタ</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ctr" defTabSz="914400" rtl="0" eaLnBrk="1" fontAlgn="auto" latinLnBrk="0" hangingPunct="1">
              <a:lnSpc>
                <a:spcPct val="80000"/>
              </a:lnSpc>
              <a:spcBef>
                <a:spcPts val="45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（メモ帳）</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087919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FB1CA80-48DB-4395-97A5-00000048FD9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コンテンツ プレースホルダー 2">
            <a:extLst>
              <a:ext uri="{FF2B5EF4-FFF2-40B4-BE49-F238E27FC236}">
                <a16:creationId xmlns:a16="http://schemas.microsoft.com/office/drawing/2014/main" id="{5E50B17C-2E7A-4581-9328-D8BB37346A2A}"/>
              </a:ext>
            </a:extLst>
          </p:cNvPr>
          <p:cNvSpPr txBox="1">
            <a:spLocks/>
          </p:cNvSpPr>
          <p:nvPr/>
        </p:nvSpPr>
        <p:spPr>
          <a:xfrm>
            <a:off x="75247" y="202330"/>
            <a:ext cx="7345167" cy="46986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プログラミング開発環境</a:t>
            </a:r>
          </a:p>
        </p:txBody>
      </p:sp>
      <p:pic>
        <p:nvPicPr>
          <p:cNvPr id="6" name="図 5">
            <a:extLst>
              <a:ext uri="{FF2B5EF4-FFF2-40B4-BE49-F238E27FC236}">
                <a16:creationId xmlns:a16="http://schemas.microsoft.com/office/drawing/2014/main" id="{D18D3E2A-CAED-47BB-85ED-46E93B618BB3}"/>
              </a:ext>
            </a:extLst>
          </p:cNvPr>
          <p:cNvPicPr>
            <a:picLocks noChangeAspect="1"/>
          </p:cNvPicPr>
          <p:nvPr/>
        </p:nvPicPr>
        <p:blipFill>
          <a:blip r:embed="rId2"/>
          <a:stretch>
            <a:fillRect/>
          </a:stretch>
        </p:blipFill>
        <p:spPr>
          <a:xfrm>
            <a:off x="3279404" y="1392111"/>
            <a:ext cx="2713177" cy="2598871"/>
          </a:xfrm>
          <a:prstGeom prst="rect">
            <a:avLst/>
          </a:prstGeom>
        </p:spPr>
      </p:pic>
      <p:sp>
        <p:nvSpPr>
          <p:cNvPr id="7" name="正方形/長方形 6">
            <a:extLst>
              <a:ext uri="{FF2B5EF4-FFF2-40B4-BE49-F238E27FC236}">
                <a16:creationId xmlns:a16="http://schemas.microsoft.com/office/drawing/2014/main" id="{BA105424-996C-44B1-AD9A-AA2F9C8EC699}"/>
              </a:ext>
            </a:extLst>
          </p:cNvPr>
          <p:cNvSpPr/>
          <p:nvPr/>
        </p:nvSpPr>
        <p:spPr>
          <a:xfrm>
            <a:off x="3192815" y="4107869"/>
            <a:ext cx="2713177"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Google</a:t>
            </a: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en-US" altLang="ja-JP" sz="18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Colab</a:t>
            </a:r>
            <a:endParaRPr kumimoji="0"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hlinkClick r:id="rId3"/>
              </a:rPr>
              <a:t>https://colab.research.google.com</a:t>
            </a:r>
            <a:endParaRPr kumimoji="0"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ノートブックによるプログラム作成，実行，保存，共有</a:t>
            </a:r>
          </a:p>
        </p:txBody>
      </p:sp>
      <p:pic>
        <p:nvPicPr>
          <p:cNvPr id="8" name="図 7">
            <a:extLst>
              <a:ext uri="{FF2B5EF4-FFF2-40B4-BE49-F238E27FC236}">
                <a16:creationId xmlns:a16="http://schemas.microsoft.com/office/drawing/2014/main" id="{585055F0-3572-4859-9E9E-766B58EB5426}"/>
              </a:ext>
            </a:extLst>
          </p:cNvPr>
          <p:cNvPicPr>
            <a:picLocks noChangeAspect="1"/>
          </p:cNvPicPr>
          <p:nvPr/>
        </p:nvPicPr>
        <p:blipFill>
          <a:blip r:embed="rId4"/>
          <a:stretch>
            <a:fillRect/>
          </a:stretch>
        </p:blipFill>
        <p:spPr>
          <a:xfrm>
            <a:off x="6224962" y="1401641"/>
            <a:ext cx="2794841" cy="2535359"/>
          </a:xfrm>
          <a:prstGeom prst="rect">
            <a:avLst/>
          </a:prstGeom>
        </p:spPr>
      </p:pic>
      <p:sp>
        <p:nvSpPr>
          <p:cNvPr id="9" name="正方形/長方形 8">
            <a:extLst>
              <a:ext uri="{FF2B5EF4-FFF2-40B4-BE49-F238E27FC236}">
                <a16:creationId xmlns:a16="http://schemas.microsoft.com/office/drawing/2014/main" id="{C44833F3-0FFB-4C29-8D69-6FCF5141FAD4}"/>
              </a:ext>
            </a:extLst>
          </p:cNvPr>
          <p:cNvSpPr/>
          <p:nvPr/>
        </p:nvSpPr>
        <p:spPr>
          <a:xfrm>
            <a:off x="6306626" y="4151738"/>
            <a:ext cx="2713177"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GitHub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hlinkClick r:id="rId5"/>
              </a:rPr>
              <a:t>https://</a:t>
            </a:r>
            <a:r>
              <a:rPr kumimoji="0" lang="en-US" altLang="ja-JP" sz="18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hlinkClick r:id="rId5"/>
              </a:rPr>
              <a:t>github.com</a:t>
            </a:r>
            <a:r>
              <a:rPr kumimoji="0"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hlinkClick r:id="rId5"/>
              </a:rPr>
              <a:t>/</a:t>
            </a:r>
            <a:endParaRPr kumimoji="0"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ソースコードの共同開発，共有，配布</a:t>
            </a:r>
            <a:endParaRPr kumimoji="0"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D2619C2D-90BD-4C3E-8103-1E875FA39623}"/>
              </a:ext>
            </a:extLst>
          </p:cNvPr>
          <p:cNvSpPr txBox="1"/>
          <p:nvPr/>
        </p:nvSpPr>
        <p:spPr>
          <a:xfrm>
            <a:off x="602708" y="3505878"/>
            <a:ext cx="2144843" cy="690406"/>
          </a:xfrm>
          <a:prstGeom prst="rect">
            <a:avLst/>
          </a:prstGeom>
          <a:noFill/>
        </p:spPr>
        <p:txBody>
          <a:bodyPr wrap="non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Spyder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Python </a:t>
            </a: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開発環境</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pic>
        <p:nvPicPr>
          <p:cNvPr id="11" name="図 10">
            <a:extLst>
              <a:ext uri="{FF2B5EF4-FFF2-40B4-BE49-F238E27FC236}">
                <a16:creationId xmlns:a16="http://schemas.microsoft.com/office/drawing/2014/main" id="{7F3437E4-115E-4B15-A288-61D09002DB0C}"/>
              </a:ext>
            </a:extLst>
          </p:cNvPr>
          <p:cNvPicPr>
            <a:picLocks noChangeAspect="1"/>
          </p:cNvPicPr>
          <p:nvPr/>
        </p:nvPicPr>
        <p:blipFill>
          <a:blip r:embed="rId6"/>
          <a:stretch>
            <a:fillRect/>
          </a:stretch>
        </p:blipFill>
        <p:spPr>
          <a:xfrm>
            <a:off x="122727" y="1417197"/>
            <a:ext cx="3041140" cy="1878454"/>
          </a:xfrm>
          <a:prstGeom prst="rect">
            <a:avLst/>
          </a:prstGeom>
        </p:spPr>
      </p:pic>
    </p:spTree>
    <p:extLst>
      <p:ext uri="{BB962C8B-B14F-4D97-AF65-F5344CB8AC3E}">
        <p14:creationId xmlns:p14="http://schemas.microsoft.com/office/powerpoint/2010/main" val="2380679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FB1CA80-48DB-4395-97A5-00000048FD9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コンテンツ プレースホルダー 2">
            <a:extLst>
              <a:ext uri="{FF2B5EF4-FFF2-40B4-BE49-F238E27FC236}">
                <a16:creationId xmlns:a16="http://schemas.microsoft.com/office/drawing/2014/main" id="{5E50B17C-2E7A-4581-9328-D8BB37346A2A}"/>
              </a:ext>
            </a:extLst>
          </p:cNvPr>
          <p:cNvSpPr txBox="1">
            <a:spLocks/>
          </p:cNvSpPr>
          <p:nvPr/>
        </p:nvSpPr>
        <p:spPr>
          <a:xfrm>
            <a:off x="75247" y="202330"/>
            <a:ext cx="7345167" cy="46986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ライブラリ</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2" name="テキスト ボックス 11">
            <a:extLst>
              <a:ext uri="{FF2B5EF4-FFF2-40B4-BE49-F238E27FC236}">
                <a16:creationId xmlns:a16="http://schemas.microsoft.com/office/drawing/2014/main" id="{BF4496FB-6503-499A-A9A5-AF9396148FAE}"/>
              </a:ext>
            </a:extLst>
          </p:cNvPr>
          <p:cNvSpPr txBox="1"/>
          <p:nvPr/>
        </p:nvSpPr>
        <p:spPr>
          <a:xfrm>
            <a:off x="215501" y="2759850"/>
            <a:ext cx="2658048" cy="1142528"/>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TensorFlow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人工知能に便利な</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フレームワーク</a:t>
            </a:r>
          </a:p>
        </p:txBody>
      </p:sp>
      <p:pic>
        <p:nvPicPr>
          <p:cNvPr id="13" name="図 12" descr="テーブル, ブラック, 座る, 赤 が含まれている画像&#10;&#10;自動的に生成された説明">
            <a:extLst>
              <a:ext uri="{FF2B5EF4-FFF2-40B4-BE49-F238E27FC236}">
                <a16:creationId xmlns:a16="http://schemas.microsoft.com/office/drawing/2014/main" id="{3807B450-87D0-4CED-8117-D5BFE3C2EE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001" y="1074276"/>
            <a:ext cx="2658047" cy="1611406"/>
          </a:xfrm>
          <a:prstGeom prst="rect">
            <a:avLst/>
          </a:prstGeom>
        </p:spPr>
      </p:pic>
      <p:pic>
        <p:nvPicPr>
          <p:cNvPr id="14" name="図 13" descr="コンピュータ が含まれている画像&#10;&#10;自動的に生成された説明">
            <a:extLst>
              <a:ext uri="{FF2B5EF4-FFF2-40B4-BE49-F238E27FC236}">
                <a16:creationId xmlns:a16="http://schemas.microsoft.com/office/drawing/2014/main" id="{4D182886-1E94-43B2-9DBB-A11E3B69F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4736" y="1401535"/>
            <a:ext cx="2854528" cy="999302"/>
          </a:xfrm>
          <a:prstGeom prst="rect">
            <a:avLst/>
          </a:prstGeom>
        </p:spPr>
      </p:pic>
      <p:sp>
        <p:nvSpPr>
          <p:cNvPr id="15" name="テキスト ボックス 14">
            <a:extLst>
              <a:ext uri="{FF2B5EF4-FFF2-40B4-BE49-F238E27FC236}">
                <a16:creationId xmlns:a16="http://schemas.microsoft.com/office/drawing/2014/main" id="{261E38CC-582A-48C4-A683-B51CEF44AE3C}"/>
              </a:ext>
            </a:extLst>
          </p:cNvPr>
          <p:cNvSpPr txBox="1"/>
          <p:nvPr/>
        </p:nvSpPr>
        <p:spPr>
          <a:xfrm>
            <a:off x="3509676" y="2666432"/>
            <a:ext cx="2548087" cy="1289881"/>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OpenCV</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コンピュータビ</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ジョン，画像処理</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のライブラリ</a:t>
            </a:r>
          </a:p>
        </p:txBody>
      </p:sp>
      <p:sp>
        <p:nvSpPr>
          <p:cNvPr id="16" name="テキスト ボックス 15">
            <a:extLst>
              <a:ext uri="{FF2B5EF4-FFF2-40B4-BE49-F238E27FC236}">
                <a16:creationId xmlns:a16="http://schemas.microsoft.com/office/drawing/2014/main" id="{E19FF2C1-A1E6-4476-AD8C-4CBA7144FA5B}"/>
              </a:ext>
            </a:extLst>
          </p:cNvPr>
          <p:cNvSpPr txBox="1"/>
          <p:nvPr/>
        </p:nvSpPr>
        <p:spPr>
          <a:xfrm>
            <a:off x="6489568" y="2917529"/>
            <a:ext cx="2548087" cy="1289881"/>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err="1">
                <a:ln>
                  <a:noFill/>
                </a:ln>
                <a:solidFill>
                  <a:prstClr val="black"/>
                </a:solidFill>
                <a:effectLst/>
                <a:uLnTx/>
                <a:uFillTx/>
                <a:latin typeface="Arial" panose="020B0604020202020204" pitchFamily="34" charset="0"/>
                <a:ea typeface="メイリオ" panose="020B0604030504040204" pitchFamily="50" charset="-128"/>
                <a:cs typeface="+mn-cs"/>
              </a:rPr>
              <a:t>Dlib</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t>
            </a: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顔検知，顔認識</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のライブラリ</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pic>
        <p:nvPicPr>
          <p:cNvPr id="17" name="図 16" descr="人, 屋内, 窓, 女性 が含まれている画像&#10;&#10;自動的に生成された説明">
            <a:extLst>
              <a:ext uri="{FF2B5EF4-FFF2-40B4-BE49-F238E27FC236}">
                <a16:creationId xmlns:a16="http://schemas.microsoft.com/office/drawing/2014/main" id="{CF5EC421-EC1F-4295-8080-BC3339EFF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9568" y="981236"/>
            <a:ext cx="2014667" cy="1957648"/>
          </a:xfrm>
          <a:prstGeom prst="rect">
            <a:avLst/>
          </a:prstGeom>
        </p:spPr>
      </p:pic>
    </p:spTree>
    <p:extLst>
      <p:ext uri="{BB962C8B-B14F-4D97-AF65-F5344CB8AC3E}">
        <p14:creationId xmlns:p14="http://schemas.microsoft.com/office/powerpoint/2010/main" val="870140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FB1CA80-48DB-4395-97A5-00000048FD9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コンテンツ プレースホルダー 2">
            <a:extLst>
              <a:ext uri="{FF2B5EF4-FFF2-40B4-BE49-F238E27FC236}">
                <a16:creationId xmlns:a16="http://schemas.microsoft.com/office/drawing/2014/main" id="{5E50B17C-2E7A-4581-9328-D8BB37346A2A}"/>
              </a:ext>
            </a:extLst>
          </p:cNvPr>
          <p:cNvSpPr txBox="1">
            <a:spLocks/>
          </p:cNvSpPr>
          <p:nvPr/>
        </p:nvSpPr>
        <p:spPr>
          <a:xfrm>
            <a:off x="75247" y="202330"/>
            <a:ext cx="7345167" cy="120102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3</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次元コンピュータグラフィックス、ゲームエンジンなど</a:t>
            </a:r>
          </a:p>
        </p:txBody>
      </p:sp>
      <p:sp>
        <p:nvSpPr>
          <p:cNvPr id="10" name="テキスト ボックス 9">
            <a:extLst>
              <a:ext uri="{FF2B5EF4-FFF2-40B4-BE49-F238E27FC236}">
                <a16:creationId xmlns:a16="http://schemas.microsoft.com/office/drawing/2014/main" id="{4AF0FF13-720F-4CEB-BF51-D14E9AD18A59}"/>
              </a:ext>
            </a:extLst>
          </p:cNvPr>
          <p:cNvSpPr txBox="1"/>
          <p:nvPr/>
        </p:nvSpPr>
        <p:spPr>
          <a:xfrm>
            <a:off x="-128701" y="3594775"/>
            <a:ext cx="3953326" cy="415498"/>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３次元グラフィックス </a:t>
            </a: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blender</a:t>
            </a:r>
            <a:endPar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pic>
        <p:nvPicPr>
          <p:cNvPr id="11" name="図 10">
            <a:extLst>
              <a:ext uri="{FF2B5EF4-FFF2-40B4-BE49-F238E27FC236}">
                <a16:creationId xmlns:a16="http://schemas.microsoft.com/office/drawing/2014/main" id="{07134BE8-5175-4D3E-A664-32960693A33B}"/>
              </a:ext>
            </a:extLst>
          </p:cNvPr>
          <p:cNvPicPr>
            <a:picLocks noChangeAspect="1"/>
          </p:cNvPicPr>
          <p:nvPr/>
        </p:nvPicPr>
        <p:blipFill>
          <a:blip r:embed="rId2"/>
          <a:stretch>
            <a:fillRect/>
          </a:stretch>
        </p:blipFill>
        <p:spPr>
          <a:xfrm>
            <a:off x="230929" y="1641870"/>
            <a:ext cx="3187098" cy="1923909"/>
          </a:xfrm>
          <a:prstGeom prst="rect">
            <a:avLst/>
          </a:prstGeom>
        </p:spPr>
      </p:pic>
      <p:pic>
        <p:nvPicPr>
          <p:cNvPr id="18" name="図 17">
            <a:extLst>
              <a:ext uri="{FF2B5EF4-FFF2-40B4-BE49-F238E27FC236}">
                <a16:creationId xmlns:a16="http://schemas.microsoft.com/office/drawing/2014/main" id="{B1CAC92D-4F0E-4ABC-B687-C0A2F588924C}"/>
              </a:ext>
            </a:extLst>
          </p:cNvPr>
          <p:cNvPicPr>
            <a:picLocks noChangeAspect="1"/>
          </p:cNvPicPr>
          <p:nvPr/>
        </p:nvPicPr>
        <p:blipFill>
          <a:blip r:embed="rId3"/>
          <a:stretch>
            <a:fillRect/>
          </a:stretch>
        </p:blipFill>
        <p:spPr>
          <a:xfrm>
            <a:off x="3689875" y="1627315"/>
            <a:ext cx="2590589" cy="1670830"/>
          </a:xfrm>
          <a:prstGeom prst="rect">
            <a:avLst/>
          </a:prstGeom>
        </p:spPr>
      </p:pic>
      <p:sp>
        <p:nvSpPr>
          <p:cNvPr id="19" name="テキスト ボックス 18">
            <a:extLst>
              <a:ext uri="{FF2B5EF4-FFF2-40B4-BE49-F238E27FC236}">
                <a16:creationId xmlns:a16="http://schemas.microsoft.com/office/drawing/2014/main" id="{5A881698-2B30-4456-AE3F-8BC15CDDE37D}"/>
              </a:ext>
            </a:extLst>
          </p:cNvPr>
          <p:cNvSpPr txBox="1"/>
          <p:nvPr/>
        </p:nvSpPr>
        <p:spPr>
          <a:xfrm>
            <a:off x="4025387" y="3286977"/>
            <a:ext cx="2069797" cy="738664"/>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３次元</a:t>
            </a:r>
            <a:r>
              <a:rPr kumimoji="0"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メッシュ</a:t>
            </a:r>
            <a:endParaRPr kumimoji="0"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MeshLab</a:t>
            </a:r>
            <a:endPar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pic>
        <p:nvPicPr>
          <p:cNvPr id="20" name="図 19">
            <a:extLst>
              <a:ext uri="{FF2B5EF4-FFF2-40B4-BE49-F238E27FC236}">
                <a16:creationId xmlns:a16="http://schemas.microsoft.com/office/drawing/2014/main" id="{4A87D7C8-03BB-49D9-8E24-D31B145E35B6}"/>
              </a:ext>
            </a:extLst>
          </p:cNvPr>
          <p:cNvPicPr>
            <a:picLocks noChangeAspect="1"/>
          </p:cNvPicPr>
          <p:nvPr/>
        </p:nvPicPr>
        <p:blipFill>
          <a:blip r:embed="rId4"/>
          <a:stretch>
            <a:fillRect/>
          </a:stretch>
        </p:blipFill>
        <p:spPr>
          <a:xfrm>
            <a:off x="6404480" y="1596646"/>
            <a:ext cx="2666462" cy="1690331"/>
          </a:xfrm>
          <a:prstGeom prst="rect">
            <a:avLst/>
          </a:prstGeom>
        </p:spPr>
      </p:pic>
      <p:sp>
        <p:nvSpPr>
          <p:cNvPr id="21" name="テキスト ボックス 20">
            <a:extLst>
              <a:ext uri="{FF2B5EF4-FFF2-40B4-BE49-F238E27FC236}">
                <a16:creationId xmlns:a16="http://schemas.microsoft.com/office/drawing/2014/main" id="{319E8481-C64C-4639-BB8A-6F9BAEE11B68}"/>
              </a:ext>
            </a:extLst>
          </p:cNvPr>
          <p:cNvSpPr txBox="1"/>
          <p:nvPr/>
        </p:nvSpPr>
        <p:spPr>
          <a:xfrm>
            <a:off x="6645050" y="3362672"/>
            <a:ext cx="2109873" cy="415498"/>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ゲームエンジン</a:t>
            </a:r>
            <a:endPar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Unreal Engine</a:t>
            </a:r>
            <a:endParaRPr kumimoji="1" lang="ja-JP" altLang="en-US" sz="21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687482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F0EC04-F4EC-4AEF-B3FD-29C22248DB78}"/>
              </a:ext>
            </a:extLst>
          </p:cNvPr>
          <p:cNvSpPr>
            <a:spLocks noGrp="1"/>
          </p:cNvSpPr>
          <p:nvPr>
            <p:ph type="title"/>
          </p:nvPr>
        </p:nvSpPr>
        <p:spPr>
          <a:xfrm>
            <a:off x="321845" y="175028"/>
            <a:ext cx="8461208" cy="955272"/>
          </a:xfrm>
        </p:spPr>
        <p:txBody>
          <a:bodyPr>
            <a:normAutofit fontScale="90000"/>
          </a:bodyPr>
          <a:lstStyle/>
          <a:p>
            <a:r>
              <a:rPr kumimoji="1" lang="en-US" altLang="ja-JP" dirty="0" err="1"/>
              <a:t>WikiPedia</a:t>
            </a:r>
            <a:br>
              <a:rPr lang="en-US" altLang="ja-JP" dirty="0"/>
            </a:br>
            <a:r>
              <a:rPr kumimoji="1" lang="ja-JP" altLang="en-US" dirty="0"/>
              <a:t>世界中が編集に参加している百科事典</a:t>
            </a:r>
            <a:r>
              <a:rPr kumimoji="1" lang="en-US" altLang="ja-JP" dirty="0"/>
              <a:t> </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F75BF7B4-8A26-42D6-A944-19AEB5CF2401}"/>
              </a:ext>
            </a:extLst>
          </p:cNvPr>
          <p:cNvSpPr>
            <a:spLocks noGrp="1"/>
          </p:cNvSpPr>
          <p:nvPr>
            <p:ph idx="1"/>
          </p:nvPr>
        </p:nvSpPr>
        <p:spPr>
          <a:xfrm>
            <a:off x="321845" y="1069975"/>
            <a:ext cx="8461208" cy="588847"/>
          </a:xfrm>
        </p:spPr>
        <p:txBody>
          <a:bodyPr/>
          <a:lstStyle/>
          <a:p>
            <a:pPr marL="0" indent="0">
              <a:buNone/>
            </a:pPr>
            <a:r>
              <a:rPr lang="en-US" altLang="ja-JP">
                <a:hlinkClick r:id="rId2"/>
              </a:rPr>
              <a:t>https://ja.wikipedia.org/</a:t>
            </a:r>
            <a:endParaRPr kumimoji="1" lang="ja-JP" altLang="en-US" dirty="0"/>
          </a:p>
        </p:txBody>
      </p:sp>
      <p:sp>
        <p:nvSpPr>
          <p:cNvPr id="4" name="スライド番号プレースホルダー 3">
            <a:extLst>
              <a:ext uri="{FF2B5EF4-FFF2-40B4-BE49-F238E27FC236}">
                <a16:creationId xmlns:a16="http://schemas.microsoft.com/office/drawing/2014/main" id="{F5C2024A-D671-46AD-82FB-99FACA0312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803AD755-EBFA-4EC2-917E-33E51FE77F3C}"/>
              </a:ext>
            </a:extLst>
          </p:cNvPr>
          <p:cNvPicPr>
            <a:picLocks noChangeAspect="1"/>
          </p:cNvPicPr>
          <p:nvPr/>
        </p:nvPicPr>
        <p:blipFill>
          <a:blip r:embed="rId3"/>
          <a:stretch>
            <a:fillRect/>
          </a:stretch>
        </p:blipFill>
        <p:spPr>
          <a:xfrm>
            <a:off x="264897" y="1769096"/>
            <a:ext cx="8360205" cy="4476980"/>
          </a:xfrm>
          <a:prstGeom prst="rect">
            <a:avLst/>
          </a:prstGeom>
        </p:spPr>
      </p:pic>
    </p:spTree>
    <p:extLst>
      <p:ext uri="{BB962C8B-B14F-4D97-AF65-F5344CB8AC3E}">
        <p14:creationId xmlns:p14="http://schemas.microsoft.com/office/powerpoint/2010/main" val="407216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F0EC04-F4EC-4AEF-B3FD-29C22248DB78}"/>
              </a:ext>
            </a:extLst>
          </p:cNvPr>
          <p:cNvSpPr>
            <a:spLocks noGrp="1"/>
          </p:cNvSpPr>
          <p:nvPr>
            <p:ph type="title"/>
          </p:nvPr>
        </p:nvSpPr>
        <p:spPr>
          <a:xfrm>
            <a:off x="321845" y="175028"/>
            <a:ext cx="8461208" cy="802872"/>
          </a:xfrm>
        </p:spPr>
        <p:txBody>
          <a:bodyPr>
            <a:normAutofit fontScale="90000"/>
          </a:bodyPr>
          <a:lstStyle/>
          <a:p>
            <a:r>
              <a:rPr lang="en-US" altLang="ja-JP" dirty="0"/>
              <a:t>OpenStreetMap</a:t>
            </a:r>
            <a:br>
              <a:rPr lang="en-US" altLang="ja-JP" dirty="0"/>
            </a:br>
            <a:r>
              <a:rPr kumimoji="1" lang="ja-JP" altLang="en-US" dirty="0"/>
              <a:t>世界中が編集に参加している地図</a:t>
            </a:r>
          </a:p>
        </p:txBody>
      </p:sp>
      <p:sp>
        <p:nvSpPr>
          <p:cNvPr id="3" name="コンテンツ プレースホルダー 2">
            <a:extLst>
              <a:ext uri="{FF2B5EF4-FFF2-40B4-BE49-F238E27FC236}">
                <a16:creationId xmlns:a16="http://schemas.microsoft.com/office/drawing/2014/main" id="{F75BF7B4-8A26-42D6-A944-19AEB5CF2401}"/>
              </a:ext>
            </a:extLst>
          </p:cNvPr>
          <p:cNvSpPr>
            <a:spLocks noGrp="1"/>
          </p:cNvSpPr>
          <p:nvPr>
            <p:ph idx="1"/>
          </p:nvPr>
        </p:nvSpPr>
        <p:spPr>
          <a:xfrm>
            <a:off x="321845" y="1073149"/>
            <a:ext cx="8339555" cy="603251"/>
          </a:xfrm>
        </p:spPr>
        <p:txBody>
          <a:bodyPr/>
          <a:lstStyle/>
          <a:p>
            <a:pPr marL="0" indent="0">
              <a:buNone/>
            </a:pPr>
            <a:r>
              <a:rPr lang="en-US" altLang="ja-JP" dirty="0">
                <a:hlinkClick r:id="rId2"/>
              </a:rPr>
              <a:t>https://</a:t>
            </a:r>
            <a:r>
              <a:rPr lang="en-US" altLang="ja-JP" dirty="0" err="1">
                <a:hlinkClick r:id="rId2"/>
              </a:rPr>
              <a:t>openstreetmap.jp</a:t>
            </a:r>
            <a:r>
              <a:rPr lang="en-US" altLang="ja-JP" dirty="0">
                <a:hlinkClick r:id="rId2"/>
              </a:rPr>
              <a:t>/</a:t>
            </a:r>
            <a:endParaRPr kumimoji="1" lang="ja-JP" altLang="en-US" dirty="0"/>
          </a:p>
        </p:txBody>
      </p:sp>
      <p:sp>
        <p:nvSpPr>
          <p:cNvPr id="4" name="スライド番号プレースホルダー 3">
            <a:extLst>
              <a:ext uri="{FF2B5EF4-FFF2-40B4-BE49-F238E27FC236}">
                <a16:creationId xmlns:a16="http://schemas.microsoft.com/office/drawing/2014/main" id="{F5C2024A-D671-46AD-82FB-99FACA0312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939DBE8-E5E8-41B5-8056-1DA3DCC7CC1F}"/>
              </a:ext>
            </a:extLst>
          </p:cNvPr>
          <p:cNvPicPr>
            <a:picLocks noChangeAspect="1"/>
          </p:cNvPicPr>
          <p:nvPr/>
        </p:nvPicPr>
        <p:blipFill>
          <a:blip r:embed="rId3"/>
          <a:stretch>
            <a:fillRect/>
          </a:stretch>
        </p:blipFill>
        <p:spPr>
          <a:xfrm>
            <a:off x="1044068" y="1771649"/>
            <a:ext cx="7055863" cy="5116463"/>
          </a:xfrm>
          <a:prstGeom prst="rect">
            <a:avLst/>
          </a:prstGeom>
        </p:spPr>
      </p:pic>
    </p:spTree>
    <p:extLst>
      <p:ext uri="{BB962C8B-B14F-4D97-AF65-F5344CB8AC3E}">
        <p14:creationId xmlns:p14="http://schemas.microsoft.com/office/powerpoint/2010/main" val="1754812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F0EC04-F4EC-4AEF-B3FD-29C22248DB78}"/>
              </a:ext>
            </a:extLst>
          </p:cNvPr>
          <p:cNvSpPr>
            <a:spLocks noGrp="1"/>
          </p:cNvSpPr>
          <p:nvPr>
            <p:ph type="title"/>
          </p:nvPr>
        </p:nvSpPr>
        <p:spPr/>
        <p:txBody>
          <a:bodyPr>
            <a:normAutofit fontScale="90000"/>
          </a:bodyPr>
          <a:lstStyle/>
          <a:p>
            <a:r>
              <a:rPr lang="ja-JP" altLang="en-US" dirty="0"/>
              <a:t>ルーブル美術館　バーチャルツアー</a:t>
            </a:r>
            <a:endParaRPr kumimoji="1" lang="ja-JP" altLang="en-US" dirty="0"/>
          </a:p>
        </p:txBody>
      </p:sp>
      <p:sp>
        <p:nvSpPr>
          <p:cNvPr id="3" name="コンテンツ プレースホルダー 2">
            <a:extLst>
              <a:ext uri="{FF2B5EF4-FFF2-40B4-BE49-F238E27FC236}">
                <a16:creationId xmlns:a16="http://schemas.microsoft.com/office/drawing/2014/main" id="{F75BF7B4-8A26-42D6-A944-19AEB5CF2401}"/>
              </a:ext>
            </a:extLst>
          </p:cNvPr>
          <p:cNvSpPr>
            <a:spLocks noGrp="1"/>
          </p:cNvSpPr>
          <p:nvPr>
            <p:ph idx="1"/>
          </p:nvPr>
        </p:nvSpPr>
        <p:spPr/>
        <p:txBody>
          <a:bodyPr/>
          <a:lstStyle/>
          <a:p>
            <a:pPr marL="0" indent="0">
              <a:buNone/>
            </a:pPr>
            <a:r>
              <a:rPr lang="en-US" altLang="ja-JP" dirty="0">
                <a:hlinkClick r:id="rId2"/>
              </a:rPr>
              <a:t>https://</a:t>
            </a:r>
            <a:r>
              <a:rPr lang="en-US" altLang="ja-JP" dirty="0" err="1">
                <a:hlinkClick r:id="rId2"/>
              </a:rPr>
              <a:t>www.louvre.fr</a:t>
            </a:r>
            <a:r>
              <a:rPr lang="en-US" altLang="ja-JP" dirty="0">
                <a:hlinkClick r:id="rId2"/>
              </a:rPr>
              <a:t>/</a:t>
            </a:r>
            <a:r>
              <a:rPr lang="en-US" altLang="ja-JP" dirty="0" err="1">
                <a:hlinkClick r:id="rId2"/>
              </a:rPr>
              <a:t>jp</a:t>
            </a:r>
            <a:r>
              <a:rPr lang="en-US" altLang="ja-JP" dirty="0">
                <a:hlinkClick r:id="rId2"/>
              </a:rPr>
              <a:t>/</a:t>
            </a:r>
            <a:r>
              <a:rPr lang="en-US" altLang="ja-JP" dirty="0" err="1">
                <a:hlinkClick r:id="rId2"/>
              </a:rPr>
              <a:t>visites-en-ligne</a:t>
            </a:r>
            <a:endParaRPr kumimoji="1" lang="ja-JP" altLang="en-US" dirty="0"/>
          </a:p>
        </p:txBody>
      </p:sp>
      <p:sp>
        <p:nvSpPr>
          <p:cNvPr id="4" name="スライド番号プレースホルダー 3">
            <a:extLst>
              <a:ext uri="{FF2B5EF4-FFF2-40B4-BE49-F238E27FC236}">
                <a16:creationId xmlns:a16="http://schemas.microsoft.com/office/drawing/2014/main" id="{F5C2024A-D671-46AD-82FB-99FACA0312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16654762-9BCC-4A0B-A9A2-1D717A0610AF}"/>
              </a:ext>
            </a:extLst>
          </p:cNvPr>
          <p:cNvPicPr>
            <a:picLocks noChangeAspect="1"/>
          </p:cNvPicPr>
          <p:nvPr/>
        </p:nvPicPr>
        <p:blipFill>
          <a:blip r:embed="rId3"/>
          <a:stretch>
            <a:fillRect/>
          </a:stretch>
        </p:blipFill>
        <p:spPr>
          <a:xfrm>
            <a:off x="321845" y="1928487"/>
            <a:ext cx="4197483" cy="3067025"/>
          </a:xfrm>
          <a:prstGeom prst="rect">
            <a:avLst/>
          </a:prstGeom>
        </p:spPr>
      </p:pic>
      <p:pic>
        <p:nvPicPr>
          <p:cNvPr id="7" name="図 6">
            <a:extLst>
              <a:ext uri="{FF2B5EF4-FFF2-40B4-BE49-F238E27FC236}">
                <a16:creationId xmlns:a16="http://schemas.microsoft.com/office/drawing/2014/main" id="{BC612335-A31E-4BE4-A7EC-DCDFBBF3EBA9}"/>
              </a:ext>
            </a:extLst>
          </p:cNvPr>
          <p:cNvPicPr>
            <a:picLocks noChangeAspect="1"/>
          </p:cNvPicPr>
          <p:nvPr/>
        </p:nvPicPr>
        <p:blipFill>
          <a:blip r:embed="rId4"/>
          <a:stretch>
            <a:fillRect/>
          </a:stretch>
        </p:blipFill>
        <p:spPr>
          <a:xfrm>
            <a:off x="4726914" y="2248083"/>
            <a:ext cx="4316313" cy="2862932"/>
          </a:xfrm>
          <a:prstGeom prst="rect">
            <a:avLst/>
          </a:prstGeom>
        </p:spPr>
      </p:pic>
    </p:spTree>
    <p:extLst>
      <p:ext uri="{BB962C8B-B14F-4D97-AF65-F5344CB8AC3E}">
        <p14:creationId xmlns:p14="http://schemas.microsoft.com/office/powerpoint/2010/main" val="2960998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情報化社会における危険</a:t>
            </a:r>
          </a:p>
        </p:txBody>
      </p:sp>
      <p:sp>
        <p:nvSpPr>
          <p:cNvPr id="3" name="コンテンツ プレースホルダー 2"/>
          <p:cNvSpPr>
            <a:spLocks noGrp="1"/>
          </p:cNvSpPr>
          <p:nvPr>
            <p:ph idx="1"/>
          </p:nvPr>
        </p:nvSpPr>
        <p:spPr/>
        <p:txBody>
          <a:bodyPr>
            <a:normAutofit fontScale="85000" lnSpcReduction="10000"/>
          </a:bodyPr>
          <a:lstStyle/>
          <a:p>
            <a:pPr marL="0" indent="0">
              <a:buNone/>
            </a:pPr>
            <a:r>
              <a:rPr lang="ja-JP" altLang="en-US" dirty="0"/>
              <a:t>情報化社会においては、</a:t>
            </a:r>
            <a:r>
              <a:rPr lang="ja-JP" altLang="en-US" b="1" dirty="0"/>
              <a:t>情報が簡単に入手できる</a:t>
            </a:r>
            <a:r>
              <a:rPr lang="ja-JP" altLang="en-US" dirty="0"/>
              <a:t>ようになり、</a:t>
            </a:r>
            <a:r>
              <a:rPr lang="ja-JP" altLang="en-US" b="1" dirty="0"/>
              <a:t>多くの人がオンラインで交流</a:t>
            </a:r>
            <a:r>
              <a:rPr lang="ja-JP" altLang="en-US" dirty="0"/>
              <a:t>している</a:t>
            </a:r>
            <a:endParaRPr lang="en-US" altLang="ja-JP" dirty="0"/>
          </a:p>
          <a:p>
            <a:pPr marL="0" indent="0">
              <a:buNone/>
            </a:pPr>
            <a:endParaRPr lang="ja-JP" altLang="en-US" dirty="0"/>
          </a:p>
          <a:p>
            <a:r>
              <a:rPr lang="ja-JP" altLang="en-US" b="1" dirty="0"/>
              <a:t>不正確な情報や悪意のある情報</a:t>
            </a:r>
            <a:endParaRPr lang="en-US" altLang="ja-JP" b="1" dirty="0"/>
          </a:p>
          <a:p>
            <a:pPr marL="0" indent="0">
              <a:buNone/>
            </a:pPr>
            <a:r>
              <a:rPr lang="ja-JP" altLang="en-US" dirty="0"/>
              <a:t>情報が正しいとは限らず、悪意のある情報も存在。情報を鵜呑みにすることは避け、情報の出所や信憑性を確認することが重要。</a:t>
            </a:r>
          </a:p>
          <a:p>
            <a:r>
              <a:rPr lang="ja-JP" altLang="en-US" b="1" dirty="0"/>
              <a:t>プライバシの侵害</a:t>
            </a:r>
            <a:endParaRPr lang="en-US" altLang="ja-JP" b="1" dirty="0"/>
          </a:p>
          <a:p>
            <a:pPr marL="0" indent="0">
              <a:buNone/>
            </a:pPr>
            <a:r>
              <a:rPr lang="ja-JP" altLang="en-US" dirty="0"/>
              <a:t>個人情報が拡散されることがある。削除してもデータが残ることがある。個人情報の取り扱いには十分注意が必要。</a:t>
            </a:r>
          </a:p>
          <a:p>
            <a:pPr marL="0" indent="0">
              <a:buNone/>
            </a:pPr>
            <a:endParaRPr lang="en-US" altLang="ja-JP" dirty="0"/>
          </a:p>
          <a:p>
            <a:pPr marL="0" indent="0">
              <a:buNone/>
            </a:pPr>
            <a:r>
              <a:rPr lang="ja-JP" altLang="en-US" dirty="0"/>
              <a:t>情報化社会の危険を避けるために、</a:t>
            </a:r>
            <a:r>
              <a:rPr lang="ja-JP" altLang="en-US" b="1" dirty="0"/>
              <a:t>正しい情報の取り扱いや個人情報の保護について常に意識すること</a:t>
            </a:r>
            <a:r>
              <a:rPr lang="ja-JP" altLang="en-US" dirty="0"/>
              <a:t>が必要。</a:t>
            </a: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18</a:t>
            </a:fld>
            <a:endParaRPr kumimoji="1" lang="ja-JP" altLang="en-US"/>
          </a:p>
        </p:txBody>
      </p:sp>
    </p:spTree>
    <p:extLst>
      <p:ext uri="{BB962C8B-B14F-4D97-AF65-F5344CB8AC3E}">
        <p14:creationId xmlns:p14="http://schemas.microsoft.com/office/powerpoint/2010/main" val="1024105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まとめ</a:t>
            </a:r>
          </a:p>
        </p:txBody>
      </p:sp>
      <p:sp>
        <p:nvSpPr>
          <p:cNvPr id="3" name="コンテンツ プレースホルダー 2"/>
          <p:cNvSpPr>
            <a:spLocks noGrp="1"/>
          </p:cNvSpPr>
          <p:nvPr>
            <p:ph idx="1"/>
          </p:nvPr>
        </p:nvSpPr>
        <p:spPr>
          <a:xfrm>
            <a:off x="321845" y="846252"/>
            <a:ext cx="8461208" cy="5948247"/>
          </a:xfrm>
        </p:spPr>
        <p:txBody>
          <a:bodyPr>
            <a:noAutofit/>
          </a:bodyPr>
          <a:lstStyle/>
          <a:p>
            <a:r>
              <a:rPr lang="ja-JP" altLang="en-US" sz="2400" dirty="0"/>
              <a:t>情報化社会では、</a:t>
            </a:r>
            <a:r>
              <a:rPr lang="ja-JP" altLang="en-US" sz="2400" b="1" dirty="0"/>
              <a:t>個人がコンピュータ</a:t>
            </a:r>
            <a:r>
              <a:rPr lang="ja-JP" altLang="en-US" sz="2400" dirty="0"/>
              <a:t>を持ち、</a:t>
            </a:r>
            <a:r>
              <a:rPr lang="ja-JP" altLang="en-US" sz="2400" b="1" dirty="0"/>
              <a:t>ネットワークでつながり</a:t>
            </a:r>
            <a:r>
              <a:rPr lang="ja-JP" altLang="en-US" sz="2400" dirty="0"/>
              <a:t>、</a:t>
            </a:r>
            <a:r>
              <a:rPr lang="ja-JP" altLang="en-US" sz="2400" b="1" dirty="0"/>
              <a:t>情報のやり取りや共有が自由に</a:t>
            </a:r>
            <a:r>
              <a:rPr lang="ja-JP" altLang="en-US" sz="2400" dirty="0"/>
              <a:t>行える。</a:t>
            </a:r>
            <a:endParaRPr lang="en-US" altLang="ja-JP" sz="2400" dirty="0"/>
          </a:p>
          <a:p>
            <a:r>
              <a:rPr lang="ja-JP" altLang="en-US" sz="2400" b="1" dirty="0"/>
              <a:t>大量の情報を高速かつ効率的に処理</a:t>
            </a:r>
            <a:r>
              <a:rPr lang="ja-JP" altLang="en-US" sz="2400" dirty="0"/>
              <a:t>でき、生活やビジネスのあり方が大きく変わっている。</a:t>
            </a:r>
            <a:endParaRPr lang="en-US" altLang="ja-JP" sz="2400" dirty="0"/>
          </a:p>
          <a:p>
            <a:r>
              <a:rPr lang="ja-JP" altLang="en-US" sz="2400" b="1" dirty="0"/>
              <a:t>ソフトウェアやデータの活用も便利</a:t>
            </a:r>
            <a:r>
              <a:rPr lang="ja-JP" altLang="en-US" sz="2400" dirty="0"/>
              <a:t>になり、オフィスソフトやオペレーティングシステムなど様々あり、また、オープンな百科事典や地図なども活用できる。</a:t>
            </a:r>
          </a:p>
          <a:p>
            <a:r>
              <a:rPr lang="ja-JP" altLang="en-US" sz="2400" dirty="0"/>
              <a:t>しかし、情報化社会においては、</a:t>
            </a:r>
            <a:r>
              <a:rPr lang="ja-JP" altLang="en-US" sz="2400" b="1" dirty="0"/>
              <a:t>不正確な情報や悪意のある情報が存在</a:t>
            </a:r>
            <a:r>
              <a:rPr lang="ja-JP" altLang="en-US" sz="2400" dirty="0"/>
              <a:t>し、情報を鵜呑みにすることは避け、</a:t>
            </a:r>
            <a:r>
              <a:rPr lang="ja-JP" altLang="en-US" sz="2400" b="1" dirty="0"/>
              <a:t>情報の出所や信憑性を確認すること</a:t>
            </a:r>
            <a:r>
              <a:rPr lang="ja-JP" altLang="en-US" sz="2400" dirty="0"/>
              <a:t>が重要。</a:t>
            </a:r>
            <a:endParaRPr lang="en-US" altLang="ja-JP" sz="2400" dirty="0"/>
          </a:p>
          <a:p>
            <a:r>
              <a:rPr lang="ja-JP" altLang="en-US" sz="2400" b="1" dirty="0"/>
              <a:t>プライバシーを侵害する危険を避ける</a:t>
            </a:r>
            <a:r>
              <a:rPr lang="ja-JP" altLang="en-US" sz="2400" dirty="0"/>
              <a:t>ため、</a:t>
            </a:r>
            <a:r>
              <a:rPr lang="ja-JP" altLang="en-US" sz="2400" b="1" dirty="0"/>
              <a:t>個人情報の取り扱いには十分注意が必要</a:t>
            </a:r>
            <a:r>
              <a:rPr lang="ja-JP" altLang="en-US" sz="2400" dirty="0"/>
              <a:t>。</a:t>
            </a:r>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19</a:t>
            </a:fld>
            <a:endParaRPr kumimoji="1" lang="ja-JP" altLang="en-US"/>
          </a:p>
        </p:txBody>
      </p:sp>
    </p:spTree>
    <p:extLst>
      <p:ext uri="{BB962C8B-B14F-4D97-AF65-F5344CB8AC3E}">
        <p14:creationId xmlns:p14="http://schemas.microsoft.com/office/powerpoint/2010/main" val="2820964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514350" indent="-514350">
              <a:buFont typeface="+mj-lt"/>
              <a:buAutoNum type="arabicPeriod"/>
            </a:pPr>
            <a:r>
              <a:rPr lang="ja-JP" altLang="en-US" sz="2400" dirty="0"/>
              <a:t>はじめに</a:t>
            </a:r>
            <a:endParaRPr lang="en-US" altLang="ja-JP" sz="2400" dirty="0"/>
          </a:p>
          <a:p>
            <a:pPr marL="514350" indent="-514350">
              <a:buFont typeface="+mj-lt"/>
              <a:buAutoNum type="arabicPeriod"/>
            </a:pPr>
            <a:r>
              <a:rPr lang="ja-JP" altLang="en-US" sz="2400" dirty="0"/>
              <a:t>情報化社会の到来</a:t>
            </a:r>
            <a:endParaRPr lang="en-US" altLang="ja-JP" sz="2400" dirty="0"/>
          </a:p>
          <a:p>
            <a:pPr marL="514350" indent="-514350">
              <a:buFont typeface="+mj-lt"/>
              <a:buAutoNum type="arabicPeriod"/>
            </a:pPr>
            <a:r>
              <a:rPr lang="ja-JP" altLang="en-US" sz="2400" dirty="0"/>
              <a:t>データ、コード化</a:t>
            </a:r>
            <a:endParaRPr lang="en-US" altLang="ja-JP" sz="2400" dirty="0"/>
          </a:p>
          <a:p>
            <a:pPr marL="514350" indent="-514350">
              <a:buFont typeface="+mj-lt"/>
              <a:buAutoNum type="arabicPeriod"/>
            </a:pPr>
            <a:r>
              <a:rPr kumimoji="1" lang="ja-JP" altLang="en-US" sz="2400" dirty="0"/>
              <a:t>デジタル画像</a:t>
            </a:r>
            <a:endParaRPr kumimoji="1" lang="en-US" altLang="ja-JP" sz="2400" dirty="0"/>
          </a:p>
          <a:p>
            <a:pPr marL="514350" indent="-514350">
              <a:buFont typeface="+mj-lt"/>
              <a:buAutoNum type="arabicPeriod"/>
            </a:pPr>
            <a:r>
              <a:rPr lang="ja-JP" altLang="en-US" sz="2400" dirty="0"/>
              <a:t>画像制作とコンピュータ</a:t>
            </a: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2-3 </a:t>
            </a:r>
            <a:r>
              <a:rPr lang="ja-JP" altLang="en-US" dirty="0"/>
              <a:t>データ、コード化</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175585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D5C9B3-EF56-15B7-8525-D2DCA7590E56}"/>
              </a:ext>
            </a:extLst>
          </p:cNvPr>
          <p:cNvSpPr>
            <a:spLocks noGrp="1"/>
          </p:cNvSpPr>
          <p:nvPr>
            <p:ph type="title"/>
          </p:nvPr>
        </p:nvSpPr>
        <p:spPr/>
        <p:txBody>
          <a:bodyPr>
            <a:normAutofit fontScale="90000"/>
          </a:bodyPr>
          <a:lstStyle/>
          <a:p>
            <a:endParaRPr kumimoji="1" lang="ja-JP" altLang="en-US" dirty="0"/>
          </a:p>
        </p:txBody>
      </p:sp>
      <p:sp>
        <p:nvSpPr>
          <p:cNvPr id="3" name="コンテンツ プレースホルダー 2">
            <a:extLst>
              <a:ext uri="{FF2B5EF4-FFF2-40B4-BE49-F238E27FC236}">
                <a16:creationId xmlns:a16="http://schemas.microsoft.com/office/drawing/2014/main" id="{7A40DEAB-8EEB-629B-EB8A-ACD431240B34}"/>
              </a:ext>
            </a:extLst>
          </p:cNvPr>
          <p:cNvSpPr>
            <a:spLocks noGrp="1"/>
          </p:cNvSpPr>
          <p:nvPr>
            <p:ph idx="1"/>
          </p:nvPr>
        </p:nvSpPr>
        <p:spPr/>
        <p:txBody>
          <a:bodyPr/>
          <a:lstStyle/>
          <a:p>
            <a:r>
              <a:rPr lang="ja-JP" altLang="en-US" b="1" dirty="0">
                <a:solidFill>
                  <a:srgbClr val="C00000"/>
                </a:solidFill>
              </a:rPr>
              <a:t>データ</a:t>
            </a:r>
            <a:r>
              <a:rPr lang="ja-JP" altLang="en-US" dirty="0"/>
              <a:t>は、</a:t>
            </a:r>
            <a:r>
              <a:rPr lang="ja-JP" altLang="en-US" sz="2800" b="1" dirty="0"/>
              <a:t>世界や人間のあらゆる出来事、内容、事情</a:t>
            </a:r>
            <a:r>
              <a:rPr lang="ja-JP" altLang="en-US" sz="2800" dirty="0"/>
              <a:t>などを、</a:t>
            </a:r>
            <a:r>
              <a:rPr lang="ja-JP" altLang="en-US" sz="2800" b="1" u="sng" dirty="0">
                <a:solidFill>
                  <a:srgbClr val="FF0000"/>
                </a:solidFill>
              </a:rPr>
              <a:t>文字や数字や符号などで表した</a:t>
            </a:r>
            <a:r>
              <a:rPr lang="ja-JP" altLang="en-US" sz="2800" dirty="0"/>
              <a:t>もの</a:t>
            </a:r>
            <a:endParaRPr kumimoji="1" lang="ja-JP" altLang="en-US" dirty="0"/>
          </a:p>
        </p:txBody>
      </p:sp>
      <p:sp>
        <p:nvSpPr>
          <p:cNvPr id="4" name="スライド番号プレースホルダー 3">
            <a:extLst>
              <a:ext uri="{FF2B5EF4-FFF2-40B4-BE49-F238E27FC236}">
                <a16:creationId xmlns:a16="http://schemas.microsoft.com/office/drawing/2014/main" id="{0AEC6908-FD8D-9B80-3A74-1F6CF0961C5D}"/>
              </a:ext>
            </a:extLst>
          </p:cNvPr>
          <p:cNvSpPr>
            <a:spLocks noGrp="1"/>
          </p:cNvSpPr>
          <p:nvPr>
            <p:ph type="sldNum" sz="quarter" idx="12"/>
          </p:nvPr>
        </p:nvSpPr>
        <p:spPr/>
        <p:txBody>
          <a:bodyPr/>
          <a:lstStyle/>
          <a:p>
            <a:fld id="{E205D82C-95A1-431E-8E38-AA614A14CDCF}" type="slidenum">
              <a:rPr kumimoji="1" lang="ja-JP" altLang="en-US" smtClean="0"/>
              <a:t>21</a:t>
            </a:fld>
            <a:endParaRPr kumimoji="1" lang="ja-JP" altLang="en-US"/>
          </a:p>
        </p:txBody>
      </p:sp>
      <p:sp>
        <p:nvSpPr>
          <p:cNvPr id="5" name="矢印: 下 4">
            <a:extLst>
              <a:ext uri="{FF2B5EF4-FFF2-40B4-BE49-F238E27FC236}">
                <a16:creationId xmlns:a16="http://schemas.microsoft.com/office/drawing/2014/main" id="{72D3E126-3928-09F6-794A-7CD6CF33C0E2}"/>
              </a:ext>
            </a:extLst>
          </p:cNvPr>
          <p:cNvSpPr/>
          <p:nvPr/>
        </p:nvSpPr>
        <p:spPr>
          <a:xfrm>
            <a:off x="4827578" y="1913993"/>
            <a:ext cx="511155" cy="52819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A41CBCC-DD62-0919-D090-41BD72E038F2}"/>
              </a:ext>
            </a:extLst>
          </p:cNvPr>
          <p:cNvSpPr txBox="1"/>
          <p:nvPr/>
        </p:nvSpPr>
        <p:spPr>
          <a:xfrm>
            <a:off x="2669366" y="2782039"/>
            <a:ext cx="5929828" cy="954107"/>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文字や数字や符号などで置き換える</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ための</a:t>
            </a:r>
            <a:r>
              <a:rPr kumimoji="1" lang="ja-JP" altLang="en-US" sz="2800" b="1" dirty="0">
                <a:solidFill>
                  <a:srgbClr val="C00000"/>
                </a:solidFill>
                <a:latin typeface="メイリオ" panose="020B0604030504040204" pitchFamily="50" charset="-128"/>
                <a:ea typeface="メイリオ" panose="020B0604030504040204" pitchFamily="50" charset="-128"/>
              </a:rPr>
              <a:t>コード化</a:t>
            </a:r>
          </a:p>
        </p:txBody>
      </p:sp>
    </p:spTree>
    <p:extLst>
      <p:ext uri="{BB962C8B-B14F-4D97-AF65-F5344CB8AC3E}">
        <p14:creationId xmlns:p14="http://schemas.microsoft.com/office/powerpoint/2010/main" val="1116491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latin typeface="メイリオ" panose="020B0604030504040204" pitchFamily="50" charset="-128"/>
                <a:ea typeface="メイリオ" panose="020B0604030504040204" pitchFamily="50" charset="-128"/>
              </a:rPr>
              <a:t>車両用の信号機</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p:cNvSpPr txBox="1"/>
          <p:nvPr/>
        </p:nvSpPr>
        <p:spPr>
          <a:xfrm>
            <a:off x="799691" y="1062342"/>
            <a:ext cx="64633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4472C4">
                    <a:lumMod val="75000"/>
                  </a:srgbClr>
                </a:solidFill>
                <a:effectLst/>
                <a:uLnTx/>
                <a:uFillTx/>
                <a:latin typeface="メイリオ" panose="020B0604030504040204" pitchFamily="50" charset="-128"/>
                <a:ea typeface="メイリオ" panose="020B0604030504040204" pitchFamily="50" charset="-128"/>
                <a:cs typeface="+mn-cs"/>
              </a:rPr>
              <a:t>青</a:t>
            </a:r>
          </a:p>
        </p:txBody>
      </p:sp>
      <p:sp>
        <p:nvSpPr>
          <p:cNvPr id="7" name="テキスト ボックス 6"/>
          <p:cNvSpPr txBox="1"/>
          <p:nvPr/>
        </p:nvSpPr>
        <p:spPr>
          <a:xfrm>
            <a:off x="799692" y="2477254"/>
            <a:ext cx="64633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FFC000"/>
                </a:solidFill>
                <a:effectLst/>
                <a:uLnTx/>
                <a:uFillTx/>
                <a:latin typeface="メイリオ" panose="020B0604030504040204" pitchFamily="50" charset="-128"/>
                <a:ea typeface="メイリオ" panose="020B0604030504040204" pitchFamily="50" charset="-128"/>
                <a:cs typeface="+mn-cs"/>
              </a:rPr>
              <a:t>黄</a:t>
            </a:r>
            <a:endParaRPr kumimoji="1" lang="ja-JP" altLang="en-US" sz="3600" b="0" i="0" u="none" strike="noStrike" kern="1200" cap="none" spc="0" normalizeH="0" baseline="0" noProof="0" dirty="0">
              <a:ln>
                <a:noFill/>
              </a:ln>
              <a:solidFill>
                <a:srgbClr val="FFC000"/>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p:cNvSpPr txBox="1"/>
          <p:nvPr/>
        </p:nvSpPr>
        <p:spPr>
          <a:xfrm>
            <a:off x="799691" y="4015497"/>
            <a:ext cx="64633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赤</a:t>
            </a:r>
            <a:endParaRPr kumimoji="1" lang="ja-JP" altLang="en-US" sz="3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9" name="正方形/長方形 8"/>
          <p:cNvSpPr/>
          <p:nvPr/>
        </p:nvSpPr>
        <p:spPr>
          <a:xfrm>
            <a:off x="2064858" y="1200841"/>
            <a:ext cx="634019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直進し、左折し、又は右折することができる</a:t>
            </a:r>
          </a:p>
        </p:txBody>
      </p:sp>
      <p:sp>
        <p:nvSpPr>
          <p:cNvPr id="10" name="テキスト ボックス 9"/>
          <p:cNvSpPr txBox="1"/>
          <p:nvPr/>
        </p:nvSpPr>
        <p:spPr>
          <a:xfrm>
            <a:off x="2064858" y="2194823"/>
            <a:ext cx="6340197"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停止位置をこえて進行してはならない。</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ただし、黄色の灯火の信号が表示された時に</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おいて当該停止位置に近接しているため安全</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に停止することができない場合を除く。</a:t>
            </a:r>
            <a:endPar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 name="テキスト ボックス 10"/>
          <p:cNvSpPr txBox="1"/>
          <p:nvPr/>
        </p:nvSpPr>
        <p:spPr>
          <a:xfrm>
            <a:off x="2118466" y="4150072"/>
            <a:ext cx="541686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停止位置を越えて進行してはならない</a:t>
            </a:r>
            <a:endPar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p:cNvSpPr txBox="1"/>
          <p:nvPr/>
        </p:nvSpPr>
        <p:spPr>
          <a:xfrm>
            <a:off x="1855462" y="5132215"/>
            <a:ext cx="64633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赤</a:t>
            </a:r>
            <a:endParaRPr kumimoji="1" lang="ja-JP" altLang="en-US" sz="3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p:cNvSpPr txBox="1"/>
          <p:nvPr/>
        </p:nvSpPr>
        <p:spPr>
          <a:xfrm>
            <a:off x="1093634" y="5132214"/>
            <a:ext cx="64633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FFC000"/>
                </a:solidFill>
                <a:effectLst/>
                <a:uLnTx/>
                <a:uFillTx/>
                <a:latin typeface="メイリオ" panose="020B0604030504040204" pitchFamily="50" charset="-128"/>
                <a:ea typeface="メイリオ" panose="020B0604030504040204" pitchFamily="50" charset="-128"/>
                <a:cs typeface="+mn-cs"/>
              </a:rPr>
              <a:t>黄</a:t>
            </a:r>
            <a:endParaRPr kumimoji="1" lang="ja-JP" altLang="en-US" sz="3600" b="0" i="0" u="none" strike="noStrike" kern="1200" cap="none" spc="0" normalizeH="0" baseline="0" noProof="0" dirty="0">
              <a:ln>
                <a:noFill/>
              </a:ln>
              <a:solidFill>
                <a:srgbClr val="FFC000"/>
              </a:solidFill>
              <a:effectLst/>
              <a:uLnTx/>
              <a:uFillTx/>
              <a:latin typeface="メイリオ" panose="020B0604030504040204" pitchFamily="50" charset="-128"/>
              <a:ea typeface="メイリオ" panose="020B0604030504040204" pitchFamily="50" charset="-128"/>
              <a:cs typeface="+mn-cs"/>
            </a:endParaRPr>
          </a:p>
        </p:txBody>
      </p:sp>
      <p:sp>
        <p:nvSpPr>
          <p:cNvPr id="14" name="テキスト ボックス 13"/>
          <p:cNvSpPr txBox="1"/>
          <p:nvPr/>
        </p:nvSpPr>
        <p:spPr>
          <a:xfrm>
            <a:off x="331806" y="5139766"/>
            <a:ext cx="64633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4472C4">
                    <a:lumMod val="75000"/>
                  </a:srgbClr>
                </a:solidFill>
                <a:effectLst/>
                <a:uLnTx/>
                <a:uFillTx/>
                <a:latin typeface="メイリオ" panose="020B0604030504040204" pitchFamily="50" charset="-128"/>
                <a:ea typeface="メイリオ" panose="020B0604030504040204" pitchFamily="50" charset="-128"/>
                <a:cs typeface="+mn-cs"/>
              </a:rPr>
              <a:t>青</a:t>
            </a:r>
          </a:p>
        </p:txBody>
      </p:sp>
      <p:sp>
        <p:nvSpPr>
          <p:cNvPr id="15" name="テキスト ボックス 14"/>
          <p:cNvSpPr txBox="1"/>
          <p:nvPr/>
        </p:nvSpPr>
        <p:spPr>
          <a:xfrm>
            <a:off x="2617290" y="5185931"/>
            <a:ext cx="5570756"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は分かりやすい目印（サイン）</a:t>
            </a:r>
          </a:p>
        </p:txBody>
      </p:sp>
    </p:spTree>
    <p:extLst>
      <p:ext uri="{BB962C8B-B14F-4D97-AF65-F5344CB8AC3E}">
        <p14:creationId xmlns:p14="http://schemas.microsoft.com/office/powerpoint/2010/main" val="371024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latin typeface="メイリオ" panose="020B0604030504040204" pitchFamily="50" charset="-128"/>
                <a:ea typeface="メイリオ" panose="020B0604030504040204" pitchFamily="50" charset="-128"/>
              </a:rPr>
              <a:t>コード化の例</a:t>
            </a:r>
          </a:p>
        </p:txBody>
      </p:sp>
      <p:sp>
        <p:nvSpPr>
          <p:cNvPr id="3" name="コンテンツ プレースホルダー 2"/>
          <p:cNvSpPr>
            <a:spLocks noGrp="1"/>
          </p:cNvSpPr>
          <p:nvPr>
            <p:ph idx="1"/>
          </p:nvPr>
        </p:nvSpPr>
        <p:spPr>
          <a:xfrm>
            <a:off x="450838" y="1071421"/>
            <a:ext cx="7440352" cy="842454"/>
          </a:xfrm>
        </p:spPr>
        <p:txBody>
          <a:bodyPr>
            <a:normAutofit/>
          </a:bodyPr>
          <a:lstStyle/>
          <a:p>
            <a:pPr marL="0" indent="0">
              <a:lnSpc>
                <a:spcPct val="120000"/>
              </a:lnSpc>
              <a:buNone/>
            </a:pPr>
            <a:r>
              <a:rPr kumimoji="1" lang="ja-JP" altLang="en-US" dirty="0">
                <a:latin typeface="メイリオ" panose="020B0604030504040204" pitchFamily="50" charset="-128"/>
                <a:ea typeface="メイリオ" panose="020B0604030504040204" pitchFamily="50" charset="-128"/>
              </a:rPr>
              <a:t>昼ごはんは、次の</a:t>
            </a:r>
            <a:r>
              <a:rPr kumimoji="1" lang="ja-JP" altLang="en-US" u="sng" dirty="0">
                <a:solidFill>
                  <a:srgbClr val="FF0000"/>
                </a:solidFill>
                <a:latin typeface="メイリオ" panose="020B0604030504040204" pitchFamily="50" charset="-128"/>
                <a:ea typeface="メイリオ" panose="020B0604030504040204" pitchFamily="50" charset="-128"/>
              </a:rPr>
              <a:t>２種類</a:t>
            </a:r>
            <a:r>
              <a:rPr kumimoji="1" lang="ja-JP" altLang="en-US" dirty="0">
                <a:latin typeface="メイリオ" panose="020B0604030504040204" pitchFamily="50" charset="-128"/>
                <a:ea typeface="メイリオ" panose="020B0604030504040204" pitchFamily="50" charset="-128"/>
              </a:rPr>
              <a:t>しかないとする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14" name="コンテンツ プレースホルダー 2"/>
          <p:cNvSpPr txBox="1">
            <a:spLocks/>
          </p:cNvSpPr>
          <p:nvPr/>
        </p:nvSpPr>
        <p:spPr>
          <a:xfrm>
            <a:off x="2041944" y="4769604"/>
            <a:ext cx="4064155" cy="68144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昼定食</a:t>
            </a:r>
          </a:p>
        </p:txBody>
      </p:sp>
      <p:sp>
        <p:nvSpPr>
          <p:cNvPr id="15" name="コンテンツ プレースホルダー 2"/>
          <p:cNvSpPr txBox="1">
            <a:spLocks/>
          </p:cNvSpPr>
          <p:nvPr/>
        </p:nvSpPr>
        <p:spPr>
          <a:xfrm>
            <a:off x="5470970" y="4672523"/>
            <a:ext cx="1935085" cy="68144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うどん</a:t>
            </a:r>
          </a:p>
        </p:txBody>
      </p:sp>
      <p:pic>
        <p:nvPicPr>
          <p:cNvPr id="4098" name="Picture 2" descr="åé¢¨å®é£ã®ã¤ã©ã¹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326" y="2316451"/>
            <a:ext cx="3214688" cy="24645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ãã©ãã®ã¤ã©ã¹ãããã¤ã­ãã©ã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360" y="1815023"/>
            <a:ext cx="2664619"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35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latin typeface="メイリオ" panose="020B0604030504040204" pitchFamily="50" charset="-128"/>
                <a:ea typeface="メイリオ" panose="020B0604030504040204" pitchFamily="50" charset="-128"/>
              </a:rPr>
              <a:t>コード化の例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5" name="コンテンツ プレースホルダー 2"/>
          <p:cNvSpPr txBox="1">
            <a:spLocks/>
          </p:cNvSpPr>
          <p:nvPr/>
        </p:nvSpPr>
        <p:spPr>
          <a:xfrm>
            <a:off x="6046383" y="2264576"/>
            <a:ext cx="3097618" cy="68144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次のように決めたとする</a:t>
            </a:r>
          </a:p>
        </p:txBody>
      </p:sp>
      <p:sp>
        <p:nvSpPr>
          <p:cNvPr id="7" name="角丸四角形 6"/>
          <p:cNvSpPr/>
          <p:nvPr/>
        </p:nvSpPr>
        <p:spPr>
          <a:xfrm>
            <a:off x="6395550" y="2676393"/>
            <a:ext cx="2338874" cy="1163962"/>
          </a:xfrm>
          <a:prstGeom prst="roundRect">
            <a:avLst/>
          </a:prstGeom>
          <a:solidFill>
            <a:schemeClr val="accent4">
              <a:lumMod val="20000"/>
              <a:lumOff val="8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 name="コンテンツ プレースホルダー 2"/>
          <p:cNvSpPr txBox="1">
            <a:spLocks/>
          </p:cNvSpPr>
          <p:nvPr/>
        </p:nvSpPr>
        <p:spPr>
          <a:xfrm>
            <a:off x="6536508" y="3943111"/>
            <a:ext cx="847028" cy="385919"/>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コード</a:t>
            </a:r>
          </a:p>
        </p:txBody>
      </p:sp>
      <p:sp>
        <p:nvSpPr>
          <p:cNvPr id="9" name="コンテンツ プレースホルダー 2"/>
          <p:cNvSpPr txBox="1">
            <a:spLocks/>
          </p:cNvSpPr>
          <p:nvPr/>
        </p:nvSpPr>
        <p:spPr>
          <a:xfrm>
            <a:off x="7571910" y="3937880"/>
            <a:ext cx="1572090" cy="38591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元の情報</a:t>
            </a:r>
          </a:p>
        </p:txBody>
      </p:sp>
      <p:sp>
        <p:nvSpPr>
          <p:cNvPr id="10" name="正方形/長方形 9"/>
          <p:cNvSpPr/>
          <p:nvPr/>
        </p:nvSpPr>
        <p:spPr>
          <a:xfrm>
            <a:off x="6716095" y="2803236"/>
            <a:ext cx="440241" cy="41677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コンテンツ プレースホルダー 2"/>
          <p:cNvSpPr txBox="1">
            <a:spLocks/>
          </p:cNvSpPr>
          <p:nvPr/>
        </p:nvSpPr>
        <p:spPr>
          <a:xfrm>
            <a:off x="2491917" y="1862967"/>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昼定食</a:t>
            </a:r>
          </a:p>
        </p:txBody>
      </p:sp>
      <p:sp>
        <p:nvSpPr>
          <p:cNvPr id="15" name="コンテンツ プレースホルダー 2"/>
          <p:cNvSpPr txBox="1">
            <a:spLocks/>
          </p:cNvSpPr>
          <p:nvPr/>
        </p:nvSpPr>
        <p:spPr>
          <a:xfrm>
            <a:off x="2491916" y="2612694"/>
            <a:ext cx="1577490" cy="4112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うどん</a:t>
            </a:r>
          </a:p>
        </p:txBody>
      </p:sp>
      <p:sp>
        <p:nvSpPr>
          <p:cNvPr id="16" name="正方形/長方形 15"/>
          <p:cNvSpPr/>
          <p:nvPr/>
        </p:nvSpPr>
        <p:spPr>
          <a:xfrm>
            <a:off x="6716095" y="3313849"/>
            <a:ext cx="440241" cy="41677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8" name="コンテンツ プレースホルダー 2"/>
          <p:cNvSpPr txBox="1">
            <a:spLocks/>
          </p:cNvSpPr>
          <p:nvPr/>
        </p:nvSpPr>
        <p:spPr>
          <a:xfrm>
            <a:off x="6749548" y="2860383"/>
            <a:ext cx="566069" cy="4797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赤</a:t>
            </a:r>
          </a:p>
        </p:txBody>
      </p:sp>
      <p:sp>
        <p:nvSpPr>
          <p:cNvPr id="19" name="コンテンツ プレースホルダー 2"/>
          <p:cNvSpPr txBox="1">
            <a:spLocks/>
          </p:cNvSpPr>
          <p:nvPr/>
        </p:nvSpPr>
        <p:spPr>
          <a:xfrm>
            <a:off x="6753961" y="3351465"/>
            <a:ext cx="566069" cy="4797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青</a:t>
            </a:r>
          </a:p>
        </p:txBody>
      </p:sp>
      <p:sp>
        <p:nvSpPr>
          <p:cNvPr id="20" name="コンテンツ プレースホルダー 2"/>
          <p:cNvSpPr txBox="1">
            <a:spLocks/>
          </p:cNvSpPr>
          <p:nvPr/>
        </p:nvSpPr>
        <p:spPr>
          <a:xfrm>
            <a:off x="7383536" y="3361753"/>
            <a:ext cx="1587899" cy="5326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肉うどん</a:t>
            </a:r>
          </a:p>
        </p:txBody>
      </p:sp>
      <p:sp>
        <p:nvSpPr>
          <p:cNvPr id="21" name="コンテンツ プレースホルダー 2"/>
          <p:cNvSpPr txBox="1">
            <a:spLocks/>
          </p:cNvSpPr>
          <p:nvPr/>
        </p:nvSpPr>
        <p:spPr>
          <a:xfrm>
            <a:off x="7383536" y="2867427"/>
            <a:ext cx="1587899" cy="5326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昼定食</a:t>
            </a:r>
          </a:p>
        </p:txBody>
      </p:sp>
      <p:sp>
        <p:nvSpPr>
          <p:cNvPr id="22" name="コンテンツ プレースホルダー 2"/>
          <p:cNvSpPr txBox="1">
            <a:spLocks/>
          </p:cNvSpPr>
          <p:nvPr/>
        </p:nvSpPr>
        <p:spPr>
          <a:xfrm>
            <a:off x="1707843" y="5641865"/>
            <a:ext cx="1283789" cy="43901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情報</a:t>
            </a:r>
          </a:p>
        </p:txBody>
      </p:sp>
      <p:sp>
        <p:nvSpPr>
          <p:cNvPr id="23" name="コンテンツ プレースホルダー 2"/>
          <p:cNvSpPr txBox="1">
            <a:spLocks/>
          </p:cNvSpPr>
          <p:nvPr/>
        </p:nvSpPr>
        <p:spPr>
          <a:xfrm>
            <a:off x="5021626" y="5607979"/>
            <a:ext cx="1190552" cy="43519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データ</a:t>
            </a:r>
          </a:p>
        </p:txBody>
      </p:sp>
      <p:sp>
        <p:nvSpPr>
          <p:cNvPr id="27" name="コンテンツ プレースホルダー 2"/>
          <p:cNvSpPr txBox="1">
            <a:spLocks/>
          </p:cNvSpPr>
          <p:nvPr/>
        </p:nvSpPr>
        <p:spPr>
          <a:xfrm>
            <a:off x="2491916" y="3353531"/>
            <a:ext cx="1577490" cy="4112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うどん</a:t>
            </a:r>
          </a:p>
        </p:txBody>
      </p:sp>
      <p:sp>
        <p:nvSpPr>
          <p:cNvPr id="28" name="コンテンツ プレースホルダー 2"/>
          <p:cNvSpPr txBox="1">
            <a:spLocks/>
          </p:cNvSpPr>
          <p:nvPr/>
        </p:nvSpPr>
        <p:spPr>
          <a:xfrm>
            <a:off x="2491916" y="4198021"/>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昼定食</a:t>
            </a:r>
          </a:p>
        </p:txBody>
      </p:sp>
      <p:sp>
        <p:nvSpPr>
          <p:cNvPr id="29" name="コンテンツ プレースホルダー 2"/>
          <p:cNvSpPr txBox="1">
            <a:spLocks/>
          </p:cNvSpPr>
          <p:nvPr/>
        </p:nvSpPr>
        <p:spPr>
          <a:xfrm>
            <a:off x="2485557" y="4988982"/>
            <a:ext cx="1577490" cy="4112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うどん</a:t>
            </a:r>
          </a:p>
        </p:txBody>
      </p:sp>
      <p:sp>
        <p:nvSpPr>
          <p:cNvPr id="30" name="コンテンツ プレースホルダー 2"/>
          <p:cNvSpPr txBox="1">
            <a:spLocks/>
          </p:cNvSpPr>
          <p:nvPr/>
        </p:nvSpPr>
        <p:spPr>
          <a:xfrm>
            <a:off x="212687" y="1839433"/>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4</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月</a:t>
            </a: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13</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日</a:t>
            </a:r>
          </a:p>
        </p:txBody>
      </p:sp>
      <p:sp>
        <p:nvSpPr>
          <p:cNvPr id="31" name="コンテンツ プレースホルダー 2"/>
          <p:cNvSpPr txBox="1">
            <a:spLocks/>
          </p:cNvSpPr>
          <p:nvPr/>
        </p:nvSpPr>
        <p:spPr>
          <a:xfrm>
            <a:off x="209551" y="2629252"/>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4</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月</a:t>
            </a: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14</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日</a:t>
            </a:r>
          </a:p>
        </p:txBody>
      </p:sp>
      <p:sp>
        <p:nvSpPr>
          <p:cNvPr id="32" name="コンテンツ プレースホルダー 2"/>
          <p:cNvSpPr txBox="1">
            <a:spLocks/>
          </p:cNvSpPr>
          <p:nvPr/>
        </p:nvSpPr>
        <p:spPr>
          <a:xfrm>
            <a:off x="206414" y="3368890"/>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4</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月</a:t>
            </a: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15</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日</a:t>
            </a:r>
          </a:p>
        </p:txBody>
      </p:sp>
      <p:sp>
        <p:nvSpPr>
          <p:cNvPr id="33" name="コンテンツ プレースホルダー 2"/>
          <p:cNvSpPr txBox="1">
            <a:spLocks/>
          </p:cNvSpPr>
          <p:nvPr/>
        </p:nvSpPr>
        <p:spPr>
          <a:xfrm>
            <a:off x="203278" y="4200525"/>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4</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月</a:t>
            </a: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16</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日</a:t>
            </a:r>
          </a:p>
        </p:txBody>
      </p:sp>
      <p:sp>
        <p:nvSpPr>
          <p:cNvPr id="34" name="コンテンツ プレースホルダー 2"/>
          <p:cNvSpPr txBox="1">
            <a:spLocks/>
          </p:cNvSpPr>
          <p:nvPr/>
        </p:nvSpPr>
        <p:spPr>
          <a:xfrm>
            <a:off x="200141" y="4998706"/>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4</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月</a:t>
            </a: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17</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日</a:t>
            </a:r>
          </a:p>
        </p:txBody>
      </p:sp>
      <p:sp>
        <p:nvSpPr>
          <p:cNvPr id="11" name="角丸四角形 10"/>
          <p:cNvSpPr/>
          <p:nvPr/>
        </p:nvSpPr>
        <p:spPr>
          <a:xfrm>
            <a:off x="125451" y="1533525"/>
            <a:ext cx="3615113" cy="40909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2" name="右矢印 11"/>
          <p:cNvSpPr/>
          <p:nvPr/>
        </p:nvSpPr>
        <p:spPr>
          <a:xfrm>
            <a:off x="4113503" y="3144498"/>
            <a:ext cx="382905" cy="869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13" name="グループ化 12"/>
          <p:cNvGrpSpPr/>
          <p:nvPr/>
        </p:nvGrpSpPr>
        <p:grpSpPr>
          <a:xfrm>
            <a:off x="5163159" y="1846434"/>
            <a:ext cx="585769" cy="538142"/>
            <a:chOff x="5863370" y="1128573"/>
            <a:chExt cx="781025" cy="717523"/>
          </a:xfrm>
        </p:grpSpPr>
        <p:sp>
          <p:nvSpPr>
            <p:cNvPr id="35" name="正方形/長方形 34"/>
            <p:cNvSpPr/>
            <p:nvPr/>
          </p:nvSpPr>
          <p:spPr>
            <a:xfrm>
              <a:off x="5863370" y="1128573"/>
              <a:ext cx="586988" cy="5557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6" name="コンテンツ プレースホルダー 2"/>
            <p:cNvSpPr txBox="1">
              <a:spLocks/>
            </p:cNvSpPr>
            <p:nvPr/>
          </p:nvSpPr>
          <p:spPr>
            <a:xfrm>
              <a:off x="5889637" y="1206455"/>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赤</a:t>
              </a:r>
            </a:p>
          </p:txBody>
        </p:sp>
      </p:grpSp>
      <p:grpSp>
        <p:nvGrpSpPr>
          <p:cNvPr id="17" name="グループ化 16"/>
          <p:cNvGrpSpPr/>
          <p:nvPr/>
        </p:nvGrpSpPr>
        <p:grpSpPr>
          <a:xfrm>
            <a:off x="5182859" y="2612718"/>
            <a:ext cx="595151" cy="527422"/>
            <a:chOff x="6986906" y="3650400"/>
            <a:chExt cx="793534" cy="703229"/>
          </a:xfrm>
        </p:grpSpPr>
        <p:sp>
          <p:nvSpPr>
            <p:cNvPr id="39" name="正方形/長方形 38"/>
            <p:cNvSpPr/>
            <p:nvPr/>
          </p:nvSpPr>
          <p:spPr>
            <a:xfrm>
              <a:off x="6986906" y="3650400"/>
              <a:ext cx="586988" cy="55570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1" name="コンテンツ プレースホルダー 2"/>
            <p:cNvSpPr txBox="1">
              <a:spLocks/>
            </p:cNvSpPr>
            <p:nvPr/>
          </p:nvSpPr>
          <p:spPr>
            <a:xfrm>
              <a:off x="7025682" y="3713988"/>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青</a:t>
              </a:r>
            </a:p>
          </p:txBody>
        </p:sp>
      </p:grpSp>
      <p:grpSp>
        <p:nvGrpSpPr>
          <p:cNvPr id="44" name="グループ化 43"/>
          <p:cNvGrpSpPr/>
          <p:nvPr/>
        </p:nvGrpSpPr>
        <p:grpSpPr>
          <a:xfrm>
            <a:off x="5182859" y="3376813"/>
            <a:ext cx="595151" cy="527422"/>
            <a:chOff x="6986906" y="3650400"/>
            <a:chExt cx="793534" cy="703229"/>
          </a:xfrm>
        </p:grpSpPr>
        <p:sp>
          <p:nvSpPr>
            <p:cNvPr id="45" name="正方形/長方形 44"/>
            <p:cNvSpPr/>
            <p:nvPr/>
          </p:nvSpPr>
          <p:spPr>
            <a:xfrm>
              <a:off x="6986906" y="3650400"/>
              <a:ext cx="586988" cy="55570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6" name="コンテンツ プレースホルダー 2"/>
            <p:cNvSpPr txBox="1">
              <a:spLocks/>
            </p:cNvSpPr>
            <p:nvPr/>
          </p:nvSpPr>
          <p:spPr>
            <a:xfrm>
              <a:off x="7025682" y="3713988"/>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青</a:t>
              </a:r>
            </a:p>
          </p:txBody>
        </p:sp>
      </p:grpSp>
      <p:grpSp>
        <p:nvGrpSpPr>
          <p:cNvPr id="50" name="グループ化 49"/>
          <p:cNvGrpSpPr/>
          <p:nvPr/>
        </p:nvGrpSpPr>
        <p:grpSpPr>
          <a:xfrm>
            <a:off x="5182860" y="4150291"/>
            <a:ext cx="585769" cy="538142"/>
            <a:chOff x="5863370" y="1128573"/>
            <a:chExt cx="781025" cy="717523"/>
          </a:xfrm>
        </p:grpSpPr>
        <p:sp>
          <p:nvSpPr>
            <p:cNvPr id="51" name="正方形/長方形 50"/>
            <p:cNvSpPr/>
            <p:nvPr/>
          </p:nvSpPr>
          <p:spPr>
            <a:xfrm>
              <a:off x="5863370" y="1128573"/>
              <a:ext cx="586988" cy="5557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2" name="コンテンツ プレースホルダー 2"/>
            <p:cNvSpPr txBox="1">
              <a:spLocks/>
            </p:cNvSpPr>
            <p:nvPr/>
          </p:nvSpPr>
          <p:spPr>
            <a:xfrm>
              <a:off x="5889637" y="1206455"/>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赤</a:t>
              </a:r>
            </a:p>
          </p:txBody>
        </p:sp>
      </p:grpSp>
      <p:grpSp>
        <p:nvGrpSpPr>
          <p:cNvPr id="53" name="グループ化 52"/>
          <p:cNvGrpSpPr/>
          <p:nvPr/>
        </p:nvGrpSpPr>
        <p:grpSpPr>
          <a:xfrm>
            <a:off x="5197400" y="4914386"/>
            <a:ext cx="595151" cy="527422"/>
            <a:chOff x="6986906" y="3650400"/>
            <a:chExt cx="793534" cy="703229"/>
          </a:xfrm>
        </p:grpSpPr>
        <p:sp>
          <p:nvSpPr>
            <p:cNvPr id="54" name="正方形/長方形 53"/>
            <p:cNvSpPr/>
            <p:nvPr/>
          </p:nvSpPr>
          <p:spPr>
            <a:xfrm>
              <a:off x="6986906" y="3650400"/>
              <a:ext cx="586988" cy="55570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5" name="コンテンツ プレースホルダー 2"/>
            <p:cNvSpPr txBox="1">
              <a:spLocks/>
            </p:cNvSpPr>
            <p:nvPr/>
          </p:nvSpPr>
          <p:spPr>
            <a:xfrm>
              <a:off x="7025682" y="3713988"/>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青</a:t>
              </a:r>
            </a:p>
          </p:txBody>
        </p:sp>
      </p:grpSp>
      <p:sp>
        <p:nvSpPr>
          <p:cNvPr id="56" name="角丸四角形 55"/>
          <p:cNvSpPr/>
          <p:nvPr/>
        </p:nvSpPr>
        <p:spPr>
          <a:xfrm>
            <a:off x="4915026" y="1540671"/>
            <a:ext cx="1009425" cy="40909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49" name="コンテンツ プレースホルダー 2"/>
          <p:cNvSpPr txBox="1">
            <a:spLocks/>
          </p:cNvSpPr>
          <p:nvPr/>
        </p:nvSpPr>
        <p:spPr>
          <a:xfrm>
            <a:off x="3758338" y="2788018"/>
            <a:ext cx="1185231" cy="515902"/>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コード化</a:t>
            </a:r>
          </a:p>
        </p:txBody>
      </p:sp>
      <p:pic>
        <p:nvPicPr>
          <p:cNvPr id="5122" name="Picture 2" descr="åé¢¨å®é£ã®ã¤ã©ã¹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7502" y="1621711"/>
            <a:ext cx="1018055" cy="78050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åé¢¨å®é£ã®ã¤ã©ã¹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2737" y="3966889"/>
            <a:ext cx="1018055" cy="78050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0631" y="1523679"/>
            <a:ext cx="893693" cy="95838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625" y="2233348"/>
            <a:ext cx="893693" cy="9583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4056" y="2963498"/>
            <a:ext cx="893693" cy="9583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625" y="4579414"/>
            <a:ext cx="893693" cy="95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126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latin typeface="メイリオ" panose="020B0604030504040204" pitchFamily="50" charset="-128"/>
                <a:ea typeface="メイリオ" panose="020B0604030504040204" pitchFamily="50" charset="-128"/>
              </a:rPr>
              <a:t>コード化の例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5" name="コンテンツ プレースホルダー 2"/>
          <p:cNvSpPr txBox="1">
            <a:spLocks/>
          </p:cNvSpPr>
          <p:nvPr/>
        </p:nvSpPr>
        <p:spPr>
          <a:xfrm>
            <a:off x="5973108" y="2264576"/>
            <a:ext cx="3170892" cy="68144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次のように決めたとする</a:t>
            </a:r>
          </a:p>
        </p:txBody>
      </p:sp>
      <p:sp>
        <p:nvSpPr>
          <p:cNvPr id="7" name="角丸四角形 6"/>
          <p:cNvSpPr/>
          <p:nvPr/>
        </p:nvSpPr>
        <p:spPr>
          <a:xfrm>
            <a:off x="6395550" y="2676393"/>
            <a:ext cx="2338874" cy="1163962"/>
          </a:xfrm>
          <a:prstGeom prst="roundRect">
            <a:avLst/>
          </a:prstGeom>
          <a:solidFill>
            <a:schemeClr val="accent4">
              <a:lumMod val="20000"/>
              <a:lumOff val="8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 name="コンテンツ プレースホルダー 2"/>
          <p:cNvSpPr txBox="1">
            <a:spLocks/>
          </p:cNvSpPr>
          <p:nvPr/>
        </p:nvSpPr>
        <p:spPr>
          <a:xfrm>
            <a:off x="6536508" y="3943111"/>
            <a:ext cx="847028" cy="385919"/>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コード</a:t>
            </a:r>
          </a:p>
        </p:txBody>
      </p:sp>
      <p:sp>
        <p:nvSpPr>
          <p:cNvPr id="9" name="コンテンツ プレースホルダー 2"/>
          <p:cNvSpPr txBox="1">
            <a:spLocks/>
          </p:cNvSpPr>
          <p:nvPr/>
        </p:nvSpPr>
        <p:spPr>
          <a:xfrm>
            <a:off x="7571910" y="3937880"/>
            <a:ext cx="1572090" cy="38591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元の情報</a:t>
            </a:r>
          </a:p>
        </p:txBody>
      </p:sp>
      <p:sp>
        <p:nvSpPr>
          <p:cNvPr id="10" name="正方形/長方形 9"/>
          <p:cNvSpPr/>
          <p:nvPr/>
        </p:nvSpPr>
        <p:spPr>
          <a:xfrm>
            <a:off x="6716095" y="2803236"/>
            <a:ext cx="440241" cy="41677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コンテンツ プレースホルダー 2"/>
          <p:cNvSpPr txBox="1">
            <a:spLocks/>
          </p:cNvSpPr>
          <p:nvPr/>
        </p:nvSpPr>
        <p:spPr>
          <a:xfrm>
            <a:off x="2532452" y="1823511"/>
            <a:ext cx="1577490" cy="4112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うどん</a:t>
            </a:r>
          </a:p>
        </p:txBody>
      </p:sp>
      <p:sp>
        <p:nvSpPr>
          <p:cNvPr id="16" name="正方形/長方形 15"/>
          <p:cNvSpPr/>
          <p:nvPr/>
        </p:nvSpPr>
        <p:spPr>
          <a:xfrm>
            <a:off x="6716095" y="3313849"/>
            <a:ext cx="440241" cy="41677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8" name="コンテンツ プレースホルダー 2"/>
          <p:cNvSpPr txBox="1">
            <a:spLocks/>
          </p:cNvSpPr>
          <p:nvPr/>
        </p:nvSpPr>
        <p:spPr>
          <a:xfrm>
            <a:off x="6749548" y="2860383"/>
            <a:ext cx="566069" cy="4797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赤</a:t>
            </a:r>
          </a:p>
        </p:txBody>
      </p:sp>
      <p:sp>
        <p:nvSpPr>
          <p:cNvPr id="19" name="コンテンツ プレースホルダー 2"/>
          <p:cNvSpPr txBox="1">
            <a:spLocks/>
          </p:cNvSpPr>
          <p:nvPr/>
        </p:nvSpPr>
        <p:spPr>
          <a:xfrm>
            <a:off x="6753961" y="3351465"/>
            <a:ext cx="566069" cy="4797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青</a:t>
            </a:r>
          </a:p>
        </p:txBody>
      </p:sp>
      <p:sp>
        <p:nvSpPr>
          <p:cNvPr id="20" name="コンテンツ プレースホルダー 2"/>
          <p:cNvSpPr txBox="1">
            <a:spLocks/>
          </p:cNvSpPr>
          <p:nvPr/>
        </p:nvSpPr>
        <p:spPr>
          <a:xfrm>
            <a:off x="7383536" y="3361753"/>
            <a:ext cx="1587899" cy="5326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肉うどん</a:t>
            </a:r>
          </a:p>
        </p:txBody>
      </p:sp>
      <p:sp>
        <p:nvSpPr>
          <p:cNvPr id="21" name="コンテンツ プレースホルダー 2"/>
          <p:cNvSpPr txBox="1">
            <a:spLocks/>
          </p:cNvSpPr>
          <p:nvPr/>
        </p:nvSpPr>
        <p:spPr>
          <a:xfrm>
            <a:off x="7383536" y="2867427"/>
            <a:ext cx="1587899" cy="5326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昼定食</a:t>
            </a:r>
          </a:p>
        </p:txBody>
      </p:sp>
      <p:sp>
        <p:nvSpPr>
          <p:cNvPr id="22" name="コンテンツ プレースホルダー 2"/>
          <p:cNvSpPr txBox="1">
            <a:spLocks/>
          </p:cNvSpPr>
          <p:nvPr/>
        </p:nvSpPr>
        <p:spPr>
          <a:xfrm>
            <a:off x="1558906" y="4377810"/>
            <a:ext cx="1283789" cy="43901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情報</a:t>
            </a:r>
          </a:p>
        </p:txBody>
      </p:sp>
      <p:sp>
        <p:nvSpPr>
          <p:cNvPr id="23" name="コンテンツ プレースホルダー 2"/>
          <p:cNvSpPr txBox="1">
            <a:spLocks/>
          </p:cNvSpPr>
          <p:nvPr/>
        </p:nvSpPr>
        <p:spPr>
          <a:xfrm>
            <a:off x="4910980" y="4323799"/>
            <a:ext cx="1190552" cy="43519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データ</a:t>
            </a:r>
          </a:p>
        </p:txBody>
      </p:sp>
      <p:sp>
        <p:nvSpPr>
          <p:cNvPr id="30" name="コンテンツ プレースホルダー 2"/>
          <p:cNvSpPr txBox="1">
            <a:spLocks/>
          </p:cNvSpPr>
          <p:nvPr/>
        </p:nvSpPr>
        <p:spPr>
          <a:xfrm>
            <a:off x="212687" y="1839433"/>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4</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月</a:t>
            </a: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27</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日</a:t>
            </a:r>
          </a:p>
        </p:txBody>
      </p:sp>
      <p:sp>
        <p:nvSpPr>
          <p:cNvPr id="31" name="コンテンツ プレースホルダー 2"/>
          <p:cNvSpPr txBox="1">
            <a:spLocks/>
          </p:cNvSpPr>
          <p:nvPr/>
        </p:nvSpPr>
        <p:spPr>
          <a:xfrm>
            <a:off x="209551" y="2629252"/>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4</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月</a:t>
            </a: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28</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日</a:t>
            </a:r>
          </a:p>
        </p:txBody>
      </p:sp>
      <p:sp>
        <p:nvSpPr>
          <p:cNvPr id="32" name="コンテンツ プレースホルダー 2"/>
          <p:cNvSpPr txBox="1">
            <a:spLocks/>
          </p:cNvSpPr>
          <p:nvPr/>
        </p:nvSpPr>
        <p:spPr>
          <a:xfrm>
            <a:off x="206414" y="3368890"/>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4</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月</a:t>
            </a:r>
            <a:r>
              <a:rPr kumimoji="1" lang="en-US" altLang="ja-JP"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30</a:t>
            </a: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日</a:t>
            </a:r>
          </a:p>
        </p:txBody>
      </p:sp>
      <p:sp>
        <p:nvSpPr>
          <p:cNvPr id="11" name="角丸四角形 10"/>
          <p:cNvSpPr/>
          <p:nvPr/>
        </p:nvSpPr>
        <p:spPr>
          <a:xfrm>
            <a:off x="125451" y="1533525"/>
            <a:ext cx="3615113" cy="2615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2" name="右矢印 11"/>
          <p:cNvSpPr/>
          <p:nvPr/>
        </p:nvSpPr>
        <p:spPr>
          <a:xfrm flipH="1">
            <a:off x="3995181" y="2441622"/>
            <a:ext cx="643382" cy="86904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17" name="グループ化 16"/>
          <p:cNvGrpSpPr/>
          <p:nvPr/>
        </p:nvGrpSpPr>
        <p:grpSpPr>
          <a:xfrm>
            <a:off x="5085715" y="1842398"/>
            <a:ext cx="595151" cy="527422"/>
            <a:chOff x="6986906" y="3650400"/>
            <a:chExt cx="793534" cy="703229"/>
          </a:xfrm>
        </p:grpSpPr>
        <p:sp>
          <p:nvSpPr>
            <p:cNvPr id="39" name="正方形/長方形 38"/>
            <p:cNvSpPr/>
            <p:nvPr/>
          </p:nvSpPr>
          <p:spPr>
            <a:xfrm>
              <a:off x="6986906" y="3650400"/>
              <a:ext cx="586988" cy="55570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1" name="コンテンツ プレースホルダー 2"/>
            <p:cNvSpPr txBox="1">
              <a:spLocks/>
            </p:cNvSpPr>
            <p:nvPr/>
          </p:nvSpPr>
          <p:spPr>
            <a:xfrm>
              <a:off x="7025682" y="3713988"/>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青</a:t>
              </a:r>
            </a:p>
          </p:txBody>
        </p:sp>
      </p:grpSp>
      <p:sp>
        <p:nvSpPr>
          <p:cNvPr id="58" name="コンテンツ プレースホルダー 2"/>
          <p:cNvSpPr txBox="1">
            <a:spLocks/>
          </p:cNvSpPr>
          <p:nvPr/>
        </p:nvSpPr>
        <p:spPr>
          <a:xfrm>
            <a:off x="2561856" y="3396647"/>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昼定食</a:t>
            </a:r>
          </a:p>
        </p:txBody>
      </p:sp>
      <p:sp>
        <p:nvSpPr>
          <p:cNvPr id="59" name="コンテンツ プレースホルダー 2"/>
          <p:cNvSpPr txBox="1">
            <a:spLocks/>
          </p:cNvSpPr>
          <p:nvPr/>
        </p:nvSpPr>
        <p:spPr>
          <a:xfrm>
            <a:off x="3739387" y="2115810"/>
            <a:ext cx="1185231" cy="515902"/>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元に戻す</a:t>
            </a:r>
          </a:p>
        </p:txBody>
      </p:sp>
      <p:grpSp>
        <p:nvGrpSpPr>
          <p:cNvPr id="60" name="グループ化 59"/>
          <p:cNvGrpSpPr/>
          <p:nvPr/>
        </p:nvGrpSpPr>
        <p:grpSpPr>
          <a:xfrm>
            <a:off x="5095097" y="3394052"/>
            <a:ext cx="585769" cy="538142"/>
            <a:chOff x="5863370" y="1128573"/>
            <a:chExt cx="781025" cy="717523"/>
          </a:xfrm>
        </p:grpSpPr>
        <p:sp>
          <p:nvSpPr>
            <p:cNvPr id="61" name="正方形/長方形 60"/>
            <p:cNvSpPr/>
            <p:nvPr/>
          </p:nvSpPr>
          <p:spPr>
            <a:xfrm>
              <a:off x="5863370" y="1128573"/>
              <a:ext cx="586988" cy="5557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2" name="コンテンツ プレースホルダー 2"/>
            <p:cNvSpPr txBox="1">
              <a:spLocks/>
            </p:cNvSpPr>
            <p:nvPr/>
          </p:nvSpPr>
          <p:spPr>
            <a:xfrm>
              <a:off x="5889637" y="1206455"/>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赤</a:t>
              </a:r>
            </a:p>
          </p:txBody>
        </p:sp>
      </p:grpSp>
      <p:sp>
        <p:nvSpPr>
          <p:cNvPr id="6" name="雲形吹き出し 5"/>
          <p:cNvSpPr/>
          <p:nvPr/>
        </p:nvSpPr>
        <p:spPr>
          <a:xfrm>
            <a:off x="2246701" y="4858657"/>
            <a:ext cx="5638628" cy="1109663"/>
          </a:xfrm>
          <a:prstGeom prst="cloudCallout">
            <a:avLst>
              <a:gd name="adj1" fmla="val 26290"/>
              <a:gd name="adj2" fmla="val -1023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7" name="テキスト ボックス 36"/>
          <p:cNvSpPr txBox="1"/>
          <p:nvPr/>
        </p:nvSpPr>
        <p:spPr>
          <a:xfrm>
            <a:off x="3280661" y="5045854"/>
            <a:ext cx="476284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元に戻すときも</a:t>
            </a:r>
            <a:r>
              <a:rPr kumimoji="1" lang="ja-JP" altLang="en-US" sz="2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、コードと元の情報の</a:t>
            </a:r>
            <a:endParaRPr kumimoji="1" lang="en-US" altLang="ja-JP" sz="2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対応情報</a:t>
            </a:r>
            <a:r>
              <a:rPr kumimoji="0" lang="ja-JP" altLang="en-US" sz="2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が必要　（当たり前）</a:t>
            </a:r>
            <a:endParaRPr kumimoji="1" lang="ja-JP" altLang="en-US" sz="2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grpSp>
        <p:nvGrpSpPr>
          <p:cNvPr id="40" name="グループ化 39"/>
          <p:cNvGrpSpPr/>
          <p:nvPr/>
        </p:nvGrpSpPr>
        <p:grpSpPr>
          <a:xfrm>
            <a:off x="5085715" y="2582814"/>
            <a:ext cx="595151" cy="527422"/>
            <a:chOff x="6986906" y="3650400"/>
            <a:chExt cx="793534" cy="703229"/>
          </a:xfrm>
        </p:grpSpPr>
        <p:sp>
          <p:nvSpPr>
            <p:cNvPr id="42" name="正方形/長方形 41"/>
            <p:cNvSpPr/>
            <p:nvPr/>
          </p:nvSpPr>
          <p:spPr>
            <a:xfrm>
              <a:off x="6986906" y="3650400"/>
              <a:ext cx="586988" cy="55570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3" name="コンテンツ プレースホルダー 2"/>
            <p:cNvSpPr txBox="1">
              <a:spLocks/>
            </p:cNvSpPr>
            <p:nvPr/>
          </p:nvSpPr>
          <p:spPr>
            <a:xfrm>
              <a:off x="7025682" y="3713988"/>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青</a:t>
              </a:r>
            </a:p>
          </p:txBody>
        </p:sp>
      </p:grpSp>
      <p:sp>
        <p:nvSpPr>
          <p:cNvPr id="45" name="コンテンツ プレースホルダー 2"/>
          <p:cNvSpPr txBox="1">
            <a:spLocks/>
          </p:cNvSpPr>
          <p:nvPr/>
        </p:nvSpPr>
        <p:spPr>
          <a:xfrm>
            <a:off x="2542481" y="2585553"/>
            <a:ext cx="1577490" cy="4112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1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rPr>
              <a:t>うどん</a:t>
            </a:r>
          </a:p>
        </p:txBody>
      </p:sp>
      <p:pic>
        <p:nvPicPr>
          <p:cNvPr id="46" name="Picture 2" descr="åé¢¨å®é£ã®ã¤ã©ã¹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151" y="3201076"/>
            <a:ext cx="1018055" cy="7805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2605" y="2264577"/>
            <a:ext cx="893693" cy="9583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6331" y="1409379"/>
            <a:ext cx="893693" cy="95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616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lang="ja-JP" altLang="en-US" sz="3600" dirty="0">
                <a:latin typeface="メイリオ" panose="020B0604030504040204" pitchFamily="50" charset="-128"/>
              </a:rPr>
              <a:t>コード化</a:t>
            </a:r>
            <a:endParaRPr kumimoji="1" lang="ja-JP" altLang="en-US" sz="3500" dirty="0"/>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460457" y="2221991"/>
            <a:ext cx="8178350" cy="4499483"/>
          </a:xfrm>
        </p:spPr>
        <p:txBody>
          <a:bodyPr>
            <a:normAutofit/>
          </a:bodyPr>
          <a:lstStyle/>
          <a:p>
            <a:r>
              <a:rPr lang="ja-JP" altLang="en-US" sz="2400" b="1" dirty="0"/>
              <a:t>コンピュータが情報を扱う</a:t>
            </a:r>
            <a:r>
              <a:rPr lang="ja-JP" altLang="en-US" sz="2400" dirty="0"/>
              <a:t>ためには、</a:t>
            </a:r>
            <a:r>
              <a:rPr lang="ja-JP" altLang="en-US" sz="2400" b="1" dirty="0"/>
              <a:t>情報をコンピュータが理解できる形に変換</a:t>
            </a:r>
            <a:r>
              <a:rPr lang="ja-JP" altLang="en-US" sz="2400" dirty="0"/>
              <a:t>する必要がある。</a:t>
            </a:r>
            <a:endParaRPr lang="en-US" altLang="ja-JP" sz="2400" dirty="0"/>
          </a:p>
          <a:p>
            <a:endParaRPr lang="en-US" altLang="ja-JP" sz="2400" dirty="0"/>
          </a:p>
          <a:p>
            <a:r>
              <a:rPr lang="ja-JP" altLang="en-US" sz="2400" dirty="0"/>
              <a:t>そのため、</a:t>
            </a:r>
            <a:r>
              <a:rPr lang="ja-JP" altLang="en-US" sz="2400" b="1" dirty="0"/>
              <a:t> 「コード化」</a:t>
            </a:r>
            <a:r>
              <a:rPr lang="ja-JP" altLang="en-US" sz="2400" dirty="0"/>
              <a:t>の考え方が重要になる。「</a:t>
            </a:r>
            <a:r>
              <a:rPr lang="ja-JP" altLang="en-US" sz="2400" b="1" dirty="0"/>
              <a:t>コード化</a:t>
            </a:r>
            <a:r>
              <a:rPr lang="ja-JP" altLang="en-US" sz="2400" dirty="0"/>
              <a:t>」により、</a:t>
            </a:r>
            <a:r>
              <a:rPr lang="ja-JP" altLang="en-US" sz="2400" b="1" dirty="0"/>
              <a:t>文字や数字や符号などでの表現</a:t>
            </a:r>
            <a:r>
              <a:rPr lang="ja-JP" altLang="en-US" sz="2400" dirty="0"/>
              <a:t>ができるようになる。</a:t>
            </a:r>
          </a:p>
        </p:txBody>
      </p:sp>
      <p:sp>
        <p:nvSpPr>
          <p:cNvPr id="4" name="スライド番号プレースホルダー 3">
            <a:extLst>
              <a:ext uri="{FF2B5EF4-FFF2-40B4-BE49-F238E27FC236}">
                <a16:creationId xmlns:a16="http://schemas.microsoft.com/office/drawing/2014/main" id="{5CAE18CF-38B1-432B-9CEF-07EC37169912}"/>
              </a:ext>
            </a:extLst>
          </p:cNvPr>
          <p:cNvSpPr>
            <a:spLocks noGrp="1"/>
          </p:cNvSpPr>
          <p:nvPr>
            <p:ph type="sldNum" sz="quarter" idx="12"/>
          </p:nvPr>
        </p:nvSpPr>
        <p:spPr>
          <a:xfrm>
            <a:off x="6405372"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205D82C-95A1-431E-8E38-AA614A14CDCF}" type="slidenum">
              <a:rPr kumimoji="1" lang="ja-JP" alt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26</a:t>
            </a:fld>
            <a:endParaRPr kumimoji="1" lang="ja-JP" alt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978982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å¹´è³ã¯ããã®ã¤ã©ã¹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53" y="1454024"/>
            <a:ext cx="21717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218753" y="270918"/>
            <a:ext cx="8753475" cy="507206"/>
          </a:xfrm>
        </p:spPr>
        <p:txBody>
          <a:bodyPr>
            <a:normAutofit/>
          </a:bodyPr>
          <a:lstStyle/>
          <a:p>
            <a:r>
              <a:rPr lang="ja-JP" altLang="en-US" sz="2700" dirty="0">
                <a:latin typeface="メイリオ" panose="020B0604030504040204" pitchFamily="50" charset="-128"/>
              </a:rPr>
              <a:t>情報のコード化</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p:cNvSpPr txBox="1"/>
          <p:nvPr/>
        </p:nvSpPr>
        <p:spPr>
          <a:xfrm>
            <a:off x="2958057" y="3305461"/>
            <a:ext cx="20313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福山大学</a:t>
            </a:r>
            <a:endParaRPr kumimoji="0" lang="en-US" altLang="ja-JP"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9" name="直線矢印コネクタ 8"/>
          <p:cNvCxnSpPr/>
          <p:nvPr/>
        </p:nvCxnSpPr>
        <p:spPr>
          <a:xfrm>
            <a:off x="5292602" y="3437663"/>
            <a:ext cx="838313" cy="82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テキスト ボックス 9"/>
          <p:cNvSpPr txBox="1"/>
          <p:nvPr/>
        </p:nvSpPr>
        <p:spPr>
          <a:xfrm>
            <a:off x="6484535" y="3305460"/>
            <a:ext cx="239681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720-0292</a:t>
            </a:r>
          </a:p>
        </p:txBody>
      </p:sp>
      <p:cxnSp>
        <p:nvCxnSpPr>
          <p:cNvPr id="11" name="直線矢印コネクタ 10"/>
          <p:cNvCxnSpPr/>
          <p:nvPr/>
        </p:nvCxnSpPr>
        <p:spPr>
          <a:xfrm flipH="1" flipV="1">
            <a:off x="5283647" y="3726855"/>
            <a:ext cx="847268" cy="151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3143252" y="4040311"/>
            <a:ext cx="1569660"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7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元の情報</a:t>
            </a:r>
            <a:endParaRPr kumimoji="1" lang="ja-JP" altLang="en-US" sz="27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4" name="テキスト ボックス 13"/>
          <p:cNvSpPr txBox="1"/>
          <p:nvPr/>
        </p:nvSpPr>
        <p:spPr>
          <a:xfrm>
            <a:off x="6899312" y="4070053"/>
            <a:ext cx="1569660"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7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郵便番号</a:t>
            </a:r>
            <a:endParaRPr kumimoji="1" lang="ja-JP" altLang="en-US" sz="27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p:cNvSpPr txBox="1"/>
          <p:nvPr/>
        </p:nvSpPr>
        <p:spPr>
          <a:xfrm>
            <a:off x="5115949" y="2905468"/>
            <a:ext cx="1569660"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7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コード化</a:t>
            </a:r>
          </a:p>
        </p:txBody>
      </p:sp>
      <p:sp>
        <p:nvSpPr>
          <p:cNvPr id="16" name="テキスト ボックス 15"/>
          <p:cNvSpPr txBox="1"/>
          <p:nvPr/>
        </p:nvSpPr>
        <p:spPr>
          <a:xfrm>
            <a:off x="4769700" y="3836269"/>
            <a:ext cx="2262158"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7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コード化</a:t>
            </a:r>
            <a:r>
              <a:rPr kumimoji="1" lang="ja-JP" altLang="en-US"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の逆</a:t>
            </a:r>
          </a:p>
        </p:txBody>
      </p:sp>
      <p:sp>
        <p:nvSpPr>
          <p:cNvPr id="12" name="角丸四角形吹き出し 11"/>
          <p:cNvSpPr/>
          <p:nvPr/>
        </p:nvSpPr>
        <p:spPr>
          <a:xfrm>
            <a:off x="3611217" y="1064795"/>
            <a:ext cx="4634909" cy="1606889"/>
          </a:xfrm>
          <a:prstGeom prst="wedgeRoundRectCallout">
            <a:avLst>
              <a:gd name="adj1" fmla="val -79436"/>
              <a:gd name="adj2" fmla="val 380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テキスト ボックス 17"/>
          <p:cNvSpPr txBox="1"/>
          <p:nvPr/>
        </p:nvSpPr>
        <p:spPr>
          <a:xfrm>
            <a:off x="3820152" y="1165404"/>
            <a:ext cx="4610558" cy="106875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ja-JP"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720-0292</a:t>
            </a:r>
            <a:r>
              <a:rPr kumimoji="0" lang="ja-JP" altLang="en-US"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　と書くだけで、</a:t>
            </a:r>
            <a:endParaRPr kumimoji="0" lang="en-US" altLang="ja-JP"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「福山大学」だと分かる．</a:t>
            </a:r>
            <a:endParaRPr kumimoji="0" lang="en-US" altLang="ja-JP"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endParaRPr>
          </a:p>
        </p:txBody>
      </p:sp>
      <p:sp>
        <p:nvSpPr>
          <p:cNvPr id="20" name="テキスト ボックス 19"/>
          <p:cNvSpPr txBox="1"/>
          <p:nvPr/>
        </p:nvSpPr>
        <p:spPr>
          <a:xfrm>
            <a:off x="3820152" y="2207658"/>
            <a:ext cx="1223412"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便利．</a:t>
            </a:r>
            <a:endParaRPr kumimoji="0" lang="en-US" altLang="ja-JP"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endParaRPr>
          </a:p>
        </p:txBody>
      </p:sp>
      <p:sp>
        <p:nvSpPr>
          <p:cNvPr id="23" name="テキスト ボックス 22"/>
          <p:cNvSpPr txBox="1"/>
          <p:nvPr/>
        </p:nvSpPr>
        <p:spPr>
          <a:xfrm>
            <a:off x="497977" y="4969697"/>
            <a:ext cx="7786106" cy="812530"/>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0" lang="en-US" altLang="ja-JP" sz="1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720-0292</a:t>
            </a:r>
            <a:r>
              <a:rPr kumimoji="0" lang="ja-JP" altLang="en-US" sz="1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」は、「福山大学」のコードだ</a:t>
            </a:r>
            <a:r>
              <a:rPr kumimoji="0" lang="ja-JP" altLang="en-US" sz="18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　というように、</a:t>
            </a:r>
            <a:r>
              <a:rPr kumimoji="0" lang="ja-JP" altLang="en-US" sz="18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コード化</a:t>
            </a:r>
            <a:endParaRPr kumimoji="0" lang="en-US" altLang="ja-JP" sz="18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8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のルール</a:t>
            </a:r>
            <a:r>
              <a:rPr kumimoji="0" lang="ja-JP" altLang="en-US" sz="18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を、全地名について決めておく必要があることに注意</a:t>
            </a:r>
            <a:endParaRPr kumimoji="0" lang="en-US" altLang="ja-JP" sz="18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endParaRPr>
          </a:p>
        </p:txBody>
      </p:sp>
      <p:sp>
        <p:nvSpPr>
          <p:cNvPr id="25" name="角丸四角形 24"/>
          <p:cNvSpPr/>
          <p:nvPr/>
        </p:nvSpPr>
        <p:spPr>
          <a:xfrm>
            <a:off x="2674422" y="2816542"/>
            <a:ext cx="6363107" cy="1893911"/>
          </a:xfrm>
          <a:prstGeom prst="round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角丸四角形 25"/>
          <p:cNvSpPr/>
          <p:nvPr/>
        </p:nvSpPr>
        <p:spPr>
          <a:xfrm>
            <a:off x="296274" y="4851798"/>
            <a:ext cx="8175281" cy="946982"/>
          </a:xfrm>
          <a:prstGeom prst="round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88384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latin typeface="メイリオ" panose="020B0604030504040204" pitchFamily="50" charset="-128"/>
                <a:ea typeface="メイリオ" panose="020B0604030504040204" pitchFamily="50" charset="-128"/>
              </a:rPr>
              <a:t>ルイ１４世の暗号</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321845" y="666943"/>
            <a:ext cx="8136355" cy="2232846"/>
          </a:xfrm>
        </p:spPr>
        <p:txBody>
          <a:bodyPr>
            <a:normAutofit fontScale="92500" lnSpcReduction="10000"/>
          </a:bodyPr>
          <a:lstStyle/>
          <a:p>
            <a:r>
              <a:rPr lang="ja-JP" altLang="en-US" sz="2400" dirty="0">
                <a:latin typeface="メイリオ" panose="020B0604030504040204" pitchFamily="50" charset="-128"/>
              </a:rPr>
              <a:t>ルイ</a:t>
            </a:r>
            <a:r>
              <a:rPr lang="en-US" altLang="ja-JP" sz="2400" dirty="0">
                <a:latin typeface="メイリオ" panose="020B0604030504040204" pitchFamily="50" charset="-128"/>
              </a:rPr>
              <a:t>14</a:t>
            </a:r>
            <a:r>
              <a:rPr lang="ja-JP" altLang="en-US" sz="2400" dirty="0">
                <a:latin typeface="メイリオ" panose="020B0604030504040204" pitchFamily="50" charset="-128"/>
              </a:rPr>
              <a:t>世は、重要な文書を記録・保管する際に</a:t>
            </a:r>
            <a:r>
              <a:rPr lang="ja-JP" altLang="en-US" sz="2400" b="1" dirty="0">
                <a:latin typeface="メイリオ" panose="020B0604030504040204" pitchFamily="50" charset="-128"/>
              </a:rPr>
              <a:t>暗号化</a:t>
            </a:r>
            <a:r>
              <a:rPr lang="ja-JP" altLang="en-US" sz="2400" dirty="0">
                <a:latin typeface="メイリオ" panose="020B0604030504040204" pitchFamily="50" charset="-128"/>
              </a:rPr>
              <a:t>することを行っていた。</a:t>
            </a:r>
          </a:p>
          <a:p>
            <a:r>
              <a:rPr lang="ja-JP" altLang="en-US" sz="2400" dirty="0">
                <a:latin typeface="メイリオ" panose="020B0604030504040204" pitchFamily="50" charset="-128"/>
              </a:rPr>
              <a:t>暗号化する理由は、</a:t>
            </a:r>
            <a:r>
              <a:rPr lang="ja-JP" altLang="en-US" sz="2400" b="1" dirty="0">
                <a:latin typeface="メイリオ" panose="020B0604030504040204" pitchFamily="50" charset="-128"/>
              </a:rPr>
              <a:t>第三者に文書が盗まれた場合でも、情報の漏洩を防ぐことができる</a:t>
            </a:r>
            <a:r>
              <a:rPr lang="ja-JP" altLang="en-US" sz="2400" dirty="0">
                <a:latin typeface="メイリオ" panose="020B0604030504040204" pitchFamily="50" charset="-128"/>
              </a:rPr>
              <a:t>ため。</a:t>
            </a:r>
          </a:p>
          <a:p>
            <a:r>
              <a:rPr lang="ja-JP" altLang="en-US" sz="2400" dirty="0">
                <a:latin typeface="メイリオ" panose="020B0604030504040204" pitchFamily="50" charset="-128"/>
              </a:rPr>
              <a:t>ルイ</a:t>
            </a:r>
            <a:r>
              <a:rPr lang="en-US" altLang="ja-JP" sz="2400" dirty="0">
                <a:latin typeface="メイリオ" panose="020B0604030504040204" pitchFamily="50" charset="-128"/>
              </a:rPr>
              <a:t>14</a:t>
            </a:r>
            <a:r>
              <a:rPr lang="ja-JP" altLang="en-US" sz="2400" dirty="0">
                <a:latin typeface="メイリオ" panose="020B0604030504040204" pitchFamily="50" charset="-128"/>
              </a:rPr>
              <a:t>世が使用していた暗号は、</a:t>
            </a:r>
            <a:r>
              <a:rPr lang="ja-JP" altLang="en-US" sz="2400" b="1" dirty="0">
                <a:latin typeface="メイリオ" panose="020B0604030504040204" pitchFamily="50" charset="-128"/>
              </a:rPr>
              <a:t>フランス語の単語を</a:t>
            </a:r>
            <a:r>
              <a:rPr lang="en-US" altLang="ja-JP" sz="2400" b="1" dirty="0">
                <a:latin typeface="メイリオ" panose="020B0604030504040204" pitchFamily="50" charset="-128"/>
              </a:rPr>
              <a:t>3</a:t>
            </a:r>
            <a:r>
              <a:rPr lang="ja-JP" altLang="en-US" sz="2400" b="1" dirty="0">
                <a:latin typeface="メイリオ" panose="020B0604030504040204" pitchFamily="50" charset="-128"/>
              </a:rPr>
              <a:t>文字ずつ分割して、コードに置き換える</a:t>
            </a:r>
            <a:r>
              <a:rPr lang="ja-JP" altLang="en-US" sz="2400" dirty="0">
                <a:latin typeface="メイリオ" panose="020B0604030504040204" pitchFamily="50" charset="-128"/>
              </a:rPr>
              <a:t>という方法。</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p:cNvSpPr txBox="1"/>
          <p:nvPr/>
        </p:nvSpPr>
        <p:spPr>
          <a:xfrm>
            <a:off x="2157318" y="2952739"/>
            <a:ext cx="1705916" cy="71558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action</a:t>
            </a:r>
            <a:endParaRPr kumimoji="1" lang="ja-JP" altLang="en-US" sz="4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p:cNvSpPr txBox="1"/>
          <p:nvPr/>
        </p:nvSpPr>
        <p:spPr>
          <a:xfrm>
            <a:off x="711014" y="3112219"/>
            <a:ext cx="1223412"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7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元の文</a:t>
            </a:r>
            <a:endParaRPr kumimoji="1" lang="ja-JP" altLang="en-US" sz="27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cxnSp>
        <p:nvCxnSpPr>
          <p:cNvPr id="9" name="直線矢印コネクタ 8"/>
          <p:cNvCxnSpPr/>
          <p:nvPr/>
        </p:nvCxnSpPr>
        <p:spPr>
          <a:xfrm>
            <a:off x="2881195" y="3596967"/>
            <a:ext cx="1" cy="4972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026690" y="4090202"/>
            <a:ext cx="2225289" cy="71558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act</a:t>
            </a:r>
            <a:r>
              <a:rPr kumimoji="1" lang="ja-JP" altLang="en-US" sz="4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4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ion</a:t>
            </a:r>
            <a:endParaRPr kumimoji="1" lang="ja-JP" altLang="en-US" sz="4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p:cNvSpPr txBox="1"/>
          <p:nvPr/>
        </p:nvSpPr>
        <p:spPr>
          <a:xfrm>
            <a:off x="3030371" y="3674445"/>
            <a:ext cx="877163"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分割</a:t>
            </a:r>
          </a:p>
        </p:txBody>
      </p:sp>
      <p:cxnSp>
        <p:nvCxnSpPr>
          <p:cNvPr id="13" name="直線矢印コネクタ 12"/>
          <p:cNvCxnSpPr/>
          <p:nvPr/>
        </p:nvCxnSpPr>
        <p:spPr>
          <a:xfrm flipH="1">
            <a:off x="2895482" y="4778657"/>
            <a:ext cx="1" cy="4490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070779" y="4750056"/>
            <a:ext cx="1569660"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コード化</a:t>
            </a:r>
          </a:p>
        </p:txBody>
      </p:sp>
      <p:sp>
        <p:nvSpPr>
          <p:cNvPr id="15" name="テキスト ボックス 14"/>
          <p:cNvSpPr txBox="1"/>
          <p:nvPr/>
        </p:nvSpPr>
        <p:spPr>
          <a:xfrm>
            <a:off x="1968955" y="5366165"/>
            <a:ext cx="2513846" cy="7155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486  102</a:t>
            </a:r>
            <a:endParaRPr kumimoji="1" lang="ja-JP" altLang="en-US" sz="4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7" name="テキスト ボックス 16"/>
          <p:cNvSpPr txBox="1"/>
          <p:nvPr/>
        </p:nvSpPr>
        <p:spPr>
          <a:xfrm>
            <a:off x="5149891" y="4552964"/>
            <a:ext cx="2262158"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秘密の</a:t>
            </a:r>
            <a:r>
              <a:rPr kumimoji="1" lang="ja-JP" altLang="en-US" sz="2700" b="1"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コード</a:t>
            </a:r>
            <a:endParaRPr kumimoji="1" lang="en-US" altLang="ja-JP" sz="2700" b="1"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700" b="1"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ブック</a:t>
            </a:r>
            <a:r>
              <a:rPr kumimoji="0" lang="ja-JP" altLang="en-US"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を使用</a:t>
            </a:r>
            <a:endParaRPr kumimoji="1" lang="ja-JP" altLang="en-US"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endParaRPr>
          </a:p>
        </p:txBody>
      </p:sp>
      <p:sp>
        <p:nvSpPr>
          <p:cNvPr id="10" name="円/楕円 9"/>
          <p:cNvSpPr/>
          <p:nvPr/>
        </p:nvSpPr>
        <p:spPr>
          <a:xfrm>
            <a:off x="1788229" y="5249715"/>
            <a:ext cx="2772196" cy="7790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右矢印 17"/>
          <p:cNvSpPr/>
          <p:nvPr/>
        </p:nvSpPr>
        <p:spPr>
          <a:xfrm>
            <a:off x="4733880" y="5548966"/>
            <a:ext cx="348632" cy="299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0" name="テキスト ボックス 19"/>
          <p:cNvSpPr txBox="1"/>
          <p:nvPr/>
        </p:nvSpPr>
        <p:spPr>
          <a:xfrm>
            <a:off x="5255968" y="5492030"/>
            <a:ext cx="1915909"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700" b="0" i="0" u="none" strike="noStrike" kern="1200" cap="none" spc="0" normalizeH="0" baseline="0" noProof="0" dirty="0">
                <a:ln>
                  <a:noFill/>
                </a:ln>
                <a:solidFill>
                  <a:srgbClr val="000066"/>
                </a:solidFill>
                <a:effectLst/>
                <a:uLnTx/>
                <a:uFillTx/>
                <a:latin typeface="メイリオ" panose="020B0604030504040204" pitchFamily="50" charset="-128"/>
                <a:ea typeface="メイリオ" panose="020B0604030504040204" pitchFamily="50" charset="-128"/>
                <a:cs typeface="+mn-cs"/>
              </a:rPr>
              <a:t>これを保管</a:t>
            </a:r>
          </a:p>
        </p:txBody>
      </p:sp>
      <p:sp>
        <p:nvSpPr>
          <p:cNvPr id="21" name="テキスト ボックス 20"/>
          <p:cNvSpPr txBox="1"/>
          <p:nvPr/>
        </p:nvSpPr>
        <p:spPr>
          <a:xfrm>
            <a:off x="558003" y="5444934"/>
            <a:ext cx="1223412"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7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暗号文</a:t>
            </a:r>
            <a:endParaRPr kumimoji="1" lang="ja-JP" altLang="en-US" sz="27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22" name="角丸四角形 21"/>
          <p:cNvSpPr/>
          <p:nvPr/>
        </p:nvSpPr>
        <p:spPr>
          <a:xfrm>
            <a:off x="5116042" y="4440992"/>
            <a:ext cx="2249840" cy="1035573"/>
          </a:xfrm>
          <a:prstGeom prst="round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62105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2-4 </a:t>
            </a:r>
            <a:r>
              <a:rPr lang="ja-JP" altLang="en-US" dirty="0"/>
              <a:t>デジタル画像</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747723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2-1 </a:t>
            </a:r>
            <a:r>
              <a:rPr lang="ja-JP" altLang="en-US" dirty="0"/>
              <a:t>はじめに</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42692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メガネをかけた男性&#10;&#10;自動的に生成された説明">
            <a:extLst>
              <a:ext uri="{FF2B5EF4-FFF2-40B4-BE49-F238E27FC236}">
                <a16:creationId xmlns:a16="http://schemas.microsoft.com/office/drawing/2014/main" id="{EBCCF86A-D262-91CC-F8C2-30F8873489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2172" y="2143217"/>
            <a:ext cx="710957" cy="937036"/>
          </a:xfrm>
          <a:prstGeom prst="rect">
            <a:avLst/>
          </a:prstGeom>
        </p:spPr>
      </p:pic>
      <p:sp>
        <p:nvSpPr>
          <p:cNvPr id="2" name="タイトル 1">
            <a:extLst>
              <a:ext uri="{FF2B5EF4-FFF2-40B4-BE49-F238E27FC236}">
                <a16:creationId xmlns:a16="http://schemas.microsoft.com/office/drawing/2014/main" id="{F5C167B7-D27C-4D38-B520-F36B3FCD24A0}"/>
              </a:ext>
            </a:extLst>
          </p:cNvPr>
          <p:cNvSpPr>
            <a:spLocks noGrp="1"/>
          </p:cNvSpPr>
          <p:nvPr>
            <p:ph type="title"/>
          </p:nvPr>
        </p:nvSpPr>
        <p:spPr/>
        <p:txBody>
          <a:bodyPr>
            <a:normAutofit fontScale="90000"/>
          </a:bodyPr>
          <a:lstStyle/>
          <a:p>
            <a:r>
              <a:rPr kumimoji="1" lang="ja-JP" altLang="en-US" dirty="0"/>
              <a:t>画像と画素</a:t>
            </a:r>
          </a:p>
        </p:txBody>
      </p:sp>
      <p:sp>
        <p:nvSpPr>
          <p:cNvPr id="4" name="スライド番号プレースホルダー 3">
            <a:extLst>
              <a:ext uri="{FF2B5EF4-FFF2-40B4-BE49-F238E27FC236}">
                <a16:creationId xmlns:a16="http://schemas.microsoft.com/office/drawing/2014/main" id="{789E8D19-A760-4F6D-9D90-B01602825D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Rectangle 7">
            <a:extLst>
              <a:ext uri="{FF2B5EF4-FFF2-40B4-BE49-F238E27FC236}">
                <a16:creationId xmlns:a16="http://schemas.microsoft.com/office/drawing/2014/main" id="{9F08AAA7-83FA-420A-918D-F8AE6A2CF849}"/>
              </a:ext>
            </a:extLst>
          </p:cNvPr>
          <p:cNvSpPr>
            <a:spLocks noChangeArrowheads="1"/>
          </p:cNvSpPr>
          <p:nvPr/>
        </p:nvSpPr>
        <p:spPr bwMode="auto">
          <a:xfrm>
            <a:off x="2464595" y="2474120"/>
            <a:ext cx="102394" cy="89297"/>
          </a:xfrm>
          <a:prstGeom prst="rect">
            <a:avLst/>
          </a:prstGeom>
          <a:noFill/>
          <a:ln w="1905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8" name="Text Box 9">
            <a:extLst>
              <a:ext uri="{FF2B5EF4-FFF2-40B4-BE49-F238E27FC236}">
                <a16:creationId xmlns:a16="http://schemas.microsoft.com/office/drawing/2014/main" id="{8DDCDAE1-5322-41B2-8AF8-CB6367A09839}"/>
              </a:ext>
            </a:extLst>
          </p:cNvPr>
          <p:cNvSpPr txBox="1">
            <a:spLocks noChangeArrowheads="1"/>
          </p:cNvSpPr>
          <p:nvPr/>
        </p:nvSpPr>
        <p:spPr bwMode="auto">
          <a:xfrm>
            <a:off x="4652963" y="4880373"/>
            <a:ext cx="244682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それぞれの格子が画素</a:t>
            </a:r>
          </a:p>
        </p:txBody>
      </p:sp>
      <p:sp>
        <p:nvSpPr>
          <p:cNvPr id="9" name="Line 10">
            <a:extLst>
              <a:ext uri="{FF2B5EF4-FFF2-40B4-BE49-F238E27FC236}">
                <a16:creationId xmlns:a16="http://schemas.microsoft.com/office/drawing/2014/main" id="{2E2982AE-60ED-411C-8105-5A82A41330B5}"/>
              </a:ext>
            </a:extLst>
          </p:cNvPr>
          <p:cNvSpPr>
            <a:spLocks noChangeShapeType="1"/>
          </p:cNvSpPr>
          <p:nvPr/>
        </p:nvSpPr>
        <p:spPr bwMode="auto">
          <a:xfrm flipV="1">
            <a:off x="2564606" y="2209800"/>
            <a:ext cx="2121694" cy="261938"/>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0" name="Line 11">
            <a:extLst>
              <a:ext uri="{FF2B5EF4-FFF2-40B4-BE49-F238E27FC236}">
                <a16:creationId xmlns:a16="http://schemas.microsoft.com/office/drawing/2014/main" id="{B7C0B894-C8A5-4AB4-BF4D-7FEDBD88A50C}"/>
              </a:ext>
            </a:extLst>
          </p:cNvPr>
          <p:cNvSpPr>
            <a:spLocks noChangeShapeType="1"/>
          </p:cNvSpPr>
          <p:nvPr/>
        </p:nvSpPr>
        <p:spPr bwMode="auto">
          <a:xfrm>
            <a:off x="2555081" y="2555082"/>
            <a:ext cx="2121694" cy="1953476"/>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1" name="Text Box 9">
            <a:extLst>
              <a:ext uri="{FF2B5EF4-FFF2-40B4-BE49-F238E27FC236}">
                <a16:creationId xmlns:a16="http://schemas.microsoft.com/office/drawing/2014/main" id="{8093A6B6-D228-4718-9E23-0DE8160B0394}"/>
              </a:ext>
            </a:extLst>
          </p:cNvPr>
          <p:cNvSpPr txBox="1">
            <a:spLocks noChangeArrowheads="1"/>
          </p:cNvSpPr>
          <p:nvPr/>
        </p:nvSpPr>
        <p:spPr bwMode="auto">
          <a:xfrm>
            <a:off x="2297417" y="3448156"/>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画像</a:t>
            </a:r>
          </a:p>
        </p:txBody>
      </p:sp>
      <p:pic>
        <p:nvPicPr>
          <p:cNvPr id="13" name="図 12">
            <a:extLst>
              <a:ext uri="{FF2B5EF4-FFF2-40B4-BE49-F238E27FC236}">
                <a16:creationId xmlns:a16="http://schemas.microsoft.com/office/drawing/2014/main" id="{914ED401-3AAF-C626-CB41-D752102CAD93}"/>
              </a:ext>
            </a:extLst>
          </p:cNvPr>
          <p:cNvPicPr>
            <a:picLocks noChangeAspect="1"/>
          </p:cNvPicPr>
          <p:nvPr/>
        </p:nvPicPr>
        <p:blipFill>
          <a:blip r:embed="rId3"/>
          <a:stretch>
            <a:fillRect/>
          </a:stretch>
        </p:blipFill>
        <p:spPr>
          <a:xfrm>
            <a:off x="4693444" y="2222441"/>
            <a:ext cx="3137061" cy="2286117"/>
          </a:xfrm>
          <a:prstGeom prst="rect">
            <a:avLst/>
          </a:prstGeom>
        </p:spPr>
      </p:pic>
    </p:spTree>
    <p:extLst>
      <p:ext uri="{BB962C8B-B14F-4D97-AF65-F5344CB8AC3E}">
        <p14:creationId xmlns:p14="http://schemas.microsoft.com/office/powerpoint/2010/main" val="31837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255017" y="339256"/>
            <a:ext cx="8753475" cy="507206"/>
          </a:xfrm>
        </p:spPr>
        <p:txBody>
          <a:bodyPr>
            <a:normAutofit fontScale="90000"/>
          </a:bodyPr>
          <a:lstStyle/>
          <a:p>
            <a:r>
              <a:rPr lang="ja-JP" altLang="en-US" dirty="0"/>
              <a:t>画像の種類</a:t>
            </a:r>
            <a:endParaRPr lang="en-US" altLang="ja-JP" dirty="0"/>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descr="メガネをかけた男性&#10;&#10;自動的に生成された説明">
            <a:extLst>
              <a:ext uri="{FF2B5EF4-FFF2-40B4-BE49-F238E27FC236}">
                <a16:creationId xmlns:a16="http://schemas.microsoft.com/office/drawing/2014/main" id="{7D34A73B-6AF9-D1F0-3319-C605AB62F5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133" y="1473146"/>
            <a:ext cx="1929896" cy="2543588"/>
          </a:xfrm>
          <a:prstGeom prst="rect">
            <a:avLst/>
          </a:prstGeom>
        </p:spPr>
      </p:pic>
      <p:pic>
        <p:nvPicPr>
          <p:cNvPr id="4" name="図 3">
            <a:extLst>
              <a:ext uri="{FF2B5EF4-FFF2-40B4-BE49-F238E27FC236}">
                <a16:creationId xmlns:a16="http://schemas.microsoft.com/office/drawing/2014/main" id="{9DA293A2-4EC2-BE0A-A914-24C6408BFDC1}"/>
              </a:ext>
            </a:extLst>
          </p:cNvPr>
          <p:cNvPicPr>
            <a:picLocks noChangeAspect="1"/>
          </p:cNvPicPr>
          <p:nvPr/>
        </p:nvPicPr>
        <p:blipFill>
          <a:blip r:embed="rId3"/>
          <a:stretch>
            <a:fillRect/>
          </a:stretch>
        </p:blipFill>
        <p:spPr>
          <a:xfrm>
            <a:off x="4938619" y="1473146"/>
            <a:ext cx="1929896" cy="2549111"/>
          </a:xfrm>
          <a:prstGeom prst="rect">
            <a:avLst/>
          </a:prstGeom>
        </p:spPr>
      </p:pic>
      <p:sp>
        <p:nvSpPr>
          <p:cNvPr id="8" name="Text Box 9">
            <a:extLst>
              <a:ext uri="{FF2B5EF4-FFF2-40B4-BE49-F238E27FC236}">
                <a16:creationId xmlns:a16="http://schemas.microsoft.com/office/drawing/2014/main" id="{566070A3-4DD5-34FD-2D82-5303416B613E}"/>
              </a:ext>
            </a:extLst>
          </p:cNvPr>
          <p:cNvSpPr txBox="1">
            <a:spLocks noChangeArrowheads="1"/>
          </p:cNvSpPr>
          <p:nvPr/>
        </p:nvSpPr>
        <p:spPr bwMode="auto">
          <a:xfrm>
            <a:off x="1622536" y="4239892"/>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カラー画像</a:t>
            </a:r>
          </a:p>
        </p:txBody>
      </p:sp>
      <p:sp>
        <p:nvSpPr>
          <p:cNvPr id="9" name="Text Box 9">
            <a:extLst>
              <a:ext uri="{FF2B5EF4-FFF2-40B4-BE49-F238E27FC236}">
                <a16:creationId xmlns:a16="http://schemas.microsoft.com/office/drawing/2014/main" id="{5DA67636-0265-1289-C3DB-1984D929B79F}"/>
              </a:ext>
            </a:extLst>
          </p:cNvPr>
          <p:cNvSpPr txBox="1">
            <a:spLocks noChangeArrowheads="1"/>
          </p:cNvSpPr>
          <p:nvPr/>
        </p:nvSpPr>
        <p:spPr bwMode="auto">
          <a:xfrm>
            <a:off x="5224146" y="4239891"/>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濃淡画像</a:t>
            </a:r>
          </a:p>
        </p:txBody>
      </p:sp>
      <p:sp>
        <p:nvSpPr>
          <p:cNvPr id="10" name="Text Box 9">
            <a:extLst>
              <a:ext uri="{FF2B5EF4-FFF2-40B4-BE49-F238E27FC236}">
                <a16:creationId xmlns:a16="http://schemas.microsoft.com/office/drawing/2014/main" id="{61D2396D-7C8E-A8E2-971A-9364B1817D5C}"/>
              </a:ext>
            </a:extLst>
          </p:cNvPr>
          <p:cNvSpPr txBox="1">
            <a:spLocks noChangeArrowheads="1"/>
          </p:cNvSpPr>
          <p:nvPr/>
        </p:nvSpPr>
        <p:spPr bwMode="auto">
          <a:xfrm>
            <a:off x="1880872" y="4809299"/>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輝度</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と</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色</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の情報</a:t>
            </a:r>
          </a:p>
        </p:txBody>
      </p:sp>
      <p:sp>
        <p:nvSpPr>
          <p:cNvPr id="11" name="Text Box 9">
            <a:extLst>
              <a:ext uri="{FF2B5EF4-FFF2-40B4-BE49-F238E27FC236}">
                <a16:creationId xmlns:a16="http://schemas.microsoft.com/office/drawing/2014/main" id="{3D1BCB3D-2C3C-928B-F920-B2C0D73EA6B6}"/>
              </a:ext>
            </a:extLst>
          </p:cNvPr>
          <p:cNvSpPr txBox="1">
            <a:spLocks noChangeArrowheads="1"/>
          </p:cNvSpPr>
          <p:nvPr/>
        </p:nvSpPr>
        <p:spPr bwMode="auto">
          <a:xfrm>
            <a:off x="5523603" y="4803774"/>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輝度</a:t>
            </a:r>
            <a:r>
              <a:rPr lang="ja-JP" altLang="en-US" sz="2400" noProof="0" dirty="0">
                <a:solidFill>
                  <a:prstClr val="black"/>
                </a:solidFill>
                <a:latin typeface="Arial" panose="020B0604020202020204" pitchFamily="34" charset="0"/>
              </a:rPr>
              <a:t>のみの</a:t>
            </a:r>
            <a:r>
              <a:rPr kumimoji="1" lang="ja-JP" altLang="en-US" sz="2400" i="0" u="none" strike="noStrike" kern="1200" cap="none" spc="0" normalizeH="0" baseline="0" noProof="0" dirty="0">
                <a:ln>
                  <a:noFill/>
                </a:ln>
                <a:solidFill>
                  <a:prstClr val="black"/>
                </a:solidFill>
                <a:effectLst/>
                <a:uLnTx/>
                <a:uFillTx/>
                <a:latin typeface="Arial" panose="020B0604020202020204" pitchFamily="34" charset="0"/>
              </a:rPr>
              <a:t>情</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報</a:t>
            </a:r>
          </a:p>
        </p:txBody>
      </p:sp>
    </p:spTree>
    <p:extLst>
      <p:ext uri="{BB962C8B-B14F-4D97-AF65-F5344CB8AC3E}">
        <p14:creationId xmlns:p14="http://schemas.microsoft.com/office/powerpoint/2010/main" val="48327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C2E268-4573-47C0-9CC6-0A8C1A5DA8A6}"/>
              </a:ext>
            </a:extLst>
          </p:cNvPr>
          <p:cNvSpPr>
            <a:spLocks noGrp="1"/>
          </p:cNvSpPr>
          <p:nvPr>
            <p:ph type="title"/>
          </p:nvPr>
        </p:nvSpPr>
        <p:spPr/>
        <p:txBody>
          <a:bodyPr>
            <a:normAutofit fontScale="90000"/>
          </a:bodyPr>
          <a:lstStyle/>
          <a:p>
            <a:r>
              <a:rPr lang="ja-JP" altLang="en-US" dirty="0"/>
              <a:t>濃淡画像でのコード化</a:t>
            </a:r>
            <a:endParaRPr kumimoji="1" lang="ja-JP" altLang="en-US" dirty="0"/>
          </a:p>
        </p:txBody>
      </p:sp>
      <p:sp>
        <p:nvSpPr>
          <p:cNvPr id="4" name="スライド番号プレースホルダー 3">
            <a:extLst>
              <a:ext uri="{FF2B5EF4-FFF2-40B4-BE49-F238E27FC236}">
                <a16:creationId xmlns:a16="http://schemas.microsoft.com/office/drawing/2014/main" id="{459E2FC6-980B-4C43-A897-C20F08EDA2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Rectangle 3">
            <a:extLst>
              <a:ext uri="{FF2B5EF4-FFF2-40B4-BE49-F238E27FC236}">
                <a16:creationId xmlns:a16="http://schemas.microsoft.com/office/drawing/2014/main" id="{01003CEC-B80A-41CE-A4A6-38E50F52F648}"/>
              </a:ext>
            </a:extLst>
          </p:cNvPr>
          <p:cNvSpPr txBox="1">
            <a:spLocks noChangeArrowheads="1"/>
          </p:cNvSpPr>
          <p:nvPr/>
        </p:nvSpPr>
        <p:spPr>
          <a:xfrm>
            <a:off x="713019" y="1316696"/>
            <a:ext cx="6362700" cy="33944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画像の輝度の情報</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例えば：　黒　＝　０，</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暗い灰色　＝　１，</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明るい灰色　＝　２，</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白　＝　３</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のように</a:t>
            </a: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コード化</a:t>
            </a: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0" i="0" u="none" strike="noStrike" kern="1200" cap="none" spc="0" normalizeH="0" baseline="0" noProof="0" dirty="0">
              <a:ln>
                <a:noFill/>
              </a:ln>
              <a:solidFill>
                <a:srgbClr val="ED7D31"/>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6" name="Text Box 24">
            <a:extLst>
              <a:ext uri="{FF2B5EF4-FFF2-40B4-BE49-F238E27FC236}">
                <a16:creationId xmlns:a16="http://schemas.microsoft.com/office/drawing/2014/main" id="{BE990FBE-B186-46CD-A4DF-04AF89CDFC34}"/>
              </a:ext>
            </a:extLst>
          </p:cNvPr>
          <p:cNvSpPr txBox="1">
            <a:spLocks noChangeArrowheads="1"/>
          </p:cNvSpPr>
          <p:nvPr/>
        </p:nvSpPr>
        <p:spPr bwMode="auto">
          <a:xfrm>
            <a:off x="5387440" y="4508014"/>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ED7D31"/>
                </a:solidFill>
                <a:effectLst/>
                <a:uLnTx/>
                <a:uFillTx/>
                <a:latin typeface="Arial" panose="020B0604020202020204" pitchFamily="34" charset="0"/>
                <a:ea typeface="メイリオ"/>
                <a:cs typeface="+mn-cs"/>
              </a:rPr>
              <a:t>画素</a:t>
            </a:r>
            <a:endParaRPr kumimoji="1" lang="en-US" altLang="ja-JP" sz="1600" b="0" i="0" u="none" strike="noStrike" kern="1200" cap="none" spc="0" normalizeH="0" baseline="0" noProof="0" dirty="0">
              <a:ln>
                <a:noFill/>
              </a:ln>
              <a:solidFill>
                <a:srgbClr val="ED7D31"/>
              </a:solidFill>
              <a:effectLst/>
              <a:uLnTx/>
              <a:uFillTx/>
              <a:latin typeface="Arial" panose="020B0604020202020204" pitchFamily="34" charset="0"/>
              <a:ea typeface="メイリオ"/>
              <a:cs typeface="+mn-cs"/>
            </a:endParaRPr>
          </a:p>
        </p:txBody>
      </p:sp>
      <p:sp>
        <p:nvSpPr>
          <p:cNvPr id="7" name="Text Box 25">
            <a:extLst>
              <a:ext uri="{FF2B5EF4-FFF2-40B4-BE49-F238E27FC236}">
                <a16:creationId xmlns:a16="http://schemas.microsoft.com/office/drawing/2014/main" id="{BD3AE1CA-1F30-4FED-8F0F-CF3DA96B731B}"/>
              </a:ext>
            </a:extLst>
          </p:cNvPr>
          <p:cNvSpPr txBox="1">
            <a:spLocks noChangeArrowheads="1"/>
          </p:cNvSpPr>
          <p:nvPr/>
        </p:nvSpPr>
        <p:spPr bwMode="auto">
          <a:xfrm>
            <a:off x="3689609" y="6335623"/>
            <a:ext cx="619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8000"/>
                </a:solidFill>
                <a:effectLst/>
                <a:uLnTx/>
                <a:uFillTx/>
                <a:latin typeface="Arial" panose="020B0604020202020204" pitchFamily="34" charset="0"/>
                <a:ea typeface="メイリオ"/>
                <a:cs typeface="+mn-cs"/>
              </a:rPr>
              <a:t>幅</a:t>
            </a:r>
            <a:r>
              <a:rPr kumimoji="1" lang="en-US" altLang="ja-JP" sz="1600" b="0" i="0" u="none" strike="noStrike" kern="1200" cap="none" spc="0" normalizeH="0" baseline="0" noProof="0" dirty="0">
                <a:ln>
                  <a:noFill/>
                </a:ln>
                <a:solidFill>
                  <a:srgbClr val="008000"/>
                </a:solidFill>
                <a:effectLst/>
                <a:uLnTx/>
                <a:uFillTx/>
                <a:latin typeface="Arial" panose="020B0604020202020204" pitchFamily="34" charset="0"/>
                <a:ea typeface="メイリオ"/>
                <a:cs typeface="+mn-cs"/>
              </a:rPr>
              <a:t>: 8</a:t>
            </a:r>
          </a:p>
        </p:txBody>
      </p:sp>
      <p:sp>
        <p:nvSpPr>
          <p:cNvPr id="8" name="Text Box 26">
            <a:extLst>
              <a:ext uri="{FF2B5EF4-FFF2-40B4-BE49-F238E27FC236}">
                <a16:creationId xmlns:a16="http://schemas.microsoft.com/office/drawing/2014/main" id="{F16561F7-7ADE-4914-8EDA-6A44B9F35349}"/>
              </a:ext>
            </a:extLst>
          </p:cNvPr>
          <p:cNvSpPr txBox="1">
            <a:spLocks noChangeArrowheads="1"/>
          </p:cNvSpPr>
          <p:nvPr/>
        </p:nvSpPr>
        <p:spPr bwMode="auto">
          <a:xfrm>
            <a:off x="2282290" y="5202148"/>
            <a:ext cx="8242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dirty="0">
                <a:solidFill>
                  <a:srgbClr val="008000"/>
                </a:solidFill>
                <a:latin typeface="Arial" panose="020B0604020202020204" pitchFamily="34" charset="0"/>
                <a:ea typeface="メイリオ"/>
              </a:rPr>
              <a:t>高さ</a:t>
            </a:r>
            <a:r>
              <a:rPr kumimoji="1" lang="en-US" altLang="ja-JP" sz="1600" b="0" i="0" u="none" strike="noStrike" kern="1200" cap="none" spc="0" normalizeH="0" baseline="0" noProof="0" dirty="0">
                <a:ln>
                  <a:noFill/>
                </a:ln>
                <a:solidFill>
                  <a:srgbClr val="008000"/>
                </a:solidFill>
                <a:effectLst/>
                <a:uLnTx/>
                <a:uFillTx/>
                <a:latin typeface="Arial" panose="020B0604020202020204" pitchFamily="34" charset="0"/>
                <a:ea typeface="メイリオ"/>
                <a:cs typeface="+mn-cs"/>
              </a:rPr>
              <a:t>: 8</a:t>
            </a:r>
          </a:p>
        </p:txBody>
      </p:sp>
      <p:sp>
        <p:nvSpPr>
          <p:cNvPr id="9" name="Text Box 27">
            <a:extLst>
              <a:ext uri="{FF2B5EF4-FFF2-40B4-BE49-F238E27FC236}">
                <a16:creationId xmlns:a16="http://schemas.microsoft.com/office/drawing/2014/main" id="{7A551B31-7AE1-4109-A6ED-C4BC8B9949FF}"/>
              </a:ext>
            </a:extLst>
          </p:cNvPr>
          <p:cNvSpPr txBox="1">
            <a:spLocks noChangeArrowheads="1"/>
          </p:cNvSpPr>
          <p:nvPr/>
        </p:nvSpPr>
        <p:spPr bwMode="auto">
          <a:xfrm>
            <a:off x="5615215" y="5153213"/>
            <a:ext cx="24929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Arial" panose="020B0604020202020204" pitchFamily="34" charset="0"/>
                <a:ea typeface="メイリオ"/>
                <a:cs typeface="+mn-cs"/>
              </a:rPr>
              <a:t>輝度が４段階の場合：</a:t>
            </a:r>
          </a:p>
        </p:txBody>
      </p:sp>
      <p:sp>
        <p:nvSpPr>
          <p:cNvPr id="10" name="Text Box 28">
            <a:extLst>
              <a:ext uri="{FF2B5EF4-FFF2-40B4-BE49-F238E27FC236}">
                <a16:creationId xmlns:a16="http://schemas.microsoft.com/office/drawing/2014/main" id="{0D157E78-4172-4896-B164-66A23F4EC92A}"/>
              </a:ext>
            </a:extLst>
          </p:cNvPr>
          <p:cNvSpPr txBox="1">
            <a:spLocks noChangeArrowheads="1"/>
          </p:cNvSpPr>
          <p:nvPr/>
        </p:nvSpPr>
        <p:spPr bwMode="auto">
          <a:xfrm>
            <a:off x="5700940" y="5499685"/>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0</a:t>
            </a:r>
          </a:p>
        </p:txBody>
      </p:sp>
      <p:sp>
        <p:nvSpPr>
          <p:cNvPr id="11" name="Text Box 29">
            <a:extLst>
              <a:ext uri="{FF2B5EF4-FFF2-40B4-BE49-F238E27FC236}">
                <a16:creationId xmlns:a16="http://schemas.microsoft.com/office/drawing/2014/main" id="{3AD418D3-9C08-4840-9C90-5F3FBF01572C}"/>
              </a:ext>
            </a:extLst>
          </p:cNvPr>
          <p:cNvSpPr txBox="1">
            <a:spLocks noChangeArrowheads="1"/>
          </p:cNvSpPr>
          <p:nvPr/>
        </p:nvSpPr>
        <p:spPr bwMode="auto">
          <a:xfrm>
            <a:off x="6115277" y="5488969"/>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1</a:t>
            </a:r>
          </a:p>
        </p:txBody>
      </p:sp>
      <p:sp>
        <p:nvSpPr>
          <p:cNvPr id="12" name="Text Box 30">
            <a:extLst>
              <a:ext uri="{FF2B5EF4-FFF2-40B4-BE49-F238E27FC236}">
                <a16:creationId xmlns:a16="http://schemas.microsoft.com/office/drawing/2014/main" id="{C5196C37-4131-47A2-9FD4-FC893CE43970}"/>
              </a:ext>
            </a:extLst>
          </p:cNvPr>
          <p:cNvSpPr txBox="1">
            <a:spLocks noChangeArrowheads="1"/>
          </p:cNvSpPr>
          <p:nvPr/>
        </p:nvSpPr>
        <p:spPr bwMode="auto">
          <a:xfrm>
            <a:off x="6529615" y="5488969"/>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2</a:t>
            </a:r>
          </a:p>
        </p:txBody>
      </p:sp>
      <p:sp>
        <p:nvSpPr>
          <p:cNvPr id="13" name="Text Box 31">
            <a:extLst>
              <a:ext uri="{FF2B5EF4-FFF2-40B4-BE49-F238E27FC236}">
                <a16:creationId xmlns:a16="http://schemas.microsoft.com/office/drawing/2014/main" id="{DD30A88E-26FE-4478-83CA-B6670FC2D81F}"/>
              </a:ext>
            </a:extLst>
          </p:cNvPr>
          <p:cNvSpPr txBox="1">
            <a:spLocks noChangeArrowheads="1"/>
          </p:cNvSpPr>
          <p:nvPr/>
        </p:nvSpPr>
        <p:spPr bwMode="auto">
          <a:xfrm>
            <a:off x="6943952" y="5488969"/>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3</a:t>
            </a:r>
          </a:p>
        </p:txBody>
      </p:sp>
      <p:sp>
        <p:nvSpPr>
          <p:cNvPr id="14" name="Rectangle 32">
            <a:extLst>
              <a:ext uri="{FF2B5EF4-FFF2-40B4-BE49-F238E27FC236}">
                <a16:creationId xmlns:a16="http://schemas.microsoft.com/office/drawing/2014/main" id="{8330AC70-92E7-4542-9BF0-E73CCC93E463}"/>
              </a:ext>
            </a:extLst>
          </p:cNvPr>
          <p:cNvSpPr>
            <a:spLocks noChangeArrowheads="1"/>
          </p:cNvSpPr>
          <p:nvPr/>
        </p:nvSpPr>
        <p:spPr bwMode="auto">
          <a:xfrm>
            <a:off x="5700940" y="5812819"/>
            <a:ext cx="215504" cy="215504"/>
          </a:xfrm>
          <a:prstGeom prst="rect">
            <a:avLst/>
          </a:prstGeom>
          <a:solidFill>
            <a:srgbClr val="00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5" name="Rectangle 33">
            <a:extLst>
              <a:ext uri="{FF2B5EF4-FFF2-40B4-BE49-F238E27FC236}">
                <a16:creationId xmlns:a16="http://schemas.microsoft.com/office/drawing/2014/main" id="{23D9946A-5DB3-48A1-A22C-25B6DE96F55E}"/>
              </a:ext>
            </a:extLst>
          </p:cNvPr>
          <p:cNvSpPr>
            <a:spLocks noChangeArrowheads="1"/>
          </p:cNvSpPr>
          <p:nvPr/>
        </p:nvSpPr>
        <p:spPr bwMode="auto">
          <a:xfrm>
            <a:off x="6133138" y="5812819"/>
            <a:ext cx="215503" cy="215504"/>
          </a:xfrm>
          <a:prstGeom prst="rect">
            <a:avLst/>
          </a:prstGeom>
          <a:solidFill>
            <a:srgbClr val="000000">
              <a:alpha val="60001"/>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6" name="Rectangle 34">
            <a:extLst>
              <a:ext uri="{FF2B5EF4-FFF2-40B4-BE49-F238E27FC236}">
                <a16:creationId xmlns:a16="http://schemas.microsoft.com/office/drawing/2014/main" id="{01C575B5-47F2-404F-9E42-1834CE7523E0}"/>
              </a:ext>
            </a:extLst>
          </p:cNvPr>
          <p:cNvSpPr>
            <a:spLocks noChangeArrowheads="1"/>
          </p:cNvSpPr>
          <p:nvPr/>
        </p:nvSpPr>
        <p:spPr bwMode="auto">
          <a:xfrm>
            <a:off x="6565334" y="5812819"/>
            <a:ext cx="215504" cy="215504"/>
          </a:xfrm>
          <a:prstGeom prst="rect">
            <a:avLst/>
          </a:prstGeom>
          <a:solidFill>
            <a:srgbClr val="000000">
              <a:alpha val="30000"/>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7" name="Rectangle 35">
            <a:extLst>
              <a:ext uri="{FF2B5EF4-FFF2-40B4-BE49-F238E27FC236}">
                <a16:creationId xmlns:a16="http://schemas.microsoft.com/office/drawing/2014/main" id="{A56BB04C-897D-447B-8EBC-59A9181075D3}"/>
              </a:ext>
            </a:extLst>
          </p:cNvPr>
          <p:cNvSpPr>
            <a:spLocks noChangeArrowheads="1"/>
          </p:cNvSpPr>
          <p:nvPr/>
        </p:nvSpPr>
        <p:spPr bwMode="auto">
          <a:xfrm>
            <a:off x="6997532" y="5812819"/>
            <a:ext cx="215503" cy="215504"/>
          </a:xfrm>
          <a:prstGeom prst="rect">
            <a:avLst/>
          </a:prstGeom>
          <a:solidFill>
            <a:srgbClr val="000000">
              <a:alpha val="0"/>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nvGrpSpPr>
          <p:cNvPr id="18" name="Group 56">
            <a:extLst>
              <a:ext uri="{FF2B5EF4-FFF2-40B4-BE49-F238E27FC236}">
                <a16:creationId xmlns:a16="http://schemas.microsoft.com/office/drawing/2014/main" id="{F635D6A2-D027-4934-8B7B-4ADF117A89AD}"/>
              </a:ext>
            </a:extLst>
          </p:cNvPr>
          <p:cNvGrpSpPr>
            <a:grpSpLocks noChangeAspect="1"/>
          </p:cNvGrpSpPr>
          <p:nvPr/>
        </p:nvGrpSpPr>
        <p:grpSpPr bwMode="auto">
          <a:xfrm>
            <a:off x="3158590" y="4431814"/>
            <a:ext cx="1843088" cy="1846659"/>
            <a:chOff x="3496" y="2063"/>
            <a:chExt cx="910" cy="912"/>
          </a:xfrm>
        </p:grpSpPr>
        <p:grpSp>
          <p:nvGrpSpPr>
            <p:cNvPr id="19" name="Group 36">
              <a:extLst>
                <a:ext uri="{FF2B5EF4-FFF2-40B4-BE49-F238E27FC236}">
                  <a16:creationId xmlns:a16="http://schemas.microsoft.com/office/drawing/2014/main" id="{492E5EDE-50DD-4A4C-B000-0BB05F0E2D03}"/>
                </a:ext>
              </a:extLst>
            </p:cNvPr>
            <p:cNvGrpSpPr>
              <a:grpSpLocks noChangeAspect="1"/>
            </p:cNvGrpSpPr>
            <p:nvPr/>
          </p:nvGrpSpPr>
          <p:grpSpPr bwMode="auto">
            <a:xfrm>
              <a:off x="3499" y="2065"/>
              <a:ext cx="907" cy="907"/>
              <a:chOff x="3323" y="2345"/>
              <a:chExt cx="925" cy="907"/>
            </a:xfrm>
          </p:grpSpPr>
          <p:sp>
            <p:nvSpPr>
              <p:cNvPr id="31" name="Rectangle 37">
                <a:extLst>
                  <a:ext uri="{FF2B5EF4-FFF2-40B4-BE49-F238E27FC236}">
                    <a16:creationId xmlns:a16="http://schemas.microsoft.com/office/drawing/2014/main" id="{16DFF47F-A891-4EFE-BF37-D3402C6577FE}"/>
                  </a:ext>
                </a:extLst>
              </p:cNvPr>
              <p:cNvSpPr>
                <a:spLocks noChangeAspect="1" noChangeArrowheads="1"/>
              </p:cNvSpPr>
              <p:nvPr/>
            </p:nvSpPr>
            <p:spPr bwMode="auto">
              <a:xfrm>
                <a:off x="332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2" name="Rectangle 38">
                <a:extLst>
                  <a:ext uri="{FF2B5EF4-FFF2-40B4-BE49-F238E27FC236}">
                    <a16:creationId xmlns:a16="http://schemas.microsoft.com/office/drawing/2014/main" id="{717F45D6-913C-4A3F-B8AA-5D51BEAB5F14}"/>
                  </a:ext>
                </a:extLst>
              </p:cNvPr>
              <p:cNvSpPr>
                <a:spLocks noChangeAspect="1" noChangeArrowheads="1"/>
              </p:cNvSpPr>
              <p:nvPr/>
            </p:nvSpPr>
            <p:spPr bwMode="auto">
              <a:xfrm>
                <a:off x="343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3" name="Rectangle 39">
                <a:extLst>
                  <a:ext uri="{FF2B5EF4-FFF2-40B4-BE49-F238E27FC236}">
                    <a16:creationId xmlns:a16="http://schemas.microsoft.com/office/drawing/2014/main" id="{9CC1F5A8-5CA9-42DC-8705-798B768EB457}"/>
                  </a:ext>
                </a:extLst>
              </p:cNvPr>
              <p:cNvSpPr>
                <a:spLocks noChangeAspect="1" noChangeArrowheads="1"/>
              </p:cNvSpPr>
              <p:nvPr/>
            </p:nvSpPr>
            <p:spPr bwMode="auto">
              <a:xfrm>
                <a:off x="355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4" name="Rectangle 40">
                <a:extLst>
                  <a:ext uri="{FF2B5EF4-FFF2-40B4-BE49-F238E27FC236}">
                    <a16:creationId xmlns:a16="http://schemas.microsoft.com/office/drawing/2014/main" id="{69858522-E399-427B-8DD6-43B4AC2EACB2}"/>
                  </a:ext>
                </a:extLst>
              </p:cNvPr>
              <p:cNvSpPr>
                <a:spLocks noChangeAspect="1" noChangeArrowheads="1"/>
              </p:cNvSpPr>
              <p:nvPr/>
            </p:nvSpPr>
            <p:spPr bwMode="auto">
              <a:xfrm>
                <a:off x="3671"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5" name="Rectangle 41">
                <a:extLst>
                  <a:ext uri="{FF2B5EF4-FFF2-40B4-BE49-F238E27FC236}">
                    <a16:creationId xmlns:a16="http://schemas.microsoft.com/office/drawing/2014/main" id="{504DE1DE-6FDB-4F81-B2C8-AFA330D53853}"/>
                  </a:ext>
                </a:extLst>
              </p:cNvPr>
              <p:cNvSpPr>
                <a:spLocks noChangeAspect="1" noChangeArrowheads="1"/>
              </p:cNvSpPr>
              <p:nvPr/>
            </p:nvSpPr>
            <p:spPr bwMode="auto">
              <a:xfrm>
                <a:off x="3787"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6" name="Rectangle 42">
                <a:extLst>
                  <a:ext uri="{FF2B5EF4-FFF2-40B4-BE49-F238E27FC236}">
                    <a16:creationId xmlns:a16="http://schemas.microsoft.com/office/drawing/2014/main" id="{576087DB-052A-4EDC-A711-45903D2DFF2C}"/>
                  </a:ext>
                </a:extLst>
              </p:cNvPr>
              <p:cNvSpPr>
                <a:spLocks noChangeAspect="1" noChangeArrowheads="1"/>
              </p:cNvSpPr>
              <p:nvPr/>
            </p:nvSpPr>
            <p:spPr bwMode="auto">
              <a:xfrm>
                <a:off x="390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7" name="Rectangle 43">
                <a:extLst>
                  <a:ext uri="{FF2B5EF4-FFF2-40B4-BE49-F238E27FC236}">
                    <a16:creationId xmlns:a16="http://schemas.microsoft.com/office/drawing/2014/main" id="{DAFFE401-0E53-4E83-9D62-FC9DF100C84F}"/>
                  </a:ext>
                </a:extLst>
              </p:cNvPr>
              <p:cNvSpPr>
                <a:spLocks noChangeAspect="1" noChangeArrowheads="1"/>
              </p:cNvSpPr>
              <p:nvPr/>
            </p:nvSpPr>
            <p:spPr bwMode="auto">
              <a:xfrm>
                <a:off x="401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8" name="Rectangle 44">
                <a:extLst>
                  <a:ext uri="{FF2B5EF4-FFF2-40B4-BE49-F238E27FC236}">
                    <a16:creationId xmlns:a16="http://schemas.microsoft.com/office/drawing/2014/main" id="{1710D67F-1903-4AB7-BDD6-90C3642BA44B}"/>
                  </a:ext>
                </a:extLst>
              </p:cNvPr>
              <p:cNvSpPr>
                <a:spLocks noChangeAspect="1" noChangeArrowheads="1"/>
              </p:cNvSpPr>
              <p:nvPr/>
            </p:nvSpPr>
            <p:spPr bwMode="auto">
              <a:xfrm>
                <a:off x="413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grpSp>
          <p:nvGrpSpPr>
            <p:cNvPr id="20" name="Group 45">
              <a:extLst>
                <a:ext uri="{FF2B5EF4-FFF2-40B4-BE49-F238E27FC236}">
                  <a16:creationId xmlns:a16="http://schemas.microsoft.com/office/drawing/2014/main" id="{977FAA1F-2780-4409-BAD0-17651FAC6CC8}"/>
                </a:ext>
              </a:extLst>
            </p:cNvPr>
            <p:cNvGrpSpPr>
              <a:grpSpLocks noChangeAspect="1"/>
            </p:cNvGrpSpPr>
            <p:nvPr/>
          </p:nvGrpSpPr>
          <p:grpSpPr bwMode="auto">
            <a:xfrm rot="5400000">
              <a:off x="3496" y="2068"/>
              <a:ext cx="907" cy="907"/>
              <a:chOff x="3323" y="2345"/>
              <a:chExt cx="925" cy="907"/>
            </a:xfrm>
          </p:grpSpPr>
          <p:sp>
            <p:nvSpPr>
              <p:cNvPr id="23" name="Rectangle 46">
                <a:extLst>
                  <a:ext uri="{FF2B5EF4-FFF2-40B4-BE49-F238E27FC236}">
                    <a16:creationId xmlns:a16="http://schemas.microsoft.com/office/drawing/2014/main" id="{AAEA434E-A02F-426C-8EB3-8570D24F76B5}"/>
                  </a:ext>
                </a:extLst>
              </p:cNvPr>
              <p:cNvSpPr>
                <a:spLocks noChangeAspect="1" noChangeArrowheads="1"/>
              </p:cNvSpPr>
              <p:nvPr/>
            </p:nvSpPr>
            <p:spPr bwMode="auto">
              <a:xfrm>
                <a:off x="332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4" name="Rectangle 47">
                <a:extLst>
                  <a:ext uri="{FF2B5EF4-FFF2-40B4-BE49-F238E27FC236}">
                    <a16:creationId xmlns:a16="http://schemas.microsoft.com/office/drawing/2014/main" id="{938F0FA7-2887-44D5-82CD-71E109F0E7AC}"/>
                  </a:ext>
                </a:extLst>
              </p:cNvPr>
              <p:cNvSpPr>
                <a:spLocks noChangeAspect="1" noChangeArrowheads="1"/>
              </p:cNvSpPr>
              <p:nvPr/>
            </p:nvSpPr>
            <p:spPr bwMode="auto">
              <a:xfrm>
                <a:off x="343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5" name="Rectangle 48">
                <a:extLst>
                  <a:ext uri="{FF2B5EF4-FFF2-40B4-BE49-F238E27FC236}">
                    <a16:creationId xmlns:a16="http://schemas.microsoft.com/office/drawing/2014/main" id="{423C9510-0CAB-4EBD-927E-1266DA8A8205}"/>
                  </a:ext>
                </a:extLst>
              </p:cNvPr>
              <p:cNvSpPr>
                <a:spLocks noChangeAspect="1" noChangeArrowheads="1"/>
              </p:cNvSpPr>
              <p:nvPr/>
            </p:nvSpPr>
            <p:spPr bwMode="auto">
              <a:xfrm>
                <a:off x="355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6" name="Rectangle 49">
                <a:extLst>
                  <a:ext uri="{FF2B5EF4-FFF2-40B4-BE49-F238E27FC236}">
                    <a16:creationId xmlns:a16="http://schemas.microsoft.com/office/drawing/2014/main" id="{4E9F1263-467E-468B-B1D0-90A6B9312BEB}"/>
                  </a:ext>
                </a:extLst>
              </p:cNvPr>
              <p:cNvSpPr>
                <a:spLocks noChangeAspect="1" noChangeArrowheads="1"/>
              </p:cNvSpPr>
              <p:nvPr/>
            </p:nvSpPr>
            <p:spPr bwMode="auto">
              <a:xfrm>
                <a:off x="3671"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7" name="Rectangle 50">
                <a:extLst>
                  <a:ext uri="{FF2B5EF4-FFF2-40B4-BE49-F238E27FC236}">
                    <a16:creationId xmlns:a16="http://schemas.microsoft.com/office/drawing/2014/main" id="{B0CEB749-5461-46E6-9995-ADA21FC17DAA}"/>
                  </a:ext>
                </a:extLst>
              </p:cNvPr>
              <p:cNvSpPr>
                <a:spLocks noChangeAspect="1" noChangeArrowheads="1"/>
              </p:cNvSpPr>
              <p:nvPr/>
            </p:nvSpPr>
            <p:spPr bwMode="auto">
              <a:xfrm>
                <a:off x="3787"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8" name="Rectangle 51">
                <a:extLst>
                  <a:ext uri="{FF2B5EF4-FFF2-40B4-BE49-F238E27FC236}">
                    <a16:creationId xmlns:a16="http://schemas.microsoft.com/office/drawing/2014/main" id="{FFFCF763-B8DF-4F87-9760-6B70D4F263BE}"/>
                  </a:ext>
                </a:extLst>
              </p:cNvPr>
              <p:cNvSpPr>
                <a:spLocks noChangeAspect="1" noChangeArrowheads="1"/>
              </p:cNvSpPr>
              <p:nvPr/>
            </p:nvSpPr>
            <p:spPr bwMode="auto">
              <a:xfrm>
                <a:off x="390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9" name="Rectangle 52">
                <a:extLst>
                  <a:ext uri="{FF2B5EF4-FFF2-40B4-BE49-F238E27FC236}">
                    <a16:creationId xmlns:a16="http://schemas.microsoft.com/office/drawing/2014/main" id="{A63838C5-FBBF-4360-A802-5173733E451C}"/>
                  </a:ext>
                </a:extLst>
              </p:cNvPr>
              <p:cNvSpPr>
                <a:spLocks noChangeAspect="1" noChangeArrowheads="1"/>
              </p:cNvSpPr>
              <p:nvPr/>
            </p:nvSpPr>
            <p:spPr bwMode="auto">
              <a:xfrm>
                <a:off x="401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0" name="Rectangle 53">
                <a:extLst>
                  <a:ext uri="{FF2B5EF4-FFF2-40B4-BE49-F238E27FC236}">
                    <a16:creationId xmlns:a16="http://schemas.microsoft.com/office/drawing/2014/main" id="{4CFC050B-1BC7-403C-9232-BA1EC6458DC8}"/>
                  </a:ext>
                </a:extLst>
              </p:cNvPr>
              <p:cNvSpPr>
                <a:spLocks noChangeAspect="1" noChangeArrowheads="1"/>
              </p:cNvSpPr>
              <p:nvPr/>
            </p:nvSpPr>
            <p:spPr bwMode="auto">
              <a:xfrm>
                <a:off x="413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sp>
          <p:nvSpPr>
            <p:cNvPr id="21" name="Rectangle 54">
              <a:extLst>
                <a:ext uri="{FF2B5EF4-FFF2-40B4-BE49-F238E27FC236}">
                  <a16:creationId xmlns:a16="http://schemas.microsoft.com/office/drawing/2014/main" id="{EA05B507-BD08-47AE-8B4F-3815FE191C7C}"/>
                </a:ext>
              </a:extLst>
            </p:cNvPr>
            <p:cNvSpPr>
              <a:spLocks noChangeAspect="1" noChangeArrowheads="1"/>
            </p:cNvSpPr>
            <p:nvPr/>
          </p:nvSpPr>
          <p:spPr bwMode="auto">
            <a:xfrm>
              <a:off x="3497" y="2063"/>
              <a:ext cx="904" cy="91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2" name="Rectangle 55">
              <a:extLst>
                <a:ext uri="{FF2B5EF4-FFF2-40B4-BE49-F238E27FC236}">
                  <a16:creationId xmlns:a16="http://schemas.microsoft.com/office/drawing/2014/main" id="{361F3701-4229-4168-958B-2E809C2B8C9D}"/>
                </a:ext>
              </a:extLst>
            </p:cNvPr>
            <p:cNvSpPr>
              <a:spLocks noChangeAspect="1" noChangeArrowheads="1"/>
            </p:cNvSpPr>
            <p:nvPr/>
          </p:nvSpPr>
          <p:spPr bwMode="auto">
            <a:xfrm>
              <a:off x="4067" y="2519"/>
              <a:ext cx="114" cy="114"/>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sp>
        <p:nvSpPr>
          <p:cNvPr id="39" name="Line 57">
            <a:extLst>
              <a:ext uri="{FF2B5EF4-FFF2-40B4-BE49-F238E27FC236}">
                <a16:creationId xmlns:a16="http://schemas.microsoft.com/office/drawing/2014/main" id="{B2BCDB5F-2318-4172-B9FA-6E0F55D5088B}"/>
              </a:ext>
            </a:extLst>
          </p:cNvPr>
          <p:cNvSpPr>
            <a:spLocks noChangeShapeType="1"/>
          </p:cNvSpPr>
          <p:nvPr/>
        </p:nvSpPr>
        <p:spPr bwMode="auto">
          <a:xfrm flipH="1">
            <a:off x="4549240" y="4728279"/>
            <a:ext cx="828675" cy="60960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Tree>
    <p:extLst>
      <p:ext uri="{BB962C8B-B14F-4D97-AF65-F5344CB8AC3E}">
        <p14:creationId xmlns:p14="http://schemas.microsoft.com/office/powerpoint/2010/main" val="73757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103B09-4B60-4A5A-9D51-6CE0C0307AA1}"/>
              </a:ext>
            </a:extLst>
          </p:cNvPr>
          <p:cNvSpPr>
            <a:spLocks noGrp="1"/>
          </p:cNvSpPr>
          <p:nvPr>
            <p:ph type="title"/>
          </p:nvPr>
        </p:nvSpPr>
        <p:spPr/>
        <p:txBody>
          <a:bodyPr>
            <a:normAutofit fontScale="90000"/>
          </a:bodyPr>
          <a:lstStyle/>
          <a:p>
            <a:r>
              <a:rPr kumimoji="1" lang="ja-JP" altLang="en-US" dirty="0"/>
              <a:t>カラー画像の成分</a:t>
            </a:r>
          </a:p>
        </p:txBody>
      </p:sp>
      <p:sp>
        <p:nvSpPr>
          <p:cNvPr id="3" name="コンテンツ プレースホルダー 2">
            <a:extLst>
              <a:ext uri="{FF2B5EF4-FFF2-40B4-BE49-F238E27FC236}">
                <a16:creationId xmlns:a16="http://schemas.microsoft.com/office/drawing/2014/main" id="{2B076904-8F70-44D2-956A-4E4047E2BC2A}"/>
              </a:ext>
            </a:extLst>
          </p:cNvPr>
          <p:cNvSpPr>
            <a:spLocks noGrp="1"/>
          </p:cNvSpPr>
          <p:nvPr>
            <p:ph idx="1"/>
          </p:nvPr>
        </p:nvSpPr>
        <p:spPr>
          <a:xfrm>
            <a:off x="321845" y="846253"/>
            <a:ext cx="8461208" cy="5836719"/>
          </a:xfrm>
        </p:spPr>
        <p:txBody>
          <a:bodyPr>
            <a:normAutofit/>
          </a:bodyPr>
          <a:lstStyle/>
          <a:p>
            <a:r>
              <a:rPr kumimoji="1" lang="en-US" altLang="ja-JP" b="1" dirty="0"/>
              <a:t>R</a:t>
            </a:r>
            <a:r>
              <a:rPr kumimoji="1" lang="ja-JP" altLang="en-US" b="1" dirty="0"/>
              <a:t>（赤）成分，</a:t>
            </a:r>
            <a:r>
              <a:rPr kumimoji="1" lang="en-US" altLang="ja-JP" b="1" dirty="0"/>
              <a:t>G</a:t>
            </a:r>
            <a:r>
              <a:rPr kumimoji="1" lang="ja-JP" altLang="en-US" b="1" dirty="0"/>
              <a:t>（緑）成分，</a:t>
            </a:r>
            <a:r>
              <a:rPr kumimoji="1" lang="en-US" altLang="ja-JP" b="1" dirty="0"/>
              <a:t>B</a:t>
            </a:r>
            <a:r>
              <a:rPr kumimoji="1" lang="ja-JP" altLang="en-US" b="1" dirty="0"/>
              <a:t>（青）成分</a:t>
            </a:r>
            <a:r>
              <a:rPr kumimoji="1" lang="ja-JP" altLang="en-US" dirty="0"/>
              <a:t>で考える場合</a:t>
            </a:r>
            <a:endParaRPr kumimoji="1" lang="en-US" altLang="ja-JP" dirty="0"/>
          </a:p>
          <a:p>
            <a:endParaRPr lang="en-US" altLang="ja-JP" dirty="0"/>
          </a:p>
          <a:p>
            <a:endParaRPr kumimoji="1" lang="en-US" altLang="ja-JP" dirty="0"/>
          </a:p>
          <a:p>
            <a:endParaRPr lang="en-US" altLang="ja-JP" dirty="0"/>
          </a:p>
          <a:p>
            <a:pPr marL="0" indent="0">
              <a:buNone/>
            </a:pPr>
            <a:endParaRPr lang="en-US" altLang="ja-JP" dirty="0"/>
          </a:p>
          <a:p>
            <a:r>
              <a:rPr kumimoji="1" lang="ja-JP" altLang="en-US" b="1" dirty="0"/>
              <a:t>輝度成分，色成分</a:t>
            </a:r>
            <a:r>
              <a:rPr kumimoji="1" lang="ja-JP" altLang="en-US" dirty="0"/>
              <a:t>で考える場合</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9CCC3126-7472-4CD9-9025-EC820FEE62E5}"/>
              </a:ext>
            </a:extLst>
          </p:cNvPr>
          <p:cNvSpPr>
            <a:spLocks noGrp="1"/>
          </p:cNvSpPr>
          <p:nvPr>
            <p:ph type="sldNum" sz="quarter" idx="12"/>
          </p:nvPr>
        </p:nvSpPr>
        <p:spPr>
          <a:xfrm>
            <a:off x="7086600" y="642807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A53DF07D-0F29-4951-B569-A57CE7B2342C}"/>
              </a:ext>
            </a:extLst>
          </p:cNvPr>
          <p:cNvSpPr/>
          <p:nvPr/>
        </p:nvSpPr>
        <p:spPr>
          <a:xfrm>
            <a:off x="2494761" y="3365259"/>
            <a:ext cx="503754" cy="4937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5306CB1C-69D4-4107-B70E-FC991C1F6F94}"/>
              </a:ext>
            </a:extLst>
          </p:cNvPr>
          <p:cNvSpPr/>
          <p:nvPr/>
        </p:nvSpPr>
        <p:spPr>
          <a:xfrm>
            <a:off x="4622845" y="3365259"/>
            <a:ext cx="503754" cy="493765"/>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EC45AC6-EDE2-4FD1-91A4-8534C6C9FAF4}"/>
              </a:ext>
            </a:extLst>
          </p:cNvPr>
          <p:cNvSpPr/>
          <p:nvPr/>
        </p:nvSpPr>
        <p:spPr>
          <a:xfrm>
            <a:off x="6750929" y="3365259"/>
            <a:ext cx="503754" cy="493765"/>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C92BEE57-EA9E-48D2-ED0E-1D3DCB5A6C66}"/>
              </a:ext>
            </a:extLst>
          </p:cNvPr>
          <p:cNvPicPr>
            <a:picLocks noChangeAspect="1"/>
          </p:cNvPicPr>
          <p:nvPr/>
        </p:nvPicPr>
        <p:blipFill>
          <a:blip r:embed="rId2"/>
          <a:stretch>
            <a:fillRect/>
          </a:stretch>
        </p:blipFill>
        <p:spPr>
          <a:xfrm>
            <a:off x="686101" y="1876566"/>
            <a:ext cx="993852" cy="1300465"/>
          </a:xfrm>
          <a:prstGeom prst="rect">
            <a:avLst/>
          </a:prstGeom>
        </p:spPr>
      </p:pic>
      <p:pic>
        <p:nvPicPr>
          <p:cNvPr id="11" name="図 10">
            <a:extLst>
              <a:ext uri="{FF2B5EF4-FFF2-40B4-BE49-F238E27FC236}">
                <a16:creationId xmlns:a16="http://schemas.microsoft.com/office/drawing/2014/main" id="{1E217432-E596-7EC0-8BB2-6C03F2C7EE33}"/>
              </a:ext>
            </a:extLst>
          </p:cNvPr>
          <p:cNvPicPr>
            <a:picLocks noChangeAspect="1"/>
          </p:cNvPicPr>
          <p:nvPr/>
        </p:nvPicPr>
        <p:blipFill>
          <a:blip r:embed="rId3"/>
          <a:stretch>
            <a:fillRect/>
          </a:stretch>
        </p:blipFill>
        <p:spPr>
          <a:xfrm>
            <a:off x="2746638" y="1920891"/>
            <a:ext cx="988566" cy="1305751"/>
          </a:xfrm>
          <a:prstGeom prst="rect">
            <a:avLst/>
          </a:prstGeom>
        </p:spPr>
      </p:pic>
      <p:pic>
        <p:nvPicPr>
          <p:cNvPr id="13" name="図 12">
            <a:extLst>
              <a:ext uri="{FF2B5EF4-FFF2-40B4-BE49-F238E27FC236}">
                <a16:creationId xmlns:a16="http://schemas.microsoft.com/office/drawing/2014/main" id="{6D11D14B-E766-7D4F-B45B-0AED5DF1093A}"/>
              </a:ext>
            </a:extLst>
          </p:cNvPr>
          <p:cNvPicPr>
            <a:picLocks noChangeAspect="1"/>
          </p:cNvPicPr>
          <p:nvPr/>
        </p:nvPicPr>
        <p:blipFill>
          <a:blip r:embed="rId4"/>
          <a:stretch>
            <a:fillRect/>
          </a:stretch>
        </p:blipFill>
        <p:spPr>
          <a:xfrm>
            <a:off x="4874722" y="1920892"/>
            <a:ext cx="988566" cy="1305751"/>
          </a:xfrm>
          <a:prstGeom prst="rect">
            <a:avLst/>
          </a:prstGeom>
        </p:spPr>
      </p:pic>
      <p:pic>
        <p:nvPicPr>
          <p:cNvPr id="15" name="図 14">
            <a:extLst>
              <a:ext uri="{FF2B5EF4-FFF2-40B4-BE49-F238E27FC236}">
                <a16:creationId xmlns:a16="http://schemas.microsoft.com/office/drawing/2014/main" id="{3077EF89-9B78-BC5D-4D13-7E394B1239E0}"/>
              </a:ext>
            </a:extLst>
          </p:cNvPr>
          <p:cNvPicPr>
            <a:picLocks noChangeAspect="1"/>
          </p:cNvPicPr>
          <p:nvPr/>
        </p:nvPicPr>
        <p:blipFill>
          <a:blip r:embed="rId5"/>
          <a:stretch>
            <a:fillRect/>
          </a:stretch>
        </p:blipFill>
        <p:spPr>
          <a:xfrm>
            <a:off x="7002806" y="1920892"/>
            <a:ext cx="988566" cy="1305751"/>
          </a:xfrm>
          <a:prstGeom prst="rect">
            <a:avLst/>
          </a:prstGeom>
        </p:spPr>
      </p:pic>
      <p:sp>
        <p:nvSpPr>
          <p:cNvPr id="17" name="テキスト ボックス 16">
            <a:extLst>
              <a:ext uri="{FF2B5EF4-FFF2-40B4-BE49-F238E27FC236}">
                <a16:creationId xmlns:a16="http://schemas.microsoft.com/office/drawing/2014/main" id="{9459C236-B7BD-A558-2417-AC32B766B55F}"/>
              </a:ext>
            </a:extLst>
          </p:cNvPr>
          <p:cNvSpPr txBox="1"/>
          <p:nvPr/>
        </p:nvSpPr>
        <p:spPr>
          <a:xfrm>
            <a:off x="2998515" y="3452215"/>
            <a:ext cx="4572000" cy="369332"/>
          </a:xfrm>
          <a:prstGeom prst="rect">
            <a:avLst/>
          </a:prstGeom>
          <a:noFill/>
        </p:spPr>
        <p:txBody>
          <a:bodyPr wrap="square">
            <a:spAutoFit/>
          </a:bodyPr>
          <a:lstStyle/>
          <a:p>
            <a:r>
              <a:rPr kumimoji="1" lang="en-US" altLang="ja-JP" dirty="0"/>
              <a:t>R</a:t>
            </a:r>
            <a:r>
              <a:rPr kumimoji="1" lang="ja-JP" altLang="en-US" dirty="0"/>
              <a:t>（赤）成分</a:t>
            </a:r>
            <a:endParaRPr lang="ja-JP" altLang="en-US" dirty="0"/>
          </a:p>
        </p:txBody>
      </p:sp>
      <p:sp>
        <p:nvSpPr>
          <p:cNvPr id="18" name="テキスト ボックス 17">
            <a:extLst>
              <a:ext uri="{FF2B5EF4-FFF2-40B4-BE49-F238E27FC236}">
                <a16:creationId xmlns:a16="http://schemas.microsoft.com/office/drawing/2014/main" id="{2E2D9354-1A0F-C5ED-79C4-F193AFC2636C}"/>
              </a:ext>
            </a:extLst>
          </p:cNvPr>
          <p:cNvSpPr txBox="1"/>
          <p:nvPr/>
        </p:nvSpPr>
        <p:spPr>
          <a:xfrm>
            <a:off x="5117128" y="3448637"/>
            <a:ext cx="1590677" cy="369332"/>
          </a:xfrm>
          <a:prstGeom prst="rect">
            <a:avLst/>
          </a:prstGeom>
          <a:noFill/>
        </p:spPr>
        <p:txBody>
          <a:bodyPr wrap="square">
            <a:spAutoFit/>
          </a:bodyPr>
          <a:lstStyle/>
          <a:p>
            <a:r>
              <a:rPr kumimoji="1" lang="en-US" altLang="ja-JP" dirty="0"/>
              <a:t>G</a:t>
            </a:r>
            <a:r>
              <a:rPr kumimoji="1" lang="ja-JP" altLang="en-US" dirty="0"/>
              <a:t>（緑）成分</a:t>
            </a:r>
            <a:endParaRPr lang="ja-JP" altLang="en-US" dirty="0"/>
          </a:p>
        </p:txBody>
      </p:sp>
      <p:sp>
        <p:nvSpPr>
          <p:cNvPr id="19" name="テキスト ボックス 18">
            <a:extLst>
              <a:ext uri="{FF2B5EF4-FFF2-40B4-BE49-F238E27FC236}">
                <a16:creationId xmlns:a16="http://schemas.microsoft.com/office/drawing/2014/main" id="{8F7DC865-9626-83CA-0AEB-F2D02593472A}"/>
              </a:ext>
            </a:extLst>
          </p:cNvPr>
          <p:cNvSpPr txBox="1"/>
          <p:nvPr/>
        </p:nvSpPr>
        <p:spPr>
          <a:xfrm>
            <a:off x="7254683" y="3448637"/>
            <a:ext cx="1729899" cy="369332"/>
          </a:xfrm>
          <a:prstGeom prst="rect">
            <a:avLst/>
          </a:prstGeom>
          <a:noFill/>
        </p:spPr>
        <p:txBody>
          <a:bodyPr wrap="square">
            <a:spAutoFit/>
          </a:bodyPr>
          <a:lstStyle/>
          <a:p>
            <a:r>
              <a:rPr kumimoji="1" lang="en-US" altLang="ja-JP" dirty="0"/>
              <a:t>B</a:t>
            </a:r>
            <a:r>
              <a:rPr kumimoji="1" lang="ja-JP" altLang="en-US" dirty="0"/>
              <a:t>（青）成分</a:t>
            </a:r>
            <a:endParaRPr lang="ja-JP" altLang="en-US" dirty="0"/>
          </a:p>
        </p:txBody>
      </p:sp>
      <p:sp>
        <p:nvSpPr>
          <p:cNvPr id="20" name="矢印: 右 19">
            <a:extLst>
              <a:ext uri="{FF2B5EF4-FFF2-40B4-BE49-F238E27FC236}">
                <a16:creationId xmlns:a16="http://schemas.microsoft.com/office/drawing/2014/main" id="{826B6ADB-9A9F-1D93-7FD8-CB74F1A29573}"/>
              </a:ext>
            </a:extLst>
          </p:cNvPr>
          <p:cNvSpPr/>
          <p:nvPr/>
        </p:nvSpPr>
        <p:spPr>
          <a:xfrm>
            <a:off x="1985724" y="2296857"/>
            <a:ext cx="323385" cy="579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1F4CA5C6-5BE1-45AC-CA42-7A020324B2A5}"/>
              </a:ext>
            </a:extLst>
          </p:cNvPr>
          <p:cNvPicPr>
            <a:picLocks noChangeAspect="1"/>
          </p:cNvPicPr>
          <p:nvPr/>
        </p:nvPicPr>
        <p:blipFill>
          <a:blip r:embed="rId2"/>
          <a:stretch>
            <a:fillRect/>
          </a:stretch>
        </p:blipFill>
        <p:spPr>
          <a:xfrm>
            <a:off x="686101" y="4838927"/>
            <a:ext cx="993852" cy="1300465"/>
          </a:xfrm>
          <a:prstGeom prst="rect">
            <a:avLst/>
          </a:prstGeom>
        </p:spPr>
      </p:pic>
      <p:sp>
        <p:nvSpPr>
          <p:cNvPr id="23" name="矢印: 右 22">
            <a:extLst>
              <a:ext uri="{FF2B5EF4-FFF2-40B4-BE49-F238E27FC236}">
                <a16:creationId xmlns:a16="http://schemas.microsoft.com/office/drawing/2014/main" id="{071D268C-AFEF-DB03-12A7-E28610F1407F}"/>
              </a:ext>
            </a:extLst>
          </p:cNvPr>
          <p:cNvSpPr/>
          <p:nvPr/>
        </p:nvSpPr>
        <p:spPr>
          <a:xfrm>
            <a:off x="1985724" y="5259218"/>
            <a:ext cx="323385" cy="579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36BB562D-C325-B529-E55F-FD485C3C8F9C}"/>
              </a:ext>
            </a:extLst>
          </p:cNvPr>
          <p:cNvPicPr>
            <a:picLocks noChangeAspect="1"/>
          </p:cNvPicPr>
          <p:nvPr/>
        </p:nvPicPr>
        <p:blipFill>
          <a:blip r:embed="rId6"/>
          <a:stretch>
            <a:fillRect/>
          </a:stretch>
        </p:blipFill>
        <p:spPr>
          <a:xfrm>
            <a:off x="2614880" y="4826659"/>
            <a:ext cx="993852" cy="1312733"/>
          </a:xfrm>
          <a:prstGeom prst="rect">
            <a:avLst/>
          </a:prstGeom>
        </p:spPr>
      </p:pic>
      <p:sp>
        <p:nvSpPr>
          <p:cNvPr id="25" name="テキスト ボックス 24">
            <a:extLst>
              <a:ext uri="{FF2B5EF4-FFF2-40B4-BE49-F238E27FC236}">
                <a16:creationId xmlns:a16="http://schemas.microsoft.com/office/drawing/2014/main" id="{6F082C22-E94F-41AF-E8E5-CF6E4E01BB37}"/>
              </a:ext>
            </a:extLst>
          </p:cNvPr>
          <p:cNvSpPr txBox="1"/>
          <p:nvPr/>
        </p:nvSpPr>
        <p:spPr>
          <a:xfrm>
            <a:off x="2588722" y="6313640"/>
            <a:ext cx="1146482" cy="369332"/>
          </a:xfrm>
          <a:prstGeom prst="rect">
            <a:avLst/>
          </a:prstGeom>
          <a:noFill/>
        </p:spPr>
        <p:txBody>
          <a:bodyPr wrap="square">
            <a:spAutoFit/>
          </a:bodyPr>
          <a:lstStyle/>
          <a:p>
            <a:r>
              <a:rPr kumimoji="1" lang="ja-JP" altLang="en-US" dirty="0"/>
              <a:t>輝度成分</a:t>
            </a:r>
            <a:endParaRPr lang="ja-JP" altLang="en-US" dirty="0"/>
          </a:p>
        </p:txBody>
      </p:sp>
      <p:pic>
        <p:nvPicPr>
          <p:cNvPr id="10" name="図 9">
            <a:extLst>
              <a:ext uri="{FF2B5EF4-FFF2-40B4-BE49-F238E27FC236}">
                <a16:creationId xmlns:a16="http://schemas.microsoft.com/office/drawing/2014/main" id="{A3AEBCD3-B70D-E3B1-7CB1-C764E39C606A}"/>
              </a:ext>
            </a:extLst>
          </p:cNvPr>
          <p:cNvPicPr>
            <a:picLocks noChangeAspect="1"/>
          </p:cNvPicPr>
          <p:nvPr/>
        </p:nvPicPr>
        <p:blipFill>
          <a:blip r:embed="rId7"/>
          <a:stretch>
            <a:fillRect/>
          </a:stretch>
        </p:blipFill>
        <p:spPr>
          <a:xfrm>
            <a:off x="4290663" y="4821937"/>
            <a:ext cx="993852" cy="1312733"/>
          </a:xfrm>
          <a:prstGeom prst="rect">
            <a:avLst/>
          </a:prstGeom>
        </p:spPr>
      </p:pic>
      <p:sp>
        <p:nvSpPr>
          <p:cNvPr id="26" name="テキスト ボックス 25">
            <a:extLst>
              <a:ext uri="{FF2B5EF4-FFF2-40B4-BE49-F238E27FC236}">
                <a16:creationId xmlns:a16="http://schemas.microsoft.com/office/drawing/2014/main" id="{7DC274D6-37A8-EE31-3217-135E7EA27FBD}"/>
              </a:ext>
            </a:extLst>
          </p:cNvPr>
          <p:cNvSpPr txBox="1"/>
          <p:nvPr/>
        </p:nvSpPr>
        <p:spPr>
          <a:xfrm>
            <a:off x="4214348" y="6313640"/>
            <a:ext cx="1146482" cy="369332"/>
          </a:xfrm>
          <a:prstGeom prst="rect">
            <a:avLst/>
          </a:prstGeom>
          <a:noFill/>
        </p:spPr>
        <p:txBody>
          <a:bodyPr wrap="square">
            <a:spAutoFit/>
          </a:bodyPr>
          <a:lstStyle/>
          <a:p>
            <a:r>
              <a:rPr kumimoji="1" lang="ja-JP" altLang="en-US" dirty="0"/>
              <a:t>色成分</a:t>
            </a:r>
            <a:endParaRPr lang="ja-JP" altLang="en-US" dirty="0"/>
          </a:p>
        </p:txBody>
      </p:sp>
    </p:spTree>
    <p:extLst>
      <p:ext uri="{BB962C8B-B14F-4D97-AF65-F5344CB8AC3E}">
        <p14:creationId xmlns:p14="http://schemas.microsoft.com/office/powerpoint/2010/main" val="85369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103B09-4B60-4A5A-9D51-6CE0C0307AA1}"/>
              </a:ext>
            </a:extLst>
          </p:cNvPr>
          <p:cNvSpPr>
            <a:spLocks noGrp="1"/>
          </p:cNvSpPr>
          <p:nvPr>
            <p:ph type="title"/>
          </p:nvPr>
        </p:nvSpPr>
        <p:spPr>
          <a:xfrm>
            <a:off x="321845" y="175027"/>
            <a:ext cx="8004008" cy="733903"/>
          </a:xfrm>
        </p:spPr>
        <p:txBody>
          <a:bodyPr>
            <a:normAutofit fontScale="90000"/>
          </a:bodyPr>
          <a:lstStyle/>
          <a:p>
            <a:r>
              <a:rPr kumimoji="1" lang="en-US" altLang="ja-JP" dirty="0"/>
              <a:t>R</a:t>
            </a:r>
            <a:r>
              <a:rPr kumimoji="1" lang="ja-JP" altLang="en-US" dirty="0"/>
              <a:t>（赤）成分，</a:t>
            </a:r>
            <a:r>
              <a:rPr kumimoji="1" lang="en-US" altLang="ja-JP" dirty="0"/>
              <a:t>G</a:t>
            </a:r>
            <a:r>
              <a:rPr kumimoji="1" lang="ja-JP" altLang="en-US" dirty="0"/>
              <a:t>（緑），</a:t>
            </a:r>
            <a:r>
              <a:rPr kumimoji="1" lang="en-US" altLang="ja-JP" dirty="0"/>
              <a:t>B</a:t>
            </a:r>
            <a:r>
              <a:rPr kumimoji="1" lang="ja-JP" altLang="en-US" dirty="0"/>
              <a:t>（青）成分で考える場合</a:t>
            </a:r>
          </a:p>
        </p:txBody>
      </p:sp>
      <p:sp>
        <p:nvSpPr>
          <p:cNvPr id="4" name="スライド番号プレースホルダー 3">
            <a:extLst>
              <a:ext uri="{FF2B5EF4-FFF2-40B4-BE49-F238E27FC236}">
                <a16:creationId xmlns:a16="http://schemas.microsoft.com/office/drawing/2014/main" id="{9CCC3126-7472-4CD9-9025-EC820FEE62E5}"/>
              </a:ext>
            </a:extLst>
          </p:cNvPr>
          <p:cNvSpPr>
            <a:spLocks noGrp="1"/>
          </p:cNvSpPr>
          <p:nvPr>
            <p:ph type="sldNum" sz="quarter" idx="12"/>
          </p:nvPr>
        </p:nvSpPr>
        <p:spPr>
          <a:xfrm>
            <a:off x="7086600" y="642807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A53DF07D-0F29-4951-B569-A57CE7B2342C}"/>
              </a:ext>
            </a:extLst>
          </p:cNvPr>
          <p:cNvSpPr/>
          <p:nvPr/>
        </p:nvSpPr>
        <p:spPr>
          <a:xfrm>
            <a:off x="2494761" y="2935235"/>
            <a:ext cx="503754" cy="4937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5306CB1C-69D4-4107-B70E-FC991C1F6F94}"/>
              </a:ext>
            </a:extLst>
          </p:cNvPr>
          <p:cNvSpPr/>
          <p:nvPr/>
        </p:nvSpPr>
        <p:spPr>
          <a:xfrm>
            <a:off x="4622845" y="2935235"/>
            <a:ext cx="503754" cy="493765"/>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EC45AC6-EDE2-4FD1-91A4-8534C6C9FAF4}"/>
              </a:ext>
            </a:extLst>
          </p:cNvPr>
          <p:cNvSpPr/>
          <p:nvPr/>
        </p:nvSpPr>
        <p:spPr>
          <a:xfrm>
            <a:off x="6750929" y="2935235"/>
            <a:ext cx="503754" cy="493765"/>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C92BEE57-EA9E-48D2-ED0E-1D3DCB5A6C66}"/>
              </a:ext>
            </a:extLst>
          </p:cNvPr>
          <p:cNvPicPr>
            <a:picLocks noChangeAspect="1"/>
          </p:cNvPicPr>
          <p:nvPr/>
        </p:nvPicPr>
        <p:blipFill>
          <a:blip r:embed="rId2"/>
          <a:stretch>
            <a:fillRect/>
          </a:stretch>
        </p:blipFill>
        <p:spPr>
          <a:xfrm>
            <a:off x="686101" y="1446542"/>
            <a:ext cx="993852" cy="1300465"/>
          </a:xfrm>
          <a:prstGeom prst="rect">
            <a:avLst/>
          </a:prstGeom>
        </p:spPr>
      </p:pic>
      <p:pic>
        <p:nvPicPr>
          <p:cNvPr id="11" name="図 10">
            <a:extLst>
              <a:ext uri="{FF2B5EF4-FFF2-40B4-BE49-F238E27FC236}">
                <a16:creationId xmlns:a16="http://schemas.microsoft.com/office/drawing/2014/main" id="{1E217432-E596-7EC0-8BB2-6C03F2C7EE33}"/>
              </a:ext>
            </a:extLst>
          </p:cNvPr>
          <p:cNvPicPr>
            <a:picLocks noChangeAspect="1"/>
          </p:cNvPicPr>
          <p:nvPr/>
        </p:nvPicPr>
        <p:blipFill>
          <a:blip r:embed="rId3"/>
          <a:stretch>
            <a:fillRect/>
          </a:stretch>
        </p:blipFill>
        <p:spPr>
          <a:xfrm>
            <a:off x="2746638" y="1490867"/>
            <a:ext cx="988566" cy="1305751"/>
          </a:xfrm>
          <a:prstGeom prst="rect">
            <a:avLst/>
          </a:prstGeom>
        </p:spPr>
      </p:pic>
      <p:pic>
        <p:nvPicPr>
          <p:cNvPr id="13" name="図 12">
            <a:extLst>
              <a:ext uri="{FF2B5EF4-FFF2-40B4-BE49-F238E27FC236}">
                <a16:creationId xmlns:a16="http://schemas.microsoft.com/office/drawing/2014/main" id="{6D11D14B-E766-7D4F-B45B-0AED5DF1093A}"/>
              </a:ext>
            </a:extLst>
          </p:cNvPr>
          <p:cNvPicPr>
            <a:picLocks noChangeAspect="1"/>
          </p:cNvPicPr>
          <p:nvPr/>
        </p:nvPicPr>
        <p:blipFill>
          <a:blip r:embed="rId4"/>
          <a:stretch>
            <a:fillRect/>
          </a:stretch>
        </p:blipFill>
        <p:spPr>
          <a:xfrm>
            <a:off x="4874722" y="1490868"/>
            <a:ext cx="988566" cy="1305751"/>
          </a:xfrm>
          <a:prstGeom prst="rect">
            <a:avLst/>
          </a:prstGeom>
        </p:spPr>
      </p:pic>
      <p:pic>
        <p:nvPicPr>
          <p:cNvPr id="15" name="図 14">
            <a:extLst>
              <a:ext uri="{FF2B5EF4-FFF2-40B4-BE49-F238E27FC236}">
                <a16:creationId xmlns:a16="http://schemas.microsoft.com/office/drawing/2014/main" id="{3077EF89-9B78-BC5D-4D13-7E394B1239E0}"/>
              </a:ext>
            </a:extLst>
          </p:cNvPr>
          <p:cNvPicPr>
            <a:picLocks noChangeAspect="1"/>
          </p:cNvPicPr>
          <p:nvPr/>
        </p:nvPicPr>
        <p:blipFill>
          <a:blip r:embed="rId5"/>
          <a:stretch>
            <a:fillRect/>
          </a:stretch>
        </p:blipFill>
        <p:spPr>
          <a:xfrm>
            <a:off x="7002806" y="1490868"/>
            <a:ext cx="988566" cy="1305751"/>
          </a:xfrm>
          <a:prstGeom prst="rect">
            <a:avLst/>
          </a:prstGeom>
        </p:spPr>
      </p:pic>
      <p:sp>
        <p:nvSpPr>
          <p:cNvPr id="17" name="テキスト ボックス 16">
            <a:extLst>
              <a:ext uri="{FF2B5EF4-FFF2-40B4-BE49-F238E27FC236}">
                <a16:creationId xmlns:a16="http://schemas.microsoft.com/office/drawing/2014/main" id="{9459C236-B7BD-A558-2417-AC32B766B55F}"/>
              </a:ext>
            </a:extLst>
          </p:cNvPr>
          <p:cNvSpPr txBox="1"/>
          <p:nvPr/>
        </p:nvSpPr>
        <p:spPr>
          <a:xfrm>
            <a:off x="2998515" y="3022191"/>
            <a:ext cx="4572000" cy="369332"/>
          </a:xfrm>
          <a:prstGeom prst="rect">
            <a:avLst/>
          </a:prstGeom>
          <a:noFill/>
        </p:spPr>
        <p:txBody>
          <a:bodyPr wrap="square">
            <a:spAutoFit/>
          </a:bodyPr>
          <a:lstStyle/>
          <a:p>
            <a:r>
              <a:rPr kumimoji="1" lang="en-US" altLang="ja-JP" dirty="0"/>
              <a:t>R</a:t>
            </a:r>
            <a:r>
              <a:rPr kumimoji="1" lang="ja-JP" altLang="en-US" dirty="0"/>
              <a:t>（赤）成分</a:t>
            </a:r>
            <a:endParaRPr lang="ja-JP" altLang="en-US" dirty="0"/>
          </a:p>
        </p:txBody>
      </p:sp>
      <p:sp>
        <p:nvSpPr>
          <p:cNvPr id="18" name="テキスト ボックス 17">
            <a:extLst>
              <a:ext uri="{FF2B5EF4-FFF2-40B4-BE49-F238E27FC236}">
                <a16:creationId xmlns:a16="http://schemas.microsoft.com/office/drawing/2014/main" id="{2E2D9354-1A0F-C5ED-79C4-F193AFC2636C}"/>
              </a:ext>
            </a:extLst>
          </p:cNvPr>
          <p:cNvSpPr txBox="1"/>
          <p:nvPr/>
        </p:nvSpPr>
        <p:spPr>
          <a:xfrm>
            <a:off x="5117128" y="3018613"/>
            <a:ext cx="1590677" cy="369332"/>
          </a:xfrm>
          <a:prstGeom prst="rect">
            <a:avLst/>
          </a:prstGeom>
          <a:noFill/>
        </p:spPr>
        <p:txBody>
          <a:bodyPr wrap="square">
            <a:spAutoFit/>
          </a:bodyPr>
          <a:lstStyle/>
          <a:p>
            <a:r>
              <a:rPr kumimoji="1" lang="en-US" altLang="ja-JP" dirty="0"/>
              <a:t>G</a:t>
            </a:r>
            <a:r>
              <a:rPr kumimoji="1" lang="ja-JP" altLang="en-US" dirty="0"/>
              <a:t>（緑）成分</a:t>
            </a:r>
            <a:endParaRPr lang="ja-JP" altLang="en-US" dirty="0"/>
          </a:p>
        </p:txBody>
      </p:sp>
      <p:sp>
        <p:nvSpPr>
          <p:cNvPr id="19" name="テキスト ボックス 18">
            <a:extLst>
              <a:ext uri="{FF2B5EF4-FFF2-40B4-BE49-F238E27FC236}">
                <a16:creationId xmlns:a16="http://schemas.microsoft.com/office/drawing/2014/main" id="{8F7DC865-9626-83CA-0AEB-F2D02593472A}"/>
              </a:ext>
            </a:extLst>
          </p:cNvPr>
          <p:cNvSpPr txBox="1"/>
          <p:nvPr/>
        </p:nvSpPr>
        <p:spPr>
          <a:xfrm>
            <a:off x="7254683" y="3018613"/>
            <a:ext cx="1729899" cy="369332"/>
          </a:xfrm>
          <a:prstGeom prst="rect">
            <a:avLst/>
          </a:prstGeom>
          <a:noFill/>
        </p:spPr>
        <p:txBody>
          <a:bodyPr wrap="square">
            <a:spAutoFit/>
          </a:bodyPr>
          <a:lstStyle/>
          <a:p>
            <a:r>
              <a:rPr kumimoji="1" lang="en-US" altLang="ja-JP" dirty="0"/>
              <a:t>B</a:t>
            </a:r>
            <a:r>
              <a:rPr kumimoji="1" lang="ja-JP" altLang="en-US" dirty="0"/>
              <a:t>（青）成分</a:t>
            </a:r>
            <a:endParaRPr lang="ja-JP" altLang="en-US" dirty="0"/>
          </a:p>
        </p:txBody>
      </p:sp>
      <p:sp>
        <p:nvSpPr>
          <p:cNvPr id="20" name="矢印: 右 19">
            <a:extLst>
              <a:ext uri="{FF2B5EF4-FFF2-40B4-BE49-F238E27FC236}">
                <a16:creationId xmlns:a16="http://schemas.microsoft.com/office/drawing/2014/main" id="{826B6ADB-9A9F-1D93-7FD8-CB74F1A29573}"/>
              </a:ext>
            </a:extLst>
          </p:cNvPr>
          <p:cNvSpPr/>
          <p:nvPr/>
        </p:nvSpPr>
        <p:spPr>
          <a:xfrm>
            <a:off x="1985724" y="1866833"/>
            <a:ext cx="323385" cy="579863"/>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1D615919-69F2-E84E-A085-4E59EE3E8E0B}"/>
              </a:ext>
            </a:extLst>
          </p:cNvPr>
          <p:cNvSpPr/>
          <p:nvPr/>
        </p:nvSpPr>
        <p:spPr>
          <a:xfrm rot="5400000">
            <a:off x="2948915" y="3854202"/>
            <a:ext cx="584011" cy="33182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9564FD62-E371-2D40-D715-4EBD2721ED11}"/>
              </a:ext>
            </a:extLst>
          </p:cNvPr>
          <p:cNvSpPr/>
          <p:nvPr/>
        </p:nvSpPr>
        <p:spPr>
          <a:xfrm rot="5400000">
            <a:off x="5076999" y="3854201"/>
            <a:ext cx="584011" cy="33182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矢印: 右 28">
            <a:extLst>
              <a:ext uri="{FF2B5EF4-FFF2-40B4-BE49-F238E27FC236}">
                <a16:creationId xmlns:a16="http://schemas.microsoft.com/office/drawing/2014/main" id="{A80B600B-C2FC-0BF5-030B-AB6190EA5140}"/>
              </a:ext>
            </a:extLst>
          </p:cNvPr>
          <p:cNvSpPr/>
          <p:nvPr/>
        </p:nvSpPr>
        <p:spPr>
          <a:xfrm rot="5400000">
            <a:off x="7278509" y="3854202"/>
            <a:ext cx="584011" cy="33182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67B656B-889D-53F4-A445-158D6F669C3D}"/>
              </a:ext>
            </a:extLst>
          </p:cNvPr>
          <p:cNvSpPr txBox="1"/>
          <p:nvPr/>
        </p:nvSpPr>
        <p:spPr>
          <a:xfrm>
            <a:off x="2507386" y="4659247"/>
            <a:ext cx="1467068" cy="707886"/>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画素ごとに</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１つの数値</a:t>
            </a:r>
          </a:p>
        </p:txBody>
      </p:sp>
      <p:sp>
        <p:nvSpPr>
          <p:cNvPr id="30" name="テキスト ボックス 29">
            <a:extLst>
              <a:ext uri="{FF2B5EF4-FFF2-40B4-BE49-F238E27FC236}">
                <a16:creationId xmlns:a16="http://schemas.microsoft.com/office/drawing/2014/main" id="{3E66E819-FCF7-D612-9418-E6D28BCD6FDC}"/>
              </a:ext>
            </a:extLst>
          </p:cNvPr>
          <p:cNvSpPr txBox="1"/>
          <p:nvPr/>
        </p:nvSpPr>
        <p:spPr>
          <a:xfrm>
            <a:off x="4635470" y="4648705"/>
            <a:ext cx="1467068" cy="707886"/>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画素ごとに</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１つの数値</a:t>
            </a:r>
          </a:p>
        </p:txBody>
      </p:sp>
      <p:sp>
        <p:nvSpPr>
          <p:cNvPr id="31" name="テキスト ボックス 30">
            <a:extLst>
              <a:ext uri="{FF2B5EF4-FFF2-40B4-BE49-F238E27FC236}">
                <a16:creationId xmlns:a16="http://schemas.microsoft.com/office/drawing/2014/main" id="{EC555AC6-D449-EB87-FADB-AA1F82309EC1}"/>
              </a:ext>
            </a:extLst>
          </p:cNvPr>
          <p:cNvSpPr txBox="1"/>
          <p:nvPr/>
        </p:nvSpPr>
        <p:spPr>
          <a:xfrm>
            <a:off x="6836980" y="4659247"/>
            <a:ext cx="1467068" cy="707886"/>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画素ごとに</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１つの数値</a:t>
            </a:r>
          </a:p>
        </p:txBody>
      </p:sp>
      <p:sp>
        <p:nvSpPr>
          <p:cNvPr id="32" name="テキスト ボックス 31">
            <a:extLst>
              <a:ext uri="{FF2B5EF4-FFF2-40B4-BE49-F238E27FC236}">
                <a16:creationId xmlns:a16="http://schemas.microsoft.com/office/drawing/2014/main" id="{74F305FE-B558-807B-3C6E-945235FFBCAE}"/>
              </a:ext>
            </a:extLst>
          </p:cNvPr>
          <p:cNvSpPr txBox="1"/>
          <p:nvPr/>
        </p:nvSpPr>
        <p:spPr>
          <a:xfrm>
            <a:off x="3075007" y="6027966"/>
            <a:ext cx="5814669"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すべてあわせて，画素ごとに３つの数値</a:t>
            </a:r>
          </a:p>
        </p:txBody>
      </p:sp>
    </p:spTree>
    <p:extLst>
      <p:ext uri="{BB962C8B-B14F-4D97-AF65-F5344CB8AC3E}">
        <p14:creationId xmlns:p14="http://schemas.microsoft.com/office/powerpoint/2010/main" val="2200564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2-5 </a:t>
            </a:r>
            <a:r>
              <a:rPr lang="ja-JP" altLang="en-US" dirty="0">
                <a:latin typeface="メイリオ" panose="020B0604030504040204" pitchFamily="50" charset="-128"/>
              </a:rPr>
              <a:t>画像制作とコンピュータ</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616925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図 2"/>
          <p:cNvPicPr>
            <a:picLocks noChangeAspect="1"/>
          </p:cNvPicPr>
          <p:nvPr/>
        </p:nvPicPr>
        <p:blipFill>
          <a:blip r:embed="rId2"/>
          <a:stretch>
            <a:fillRect/>
          </a:stretch>
        </p:blipFill>
        <p:spPr>
          <a:xfrm>
            <a:off x="154988" y="2172096"/>
            <a:ext cx="2447019" cy="1854139"/>
          </a:xfrm>
          <a:prstGeom prst="rect">
            <a:avLst/>
          </a:prstGeom>
        </p:spPr>
      </p:pic>
      <p:pic>
        <p:nvPicPr>
          <p:cNvPr id="4" name="図 3"/>
          <p:cNvPicPr>
            <a:picLocks noChangeAspect="1"/>
          </p:cNvPicPr>
          <p:nvPr/>
        </p:nvPicPr>
        <p:blipFill>
          <a:blip r:embed="rId3"/>
          <a:stretch>
            <a:fillRect/>
          </a:stretch>
        </p:blipFill>
        <p:spPr>
          <a:xfrm>
            <a:off x="2756017" y="2172096"/>
            <a:ext cx="2692129" cy="1942704"/>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156" y="2157279"/>
            <a:ext cx="3249392" cy="1883772"/>
          </a:xfrm>
          <a:prstGeom prst="rect">
            <a:avLst/>
          </a:prstGeom>
        </p:spPr>
      </p:pic>
    </p:spTree>
    <p:extLst>
      <p:ext uri="{BB962C8B-B14F-4D97-AF65-F5344CB8AC3E}">
        <p14:creationId xmlns:p14="http://schemas.microsoft.com/office/powerpoint/2010/main" val="1401048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b="1" dirty="0"/>
              <a:t>演習</a:t>
            </a:r>
          </a:p>
        </p:txBody>
      </p:sp>
      <p:sp>
        <p:nvSpPr>
          <p:cNvPr id="3" name="コンテンツ プレースホルダー 2"/>
          <p:cNvSpPr>
            <a:spLocks noGrp="1"/>
          </p:cNvSpPr>
          <p:nvPr>
            <p:ph idx="1"/>
          </p:nvPr>
        </p:nvSpPr>
        <p:spPr>
          <a:xfrm>
            <a:off x="271513" y="876774"/>
            <a:ext cx="8511540" cy="5328880"/>
          </a:xfrm>
        </p:spPr>
        <p:txBody>
          <a:bodyPr>
            <a:normAutofit/>
          </a:bodyPr>
          <a:lstStyle/>
          <a:p>
            <a:pPr>
              <a:lnSpc>
                <a:spcPct val="120000"/>
              </a:lnSpc>
              <a:buFont typeface="Wingdings" panose="05000000000000000000" pitchFamily="2" charset="2"/>
              <a:buChar char="n"/>
            </a:pPr>
            <a:r>
              <a:rPr lang="ja-JP" altLang="en-US" sz="2400" dirty="0"/>
              <a:t>パソコンの</a:t>
            </a:r>
            <a:r>
              <a:rPr lang="en-US" altLang="ja-JP" sz="2400" b="1" dirty="0"/>
              <a:t>Web</a:t>
            </a:r>
            <a:r>
              <a:rPr lang="ja-JP" altLang="en-US" sz="2400" b="1" dirty="0"/>
              <a:t>ブラウザ</a:t>
            </a:r>
            <a:r>
              <a:rPr lang="ja-JP" altLang="en-US" sz="2400" dirty="0"/>
              <a:t>を使う</a:t>
            </a:r>
            <a:endParaRPr lang="en-US" altLang="ja-JP" sz="2400" dirty="0"/>
          </a:p>
          <a:p>
            <a:pPr>
              <a:lnSpc>
                <a:spcPct val="120000"/>
              </a:lnSpc>
              <a:buFont typeface="Wingdings" panose="05000000000000000000" pitchFamily="2" charset="2"/>
              <a:buChar char="n"/>
            </a:pPr>
            <a:r>
              <a:rPr lang="ja-JP" altLang="en-US" sz="2400" dirty="0"/>
              <a:t>外部ページへのリンク （これらの外部ページの作者に感謝 します）</a:t>
            </a:r>
            <a:endParaRPr lang="en-US" altLang="ja-JP" sz="2400" dirty="0"/>
          </a:p>
          <a:p>
            <a:pPr marL="0" indent="0">
              <a:lnSpc>
                <a:spcPct val="120000"/>
              </a:lnSpc>
              <a:buNone/>
            </a:pPr>
            <a:r>
              <a:rPr lang="en-US" altLang="ja-JP" sz="2400" dirty="0"/>
              <a:t>• </a:t>
            </a:r>
            <a:r>
              <a:rPr lang="en-US" altLang="ja-JP" sz="2400" b="1" dirty="0"/>
              <a:t>Fluid Paint</a:t>
            </a:r>
            <a:r>
              <a:rPr lang="en-US" altLang="ja-JP" sz="2400" dirty="0"/>
              <a:t>: </a:t>
            </a:r>
            <a:r>
              <a:rPr lang="en-US" altLang="ja-JP" sz="2400" dirty="0">
                <a:hlinkClick r:id="rId2"/>
              </a:rPr>
              <a:t>https://</a:t>
            </a:r>
            <a:r>
              <a:rPr lang="en-US" altLang="ja-JP" sz="2400" dirty="0" err="1">
                <a:hlinkClick r:id="rId2"/>
              </a:rPr>
              <a:t>david.li</a:t>
            </a:r>
            <a:r>
              <a:rPr lang="en-US" altLang="ja-JP" sz="2400" dirty="0">
                <a:hlinkClick r:id="rId2"/>
              </a:rPr>
              <a:t>/paint/ </a:t>
            </a:r>
            <a:endParaRPr lang="en-US" altLang="ja-JP" sz="2400" dirty="0"/>
          </a:p>
          <a:p>
            <a:pPr marL="0" indent="0">
              <a:lnSpc>
                <a:spcPct val="120000"/>
              </a:lnSpc>
              <a:buNone/>
            </a:pPr>
            <a:r>
              <a:rPr lang="en-US" altLang="ja-JP" sz="2400" dirty="0"/>
              <a:t>• </a:t>
            </a:r>
            <a:r>
              <a:rPr lang="en-US" altLang="ja-JP" sz="2400" b="1" dirty="0"/>
              <a:t>Silk</a:t>
            </a:r>
            <a:r>
              <a:rPr lang="en-US" altLang="ja-JP" sz="2400" dirty="0"/>
              <a:t>: </a:t>
            </a:r>
            <a:r>
              <a:rPr lang="en-US" altLang="ja-JP" sz="2400" dirty="0">
                <a:hlinkClick r:id="rId3"/>
              </a:rPr>
              <a:t>http://</a:t>
            </a:r>
            <a:r>
              <a:rPr lang="en-US" altLang="ja-JP" sz="2400" dirty="0" err="1">
                <a:hlinkClick r:id="rId3"/>
              </a:rPr>
              <a:t>weavesilk.com</a:t>
            </a:r>
            <a:r>
              <a:rPr lang="en-US" altLang="ja-JP" sz="2400" dirty="0">
                <a:hlinkClick r:id="rId3"/>
              </a:rPr>
              <a:t>/ </a:t>
            </a:r>
            <a:endParaRPr lang="en-US" altLang="ja-JP" sz="2400" dirty="0"/>
          </a:p>
          <a:p>
            <a:pPr marL="0" indent="0">
              <a:lnSpc>
                <a:spcPct val="120000"/>
              </a:lnSpc>
              <a:buNone/>
            </a:pPr>
            <a:r>
              <a:rPr lang="en-US" altLang="ja-JP" sz="2400" dirty="0"/>
              <a:t>• </a:t>
            </a:r>
            <a:r>
              <a:rPr lang="en-US" altLang="ja-JP" sz="2400" b="1" dirty="0"/>
              <a:t>WebGL Fluid Simulation</a:t>
            </a:r>
            <a:r>
              <a:rPr lang="en-US" altLang="ja-JP" sz="2400" dirty="0"/>
              <a:t>: </a:t>
            </a:r>
            <a:r>
              <a:rPr lang="en-US" altLang="ja-JP" sz="2400" dirty="0">
                <a:hlinkClick r:id="rId4"/>
              </a:rPr>
              <a:t>https://</a:t>
            </a:r>
            <a:r>
              <a:rPr lang="en-US" altLang="ja-JP" sz="2400" dirty="0" err="1">
                <a:hlinkClick r:id="rId4"/>
              </a:rPr>
              <a:t>paveldogreat.github.io</a:t>
            </a:r>
            <a:r>
              <a:rPr lang="en-US" altLang="ja-JP" sz="2400" dirty="0">
                <a:hlinkClick r:id="rId4"/>
              </a:rPr>
              <a:t>/WebGL-Fluid-Simulation/ </a:t>
            </a:r>
            <a:endParaRPr lang="en-US" altLang="ja-JP" sz="2400" dirty="0"/>
          </a:p>
          <a:p>
            <a:pPr marL="0" indent="0">
              <a:lnSpc>
                <a:spcPct val="120000"/>
              </a:lnSpc>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0" name="コンテンツ プレースホルダー 2">
            <a:extLst>
              <a:ext uri="{FF2B5EF4-FFF2-40B4-BE49-F238E27FC236}">
                <a16:creationId xmlns:a16="http://schemas.microsoft.com/office/drawing/2014/main" id="{E4FC5BF3-1CE3-4F6B-9E6E-D63E89FE1715}"/>
              </a:ext>
            </a:extLst>
          </p:cNvPr>
          <p:cNvSpPr txBox="1">
            <a:spLocks/>
          </p:cNvSpPr>
          <p:nvPr/>
        </p:nvSpPr>
        <p:spPr>
          <a:xfrm>
            <a:off x="271513" y="1780860"/>
            <a:ext cx="8461208" cy="42003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042798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p:cNvSpPr>
            <a:spLocks noGrp="1"/>
          </p:cNvSpPr>
          <p:nvPr>
            <p:ph idx="1"/>
          </p:nvPr>
        </p:nvSpPr>
        <p:spPr/>
        <p:txBody>
          <a:bodyPr/>
          <a:lstStyle/>
          <a:p>
            <a:pPr marL="0" indent="0">
              <a:buNone/>
            </a:pPr>
            <a:r>
              <a:rPr lang="ja-JP" altLang="en-US" dirty="0"/>
              <a:t>④ ペイントソフト </a:t>
            </a:r>
            <a:r>
              <a:rPr lang="en-US" altLang="ja-JP" dirty="0"/>
              <a:t>Fluid Paint</a:t>
            </a:r>
          </a:p>
        </p:txBody>
      </p:sp>
      <p:sp>
        <p:nvSpPr>
          <p:cNvPr id="9" name="正方形/長方形 8"/>
          <p:cNvSpPr/>
          <p:nvPr/>
        </p:nvSpPr>
        <p:spPr>
          <a:xfrm>
            <a:off x="5936520" y="2775474"/>
            <a:ext cx="3005951" cy="163121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筆の設定は簡単にできる</a:t>
            </a:r>
            <a:endParaRPr kumimoji="0"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・色</a:t>
            </a:r>
            <a:endParaRPr kumimoji="0"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・サイズ</a:t>
            </a:r>
            <a:endParaRPr kumimoji="0"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・毛先の多さ</a:t>
            </a:r>
            <a:endParaRPr kumimoji="0"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・毛先の流動性など</a:t>
            </a:r>
            <a:endParaRPr kumimoji="0"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a:blip r:embed="rId2"/>
          <a:stretch>
            <a:fillRect/>
          </a:stretch>
        </p:blipFill>
        <p:spPr>
          <a:xfrm>
            <a:off x="321844" y="1663431"/>
            <a:ext cx="5505451" cy="4171552"/>
          </a:xfrm>
          <a:prstGeom prst="rect">
            <a:avLst/>
          </a:prstGeom>
        </p:spPr>
      </p:pic>
      <p:sp>
        <p:nvSpPr>
          <p:cNvPr id="7" name="タイトル 6">
            <a:extLst>
              <a:ext uri="{FF2B5EF4-FFF2-40B4-BE49-F238E27FC236}">
                <a16:creationId xmlns:a16="http://schemas.microsoft.com/office/drawing/2014/main" id="{ABF6596F-4035-45F7-AC5B-19221BD9D423}"/>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2432017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34810" y="952553"/>
            <a:ext cx="8753475" cy="3879057"/>
          </a:xfrm>
        </p:spPr>
        <p:txBody>
          <a:bodyPr/>
          <a:lstStyle/>
          <a:p>
            <a:pPr marL="0" indent="0">
              <a:buNone/>
            </a:pPr>
            <a:r>
              <a:rPr lang="ja-JP" altLang="en-US" dirty="0"/>
              <a:t>⑤ </a:t>
            </a:r>
            <a:r>
              <a:rPr lang="en-US" altLang="ja-JP" dirty="0"/>
              <a:t>Fluid Paint </a:t>
            </a:r>
            <a:r>
              <a:rPr lang="ja-JP" altLang="en-US" dirty="0"/>
              <a:t>では，筆の設定は左側のメニューで．書き直すときは「</a:t>
            </a:r>
            <a:r>
              <a:rPr lang="en-US" altLang="ja-JP" dirty="0"/>
              <a:t>Clear</a:t>
            </a:r>
            <a:r>
              <a:rPr lang="ja-JP" altLang="en-US" dirty="0"/>
              <a:t>」をクリック </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1126250" y="1869998"/>
            <a:ext cx="6249573" cy="4735385"/>
          </a:xfrm>
          <a:prstGeom prst="rect">
            <a:avLst/>
          </a:prstGeom>
        </p:spPr>
      </p:pic>
    </p:spTree>
    <p:extLst>
      <p:ext uri="{BB962C8B-B14F-4D97-AF65-F5344CB8AC3E}">
        <p14:creationId xmlns:p14="http://schemas.microsoft.com/office/powerpoint/2010/main" val="4085662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p:txBody>
          <a:bodyPr>
            <a:normAutofit fontScale="90000"/>
          </a:bodyPr>
          <a:lstStyle/>
          <a:p>
            <a:r>
              <a:rPr lang="ja-JP" altLang="en-US" dirty="0"/>
              <a:t>内容の要点</a:t>
            </a:r>
            <a:endParaRPr kumimoji="1" lang="ja-JP" altLang="en-US" dirty="0"/>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21845" y="846252"/>
            <a:ext cx="8461208" cy="5959731"/>
          </a:xfrm>
        </p:spPr>
        <p:txBody>
          <a:bodyPr>
            <a:normAutofit/>
          </a:bodyPr>
          <a:lstStyle/>
          <a:p>
            <a:r>
              <a:rPr lang="ja-JP" altLang="en-US" sz="2400" b="1" dirty="0"/>
              <a:t>コンピュータによる画像制作体験</a:t>
            </a:r>
            <a:endParaRPr lang="en-US" altLang="ja-JP" sz="2400" b="1" dirty="0"/>
          </a:p>
          <a:p>
            <a:pPr marL="0" indent="0">
              <a:buNone/>
            </a:pPr>
            <a:r>
              <a:rPr lang="ja-JP" altLang="en-US" sz="2400" dirty="0"/>
              <a:t>コンピュータ上で</a:t>
            </a:r>
            <a:r>
              <a:rPr lang="ja-JP" altLang="en-US" sz="2400" b="1" dirty="0"/>
              <a:t>画像やイラストを制作できる</a:t>
            </a:r>
            <a:endParaRPr lang="en-US" altLang="ja-JP" sz="2400" b="1" dirty="0"/>
          </a:p>
          <a:p>
            <a:r>
              <a:rPr lang="en-US" altLang="ja-JP" sz="2400" b="1" dirty="0"/>
              <a:t>ICT</a:t>
            </a:r>
            <a:r>
              <a:rPr lang="ja-JP" altLang="en-US" sz="2400" b="1" dirty="0"/>
              <a:t>の発展による社会の変化</a:t>
            </a:r>
            <a:endParaRPr lang="en-US" altLang="ja-JP" sz="2400" b="1" dirty="0"/>
          </a:p>
          <a:p>
            <a:pPr marL="0" indent="0">
              <a:buNone/>
            </a:pPr>
            <a:r>
              <a:rPr lang="en-US" altLang="ja-JP" sz="2400" dirty="0"/>
              <a:t>ICT</a:t>
            </a:r>
            <a:r>
              <a:rPr lang="ja-JP" altLang="en-US" sz="2400" dirty="0"/>
              <a:t>（情報通信技術）の発展により、社会は大きく変化した。情報をいつでもどこでもアクセスできる。</a:t>
            </a:r>
            <a:r>
              <a:rPr lang="ja-JP" altLang="en-US" sz="2400" b="1" dirty="0"/>
              <a:t>情報は、ビジネスや社会において非常に重要な資産となってきた</a:t>
            </a:r>
            <a:r>
              <a:rPr lang="ja-JP" altLang="en-US" sz="2400" dirty="0"/>
              <a:t>。</a:t>
            </a:r>
            <a:endParaRPr lang="en-US" altLang="ja-JP" sz="2400" dirty="0"/>
          </a:p>
          <a:p>
            <a:r>
              <a:rPr lang="ja-JP" altLang="en-US" sz="2400" b="1" dirty="0"/>
              <a:t>コード化とは？</a:t>
            </a:r>
            <a:endParaRPr lang="en-US" altLang="ja-JP" sz="2400" b="1" dirty="0"/>
          </a:p>
          <a:p>
            <a:pPr marL="0" indent="0">
              <a:buNone/>
            </a:pPr>
            <a:r>
              <a:rPr lang="ja-JP" altLang="en-US" sz="2400" b="1" dirty="0"/>
              <a:t>コード化</a:t>
            </a:r>
            <a:r>
              <a:rPr lang="ja-JP" altLang="en-US" sz="2400" dirty="0"/>
              <a:t>は、</a:t>
            </a:r>
            <a:r>
              <a:rPr lang="ja-JP" altLang="en-US" sz="2400" b="1" dirty="0"/>
              <a:t>情報を特定の記号や符号で表現すること</a:t>
            </a:r>
            <a:r>
              <a:rPr lang="ja-JP" altLang="en-US" sz="2400" dirty="0"/>
              <a:t>。コンピュータで情報を扱うための大切な考え方である。</a:t>
            </a:r>
          </a:p>
          <a:p>
            <a:r>
              <a:rPr lang="ja-JP" altLang="en-US" sz="2400" b="1" dirty="0"/>
              <a:t>デジタル画像の仕組み</a:t>
            </a:r>
            <a:endParaRPr lang="en-US" altLang="ja-JP" sz="2400" dirty="0"/>
          </a:p>
          <a:p>
            <a:pPr marL="0" indent="0">
              <a:buNone/>
            </a:pPr>
            <a:r>
              <a:rPr lang="ja-JP" altLang="en-US" sz="2400" dirty="0"/>
              <a:t>デジタル画像は、小さなドット（画素）で構成。画素は，</a:t>
            </a:r>
            <a:r>
              <a:rPr lang="en-US" altLang="ja-JP" sz="2400" dirty="0"/>
              <a:t>RGB</a:t>
            </a:r>
            <a:r>
              <a:rPr lang="ja-JP" altLang="en-US" sz="2400" dirty="0"/>
              <a:t>（赤、緑、青）の</a:t>
            </a:r>
            <a:r>
              <a:rPr lang="en-US" altLang="ja-JP" sz="2400" dirty="0"/>
              <a:t>3</a:t>
            </a:r>
            <a:r>
              <a:rPr lang="ja-JP" altLang="en-US" sz="2400" dirty="0" err="1"/>
              <a:t>つの</a:t>
            </a:r>
            <a:r>
              <a:rPr lang="ja-JP" altLang="en-US" sz="2400" dirty="0"/>
              <a:t>色の濃さが数値で割り当て。</a:t>
            </a:r>
          </a:p>
          <a:p>
            <a:endParaRPr kumimoji="1" lang="en-US" altLang="ja-JP" sz="2400" dirty="0"/>
          </a:p>
        </p:txBody>
      </p:sp>
      <p:sp>
        <p:nvSpPr>
          <p:cNvPr id="4" name="スライド番号プレースホルダー 3">
            <a:extLst>
              <a:ext uri="{FF2B5EF4-FFF2-40B4-BE49-F238E27FC236}">
                <a16:creationId xmlns:a16="http://schemas.microsoft.com/office/drawing/2014/main" id="{5CAE18CF-38B1-432B-9CEF-07EC37169912}"/>
              </a:ext>
            </a:extLst>
          </p:cNvPr>
          <p:cNvSpPr>
            <a:spLocks noGrp="1"/>
          </p:cNvSpPr>
          <p:nvPr>
            <p:ph type="sldNum" sz="quarter" idx="12"/>
          </p:nvPr>
        </p:nvSpPr>
        <p:spPr/>
        <p:txBody>
          <a:bodyPr/>
          <a:lstStyle/>
          <a:p>
            <a:fld id="{E205D82C-95A1-431E-8E38-AA614A14CDCF}" type="slidenum">
              <a:rPr kumimoji="1" lang="ja-JP" altLang="en-US" smtClean="0"/>
              <a:t>4</a:t>
            </a:fld>
            <a:endParaRPr kumimoji="1" lang="ja-JP" altLang="en-US"/>
          </a:p>
        </p:txBody>
      </p:sp>
    </p:spTree>
    <p:extLst>
      <p:ext uri="{BB962C8B-B14F-4D97-AF65-F5344CB8AC3E}">
        <p14:creationId xmlns:p14="http://schemas.microsoft.com/office/powerpoint/2010/main" val="3754626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8996" y="1002821"/>
            <a:ext cx="8753475" cy="3879057"/>
          </a:xfrm>
        </p:spPr>
        <p:txBody>
          <a:bodyPr/>
          <a:lstStyle/>
          <a:p>
            <a:pPr marL="0" indent="0">
              <a:buNone/>
            </a:pPr>
            <a:r>
              <a:rPr kumimoji="1" lang="ja-JP" altLang="en-US" dirty="0"/>
              <a:t>⑥ </a:t>
            </a:r>
            <a:r>
              <a:rPr kumimoji="1" lang="en-US" altLang="ja-JP" b="1" dirty="0"/>
              <a:t>Silk</a:t>
            </a:r>
            <a:r>
              <a:rPr kumimoji="1" lang="en-US" altLang="ja-JP" dirty="0"/>
              <a:t> </a:t>
            </a:r>
            <a:r>
              <a:rPr kumimoji="1" lang="ja-JP" altLang="en-US" dirty="0"/>
              <a:t>は，アート作品を手書きで作ることができるサイト</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1475185" y="2199084"/>
            <a:ext cx="5125640" cy="3698784"/>
          </a:xfrm>
          <a:prstGeom prst="rect">
            <a:avLst/>
          </a:prstGeom>
        </p:spPr>
      </p:pic>
    </p:spTree>
    <p:extLst>
      <p:ext uri="{BB962C8B-B14F-4D97-AF65-F5344CB8AC3E}">
        <p14:creationId xmlns:p14="http://schemas.microsoft.com/office/powerpoint/2010/main" val="1069925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8996" y="823245"/>
            <a:ext cx="8753475" cy="3879057"/>
          </a:xfrm>
        </p:spPr>
        <p:txBody>
          <a:bodyPr/>
          <a:lstStyle/>
          <a:p>
            <a:pPr marL="0" indent="0">
              <a:buNone/>
            </a:pPr>
            <a:r>
              <a:rPr lang="ja-JP" altLang="en-US" dirty="0"/>
              <a:t>⑦ 次の </a:t>
            </a:r>
            <a:r>
              <a:rPr lang="en-US" altLang="ja-JP" b="1" dirty="0"/>
              <a:t>Silk </a:t>
            </a:r>
            <a:r>
              <a:rPr lang="ja-JP" altLang="en-US" dirty="0"/>
              <a:t>のページを開いたら，</a:t>
            </a:r>
            <a:r>
              <a:rPr lang="en-US" altLang="ja-JP" dirty="0"/>
              <a:t>	</a:t>
            </a:r>
            <a:r>
              <a:rPr lang="en-US" altLang="ja-JP" sz="2400" b="1" dirty="0"/>
              <a:t>http://</a:t>
            </a:r>
            <a:r>
              <a:rPr lang="en-US" altLang="ja-JP" sz="2400" b="1" dirty="0" err="1"/>
              <a:t>weavesilk.com</a:t>
            </a:r>
            <a:r>
              <a:rPr lang="en-US" altLang="ja-JP" sz="2400" b="1" dirty="0"/>
              <a:t>/</a:t>
            </a:r>
          </a:p>
          <a:p>
            <a:pPr marL="0" indent="0">
              <a:buNone/>
            </a:pPr>
            <a:r>
              <a:rPr lang="ja-JP" altLang="en-US" dirty="0"/>
              <a:t>「</a:t>
            </a:r>
            <a:r>
              <a:rPr lang="en-US" altLang="ja-JP" b="1" dirty="0"/>
              <a:t>Draw Something</a:t>
            </a:r>
            <a:r>
              <a:rPr lang="ja-JP" altLang="en-US" dirty="0"/>
              <a:t>」をクリックして開始</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1801416" y="2762774"/>
            <a:ext cx="3972944" cy="3782908"/>
          </a:xfrm>
          <a:prstGeom prst="rect">
            <a:avLst/>
          </a:prstGeom>
        </p:spPr>
      </p:pic>
      <p:sp>
        <p:nvSpPr>
          <p:cNvPr id="7" name="正方形/長方形 6"/>
          <p:cNvSpPr/>
          <p:nvPr/>
        </p:nvSpPr>
        <p:spPr>
          <a:xfrm>
            <a:off x="2786494" y="6045594"/>
            <a:ext cx="1487442" cy="43098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タイトル 7">
            <a:extLst>
              <a:ext uri="{FF2B5EF4-FFF2-40B4-BE49-F238E27FC236}">
                <a16:creationId xmlns:a16="http://schemas.microsoft.com/office/drawing/2014/main" id="{7ADEB197-5453-4C0F-A7BC-69B7F0928551}"/>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1264998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85524" y="2040732"/>
            <a:ext cx="4386263" cy="3493294"/>
          </a:xfrm>
          <a:prstGeom prst="rect">
            <a:avLst/>
          </a:prstGeom>
        </p:spPr>
      </p:pic>
      <p:sp>
        <p:nvSpPr>
          <p:cNvPr id="3" name="コンテンツ プレースホルダー 2"/>
          <p:cNvSpPr>
            <a:spLocks noGrp="1"/>
          </p:cNvSpPr>
          <p:nvPr>
            <p:ph idx="1"/>
          </p:nvPr>
        </p:nvSpPr>
        <p:spPr>
          <a:xfrm>
            <a:off x="295477" y="1018228"/>
            <a:ext cx="8753475" cy="3879057"/>
          </a:xfrm>
        </p:spPr>
        <p:txBody>
          <a:bodyPr/>
          <a:lstStyle/>
          <a:p>
            <a:pPr marL="0" indent="0">
              <a:buNone/>
            </a:pPr>
            <a:r>
              <a:rPr kumimoji="1" lang="ja-JP" altLang="en-US" dirty="0"/>
              <a:t>⑧ </a:t>
            </a:r>
            <a:r>
              <a:rPr kumimoji="1" lang="en-US" altLang="ja-JP" b="1" dirty="0"/>
              <a:t>Silk</a:t>
            </a:r>
            <a:r>
              <a:rPr kumimoji="1" lang="en-US" altLang="ja-JP" dirty="0"/>
              <a:t> </a:t>
            </a:r>
            <a:r>
              <a:rPr kumimoji="1" lang="ja-JP" altLang="en-US" dirty="0"/>
              <a:t>では，左上のメニューで，色を選ぶことができる</a:t>
            </a:r>
            <a:r>
              <a:rPr lang="en-US" altLang="ja-JP" dirty="0"/>
              <a:t>	</a:t>
            </a:r>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p:cNvSpPr/>
          <p:nvPr/>
        </p:nvSpPr>
        <p:spPr>
          <a:xfrm>
            <a:off x="1385331" y="3188677"/>
            <a:ext cx="662016" cy="63826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 name="図 5"/>
          <p:cNvPicPr>
            <a:picLocks noChangeAspect="1"/>
          </p:cNvPicPr>
          <p:nvPr/>
        </p:nvPicPr>
        <p:blipFill>
          <a:blip r:embed="rId3"/>
          <a:stretch>
            <a:fillRect/>
          </a:stretch>
        </p:blipFill>
        <p:spPr>
          <a:xfrm>
            <a:off x="4526827" y="2371404"/>
            <a:ext cx="4617173" cy="2911079"/>
          </a:xfrm>
          <a:prstGeom prst="rect">
            <a:avLst/>
          </a:prstGeom>
        </p:spPr>
      </p:pic>
      <p:sp>
        <p:nvSpPr>
          <p:cNvPr id="9" name="タイトル 8">
            <a:extLst>
              <a:ext uri="{FF2B5EF4-FFF2-40B4-BE49-F238E27FC236}">
                <a16:creationId xmlns:a16="http://schemas.microsoft.com/office/drawing/2014/main" id="{BFA2CF00-4275-4AD3-85C6-BF70BAB4D4D6}"/>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464749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1845" y="1083653"/>
            <a:ext cx="8753475" cy="3879057"/>
          </a:xfrm>
        </p:spPr>
        <p:txBody>
          <a:bodyPr/>
          <a:lstStyle/>
          <a:p>
            <a:pPr marL="0" indent="0">
              <a:buNone/>
            </a:pPr>
            <a:r>
              <a:rPr lang="ja-JP" altLang="en-US" dirty="0"/>
              <a:t>⑨ </a:t>
            </a:r>
            <a:r>
              <a:rPr lang="en-US" altLang="ja-JP" b="1" dirty="0"/>
              <a:t>WebGL Fluid Simulation </a:t>
            </a:r>
            <a:r>
              <a:rPr lang="ja-JP" altLang="en-US" dirty="0"/>
              <a:t>は，光の渦などを作ることができる</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17" y="2038534"/>
            <a:ext cx="7376502" cy="4276383"/>
          </a:xfrm>
          <a:prstGeom prst="rect">
            <a:avLst/>
          </a:prstGeom>
        </p:spPr>
      </p:pic>
      <p:sp>
        <p:nvSpPr>
          <p:cNvPr id="6" name="タイトル 5">
            <a:extLst>
              <a:ext uri="{FF2B5EF4-FFF2-40B4-BE49-F238E27FC236}">
                <a16:creationId xmlns:a16="http://schemas.microsoft.com/office/drawing/2014/main" id="{11C2CE6E-88F5-4938-BE84-C6A85F07E5C9}"/>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704747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1845" y="891808"/>
            <a:ext cx="8753475" cy="3879057"/>
          </a:xfrm>
        </p:spPr>
        <p:txBody>
          <a:bodyPr/>
          <a:lstStyle/>
          <a:p>
            <a:pPr marL="0" indent="0">
              <a:buNone/>
            </a:pPr>
            <a:r>
              <a:rPr lang="ja-JP" altLang="en-US" dirty="0"/>
              <a:t>⑩ 次の </a:t>
            </a:r>
            <a:r>
              <a:rPr lang="en-US" altLang="ja-JP" b="1" dirty="0"/>
              <a:t>WebGL Fluid Simulation </a:t>
            </a:r>
            <a:r>
              <a:rPr lang="ja-JP" altLang="en-US" dirty="0"/>
              <a:t>のページを開いたら</a:t>
            </a:r>
            <a:endParaRPr lang="en-US" altLang="ja-JP" dirty="0"/>
          </a:p>
          <a:p>
            <a:pPr marL="0" indent="0">
              <a:buNone/>
            </a:pPr>
            <a:r>
              <a:rPr lang="en-US" altLang="ja-JP" sz="2400" dirty="0">
                <a:hlinkClick r:id="rId2"/>
              </a:rPr>
              <a:t>https://</a:t>
            </a:r>
            <a:r>
              <a:rPr lang="en-US" altLang="ja-JP" sz="2400" dirty="0" err="1">
                <a:hlinkClick r:id="rId2"/>
              </a:rPr>
              <a:t>paveldogreat.github.io</a:t>
            </a:r>
            <a:r>
              <a:rPr lang="en-US" altLang="ja-JP" sz="2400" dirty="0">
                <a:hlinkClick r:id="rId2"/>
              </a:rPr>
              <a:t>/WebGL-Fluid-Simulation/ </a:t>
            </a:r>
            <a:r>
              <a:rPr lang="en-US" altLang="ja-JP" sz="2400" dirty="0"/>
              <a:t>	</a:t>
            </a:r>
          </a:p>
          <a:p>
            <a:pPr marL="0" indent="0">
              <a:buNone/>
            </a:pPr>
            <a:r>
              <a:rPr lang="ja-JP" altLang="en-US" dirty="0"/>
              <a:t>マウス操作で描く</a:t>
            </a: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1" name="タイトル 1"/>
          <p:cNvSpPr>
            <a:spLocks noGrp="1"/>
          </p:cNvSpPr>
          <p:nvPr>
            <p:ph type="title"/>
          </p:nvPr>
        </p:nvSpPr>
        <p:spPr/>
        <p:txBody>
          <a:bodyPr>
            <a:normAutofit fontScale="90000"/>
          </a:bodyPr>
          <a:lstStyle/>
          <a:p>
            <a:r>
              <a:rPr kumimoji="1" lang="ja-JP" altLang="en-US" b="1" dirty="0"/>
              <a:t>流体シミュレーション </a:t>
            </a:r>
            <a:r>
              <a:rPr kumimoji="1" lang="en-US" altLang="ja-JP" b="1" dirty="0" err="1"/>
              <a:t>WebGL</a:t>
            </a:r>
            <a:r>
              <a:rPr kumimoji="1" lang="en-US" altLang="ja-JP" b="1" dirty="0"/>
              <a:t> Fluid Simulation</a:t>
            </a:r>
            <a:endParaRPr kumimoji="1" lang="ja-JP" altLang="en-US" b="1"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376" y="3048089"/>
            <a:ext cx="6298136" cy="3651222"/>
          </a:xfrm>
          <a:prstGeom prst="rect">
            <a:avLst/>
          </a:prstGeom>
        </p:spPr>
      </p:pic>
    </p:spTree>
    <p:extLst>
      <p:ext uri="{BB962C8B-B14F-4D97-AF65-F5344CB8AC3E}">
        <p14:creationId xmlns:p14="http://schemas.microsoft.com/office/powerpoint/2010/main" val="3935371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2-6 </a:t>
            </a:r>
            <a:r>
              <a:rPr lang="ja-JP" altLang="en-US" dirty="0">
                <a:latin typeface="メイリオ" panose="020B0604030504040204" pitchFamily="50" charset="-128"/>
              </a:rPr>
              <a:t>画像制作と人工知能</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770623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b="1" dirty="0"/>
              <a:t>演習（実演）</a:t>
            </a:r>
          </a:p>
        </p:txBody>
      </p:sp>
      <p:sp>
        <p:nvSpPr>
          <p:cNvPr id="3" name="コンテンツ プレースホルダー 2"/>
          <p:cNvSpPr>
            <a:spLocks noGrp="1"/>
          </p:cNvSpPr>
          <p:nvPr>
            <p:ph idx="1"/>
          </p:nvPr>
        </p:nvSpPr>
        <p:spPr>
          <a:xfrm>
            <a:off x="316230" y="584599"/>
            <a:ext cx="8511540" cy="3879057"/>
          </a:xfrm>
        </p:spPr>
        <p:txBody>
          <a:bodyPr>
            <a:normAutofit fontScale="92500" lnSpcReduction="10000"/>
          </a:bodyPr>
          <a:lstStyle/>
          <a:p>
            <a:pPr>
              <a:lnSpc>
                <a:spcPct val="120000"/>
              </a:lnSpc>
              <a:buFont typeface="Wingdings" panose="05000000000000000000" pitchFamily="2" charset="2"/>
              <a:buChar char="n"/>
            </a:pPr>
            <a:r>
              <a:rPr lang="ja-JP" altLang="en-US" sz="2400" dirty="0"/>
              <a:t>パソコンの</a:t>
            </a:r>
            <a:r>
              <a:rPr lang="en-US" altLang="ja-JP" sz="2400" b="1" dirty="0"/>
              <a:t>Web</a:t>
            </a:r>
            <a:r>
              <a:rPr lang="ja-JP" altLang="en-US" sz="2400" b="1" dirty="0"/>
              <a:t>ブラウザ</a:t>
            </a:r>
            <a:r>
              <a:rPr lang="ja-JP" altLang="en-US" sz="2400" dirty="0"/>
              <a:t>を使う</a:t>
            </a:r>
            <a:endParaRPr lang="en-US" altLang="ja-JP" sz="2400" dirty="0"/>
          </a:p>
          <a:p>
            <a:pPr>
              <a:lnSpc>
                <a:spcPct val="120000"/>
              </a:lnSpc>
              <a:buFont typeface="Wingdings" panose="05000000000000000000" pitchFamily="2" charset="2"/>
              <a:buChar char="n"/>
            </a:pPr>
            <a:r>
              <a:rPr lang="ja-JP" altLang="en-US" sz="2400" dirty="0"/>
              <a:t>外部ページへのリンク （これらの外部ページの作者に感謝します）</a:t>
            </a:r>
            <a:endParaRPr lang="en-US" altLang="ja-JP" sz="2400" dirty="0"/>
          </a:p>
          <a:p>
            <a:pPr>
              <a:lnSpc>
                <a:spcPct val="120000"/>
              </a:lnSpc>
            </a:pPr>
            <a:r>
              <a:rPr lang="en-US" altLang="ja-JP" sz="2400" b="1" dirty="0" err="1"/>
              <a:t>AutoDraw</a:t>
            </a:r>
            <a:r>
              <a:rPr lang="en-US" altLang="ja-JP" sz="2400" dirty="0"/>
              <a:t>: </a:t>
            </a:r>
            <a:r>
              <a:rPr lang="en-US" altLang="ja-JP" sz="2400" dirty="0">
                <a:hlinkClick r:id="rId2"/>
              </a:rPr>
              <a:t>https://</a:t>
            </a:r>
            <a:r>
              <a:rPr lang="en-US" altLang="ja-JP" sz="2400" dirty="0" err="1">
                <a:hlinkClick r:id="rId2"/>
              </a:rPr>
              <a:t>www.autodraw.com</a:t>
            </a:r>
            <a:r>
              <a:rPr lang="en-US" altLang="ja-JP" sz="2400" dirty="0">
                <a:hlinkClick r:id="rId2"/>
              </a:rPr>
              <a:t>/ </a:t>
            </a:r>
            <a:endParaRPr lang="en-US" altLang="ja-JP" sz="2400" dirty="0"/>
          </a:p>
          <a:p>
            <a:pPr marL="0" indent="0">
              <a:lnSpc>
                <a:spcPct val="120000"/>
              </a:lnSpc>
              <a:buNone/>
            </a:pPr>
            <a:r>
              <a:rPr lang="en-US" altLang="ja-JP" sz="2400" dirty="0"/>
              <a:t>"Start Drawing" </a:t>
            </a:r>
            <a:r>
              <a:rPr lang="ja-JP" altLang="en-US" sz="2400" dirty="0"/>
              <a:t>をクリック </a:t>
            </a:r>
            <a:endParaRPr lang="en-US" altLang="ja-JP" sz="2400" dirty="0"/>
          </a:p>
          <a:p>
            <a:pPr marL="0" indent="0">
              <a:lnSpc>
                <a:spcPct val="120000"/>
              </a:lnSpc>
              <a:buNone/>
            </a:pPr>
            <a:r>
              <a:rPr lang="en-US" altLang="ja-JP" sz="2400" dirty="0"/>
              <a:t>• </a:t>
            </a:r>
            <a:r>
              <a:rPr lang="en-US" altLang="ja-JP" sz="2400" b="1" dirty="0"/>
              <a:t>Variational Auto-Encoder</a:t>
            </a:r>
            <a:r>
              <a:rPr lang="en-US" altLang="ja-JP" sz="2400" dirty="0"/>
              <a:t>: </a:t>
            </a:r>
            <a:r>
              <a:rPr lang="en-US" altLang="ja-JP" sz="2400" dirty="0">
                <a:hlinkClick r:id="rId3"/>
              </a:rPr>
              <a:t>https://</a:t>
            </a:r>
            <a:r>
              <a:rPr lang="en-US" altLang="ja-JP" sz="2400" dirty="0" err="1">
                <a:hlinkClick r:id="rId3"/>
              </a:rPr>
              <a:t>magenta.tensorflow.org</a:t>
            </a:r>
            <a:r>
              <a:rPr lang="en-US" altLang="ja-JP" sz="2400" dirty="0">
                <a:hlinkClick r:id="rId3"/>
              </a:rPr>
              <a:t>/sketch-</a:t>
            </a:r>
            <a:r>
              <a:rPr lang="en-US" altLang="ja-JP" sz="2400" dirty="0" err="1">
                <a:hlinkClick r:id="rId3"/>
              </a:rPr>
              <a:t>rnn</a:t>
            </a:r>
            <a:r>
              <a:rPr lang="en-US" altLang="ja-JP" sz="2400" dirty="0">
                <a:hlinkClick r:id="rId3"/>
              </a:rPr>
              <a:t>-demo </a:t>
            </a:r>
            <a:endParaRPr lang="en-US" altLang="ja-JP" sz="2400" dirty="0"/>
          </a:p>
          <a:p>
            <a:pPr marL="0" indent="0">
              <a:lnSpc>
                <a:spcPct val="120000"/>
              </a:lnSpc>
              <a:buNone/>
            </a:pPr>
            <a:r>
              <a:rPr lang="en-US" altLang="ja-JP" sz="2400" b="1" dirty="0"/>
              <a:t>• </a:t>
            </a:r>
            <a:r>
              <a:rPr lang="en-US" altLang="ja-JP" sz="2400" b="1" dirty="0" err="1"/>
              <a:t>edges2cats</a:t>
            </a:r>
            <a:r>
              <a:rPr lang="en-US" altLang="ja-JP" sz="2400" dirty="0"/>
              <a:t>: </a:t>
            </a:r>
            <a:r>
              <a:rPr lang="en-US" altLang="ja-JP" sz="2400" dirty="0">
                <a:hlinkClick r:id="rId4"/>
              </a:rPr>
              <a:t>https://</a:t>
            </a:r>
            <a:r>
              <a:rPr lang="en-US" altLang="ja-JP" sz="2400" dirty="0" err="1">
                <a:hlinkClick r:id="rId4"/>
              </a:rPr>
              <a:t>affinelayer.com</a:t>
            </a:r>
            <a:r>
              <a:rPr lang="en-US" altLang="ja-JP" sz="2400" dirty="0">
                <a:hlinkClick r:id="rId4"/>
              </a:rPr>
              <a:t>/</a:t>
            </a:r>
            <a:r>
              <a:rPr lang="en-US" altLang="ja-JP" sz="2400" dirty="0" err="1">
                <a:hlinkClick r:id="rId4"/>
              </a:rPr>
              <a:t>pixsrv</a:t>
            </a:r>
            <a:r>
              <a:rPr lang="en-US" altLang="ja-JP" sz="2400" dirty="0">
                <a:hlinkClick r:id="rId4"/>
              </a:rPr>
              <a:t>/</a:t>
            </a:r>
            <a:r>
              <a:rPr lang="en-US" altLang="ja-JP" sz="2400" dirty="0" err="1">
                <a:hlinkClick r:id="rId4"/>
              </a:rPr>
              <a:t>index.html</a:t>
            </a:r>
            <a:endParaRPr lang="en-US" altLang="ja-JP" sz="2400" dirty="0"/>
          </a:p>
          <a:p>
            <a:pPr marL="385763" indent="-385763">
              <a:lnSpc>
                <a:spcPct val="120000"/>
              </a:lnSpc>
              <a:buFont typeface="+mj-lt"/>
              <a:buAutoNum type="arabicPeriod" startAt="4"/>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0" name="コンテンツ プレースホルダー 2">
            <a:extLst>
              <a:ext uri="{FF2B5EF4-FFF2-40B4-BE49-F238E27FC236}">
                <a16:creationId xmlns:a16="http://schemas.microsoft.com/office/drawing/2014/main" id="{E4FC5BF3-1CE3-4F6B-9E6E-D63E89FE1715}"/>
              </a:ext>
            </a:extLst>
          </p:cNvPr>
          <p:cNvSpPr txBox="1">
            <a:spLocks/>
          </p:cNvSpPr>
          <p:nvPr/>
        </p:nvSpPr>
        <p:spPr>
          <a:xfrm>
            <a:off x="271513" y="1780860"/>
            <a:ext cx="8461208" cy="42003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338770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人工知能を使ってイラストを描く </a:t>
            </a:r>
            <a:r>
              <a:rPr lang="en-US" altLang="ja-JP" dirty="0" err="1"/>
              <a:t>AutoDraw</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p:cNvPicPr>
            <a:picLocks noChangeAspect="1"/>
          </p:cNvPicPr>
          <p:nvPr/>
        </p:nvPicPr>
        <p:blipFill>
          <a:blip r:embed="rId2"/>
          <a:stretch>
            <a:fillRect/>
          </a:stretch>
        </p:blipFill>
        <p:spPr>
          <a:xfrm>
            <a:off x="1046560" y="1604419"/>
            <a:ext cx="6740129" cy="4293938"/>
          </a:xfrm>
          <a:prstGeom prst="rect">
            <a:avLst/>
          </a:prstGeom>
        </p:spPr>
      </p:pic>
    </p:spTree>
    <p:extLst>
      <p:ext uri="{BB962C8B-B14F-4D97-AF65-F5344CB8AC3E}">
        <p14:creationId xmlns:p14="http://schemas.microsoft.com/office/powerpoint/2010/main" val="2836847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586288" y="2415916"/>
            <a:ext cx="3653600" cy="3345518"/>
          </a:xfrm>
          <a:prstGeom prst="rect">
            <a:avLst/>
          </a:prstGeom>
        </p:spPr>
      </p:pic>
      <p:sp>
        <p:nvSpPr>
          <p:cNvPr id="3" name="コンテンツ プレースホルダー 2"/>
          <p:cNvSpPr>
            <a:spLocks noGrp="1"/>
          </p:cNvSpPr>
          <p:nvPr>
            <p:ph idx="1"/>
          </p:nvPr>
        </p:nvSpPr>
        <p:spPr>
          <a:xfrm>
            <a:off x="175711" y="914799"/>
            <a:ext cx="8753475" cy="3879057"/>
          </a:xfrm>
        </p:spPr>
        <p:txBody>
          <a:bodyPr/>
          <a:lstStyle/>
          <a:p>
            <a:pPr marL="0" indent="0">
              <a:buNone/>
            </a:pPr>
            <a:r>
              <a:rPr kumimoji="1" lang="ja-JP" altLang="en-US" dirty="0"/>
              <a:t>① ウェブブラウザで次の </a:t>
            </a:r>
            <a:r>
              <a:rPr kumimoji="1" lang="en-US" altLang="ja-JP" dirty="0"/>
              <a:t>URL </a:t>
            </a:r>
            <a:r>
              <a:rPr kumimoji="1" lang="ja-JP" altLang="en-US" dirty="0"/>
              <a:t>を開く</a:t>
            </a:r>
            <a:endParaRPr kumimoji="1" lang="en-US" altLang="ja-JP" dirty="0"/>
          </a:p>
          <a:p>
            <a:pPr marL="0" indent="0">
              <a:buNone/>
            </a:pPr>
            <a:r>
              <a:rPr lang="en-US" altLang="ja-JP" dirty="0"/>
              <a:t>	</a:t>
            </a:r>
            <a:r>
              <a:rPr lang="en-US" altLang="ja-JP" sz="2400" b="1" dirty="0"/>
              <a:t>https://</a:t>
            </a:r>
            <a:r>
              <a:rPr lang="en-US" altLang="ja-JP" sz="2400" b="1" dirty="0" err="1"/>
              <a:t>www.autodraw.com</a:t>
            </a:r>
            <a:r>
              <a:rPr lang="en-US" altLang="ja-JP" sz="2400" b="1" dirty="0"/>
              <a:t>/</a:t>
            </a:r>
          </a:p>
          <a:p>
            <a:pPr marL="0" indent="0">
              <a:buNone/>
            </a:pPr>
            <a:r>
              <a:rPr lang="ja-JP" altLang="en-US" dirty="0"/>
              <a:t>②「</a:t>
            </a:r>
            <a:r>
              <a:rPr lang="en-US" altLang="ja-JP" b="1" dirty="0"/>
              <a:t>Start Drawing</a:t>
            </a:r>
            <a:r>
              <a:rPr lang="ja-JP" altLang="en-US" dirty="0"/>
              <a:t>」をクリック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p:cNvSpPr/>
          <p:nvPr/>
        </p:nvSpPr>
        <p:spPr>
          <a:xfrm>
            <a:off x="4946196" y="5091315"/>
            <a:ext cx="1497467" cy="5331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タイトル 7">
            <a:extLst>
              <a:ext uri="{FF2B5EF4-FFF2-40B4-BE49-F238E27FC236}">
                <a16:creationId xmlns:a16="http://schemas.microsoft.com/office/drawing/2014/main" id="{5E27DFAB-5C04-4299-B814-8EB0D83A7C5D}"/>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638135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5711" y="807237"/>
            <a:ext cx="8753475" cy="3879057"/>
          </a:xfrm>
        </p:spPr>
        <p:txBody>
          <a:bodyPr/>
          <a:lstStyle/>
          <a:p>
            <a:pPr marL="0" indent="0">
              <a:buNone/>
            </a:pPr>
            <a:r>
              <a:rPr lang="ja-JP" altLang="en-US" dirty="0"/>
              <a:t>③　描きたいものをざっくり描く</a:t>
            </a:r>
            <a:endParaRPr kumimoji="1" lang="en-US" altLang="ja-JP" dirty="0"/>
          </a:p>
          <a:p>
            <a:pPr marL="0" indent="0">
              <a:buNone/>
            </a:pPr>
            <a:r>
              <a:rPr lang="en-US" altLang="ja-JP" dirty="0"/>
              <a:t>	</a:t>
            </a:r>
            <a:r>
              <a:rPr lang="en-US" altLang="ja-JP" sz="2400" b="1" dirty="0"/>
              <a:t>https://</a:t>
            </a:r>
            <a:r>
              <a:rPr lang="en-US" altLang="ja-JP" sz="2400" b="1" dirty="0" err="1"/>
              <a:t>www.autodraw.com</a:t>
            </a:r>
            <a:r>
              <a:rPr lang="en-US" altLang="ja-JP" sz="2400" b="1" dirty="0"/>
              <a:t>/</a:t>
            </a:r>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r>
              <a:rPr lang="ja-JP" altLang="en-US" dirty="0"/>
              <a:t>④上のメニューに候補が出るのでクリック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5818887" y="1173663"/>
            <a:ext cx="2827735" cy="2049633"/>
          </a:xfrm>
          <a:prstGeom prst="rect">
            <a:avLst/>
          </a:prstGeom>
          <a:ln>
            <a:solidFill>
              <a:schemeClr val="accent1"/>
            </a:solidFill>
          </a:ln>
        </p:spPr>
      </p:pic>
      <p:pic>
        <p:nvPicPr>
          <p:cNvPr id="8" name="図 7"/>
          <p:cNvPicPr>
            <a:picLocks noChangeAspect="1"/>
          </p:cNvPicPr>
          <p:nvPr/>
        </p:nvPicPr>
        <p:blipFill>
          <a:blip r:embed="rId3"/>
          <a:stretch>
            <a:fillRect/>
          </a:stretch>
        </p:blipFill>
        <p:spPr>
          <a:xfrm>
            <a:off x="5688701" y="4021938"/>
            <a:ext cx="3334947" cy="2028825"/>
          </a:xfrm>
          <a:prstGeom prst="rect">
            <a:avLst/>
          </a:prstGeom>
        </p:spPr>
      </p:pic>
      <p:sp>
        <p:nvSpPr>
          <p:cNvPr id="9" name="正方形/長方形 8"/>
          <p:cNvSpPr/>
          <p:nvPr/>
        </p:nvSpPr>
        <p:spPr>
          <a:xfrm>
            <a:off x="6106956" y="3950494"/>
            <a:ext cx="2916692" cy="4506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タイトル 6">
            <a:extLst>
              <a:ext uri="{FF2B5EF4-FFF2-40B4-BE49-F238E27FC236}">
                <a16:creationId xmlns:a16="http://schemas.microsoft.com/office/drawing/2014/main" id="{5B5E44DC-4986-40AF-ADBB-033EE80A11E5}"/>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286497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DA0C0E6-49AB-41C4-8B13-732162C4DE3B}"/>
              </a:ext>
            </a:extLst>
          </p:cNvPr>
          <p:cNvSpPr>
            <a:spLocks noGrp="1"/>
          </p:cNvSpPr>
          <p:nvPr>
            <p:ph idx="1"/>
          </p:nvPr>
        </p:nvSpPr>
        <p:spPr/>
        <p:txBody>
          <a:bodyPr/>
          <a:lstStyle/>
          <a:p>
            <a:pPr marL="0" indent="0">
              <a:buNone/>
            </a:pPr>
            <a:r>
              <a:rPr lang="ja-JP" altLang="en-US" sz="2400" b="1" dirty="0"/>
              <a:t>今日の授業では以下のことが学べます</a:t>
            </a:r>
            <a:endParaRPr lang="en-US" altLang="ja-JP" sz="2400" b="1" dirty="0"/>
          </a:p>
          <a:p>
            <a:endParaRPr lang="en-US" altLang="ja-JP" sz="2400" b="1" dirty="0">
              <a:effectLst/>
            </a:endParaRPr>
          </a:p>
          <a:p>
            <a:r>
              <a:rPr lang="ja-JP" altLang="en-US" sz="2400" dirty="0"/>
              <a:t>コンピュータの機能や役割について</a:t>
            </a:r>
          </a:p>
          <a:p>
            <a:r>
              <a:rPr lang="ja-JP" altLang="en-US" sz="2400" dirty="0"/>
              <a:t>コンピュータの本質は、</a:t>
            </a:r>
            <a:r>
              <a:rPr lang="ja-JP" altLang="en-US" sz="2400" b="1" dirty="0"/>
              <a:t>ネットワークでつながってデータの共有、保存、活用が簡単かつ高性能に行えること</a:t>
            </a:r>
            <a:r>
              <a:rPr lang="ja-JP" altLang="en-US" sz="2400" dirty="0"/>
              <a:t>です。</a:t>
            </a:r>
          </a:p>
          <a:p>
            <a:r>
              <a:rPr lang="ja-JP" altLang="en-US" sz="2400" b="1" dirty="0"/>
              <a:t>コンピュータによる画像製作の体験</a:t>
            </a:r>
            <a:r>
              <a:rPr lang="ja-JP" altLang="en-US" sz="2400" dirty="0"/>
              <a:t>もできます。コンピュータとインターネットを持っている人は、ぜひ試してみてください。</a:t>
            </a:r>
          </a:p>
          <a:p>
            <a:endParaRPr lang="ja-JP" altLang="en-US" sz="2400" dirty="0">
              <a:effectLst/>
            </a:endParaRPr>
          </a:p>
          <a:p>
            <a:endParaRPr kumimoji="1" lang="ja-JP" altLang="en-US" dirty="0"/>
          </a:p>
        </p:txBody>
      </p:sp>
      <p:sp>
        <p:nvSpPr>
          <p:cNvPr id="4" name="スライド番号プレースホルダー 3">
            <a:extLst>
              <a:ext uri="{FF2B5EF4-FFF2-40B4-BE49-F238E27FC236}">
                <a16:creationId xmlns:a16="http://schemas.microsoft.com/office/drawing/2014/main" id="{93FD2D6C-A15D-49B5-B45C-E206AEE348CB}"/>
              </a:ext>
            </a:extLst>
          </p:cNvPr>
          <p:cNvSpPr>
            <a:spLocks noGrp="1"/>
          </p:cNvSpPr>
          <p:nvPr>
            <p:ph type="sldNum" sz="quarter" idx="12"/>
          </p:nvPr>
        </p:nvSpPr>
        <p:spPr/>
        <p:txBody>
          <a:bodyPr/>
          <a:lstStyle/>
          <a:p>
            <a:fld id="{E205D82C-95A1-431E-8E38-AA614A14CDCF}" type="slidenum">
              <a:rPr kumimoji="1" lang="ja-JP" altLang="en-US" smtClean="0"/>
              <a:t>5</a:t>
            </a:fld>
            <a:endParaRPr kumimoji="1" lang="ja-JP" altLang="en-US"/>
          </a:p>
        </p:txBody>
      </p:sp>
    </p:spTree>
    <p:extLst>
      <p:ext uri="{BB962C8B-B14F-4D97-AF65-F5344CB8AC3E}">
        <p14:creationId xmlns:p14="http://schemas.microsoft.com/office/powerpoint/2010/main" val="476359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9550" y="284024"/>
            <a:ext cx="8084344" cy="507206"/>
          </a:xfrm>
        </p:spPr>
        <p:txBody>
          <a:bodyPr>
            <a:normAutofit fontScale="90000"/>
          </a:bodyPr>
          <a:lstStyle/>
          <a:p>
            <a:r>
              <a:rPr kumimoji="1" lang="ja-JP" altLang="en-US" dirty="0"/>
              <a:t>人工知能で，スケッチを生成するサイト</a:t>
            </a:r>
          </a:p>
        </p:txBody>
      </p:sp>
      <p:sp>
        <p:nvSpPr>
          <p:cNvPr id="3" name="コンテンツ プレースホルダー 2"/>
          <p:cNvSpPr>
            <a:spLocks noGrp="1"/>
          </p:cNvSpPr>
          <p:nvPr>
            <p:ph idx="1"/>
          </p:nvPr>
        </p:nvSpPr>
        <p:spPr>
          <a:xfrm>
            <a:off x="291745" y="1093494"/>
            <a:ext cx="8461208" cy="5333166"/>
          </a:xfrm>
        </p:spPr>
        <p:txBody>
          <a:bodyPr>
            <a:normAutofit/>
          </a:bodyPr>
          <a:lstStyle/>
          <a:p>
            <a:pPr marL="0" indent="0">
              <a:buNone/>
            </a:pPr>
            <a:r>
              <a:rPr lang="en-US" altLang="ja-JP" sz="3000" dirty="0"/>
              <a:t>https://</a:t>
            </a:r>
            <a:r>
              <a:rPr lang="en-US" altLang="ja-JP" sz="3000" dirty="0" err="1"/>
              <a:t>magenta.tensorflow.org</a:t>
            </a:r>
            <a:r>
              <a:rPr lang="en-US" altLang="ja-JP" sz="3000" dirty="0"/>
              <a:t>/sketch-</a:t>
            </a:r>
            <a:r>
              <a:rPr lang="en-US" altLang="ja-JP" sz="3000" dirty="0" err="1"/>
              <a:t>rnn</a:t>
            </a:r>
            <a:r>
              <a:rPr lang="en-US" altLang="ja-JP" sz="3000" dirty="0"/>
              <a:t>-demo</a:t>
            </a:r>
            <a:endParaRPr lang="ja-JP" altLang="en-US" sz="30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4522349" y="3757613"/>
            <a:ext cx="4409508" cy="2781300"/>
          </a:xfrm>
          <a:prstGeom prst="rect">
            <a:avLst/>
          </a:prstGeom>
        </p:spPr>
      </p:pic>
      <p:sp>
        <p:nvSpPr>
          <p:cNvPr id="6" name="テキスト ボックス 5"/>
          <p:cNvSpPr txBox="1"/>
          <p:nvPr/>
        </p:nvSpPr>
        <p:spPr>
          <a:xfrm>
            <a:off x="249965" y="2051292"/>
            <a:ext cx="8448675"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スクロールして、</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下の方の</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400" b="1"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Variational</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Auto-Encoder</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を探す</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② 「</a:t>
            </a:r>
            <a:r>
              <a:rPr kumimoji="0" lang="en-US" altLang="ja-JP" sz="2400" b="1"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Variational</a:t>
            </a:r>
            <a:r>
              <a:rPr kumimoji="0"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AutoEncoder</a:t>
            </a:r>
            <a:endParaRPr kumimoji="0"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Demo</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」をクリック</a:t>
            </a:r>
          </a:p>
        </p:txBody>
      </p:sp>
      <p:sp>
        <p:nvSpPr>
          <p:cNvPr id="7" name="正方形/長方形 6"/>
          <p:cNvSpPr/>
          <p:nvPr/>
        </p:nvSpPr>
        <p:spPr>
          <a:xfrm>
            <a:off x="5855981" y="5395231"/>
            <a:ext cx="1593056"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6538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1785938" y="1710929"/>
            <a:ext cx="5410307" cy="3411141"/>
          </a:xfrm>
          <a:prstGeom prst="rect">
            <a:avLst/>
          </a:prstGeom>
        </p:spPr>
      </p:pic>
      <p:sp>
        <p:nvSpPr>
          <p:cNvPr id="10" name="正方形/長方形 9"/>
          <p:cNvSpPr/>
          <p:nvPr/>
        </p:nvSpPr>
        <p:spPr>
          <a:xfrm>
            <a:off x="3455193" y="4687990"/>
            <a:ext cx="723901"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1654969" y="4716566"/>
            <a:ext cx="645320"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p:cNvSpPr/>
          <p:nvPr/>
        </p:nvSpPr>
        <p:spPr>
          <a:xfrm>
            <a:off x="2297905" y="4716566"/>
            <a:ext cx="816770"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p:cNvSpPr txBox="1"/>
          <p:nvPr/>
        </p:nvSpPr>
        <p:spPr>
          <a:xfrm>
            <a:off x="1021790" y="5122070"/>
            <a:ext cx="1261884"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start over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始</a:t>
            </a:r>
            <a:r>
              <a:rPr kumimoji="1" lang="ja-JP" altLang="en-US" sz="2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めから</a:t>
            </a:r>
          </a:p>
        </p:txBody>
      </p:sp>
      <p:sp>
        <p:nvSpPr>
          <p:cNvPr id="15" name="テキスト ボックス 14"/>
          <p:cNvSpPr txBox="1"/>
          <p:nvPr/>
        </p:nvSpPr>
        <p:spPr>
          <a:xfrm>
            <a:off x="3613928" y="5122070"/>
            <a:ext cx="1800493"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auto-encode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スケッチ生成</a:t>
            </a:r>
          </a:p>
        </p:txBody>
      </p:sp>
      <p:sp>
        <p:nvSpPr>
          <p:cNvPr id="16" name="テキスト ボックス 15"/>
          <p:cNvSpPr txBox="1"/>
          <p:nvPr/>
        </p:nvSpPr>
        <p:spPr>
          <a:xfrm>
            <a:off x="2477831" y="5179220"/>
            <a:ext cx="992579"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種類を</a:t>
            </a:r>
            <a:endParaRPr kumimoji="0" lang="en-US" altLang="ja-JP" sz="2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選べる</a:t>
            </a:r>
            <a:endParaRPr kumimoji="1" lang="en-US" altLang="ja-JP" sz="2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タイトル 4">
            <a:extLst>
              <a:ext uri="{FF2B5EF4-FFF2-40B4-BE49-F238E27FC236}">
                <a16:creationId xmlns:a16="http://schemas.microsoft.com/office/drawing/2014/main" id="{5B06846E-D45F-4D71-8381-177645C6CDDA}"/>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2530313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人工知能で猫を描くウエブサイト</a:t>
            </a:r>
          </a:p>
        </p:txBody>
      </p:sp>
      <p:sp>
        <p:nvSpPr>
          <p:cNvPr id="3" name="コンテンツ プレースホルダー 2"/>
          <p:cNvSpPr>
            <a:spLocks noGrp="1"/>
          </p:cNvSpPr>
          <p:nvPr>
            <p:ph idx="1"/>
          </p:nvPr>
        </p:nvSpPr>
        <p:spPr>
          <a:xfrm>
            <a:off x="195262" y="1000494"/>
            <a:ext cx="8105065" cy="3879057"/>
          </a:xfrm>
        </p:spPr>
        <p:txBody>
          <a:bodyPr/>
          <a:lstStyle/>
          <a:p>
            <a:pPr marL="0" indent="0">
              <a:buNone/>
            </a:pPr>
            <a:r>
              <a:rPr kumimoji="1" lang="ja-JP" altLang="en-US" dirty="0"/>
              <a:t>「手書き」の絵に合うように，猫の画像を人工知能が描く</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653143" y="2265630"/>
            <a:ext cx="6396224" cy="3735120"/>
          </a:xfrm>
          <a:prstGeom prst="rect">
            <a:avLst/>
          </a:prstGeom>
        </p:spPr>
      </p:pic>
    </p:spTree>
    <p:extLst>
      <p:ext uri="{BB962C8B-B14F-4D97-AF65-F5344CB8AC3E}">
        <p14:creationId xmlns:p14="http://schemas.microsoft.com/office/powerpoint/2010/main" val="997099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5262" y="902033"/>
            <a:ext cx="8753475" cy="3879057"/>
          </a:xfrm>
        </p:spPr>
        <p:txBody>
          <a:bodyPr/>
          <a:lstStyle/>
          <a:p>
            <a:pPr marL="0" indent="0">
              <a:buNone/>
            </a:pPr>
            <a:r>
              <a:rPr kumimoji="1" lang="ja-JP" altLang="en-US" dirty="0"/>
              <a:t>① ウェブブラウザで次の </a:t>
            </a:r>
            <a:r>
              <a:rPr kumimoji="1" lang="en-US" altLang="ja-JP" dirty="0"/>
              <a:t>URL </a:t>
            </a:r>
            <a:r>
              <a:rPr kumimoji="1" lang="ja-JP" altLang="en-US" dirty="0"/>
              <a:t>を開く</a:t>
            </a:r>
            <a:endParaRPr kumimoji="1" lang="en-US" altLang="ja-JP" dirty="0"/>
          </a:p>
          <a:p>
            <a:pPr marL="0" indent="0">
              <a:buNone/>
            </a:pPr>
            <a:r>
              <a:rPr lang="en-US" altLang="ja-JP" dirty="0"/>
              <a:t>	</a:t>
            </a:r>
            <a:r>
              <a:rPr lang="en-US" altLang="ja-JP" b="1" dirty="0"/>
              <a:t>http://</a:t>
            </a:r>
            <a:r>
              <a:rPr lang="en-US" altLang="ja-JP" b="1" dirty="0" err="1"/>
              <a:t>affinelayer.com</a:t>
            </a:r>
            <a:r>
              <a:rPr lang="en-US" altLang="ja-JP" b="1" dirty="0"/>
              <a:t>/</a:t>
            </a:r>
            <a:r>
              <a:rPr lang="en-US" altLang="ja-JP" b="1" dirty="0" err="1"/>
              <a:t>pixsrv</a:t>
            </a:r>
            <a:r>
              <a:rPr lang="en-US" altLang="ja-JP" b="1" dirty="0"/>
              <a:t>/</a:t>
            </a:r>
            <a:r>
              <a:rPr lang="en-US" altLang="ja-JP" b="1" dirty="0" err="1"/>
              <a:t>index.html</a:t>
            </a:r>
            <a:endParaRPr lang="en-US" altLang="ja-JP" b="1" dirty="0"/>
          </a:p>
          <a:p>
            <a:pPr marL="0" indent="0">
              <a:buNone/>
            </a:pPr>
            <a:r>
              <a:rPr lang="ja-JP" altLang="en-US" dirty="0"/>
              <a:t>②　「</a:t>
            </a:r>
            <a:r>
              <a:rPr lang="en-US" altLang="ja-JP" b="1" dirty="0" err="1"/>
              <a:t>edges2cats</a:t>
            </a:r>
            <a:r>
              <a:rPr lang="ja-JP" altLang="en-US" dirty="0"/>
              <a:t>」を</a:t>
            </a:r>
            <a:r>
              <a:rPr lang="ja-JP" altLang="en-US" b="1" dirty="0"/>
              <a:t>探す</a:t>
            </a:r>
            <a:endParaRPr lang="en-US" altLang="ja-JP" b="1"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1460129" y="2744426"/>
            <a:ext cx="6233118" cy="3175362"/>
          </a:xfrm>
          <a:prstGeom prst="rect">
            <a:avLst/>
          </a:prstGeom>
        </p:spPr>
      </p:pic>
      <p:sp>
        <p:nvSpPr>
          <p:cNvPr id="7" name="タイトル 6">
            <a:extLst>
              <a:ext uri="{FF2B5EF4-FFF2-40B4-BE49-F238E27FC236}">
                <a16:creationId xmlns:a16="http://schemas.microsoft.com/office/drawing/2014/main" id="{A44FA85A-CAE9-4F43-9D77-69A3FCADE151}"/>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31270042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0401" y="570646"/>
            <a:ext cx="8753475" cy="3879057"/>
          </a:xfrm>
        </p:spPr>
        <p:txBody>
          <a:bodyPr/>
          <a:lstStyle/>
          <a:p>
            <a:pPr marL="0" indent="0">
              <a:buNone/>
            </a:pPr>
            <a:r>
              <a:rPr lang="ja-JP" altLang="en-US" dirty="0"/>
              <a:t>③ 「</a:t>
            </a:r>
            <a:r>
              <a:rPr lang="en-US" altLang="ja-JP" b="1" dirty="0"/>
              <a:t>Clear</a:t>
            </a:r>
            <a:r>
              <a:rPr lang="ja-JP" altLang="en-US" dirty="0"/>
              <a:t>」をクリックして消す</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ja-JP" altLang="en-US" dirty="0"/>
              <a:t>④　猫を手書きして「</a:t>
            </a:r>
            <a:r>
              <a:rPr lang="en-US" altLang="ja-JP" b="1" dirty="0"/>
              <a:t>process</a:t>
            </a:r>
            <a:r>
              <a:rPr lang="ja-JP" altLang="en-US" dirty="0"/>
              <a:t>」をクリック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4769644" y="1512093"/>
            <a:ext cx="1983581" cy="2194601"/>
          </a:xfrm>
          <a:prstGeom prst="rect">
            <a:avLst/>
          </a:prstGeom>
        </p:spPr>
      </p:pic>
      <p:sp>
        <p:nvSpPr>
          <p:cNvPr id="7" name="正方形/長方形 6"/>
          <p:cNvSpPr/>
          <p:nvPr/>
        </p:nvSpPr>
        <p:spPr>
          <a:xfrm>
            <a:off x="5375782" y="3315871"/>
            <a:ext cx="609600" cy="4479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図 7"/>
          <p:cNvPicPr>
            <a:picLocks noChangeAspect="1"/>
          </p:cNvPicPr>
          <p:nvPr/>
        </p:nvPicPr>
        <p:blipFill>
          <a:blip r:embed="rId3"/>
          <a:stretch>
            <a:fillRect/>
          </a:stretch>
        </p:blipFill>
        <p:spPr>
          <a:xfrm>
            <a:off x="4190940" y="4573894"/>
            <a:ext cx="3346086" cy="1953971"/>
          </a:xfrm>
          <a:prstGeom prst="rect">
            <a:avLst/>
          </a:prstGeom>
        </p:spPr>
      </p:pic>
      <p:sp>
        <p:nvSpPr>
          <p:cNvPr id="9" name="正方形/長方形 8"/>
          <p:cNvSpPr/>
          <p:nvPr/>
        </p:nvSpPr>
        <p:spPr>
          <a:xfrm>
            <a:off x="4143995" y="4668934"/>
            <a:ext cx="1455284" cy="126421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p:cNvSpPr/>
          <p:nvPr/>
        </p:nvSpPr>
        <p:spPr>
          <a:xfrm>
            <a:off x="5646224" y="4998459"/>
            <a:ext cx="678316" cy="6381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2E002453-7151-4776-8383-EFB1B80A9284}"/>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312753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まとめ</a:t>
            </a:r>
          </a:p>
        </p:txBody>
      </p:sp>
      <p:sp>
        <p:nvSpPr>
          <p:cNvPr id="3" name="コンテンツ プレースホルダー 2"/>
          <p:cNvSpPr>
            <a:spLocks noGrp="1"/>
          </p:cNvSpPr>
          <p:nvPr>
            <p:ph idx="1"/>
          </p:nvPr>
        </p:nvSpPr>
        <p:spPr>
          <a:xfrm>
            <a:off x="321845" y="846252"/>
            <a:ext cx="8461208" cy="5875223"/>
          </a:xfrm>
        </p:spPr>
        <p:txBody>
          <a:bodyPr>
            <a:normAutofit/>
          </a:bodyPr>
          <a:lstStyle/>
          <a:p>
            <a:r>
              <a:rPr lang="ja-JP" altLang="en-US" sz="2400" b="1" dirty="0"/>
              <a:t>コンピュータを活用することで、画像やイラストの制作が可能になる</a:t>
            </a:r>
            <a:r>
              <a:rPr lang="ja-JP" altLang="en-US" sz="2400" dirty="0"/>
              <a:t>。</a:t>
            </a:r>
            <a:endParaRPr lang="en-US" altLang="ja-JP" sz="2400" dirty="0"/>
          </a:p>
          <a:p>
            <a:pPr marL="0" indent="0">
              <a:buNone/>
            </a:pPr>
            <a:r>
              <a:rPr lang="ja-JP" altLang="en-US" sz="2400" dirty="0"/>
              <a:t>コンピュータとインターネットがあれば、誰でも簡単に試すことができる。</a:t>
            </a:r>
          </a:p>
          <a:p>
            <a:r>
              <a:rPr lang="ja-JP" altLang="en-US" sz="2400" b="1" dirty="0"/>
              <a:t>コンピュータは、人間と協力してさまざまな創造的活動に利用されている</a:t>
            </a:r>
            <a:r>
              <a:rPr lang="ja-JP" altLang="en-US" sz="2400" dirty="0"/>
              <a:t>。</a:t>
            </a:r>
            <a:endParaRPr lang="en-US" altLang="ja-JP" sz="2400" dirty="0"/>
          </a:p>
          <a:p>
            <a:pPr marL="0" indent="0">
              <a:buNone/>
            </a:pPr>
            <a:r>
              <a:rPr lang="ja-JP" altLang="en-US" sz="2400" dirty="0"/>
              <a:t>例えば、コンテンツ制作、プログラム制作、レポート制作など。コンピュータは、これらの活動にとって重要なツールとなっています。</a:t>
            </a:r>
          </a:p>
          <a:p>
            <a:r>
              <a:rPr lang="ja-JP" altLang="en-US" sz="2400" b="1" dirty="0"/>
              <a:t>さらに、自由利用可能なソフトウェアやデータもたくさん存在しています</a:t>
            </a:r>
            <a:r>
              <a:rPr lang="ja-JP" altLang="en-US" sz="2400" dirty="0"/>
              <a:t>。</a:t>
            </a:r>
            <a:endParaRPr lang="en-US" altLang="ja-JP" sz="2400" dirty="0"/>
          </a:p>
          <a:p>
            <a:pPr marL="0" indent="0">
              <a:buNone/>
            </a:pPr>
            <a:r>
              <a:rPr lang="ja-JP" altLang="en-US" sz="2400" dirty="0"/>
              <a:t>皆さんも、興味のある分野について自主的に調べてみることをおすすめします。</a:t>
            </a:r>
          </a:p>
          <a:p>
            <a:endParaRPr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55</a:t>
            </a:fld>
            <a:endParaRPr kumimoji="1" lang="ja-JP" altLang="en-US"/>
          </a:p>
        </p:txBody>
      </p:sp>
    </p:spTree>
    <p:extLst>
      <p:ext uri="{BB962C8B-B14F-4D97-AF65-F5344CB8AC3E}">
        <p14:creationId xmlns:p14="http://schemas.microsoft.com/office/powerpoint/2010/main" val="2534041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23E3D8-8A49-CBCE-2396-056D4BF3FE6E}"/>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356FA365-9200-8F40-F605-1B34C0B35B38}"/>
              </a:ext>
            </a:extLst>
          </p:cNvPr>
          <p:cNvSpPr>
            <a:spLocks noGrp="1"/>
          </p:cNvSpPr>
          <p:nvPr>
            <p:ph idx="1"/>
          </p:nvPr>
        </p:nvSpPr>
        <p:spPr>
          <a:xfrm>
            <a:off x="321845" y="846253"/>
            <a:ext cx="8461208" cy="5916962"/>
          </a:xfrm>
        </p:spPr>
        <p:txBody>
          <a:bodyPr>
            <a:normAutofit fontScale="85000" lnSpcReduction="20000"/>
          </a:bodyPr>
          <a:lstStyle/>
          <a:p>
            <a:pPr marL="0" indent="0">
              <a:buNone/>
            </a:pPr>
            <a:r>
              <a:rPr kumimoji="1" lang="ja-JP" altLang="en-US" dirty="0"/>
              <a:t>次の外部ページを使用</a:t>
            </a:r>
            <a:endParaRPr lang="en-US" altLang="ja-JP" dirty="0"/>
          </a:p>
          <a:p>
            <a:pPr marL="0" indent="0">
              <a:buNone/>
            </a:pPr>
            <a:r>
              <a:rPr lang="en-US" altLang="ja-JP" dirty="0" err="1"/>
              <a:t>WikiPedia</a:t>
            </a:r>
            <a:r>
              <a:rPr lang="en-US" altLang="ja-JP" dirty="0"/>
              <a:t>:  </a:t>
            </a:r>
            <a:r>
              <a:rPr lang="en-US" altLang="ja-JP" dirty="0">
                <a:hlinkClick r:id="rId2"/>
              </a:rPr>
              <a:t>https://ja.wikipedia.org/wiki</a:t>
            </a:r>
            <a:r>
              <a:rPr lang="en-US" altLang="ja-JP" dirty="0"/>
              <a:t> </a:t>
            </a:r>
          </a:p>
          <a:p>
            <a:pPr>
              <a:buFont typeface="Arial" panose="020B0604020202020204" pitchFamily="34" charset="0"/>
              <a:buChar char="•"/>
            </a:pPr>
            <a:r>
              <a:rPr lang="en-US" altLang="ja-JP" dirty="0"/>
              <a:t>OpenStreetMap:  </a:t>
            </a:r>
            <a:r>
              <a:rPr lang="en-US" altLang="ja-JP" dirty="0">
                <a:hlinkClick r:id="rId3"/>
              </a:rPr>
              <a:t>https://openstreetmap.jp</a:t>
            </a:r>
            <a:endParaRPr lang="en-US" altLang="ja-JP" dirty="0"/>
          </a:p>
          <a:p>
            <a:pPr>
              <a:buFont typeface="Arial" panose="020B0604020202020204" pitchFamily="34" charset="0"/>
              <a:buChar char="•"/>
            </a:pPr>
            <a:r>
              <a:rPr lang="ja-JP" altLang="en-US" dirty="0"/>
              <a:t>ルーブル美術館のバーチャルツアー</a:t>
            </a:r>
            <a:r>
              <a:rPr lang="en-US" altLang="ja-JP" dirty="0"/>
              <a:t>:  </a:t>
            </a:r>
            <a:r>
              <a:rPr lang="en-US" altLang="ja-JP" dirty="0">
                <a:hlinkClick r:id="rId4"/>
              </a:rPr>
              <a:t>https://www.louvre.fr/en/online-tours</a:t>
            </a:r>
            <a:r>
              <a:rPr lang="en-US" altLang="ja-JP" dirty="0"/>
              <a:t> </a:t>
            </a:r>
          </a:p>
          <a:p>
            <a:pPr>
              <a:buFont typeface="Arial" panose="020B0604020202020204" pitchFamily="34" charset="0"/>
              <a:buChar char="•"/>
            </a:pPr>
            <a:r>
              <a:rPr lang="en-US" altLang="ja-JP" dirty="0"/>
              <a:t>Fluid Paint: </a:t>
            </a:r>
            <a:r>
              <a:rPr lang="en-US" altLang="ja-JP" dirty="0">
                <a:hlinkClick r:id="rId5"/>
              </a:rPr>
              <a:t>https://david.li/paint/</a:t>
            </a:r>
            <a:endParaRPr lang="en-US" altLang="ja-JP" dirty="0"/>
          </a:p>
          <a:p>
            <a:pPr>
              <a:buFont typeface="Arial" panose="020B0604020202020204" pitchFamily="34" charset="0"/>
              <a:buChar char="•"/>
            </a:pPr>
            <a:r>
              <a:rPr lang="en-US" altLang="ja-JP" dirty="0"/>
              <a:t>Silk:  </a:t>
            </a:r>
            <a:r>
              <a:rPr lang="en-US" altLang="ja-JP" dirty="0">
                <a:hlinkClick r:id="rId6"/>
              </a:rPr>
              <a:t>http://weavesilk.com/</a:t>
            </a:r>
            <a:r>
              <a:rPr lang="en-US" altLang="ja-JP" dirty="0"/>
              <a:t> </a:t>
            </a:r>
          </a:p>
          <a:p>
            <a:pPr>
              <a:buFont typeface="Arial" panose="020B0604020202020204" pitchFamily="34" charset="0"/>
              <a:buChar char="•"/>
            </a:pPr>
            <a:r>
              <a:rPr lang="en-US" altLang="ja-JP" dirty="0"/>
              <a:t>WebGL Fluid Simulation: </a:t>
            </a:r>
            <a:r>
              <a:rPr lang="en-US" altLang="ja-JP" dirty="0">
                <a:hlinkClick r:id="rId7"/>
              </a:rPr>
              <a:t>https://paveldogreat.github.io/WebGL-Fluid-Simulation/</a:t>
            </a:r>
            <a:endParaRPr lang="en-US" altLang="ja-JP" dirty="0"/>
          </a:p>
          <a:p>
            <a:pPr>
              <a:buFont typeface="Arial" panose="020B0604020202020204" pitchFamily="34" charset="0"/>
              <a:buChar char="•"/>
            </a:pPr>
            <a:r>
              <a:rPr lang="en-US" altLang="ja-JP" dirty="0" err="1"/>
              <a:t>AutoDraw</a:t>
            </a:r>
            <a:r>
              <a:rPr lang="en-US" altLang="ja-JP" dirty="0"/>
              <a:t>: </a:t>
            </a:r>
            <a:r>
              <a:rPr lang="en-US" altLang="ja-JP" dirty="0">
                <a:hlinkClick r:id="rId8"/>
              </a:rPr>
              <a:t>https://www.autodraw.com/</a:t>
            </a:r>
            <a:endParaRPr lang="en-US" altLang="ja-JP" dirty="0"/>
          </a:p>
          <a:p>
            <a:pPr>
              <a:buFont typeface="Arial" panose="020B0604020202020204" pitchFamily="34" charset="0"/>
              <a:buChar char="•"/>
            </a:pPr>
            <a:r>
              <a:rPr lang="en-US" altLang="ja-JP" dirty="0"/>
              <a:t>  "Start Drawing" </a:t>
            </a:r>
            <a:r>
              <a:rPr lang="ja-JP" altLang="en-US" dirty="0"/>
              <a:t>をクリック</a:t>
            </a:r>
            <a:br>
              <a:rPr lang="ja-JP" altLang="en-US" dirty="0"/>
            </a:br>
            <a:r>
              <a:rPr lang="en-US" altLang="ja-JP" dirty="0"/>
              <a:t>Variational Auto-Encoder: </a:t>
            </a:r>
            <a:r>
              <a:rPr lang="en-US" altLang="ja-JP" dirty="0">
                <a:hlinkClick r:id="rId9"/>
              </a:rPr>
              <a:t>https://magenta.tensorflow.org/sketch-rnn-demo</a:t>
            </a:r>
            <a:endParaRPr lang="en-US" altLang="ja-JP" dirty="0"/>
          </a:p>
          <a:p>
            <a:pPr>
              <a:buFont typeface="Arial" panose="020B0604020202020204" pitchFamily="34" charset="0"/>
              <a:buChar char="•"/>
            </a:pPr>
            <a:r>
              <a:rPr lang="en-US" altLang="ja-JP" dirty="0"/>
              <a:t>edges2cats: </a:t>
            </a:r>
            <a:r>
              <a:rPr lang="en-US" altLang="ja-JP" dirty="0">
                <a:hlinkClick r:id="rId10"/>
              </a:rPr>
              <a:t>https://affinelayer.com/pixsrv/index.html</a:t>
            </a:r>
            <a:endParaRPr lang="en-US" altLang="ja-JP" dirty="0"/>
          </a:p>
          <a:p>
            <a:pPr marL="0" indent="0">
              <a:buNone/>
            </a:pPr>
            <a:r>
              <a:rPr lang="ja-JP" altLang="en-US" dirty="0"/>
              <a:t>（これらの作者に感謝します）</a:t>
            </a:r>
            <a:endParaRPr kumimoji="1" lang="ja-JP" altLang="en-US" dirty="0"/>
          </a:p>
        </p:txBody>
      </p:sp>
      <p:sp>
        <p:nvSpPr>
          <p:cNvPr id="4" name="スライド番号プレースホルダー 3">
            <a:extLst>
              <a:ext uri="{FF2B5EF4-FFF2-40B4-BE49-F238E27FC236}">
                <a16:creationId xmlns:a16="http://schemas.microsoft.com/office/drawing/2014/main" id="{0CF2C3A7-026D-2969-5D8C-E3788D59AF9A}"/>
              </a:ext>
            </a:extLst>
          </p:cNvPr>
          <p:cNvSpPr>
            <a:spLocks noGrp="1"/>
          </p:cNvSpPr>
          <p:nvPr>
            <p:ph type="sldNum" sz="quarter" idx="12"/>
          </p:nvPr>
        </p:nvSpPr>
        <p:spPr/>
        <p:txBody>
          <a:bodyPr/>
          <a:lstStyle/>
          <a:p>
            <a:fld id="{E205D82C-95A1-431E-8E38-AA614A14CDCF}" type="slidenum">
              <a:rPr kumimoji="1" lang="ja-JP" altLang="en-US" smtClean="0"/>
              <a:t>6</a:t>
            </a:fld>
            <a:endParaRPr kumimoji="1" lang="ja-JP" altLang="en-US"/>
          </a:p>
        </p:txBody>
      </p:sp>
    </p:spTree>
    <p:extLst>
      <p:ext uri="{BB962C8B-B14F-4D97-AF65-F5344CB8AC3E}">
        <p14:creationId xmlns:p14="http://schemas.microsoft.com/office/powerpoint/2010/main" val="3135138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2-2 </a:t>
            </a:r>
            <a:r>
              <a:rPr lang="ja-JP" altLang="en-US" dirty="0"/>
              <a:t>情報化社会の到来</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260258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情報化社会</a:t>
            </a:r>
            <a:r>
              <a:rPr kumimoji="1" lang="ja-JP" altLang="en-US" dirty="0"/>
              <a:t>　</a:t>
            </a:r>
            <a:r>
              <a:rPr kumimoji="1" lang="en-US" altLang="ja-JP" dirty="0"/>
              <a:t>19</a:t>
            </a:r>
            <a:r>
              <a:rPr lang="en-US" altLang="ja-JP" dirty="0"/>
              <a:t>40</a:t>
            </a:r>
            <a:r>
              <a:rPr lang="ja-JP" altLang="en-US" dirty="0"/>
              <a:t>年台～</a:t>
            </a:r>
            <a:endParaRPr kumimoji="1" lang="ja-JP" altLang="en-US" dirty="0"/>
          </a:p>
        </p:txBody>
      </p:sp>
      <p:sp>
        <p:nvSpPr>
          <p:cNvPr id="3" name="コンテンツ プレースホルダー 2"/>
          <p:cNvSpPr>
            <a:spLocks noGrp="1"/>
          </p:cNvSpPr>
          <p:nvPr>
            <p:ph idx="1"/>
          </p:nvPr>
        </p:nvSpPr>
        <p:spPr>
          <a:xfrm>
            <a:off x="321845" y="875921"/>
            <a:ext cx="8822155" cy="5113575"/>
          </a:xfrm>
        </p:spPr>
        <p:txBody>
          <a:bodyPr>
            <a:noAutofit/>
          </a:bodyPr>
          <a:lstStyle/>
          <a:p>
            <a:pPr marL="0" indent="0">
              <a:buNone/>
            </a:pPr>
            <a:r>
              <a:rPr lang="en-US" altLang="ja-JP" sz="2400" b="1" dirty="0"/>
              <a:t>《</a:t>
            </a:r>
            <a:r>
              <a:rPr lang="ja-JP" altLang="en-US" sz="2400" b="1" dirty="0"/>
              <a:t>新技術の創出</a:t>
            </a:r>
            <a:r>
              <a:rPr lang="en-US" altLang="ja-JP" sz="2400" b="1" dirty="0"/>
              <a:t>》</a:t>
            </a:r>
            <a:endParaRPr lang="ja-JP" altLang="en-US" sz="2400" b="1" dirty="0"/>
          </a:p>
          <a:p>
            <a:r>
              <a:rPr lang="ja-JP" altLang="en-US" sz="2400" dirty="0"/>
              <a:t>インターネット、情報通信機器、コンピュータなどが生み出されている。</a:t>
            </a:r>
          </a:p>
          <a:p>
            <a:pPr marL="0" indent="0">
              <a:buNone/>
            </a:pPr>
            <a:r>
              <a:rPr lang="en-US" altLang="ja-JP" sz="2400" b="1" dirty="0"/>
              <a:t>《</a:t>
            </a:r>
            <a:r>
              <a:rPr lang="ja-JP" altLang="en-US" sz="2400" b="1" dirty="0"/>
              <a:t>社会全体への波及効果</a:t>
            </a:r>
            <a:r>
              <a:rPr lang="en-US" altLang="ja-JP" sz="2400" b="1" dirty="0"/>
              <a:t>》</a:t>
            </a:r>
            <a:endParaRPr lang="ja-JP" altLang="en-US" sz="2400" b="1" dirty="0"/>
          </a:p>
          <a:p>
            <a:r>
              <a:rPr lang="ja-JP" altLang="en-US" sz="2400" dirty="0"/>
              <a:t>高性能で安価な情報通信機器の普及により、社会全体に大きな波及効果が生じている。</a:t>
            </a:r>
          </a:p>
          <a:p>
            <a:r>
              <a:rPr lang="ja-JP" altLang="en-US" sz="2400" b="1" dirty="0"/>
              <a:t>「情報」が価値を持つ</a:t>
            </a:r>
            <a:r>
              <a:rPr lang="ja-JP" altLang="en-US" sz="2400" dirty="0"/>
              <a:t>時代になっており、情報を上手に活用することが求められている。</a:t>
            </a:r>
          </a:p>
          <a:p>
            <a:pPr marL="0" indent="0">
              <a:buNone/>
            </a:pPr>
            <a:r>
              <a:rPr lang="en-US" altLang="ja-JP" sz="2400" b="1" dirty="0"/>
              <a:t>《</a:t>
            </a:r>
            <a:r>
              <a:rPr lang="ja-JP" altLang="en-US" sz="2400" b="1" dirty="0"/>
              <a:t>生活、文化の変化</a:t>
            </a:r>
            <a:r>
              <a:rPr lang="en-US" altLang="ja-JP" sz="2400" b="1" dirty="0"/>
              <a:t>》</a:t>
            </a:r>
            <a:endParaRPr lang="ja-JP" altLang="en-US" sz="2400" b="1" dirty="0"/>
          </a:p>
          <a:p>
            <a:r>
              <a:rPr lang="ja-JP" altLang="en-US" sz="2400" dirty="0"/>
              <a:t>スマートフォンが手放せない時代になり、誰もが情報発信できるようになった。</a:t>
            </a:r>
          </a:p>
          <a:p>
            <a:r>
              <a:rPr lang="ja-JP" altLang="en-US" sz="2400" dirty="0"/>
              <a:t>世界中の人々とつながり、交流できるようになり、多様な文化が世界に広がっている。</a:t>
            </a:r>
          </a:p>
          <a:p>
            <a:endParaRPr kumimoji="1" lang="ja-JP" altLang="en-US"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1425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情報化社会</a:t>
            </a:r>
          </a:p>
        </p:txBody>
      </p:sp>
      <p:sp>
        <p:nvSpPr>
          <p:cNvPr id="3" name="コンテンツ プレースホルダー 2"/>
          <p:cNvSpPr>
            <a:spLocks noGrp="1"/>
          </p:cNvSpPr>
          <p:nvPr>
            <p:ph idx="1"/>
          </p:nvPr>
        </p:nvSpPr>
        <p:spPr/>
        <p:txBody>
          <a:bodyPr>
            <a:normAutofit/>
          </a:bodyPr>
          <a:lstStyle/>
          <a:p>
            <a:r>
              <a:rPr lang="ja-JP" altLang="en-US" sz="2400" dirty="0"/>
              <a:t>情報化社会では、</a:t>
            </a:r>
            <a:r>
              <a:rPr lang="ja-JP" altLang="en-US" sz="2400" b="1" dirty="0"/>
              <a:t>個人がコンピュータを持ち</a:t>
            </a:r>
            <a:r>
              <a:rPr lang="ja-JP" altLang="en-US" sz="2400" dirty="0"/>
              <a:t>、それが</a:t>
            </a:r>
            <a:r>
              <a:rPr lang="ja-JP" altLang="en-US" sz="2400" b="1" dirty="0"/>
              <a:t>ネットワークでつながる</a:t>
            </a:r>
            <a:endParaRPr lang="en-US" altLang="ja-JP" sz="2400" b="1" dirty="0"/>
          </a:p>
          <a:p>
            <a:r>
              <a:rPr lang="ja-JP" altLang="en-US" sz="2400" b="1" dirty="0"/>
              <a:t>個人が自由に情報のやり取りや共有を行う</a:t>
            </a:r>
            <a:r>
              <a:rPr lang="ja-JP" altLang="en-US" sz="2400" dirty="0"/>
              <a:t>ことができる</a:t>
            </a:r>
            <a:endParaRPr lang="en-US" altLang="ja-JP" sz="2400" dirty="0"/>
          </a:p>
          <a:p>
            <a:r>
              <a:rPr lang="ja-JP" altLang="en-US" sz="2400" dirty="0"/>
              <a:t>コンピュータのネットワーク化により、</a:t>
            </a:r>
            <a:r>
              <a:rPr lang="ja-JP" altLang="en-US" sz="2400" b="1" dirty="0"/>
              <a:t>大量の情報を高速かつ効率的に処理する</a:t>
            </a:r>
            <a:r>
              <a:rPr lang="ja-JP" altLang="en-US" sz="2400" dirty="0"/>
              <a:t>ことができる</a:t>
            </a:r>
            <a:endParaRPr lang="en-US" altLang="ja-JP" sz="2400" dirty="0"/>
          </a:p>
          <a:p>
            <a:endParaRPr lang="en-US" altLang="ja-JP" sz="2400" dirty="0"/>
          </a:p>
          <a:p>
            <a:pPr marL="0" indent="0">
              <a:buNone/>
            </a:pPr>
            <a:r>
              <a:rPr lang="ja-JP" altLang="en-US" sz="2400" dirty="0"/>
              <a:t>私たちの</a:t>
            </a:r>
            <a:r>
              <a:rPr lang="ja-JP" altLang="en-US" sz="2400" b="1" dirty="0"/>
              <a:t>生活やビジネスのあり方を大きく変えている</a:t>
            </a:r>
            <a:endParaRPr lang="en-US" altLang="ja-JP" sz="2400" b="1" dirty="0"/>
          </a:p>
          <a:p>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9</a:t>
            </a:fld>
            <a:endParaRPr kumimoji="1" lang="ja-JP" altLang="en-US"/>
          </a:p>
        </p:txBody>
      </p:sp>
    </p:spTree>
    <p:extLst>
      <p:ext uri="{BB962C8B-B14F-4D97-AF65-F5344CB8AC3E}">
        <p14:creationId xmlns:p14="http://schemas.microsoft.com/office/powerpoint/2010/main" val="86709415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2460</Words>
  <Application>Microsoft Office PowerPoint</Application>
  <PresentationFormat>画面に合わせる (4:3)</PresentationFormat>
  <Paragraphs>417</Paragraphs>
  <Slides>55</Slides>
  <Notes>10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55</vt:i4>
      </vt:variant>
    </vt:vector>
  </HeadingPairs>
  <TitlesOfParts>
    <vt:vector size="63" baseType="lpstr">
      <vt:lpstr>ＭＳ ゴシック</vt:lpstr>
      <vt:lpstr>メイリオ</vt:lpstr>
      <vt:lpstr>游ゴシック</vt:lpstr>
      <vt:lpstr>Arial</vt:lpstr>
      <vt:lpstr>Calibri</vt:lpstr>
      <vt:lpstr>Segoe UI</vt:lpstr>
      <vt:lpstr>Wingdings</vt:lpstr>
      <vt:lpstr>Office テーマ</vt:lpstr>
      <vt:lpstr>2. コンピュータによる画像制作，人工知能でできること，情報のコード化，デジタル画像，画素  </vt:lpstr>
      <vt:lpstr>アウトライン</vt:lpstr>
      <vt:lpstr>2-1 はじめに </vt:lpstr>
      <vt:lpstr>内容の要点</vt:lpstr>
      <vt:lpstr>PowerPoint プレゼンテーション</vt:lpstr>
      <vt:lpstr>PowerPoint プレゼンテーション</vt:lpstr>
      <vt:lpstr>2-2 情報化社会の到来 </vt:lpstr>
      <vt:lpstr>情報化社会　1940年台～</vt:lpstr>
      <vt:lpstr>情報化社会</vt:lpstr>
      <vt:lpstr>コンピュータや情報技術に関するソフトウェア</vt:lpstr>
      <vt:lpstr>PowerPoint プレゼンテーション</vt:lpstr>
      <vt:lpstr>PowerPoint プレゼンテーション</vt:lpstr>
      <vt:lpstr>PowerPoint プレゼンテーション</vt:lpstr>
      <vt:lpstr>PowerPoint プレゼンテーション</vt:lpstr>
      <vt:lpstr>WikiPedia 世界中が編集に参加している百科事典  </vt:lpstr>
      <vt:lpstr>OpenStreetMap 世界中が編集に参加している地図</vt:lpstr>
      <vt:lpstr>ルーブル美術館　バーチャルツアー</vt:lpstr>
      <vt:lpstr>情報化社会における危険</vt:lpstr>
      <vt:lpstr>まとめ</vt:lpstr>
      <vt:lpstr>2-3 データ、コード化 </vt:lpstr>
      <vt:lpstr>PowerPoint プレゼンテーション</vt:lpstr>
      <vt:lpstr>車両用の信号機</vt:lpstr>
      <vt:lpstr>コード化の例</vt:lpstr>
      <vt:lpstr>コード化の例</vt:lpstr>
      <vt:lpstr>コード化の例</vt:lpstr>
      <vt:lpstr>コード化</vt:lpstr>
      <vt:lpstr>情報のコード化</vt:lpstr>
      <vt:lpstr>ルイ１４世の暗号</vt:lpstr>
      <vt:lpstr>2-4 デジタル画像 </vt:lpstr>
      <vt:lpstr>画像と画素</vt:lpstr>
      <vt:lpstr>画像の種類</vt:lpstr>
      <vt:lpstr>濃淡画像でのコード化</vt:lpstr>
      <vt:lpstr>カラー画像の成分</vt:lpstr>
      <vt:lpstr>R（赤）成分，G（緑），B（青）成分で考える場合</vt:lpstr>
      <vt:lpstr>2-5 画像制作とコンピュータ </vt:lpstr>
      <vt:lpstr>PowerPoint プレゼンテーション</vt:lpstr>
      <vt:lpstr>演習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流体シミュレーション WebGL Fluid Simulation</vt:lpstr>
      <vt:lpstr>2-6 画像制作と人工知能 </vt:lpstr>
      <vt:lpstr>演習（実演）</vt:lpstr>
      <vt:lpstr>人工知能を使ってイラストを描く AutoDraw</vt:lpstr>
      <vt:lpstr>PowerPoint プレゼンテーション</vt:lpstr>
      <vt:lpstr>PowerPoint プレゼンテーション</vt:lpstr>
      <vt:lpstr>人工知能で，スケッチを生成するサイト</vt:lpstr>
      <vt:lpstr>PowerPoint プレゼンテーション</vt:lpstr>
      <vt:lpstr>人工知能で猫を描くウエブサイト</vt:lpstr>
      <vt:lpstr>PowerPoint プレゼンテーション</vt:lpstr>
      <vt:lpstr>PowerPoint プレゼンテーション</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コンピューターサイエンス</dc:title>
  <dc:creator>kunihiko</dc:creator>
  <cp:lastModifiedBy>金子　邦彦</cp:lastModifiedBy>
  <cp:revision>35</cp:revision>
  <dcterms:created xsi:type="dcterms:W3CDTF">2020-05-07T06:42:29Z</dcterms:created>
  <dcterms:modified xsi:type="dcterms:W3CDTF">2024-04-18T03:25:01Z</dcterms:modified>
</cp:coreProperties>
</file>