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 id="2147483679" r:id="rId6"/>
  </p:sldMasterIdLst>
  <p:notesMasterIdLst>
    <p:notesMasterId r:id="rId72"/>
  </p:notesMasterIdLst>
  <p:sldIdLst>
    <p:sldId id="544" r:id="rId7"/>
    <p:sldId id="1750" r:id="rId8"/>
    <p:sldId id="1795" r:id="rId9"/>
    <p:sldId id="1827" r:id="rId10"/>
    <p:sldId id="758" r:id="rId11"/>
    <p:sldId id="1821" r:id="rId12"/>
    <p:sldId id="1825" r:id="rId13"/>
    <p:sldId id="1826" r:id="rId14"/>
    <p:sldId id="1828" r:id="rId15"/>
    <p:sldId id="1823" r:id="rId16"/>
    <p:sldId id="1822" r:id="rId17"/>
    <p:sldId id="1369" r:id="rId18"/>
    <p:sldId id="1368" r:id="rId19"/>
    <p:sldId id="1371" r:id="rId20"/>
    <p:sldId id="1392" r:id="rId21"/>
    <p:sldId id="1393" r:id="rId22"/>
    <p:sldId id="1394" r:id="rId23"/>
    <p:sldId id="1396" r:id="rId24"/>
    <p:sldId id="1829" r:id="rId25"/>
    <p:sldId id="553" r:id="rId26"/>
    <p:sldId id="1780" r:id="rId27"/>
    <p:sldId id="625" r:id="rId28"/>
    <p:sldId id="1830" r:id="rId29"/>
    <p:sldId id="626" r:id="rId30"/>
    <p:sldId id="1831" r:id="rId31"/>
    <p:sldId id="1832" r:id="rId32"/>
    <p:sldId id="1833" r:id="rId33"/>
    <p:sldId id="1355" r:id="rId34"/>
    <p:sldId id="550" r:id="rId35"/>
    <p:sldId id="837" r:id="rId36"/>
    <p:sldId id="821" r:id="rId37"/>
    <p:sldId id="1834" r:id="rId38"/>
    <p:sldId id="1835" r:id="rId39"/>
    <p:sldId id="1836" r:id="rId40"/>
    <p:sldId id="848" r:id="rId41"/>
    <p:sldId id="1403" r:id="rId42"/>
    <p:sldId id="1404" r:id="rId43"/>
    <p:sldId id="1402" r:id="rId44"/>
    <p:sldId id="1837" r:id="rId45"/>
    <p:sldId id="1838" r:id="rId46"/>
    <p:sldId id="993" r:id="rId47"/>
    <p:sldId id="1839" r:id="rId48"/>
    <p:sldId id="893" r:id="rId49"/>
    <p:sldId id="910" r:id="rId50"/>
    <p:sldId id="979" r:id="rId51"/>
    <p:sldId id="1840" r:id="rId52"/>
    <p:sldId id="1841" r:id="rId53"/>
    <p:sldId id="690" r:id="rId54"/>
    <p:sldId id="1842" r:id="rId55"/>
    <p:sldId id="693" r:id="rId56"/>
    <p:sldId id="694" r:id="rId57"/>
    <p:sldId id="1056" r:id="rId58"/>
    <p:sldId id="1048" r:id="rId59"/>
    <p:sldId id="1054" r:id="rId60"/>
    <p:sldId id="1843" r:id="rId61"/>
    <p:sldId id="1844" r:id="rId62"/>
    <p:sldId id="1809" r:id="rId63"/>
    <p:sldId id="1845" r:id="rId64"/>
    <p:sldId id="1846" r:id="rId65"/>
    <p:sldId id="616" r:id="rId66"/>
    <p:sldId id="1816" r:id="rId67"/>
    <p:sldId id="702" r:id="rId68"/>
    <p:sldId id="1847" r:id="rId69"/>
    <p:sldId id="1848" r:id="rId70"/>
    <p:sldId id="1849" r:id="rId7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01" autoAdjust="0"/>
    <p:restoredTop sz="94660"/>
  </p:normalViewPr>
  <p:slideViewPr>
    <p:cSldViewPr snapToGrid="0">
      <p:cViewPr varScale="1">
        <p:scale>
          <a:sx n="56" d="100"/>
          <a:sy n="56" d="100"/>
        </p:scale>
        <p:origin x="704" y="52"/>
      </p:cViewPr>
      <p:guideLst/>
    </p:cSldViewPr>
  </p:slideViewPr>
  <p:notesTextViewPr>
    <p:cViewPr>
      <p:scale>
        <a:sx n="3" d="2"/>
        <a:sy n="3" d="2"/>
      </p:scale>
      <p:origin x="0" y="0"/>
    </p:cViewPr>
  </p:notesTextViewPr>
  <p:sorterViewPr>
    <p:cViewPr varScale="1">
      <p:scale>
        <a:sx n="100" d="100"/>
        <a:sy n="100" d="100"/>
      </p:scale>
      <p:origin x="0" y="-1981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 Type="http://schemas.openxmlformats.org/officeDocument/2006/relationships/customXml" Target="../customXml/item2.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 Type="http://schemas.openxmlformats.org/officeDocument/2006/relationships/customXml" Target="../customXml/item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 Type="http://schemas.openxmlformats.org/officeDocument/2006/relationships/slideMaster" Target="slideMasters/slideMaster1.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 Type="http://schemas.openxmlformats.org/officeDocument/2006/relationships/slideMaster" Target="slideMasters/slideMaster2.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6" Type="http://schemas.openxmlformats.org/officeDocument/2006/relationships/slideMaster" Target="slideMasters/slideMaster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7" Type="http://schemas.openxmlformats.org/officeDocument/2006/relationships/slide" Target="slides/slide1.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notesMaster" Target="notesMasters/notesMaster1.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8" Type="http://schemas.openxmlformats.org/officeDocument/2006/relationships/slide" Target="slides/slide2.xml"/><Relationship Id="rId9"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D2C3C7-1035-4F31-9DB3-213828D1370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01F06A0-AA08-4A90-92AA-3A846D694FDE}">
      <dgm:prSet custT="1"/>
      <dgm:spPr/>
      <dgm:t>
        <a:bodyPr/>
        <a:lstStyle/>
        <a:p>
          <a:pPr>
            <a:lnSpc>
              <a:spcPct val="80000"/>
            </a:lnSpc>
          </a:pPr>
          <a:r>
            <a:rPr kumimoji="1" lang="ja-JP" sz="2400" b="1" dirty="0">
              <a:latin typeface="メイリオ" panose="020B0604030504040204" pitchFamily="50" charset="-128"/>
              <a:ea typeface="メイリオ" panose="020B0604030504040204" pitchFamily="50" charset="-128"/>
            </a:rPr>
            <a:t>自分のアイデア</a:t>
          </a:r>
          <a:r>
            <a:rPr kumimoji="1" lang="ja-JP" altLang="en-US" sz="2400" b="1" dirty="0">
              <a:latin typeface="メイリオ" panose="020B0604030504040204" pitchFamily="50" charset="-128"/>
              <a:ea typeface="メイリオ" panose="020B0604030504040204" pitchFamily="50" charset="-128"/>
            </a:rPr>
            <a:t>を</a:t>
          </a:r>
          <a:r>
            <a:rPr kumimoji="1" lang="ja-JP" sz="2400" b="1" dirty="0">
              <a:latin typeface="メイリオ" panose="020B0604030504040204" pitchFamily="50" charset="-128"/>
              <a:ea typeface="メイリオ" panose="020B0604030504040204" pitchFamily="50" charset="-128"/>
            </a:rPr>
            <a:t>形に</a:t>
          </a:r>
          <a:r>
            <a:rPr kumimoji="1" lang="ja-JP" altLang="en-US" sz="2400" b="1" dirty="0">
              <a:latin typeface="メイリオ" panose="020B0604030504040204" pitchFamily="50" charset="-128"/>
              <a:ea typeface="メイリオ" panose="020B0604030504040204" pitchFamily="50" charset="-128"/>
            </a:rPr>
            <a:t>できる楽しさ</a:t>
          </a:r>
          <a:endParaRPr lang="en-US" sz="2400" dirty="0"/>
        </a:p>
      </dgm:t>
    </dgm:pt>
    <dgm:pt modelId="{7A25EC28-1073-42E1-8546-1540C8FFCB08}" type="parTrans" cxnId="{B5B437CA-905D-47D0-A619-B2016642932F}">
      <dgm:prSet/>
      <dgm:spPr/>
      <dgm:t>
        <a:bodyPr/>
        <a:lstStyle/>
        <a:p>
          <a:endParaRPr lang="en-US"/>
        </a:p>
      </dgm:t>
    </dgm:pt>
    <dgm:pt modelId="{5AA32829-A314-479E-AE96-88CC8A5753D6}" type="sibTrans" cxnId="{B5B437CA-905D-47D0-A619-B2016642932F}">
      <dgm:prSet/>
      <dgm:spPr/>
      <dgm:t>
        <a:bodyPr/>
        <a:lstStyle/>
        <a:p>
          <a:endParaRPr lang="en-US"/>
        </a:p>
      </dgm:t>
    </dgm:pt>
    <dgm:pt modelId="{E209E3C4-727F-49E4-94ED-8B1A754C8DDC}">
      <dgm:prSet custT="1"/>
      <dgm:spPr/>
      <dgm:t>
        <a:bodyPr/>
        <a:lstStyle/>
        <a:p>
          <a:pPr>
            <a:lnSpc>
              <a:spcPct val="80000"/>
            </a:lnSpc>
          </a:pPr>
          <a:r>
            <a:rPr lang="en-US" sz="2400" b="1" dirty="0">
              <a:latin typeface="メイリオ" panose="020B0604030504040204" pitchFamily="50" charset="-128"/>
              <a:ea typeface="メイリオ" panose="020B0604030504040204" pitchFamily="50" charset="-128"/>
            </a:rPr>
            <a:t>AI</a:t>
          </a:r>
          <a:r>
            <a:rPr lang="ja-JP" sz="2400" b="1" dirty="0">
              <a:latin typeface="メイリオ" panose="020B0604030504040204" pitchFamily="50" charset="-128"/>
              <a:ea typeface="メイリオ" panose="020B0604030504040204" pitchFamily="50" charset="-128"/>
            </a:rPr>
            <a:t>，仮想現実，</a:t>
          </a:r>
          <a:r>
            <a:rPr lang="en-US" altLang="ja-JP" sz="2400" b="1" dirty="0">
              <a:latin typeface="メイリオ" panose="020B0604030504040204" pitchFamily="50" charset="-128"/>
              <a:ea typeface="メイリオ" panose="020B0604030504040204" pitchFamily="50" charset="-128"/>
            </a:rPr>
            <a:t>IoT </a:t>
          </a:r>
          <a:r>
            <a:rPr lang="ja-JP" sz="2400" b="1" dirty="0">
              <a:latin typeface="メイリオ" panose="020B0604030504040204" pitchFamily="50" charset="-128"/>
              <a:ea typeface="メイリオ" panose="020B0604030504040204" pitchFamily="50" charset="-128"/>
            </a:rPr>
            <a:t>など</a:t>
          </a:r>
          <a:r>
            <a:rPr lang="ja-JP" altLang="en-US" sz="2400" b="1" dirty="0">
              <a:latin typeface="メイリオ" panose="020B0604030504040204" pitchFamily="50" charset="-128"/>
              <a:ea typeface="メイリオ" panose="020B0604030504040204" pitchFamily="50" charset="-128"/>
            </a:rPr>
            <a:t>、未来の技術のワクワク感</a:t>
          </a:r>
          <a:endParaRPr lang="en-US" sz="2400" b="1" dirty="0">
            <a:latin typeface="メイリオ" panose="020B0604030504040204" pitchFamily="50" charset="-128"/>
            <a:ea typeface="メイリオ" panose="020B0604030504040204" pitchFamily="50" charset="-128"/>
          </a:endParaRPr>
        </a:p>
      </dgm:t>
    </dgm:pt>
    <dgm:pt modelId="{9371CCE4-AD89-4CA2-9740-5AC39BDB0E67}" type="parTrans" cxnId="{6FA49EBD-87DD-400E-8B6A-F714D4D92668}">
      <dgm:prSet/>
      <dgm:spPr/>
      <dgm:t>
        <a:bodyPr/>
        <a:lstStyle/>
        <a:p>
          <a:endParaRPr lang="en-US"/>
        </a:p>
      </dgm:t>
    </dgm:pt>
    <dgm:pt modelId="{F2E2DF40-6802-4EB2-9CFA-92E165C54316}" type="sibTrans" cxnId="{6FA49EBD-87DD-400E-8B6A-F714D4D92668}">
      <dgm:prSet/>
      <dgm:spPr/>
      <dgm:t>
        <a:bodyPr/>
        <a:lstStyle/>
        <a:p>
          <a:endParaRPr lang="en-US"/>
        </a:p>
      </dgm:t>
    </dgm:pt>
    <dgm:pt modelId="{BA8A4851-C89F-4176-8428-2859ACF22DD9}">
      <dgm:prSet custT="1"/>
      <dgm:spPr/>
      <dgm:t>
        <a:bodyPr/>
        <a:lstStyle/>
        <a:p>
          <a:pPr>
            <a:lnSpc>
              <a:spcPct val="80000"/>
            </a:lnSpc>
          </a:pPr>
          <a:r>
            <a:rPr lang="en-US" sz="2400" b="1" dirty="0">
              <a:latin typeface="メイリオ" panose="020B0604030504040204" pitchFamily="50" charset="-128"/>
              <a:ea typeface="メイリオ" panose="020B0604030504040204" pitchFamily="50" charset="-128"/>
            </a:rPr>
            <a:t>IT</a:t>
          </a:r>
          <a:r>
            <a:rPr lang="ja-JP" sz="2400" b="1" dirty="0">
              <a:latin typeface="メイリオ" panose="020B0604030504040204" pitchFamily="50" charset="-128"/>
              <a:ea typeface="メイリオ" panose="020B0604030504040204" pitchFamily="50" charset="-128"/>
            </a:rPr>
            <a:t>企業</a:t>
          </a:r>
          <a:r>
            <a:rPr lang="ja-JP" altLang="en-US" sz="2400" b="1" dirty="0">
              <a:latin typeface="メイリオ" panose="020B0604030504040204" pitchFamily="50" charset="-128"/>
              <a:ea typeface="メイリオ" panose="020B0604030504040204" pitchFamily="50" charset="-128"/>
            </a:rPr>
            <a:t>、</a:t>
          </a:r>
          <a:r>
            <a:rPr lang="ja-JP" sz="2400" b="1" dirty="0">
              <a:latin typeface="メイリオ" panose="020B0604030504040204" pitchFamily="50" charset="-128"/>
              <a:ea typeface="メイリオ" panose="020B0604030504040204" pitchFamily="50" charset="-128"/>
            </a:rPr>
            <a:t>製造業</a:t>
          </a:r>
          <a:r>
            <a:rPr lang="ja-JP" altLang="en-US" sz="2400" b="1" dirty="0">
              <a:latin typeface="メイリオ" panose="020B0604030504040204" pitchFamily="50" charset="-128"/>
              <a:ea typeface="メイリオ" panose="020B0604030504040204" pitchFamily="50" charset="-128"/>
            </a:rPr>
            <a:t>など幅広い分野で活躍し、夢を追求できる</a:t>
          </a:r>
          <a:endParaRPr lang="en-US" sz="2400" b="1" dirty="0">
            <a:latin typeface="メイリオ" panose="020B0604030504040204" pitchFamily="50" charset="-128"/>
            <a:ea typeface="メイリオ" panose="020B0604030504040204" pitchFamily="50" charset="-128"/>
          </a:endParaRPr>
        </a:p>
      </dgm:t>
    </dgm:pt>
    <dgm:pt modelId="{D4A3B819-AEBB-4C2C-993C-81F50B6B277D}" type="parTrans" cxnId="{51652182-A439-4F8A-A3D6-AD58D7EDDD3D}">
      <dgm:prSet/>
      <dgm:spPr/>
      <dgm:t>
        <a:bodyPr/>
        <a:lstStyle/>
        <a:p>
          <a:endParaRPr lang="en-US"/>
        </a:p>
      </dgm:t>
    </dgm:pt>
    <dgm:pt modelId="{20D26B85-8396-4A61-B4EF-770C9B56CAEC}" type="sibTrans" cxnId="{51652182-A439-4F8A-A3D6-AD58D7EDDD3D}">
      <dgm:prSet/>
      <dgm:spPr/>
      <dgm:t>
        <a:bodyPr/>
        <a:lstStyle/>
        <a:p>
          <a:endParaRPr lang="en-US"/>
        </a:p>
      </dgm:t>
    </dgm:pt>
    <dgm:pt modelId="{4E68B536-8AAB-41F5-AAFE-3ADD44A2FE2D}">
      <dgm:prSet custT="1"/>
      <dgm:spPr/>
      <dgm:t>
        <a:bodyPr/>
        <a:lstStyle/>
        <a:p>
          <a:endParaRPr lang="en-US" sz="2400" dirty="0"/>
        </a:p>
      </dgm:t>
    </dgm:pt>
    <dgm:pt modelId="{B8D56D7E-7293-439A-94EF-17BD07BA9064}" type="parTrans" cxnId="{FD66C51F-55F5-4CA7-B3B9-306CE73A48D1}">
      <dgm:prSet/>
      <dgm:spPr/>
      <dgm:t>
        <a:bodyPr/>
        <a:lstStyle/>
        <a:p>
          <a:endParaRPr lang="en-US"/>
        </a:p>
      </dgm:t>
    </dgm:pt>
    <dgm:pt modelId="{AA7FF1B8-EF01-4B15-A340-7D7EE813CCE4}" type="sibTrans" cxnId="{FD66C51F-55F5-4CA7-B3B9-306CE73A48D1}">
      <dgm:prSet/>
      <dgm:spPr/>
      <dgm:t>
        <a:bodyPr/>
        <a:lstStyle/>
        <a:p>
          <a:endParaRPr lang="en-US"/>
        </a:p>
      </dgm:t>
    </dgm:pt>
    <dgm:pt modelId="{CAC162F8-AC2D-4838-93AF-7896D88638DE}">
      <dgm:prSet custT="1"/>
      <dgm:spPr/>
      <dgm:t>
        <a:bodyPr/>
        <a:lstStyle/>
        <a:p>
          <a:pPr>
            <a:lnSpc>
              <a:spcPct val="80000"/>
            </a:lnSpc>
          </a:pPr>
          <a:endParaRPr lang="en-US" sz="2400" dirty="0">
            <a:latin typeface="メイリオ" panose="020B0604030504040204" pitchFamily="50" charset="-128"/>
            <a:ea typeface="メイリオ" panose="020B0604030504040204" pitchFamily="50" charset="-128"/>
          </a:endParaRPr>
        </a:p>
      </dgm:t>
    </dgm:pt>
    <dgm:pt modelId="{99DCE2DF-F9CC-460D-9325-AB0E87D447BB}" type="parTrans" cxnId="{CDCC5B75-7547-4B27-B1F4-9BA0DFA0BF5D}">
      <dgm:prSet/>
      <dgm:spPr/>
      <dgm:t>
        <a:bodyPr/>
        <a:lstStyle/>
        <a:p>
          <a:endParaRPr lang="en-US"/>
        </a:p>
      </dgm:t>
    </dgm:pt>
    <dgm:pt modelId="{4EF2B78C-6564-4FDA-9299-56D2F8F641D1}" type="sibTrans" cxnId="{CDCC5B75-7547-4B27-B1F4-9BA0DFA0BF5D}">
      <dgm:prSet/>
      <dgm:spPr/>
      <dgm:t>
        <a:bodyPr/>
        <a:lstStyle/>
        <a:p>
          <a:endParaRPr lang="en-US"/>
        </a:p>
      </dgm:t>
    </dgm:pt>
    <dgm:pt modelId="{D19AACD3-50FC-41A0-A9A6-A0CD5CE28FA5}" type="pres">
      <dgm:prSet presAssocID="{44D2C3C7-1035-4F31-9DB3-213828D13709}" presName="vert0" presStyleCnt="0">
        <dgm:presLayoutVars>
          <dgm:dir/>
          <dgm:animOne val="branch"/>
          <dgm:animLvl val="lvl"/>
        </dgm:presLayoutVars>
      </dgm:prSet>
      <dgm:spPr/>
    </dgm:pt>
    <dgm:pt modelId="{D363D678-5432-4F74-9AF7-34DD2D179C6D}" type="pres">
      <dgm:prSet presAssocID="{001F06A0-AA08-4A90-92AA-3A846D694FDE}" presName="thickLine" presStyleLbl="alignNode1" presStyleIdx="0" presStyleCnt="5"/>
      <dgm:spPr/>
    </dgm:pt>
    <dgm:pt modelId="{63542BC7-3FD1-4C10-A81B-ABD7176F8F2D}" type="pres">
      <dgm:prSet presAssocID="{001F06A0-AA08-4A90-92AA-3A846D694FDE}" presName="horz1" presStyleCnt="0"/>
      <dgm:spPr/>
    </dgm:pt>
    <dgm:pt modelId="{40F8D30F-1636-4BF9-8BAB-78EBE193E194}" type="pres">
      <dgm:prSet presAssocID="{001F06A0-AA08-4A90-92AA-3A846D694FDE}" presName="tx1" presStyleLbl="revTx" presStyleIdx="0" presStyleCnt="5" custScaleY="177230"/>
      <dgm:spPr/>
    </dgm:pt>
    <dgm:pt modelId="{71109596-1DC3-4F0C-B10E-161BCA32E5B8}" type="pres">
      <dgm:prSet presAssocID="{001F06A0-AA08-4A90-92AA-3A846D694FDE}" presName="vert1" presStyleCnt="0"/>
      <dgm:spPr/>
    </dgm:pt>
    <dgm:pt modelId="{81D85F3C-5920-41D3-99AE-1340CE048E37}" type="pres">
      <dgm:prSet presAssocID="{E209E3C4-727F-49E4-94ED-8B1A754C8DDC}" presName="thickLine" presStyleLbl="alignNode1" presStyleIdx="1" presStyleCnt="5"/>
      <dgm:spPr/>
    </dgm:pt>
    <dgm:pt modelId="{2B4D7A5D-0C09-4159-82F7-E0263B5A64E8}" type="pres">
      <dgm:prSet presAssocID="{E209E3C4-727F-49E4-94ED-8B1A754C8DDC}" presName="horz1" presStyleCnt="0"/>
      <dgm:spPr/>
    </dgm:pt>
    <dgm:pt modelId="{CCAA1ADF-72AE-4E59-9A87-7D3BB23E44F7}" type="pres">
      <dgm:prSet presAssocID="{E209E3C4-727F-49E4-94ED-8B1A754C8DDC}" presName="tx1" presStyleLbl="revTx" presStyleIdx="1" presStyleCnt="5" custScaleY="178165"/>
      <dgm:spPr/>
    </dgm:pt>
    <dgm:pt modelId="{D72EB3FB-DF0D-4A84-A16D-785CC6C9AED5}" type="pres">
      <dgm:prSet presAssocID="{E209E3C4-727F-49E4-94ED-8B1A754C8DDC}" presName="vert1" presStyleCnt="0"/>
      <dgm:spPr/>
    </dgm:pt>
    <dgm:pt modelId="{13906918-4C16-4546-BC4E-A808BD777114}" type="pres">
      <dgm:prSet presAssocID="{BA8A4851-C89F-4176-8428-2859ACF22DD9}" presName="thickLine" presStyleLbl="alignNode1" presStyleIdx="2" presStyleCnt="5"/>
      <dgm:spPr/>
    </dgm:pt>
    <dgm:pt modelId="{2CA4930B-C246-420D-98BB-9153ECDFBB10}" type="pres">
      <dgm:prSet presAssocID="{BA8A4851-C89F-4176-8428-2859ACF22DD9}" presName="horz1" presStyleCnt="0"/>
      <dgm:spPr/>
    </dgm:pt>
    <dgm:pt modelId="{84FEC154-9780-4799-9AD8-8A036346CCDA}" type="pres">
      <dgm:prSet presAssocID="{BA8A4851-C89F-4176-8428-2859ACF22DD9}" presName="tx1" presStyleLbl="revTx" presStyleIdx="2" presStyleCnt="5"/>
      <dgm:spPr/>
    </dgm:pt>
    <dgm:pt modelId="{7DA35344-4DCB-430E-96D5-1CE7549EA30C}" type="pres">
      <dgm:prSet presAssocID="{BA8A4851-C89F-4176-8428-2859ACF22DD9}" presName="vert1" presStyleCnt="0"/>
      <dgm:spPr/>
    </dgm:pt>
    <dgm:pt modelId="{446F2923-94AD-4FB3-868F-403084795264}" type="pres">
      <dgm:prSet presAssocID="{4E68B536-8AAB-41F5-AAFE-3ADD44A2FE2D}" presName="thickLine" presStyleLbl="alignNode1" presStyleIdx="3" presStyleCnt="5"/>
      <dgm:spPr>
        <a:ln>
          <a:noFill/>
        </a:ln>
      </dgm:spPr>
    </dgm:pt>
    <dgm:pt modelId="{B3DCF950-979F-4598-ADA8-1CA323EE86F1}" type="pres">
      <dgm:prSet presAssocID="{4E68B536-8AAB-41F5-AAFE-3ADD44A2FE2D}" presName="horz1" presStyleCnt="0"/>
      <dgm:spPr/>
    </dgm:pt>
    <dgm:pt modelId="{092AB228-BC32-4BDC-97E9-C3878861AB55}" type="pres">
      <dgm:prSet presAssocID="{4E68B536-8AAB-41F5-AAFE-3ADD44A2FE2D}" presName="tx1" presStyleLbl="revTx" presStyleIdx="3" presStyleCnt="5"/>
      <dgm:spPr/>
    </dgm:pt>
    <dgm:pt modelId="{2508D984-D829-4638-8003-B6AD7C1A09AB}" type="pres">
      <dgm:prSet presAssocID="{4E68B536-8AAB-41F5-AAFE-3ADD44A2FE2D}" presName="vert1" presStyleCnt="0"/>
      <dgm:spPr/>
    </dgm:pt>
    <dgm:pt modelId="{9F02296A-49AB-48A2-A4AF-4DCED5185CD9}" type="pres">
      <dgm:prSet presAssocID="{CAC162F8-AC2D-4838-93AF-7896D88638DE}" presName="thickLine" presStyleLbl="alignNode1" presStyleIdx="4" presStyleCnt="5"/>
      <dgm:spPr>
        <a:ln>
          <a:noFill/>
        </a:ln>
      </dgm:spPr>
    </dgm:pt>
    <dgm:pt modelId="{63F48D65-F379-427A-9DC0-9659E86B50E7}" type="pres">
      <dgm:prSet presAssocID="{CAC162F8-AC2D-4838-93AF-7896D88638DE}" presName="horz1" presStyleCnt="0"/>
      <dgm:spPr/>
    </dgm:pt>
    <dgm:pt modelId="{913A9EDD-A653-4701-8994-A4E79E955380}" type="pres">
      <dgm:prSet presAssocID="{CAC162F8-AC2D-4838-93AF-7896D88638DE}" presName="tx1" presStyleLbl="revTx" presStyleIdx="4" presStyleCnt="5" custScaleY="258477"/>
      <dgm:spPr/>
    </dgm:pt>
    <dgm:pt modelId="{8DE93225-86C8-4A1F-A189-12C242C38545}" type="pres">
      <dgm:prSet presAssocID="{CAC162F8-AC2D-4838-93AF-7896D88638DE}" presName="vert1" presStyleCnt="0"/>
      <dgm:spPr/>
    </dgm:pt>
  </dgm:ptLst>
  <dgm:cxnLst>
    <dgm:cxn modelId="{13509819-C63E-4CDB-A8E4-8BF2CF6EE928}" type="presOf" srcId="{CAC162F8-AC2D-4838-93AF-7896D88638DE}" destId="{913A9EDD-A653-4701-8994-A4E79E955380}" srcOrd="0" destOrd="0" presId="urn:microsoft.com/office/officeart/2008/layout/LinedList"/>
    <dgm:cxn modelId="{22A6B11E-EB4D-4EF8-A69D-0245EB22EBC2}" type="presOf" srcId="{E209E3C4-727F-49E4-94ED-8B1A754C8DDC}" destId="{CCAA1ADF-72AE-4E59-9A87-7D3BB23E44F7}" srcOrd="0" destOrd="0" presId="urn:microsoft.com/office/officeart/2008/layout/LinedList"/>
    <dgm:cxn modelId="{FD66C51F-55F5-4CA7-B3B9-306CE73A48D1}" srcId="{44D2C3C7-1035-4F31-9DB3-213828D13709}" destId="{4E68B536-8AAB-41F5-AAFE-3ADD44A2FE2D}" srcOrd="3" destOrd="0" parTransId="{B8D56D7E-7293-439A-94EF-17BD07BA9064}" sibTransId="{AA7FF1B8-EF01-4B15-A340-7D7EE813CCE4}"/>
    <dgm:cxn modelId="{171FE91F-EA7F-4005-93B7-432787A3DBB1}" type="presOf" srcId="{44D2C3C7-1035-4F31-9DB3-213828D13709}" destId="{D19AACD3-50FC-41A0-A9A6-A0CD5CE28FA5}" srcOrd="0" destOrd="0" presId="urn:microsoft.com/office/officeart/2008/layout/LinedList"/>
    <dgm:cxn modelId="{CDCC5B75-7547-4B27-B1F4-9BA0DFA0BF5D}" srcId="{44D2C3C7-1035-4F31-9DB3-213828D13709}" destId="{CAC162F8-AC2D-4838-93AF-7896D88638DE}" srcOrd="4" destOrd="0" parTransId="{99DCE2DF-F9CC-460D-9325-AB0E87D447BB}" sibTransId="{4EF2B78C-6564-4FDA-9299-56D2F8F641D1}"/>
    <dgm:cxn modelId="{6D0A807B-2B70-4370-A25E-27A44B74ADDB}" type="presOf" srcId="{BA8A4851-C89F-4176-8428-2859ACF22DD9}" destId="{84FEC154-9780-4799-9AD8-8A036346CCDA}" srcOrd="0" destOrd="0" presId="urn:microsoft.com/office/officeart/2008/layout/LinedList"/>
    <dgm:cxn modelId="{51652182-A439-4F8A-A3D6-AD58D7EDDD3D}" srcId="{44D2C3C7-1035-4F31-9DB3-213828D13709}" destId="{BA8A4851-C89F-4176-8428-2859ACF22DD9}" srcOrd="2" destOrd="0" parTransId="{D4A3B819-AEBB-4C2C-993C-81F50B6B277D}" sibTransId="{20D26B85-8396-4A61-B4EF-770C9B56CAEC}"/>
    <dgm:cxn modelId="{6FA49EBD-87DD-400E-8B6A-F714D4D92668}" srcId="{44D2C3C7-1035-4F31-9DB3-213828D13709}" destId="{E209E3C4-727F-49E4-94ED-8B1A754C8DDC}" srcOrd="1" destOrd="0" parTransId="{9371CCE4-AD89-4CA2-9740-5AC39BDB0E67}" sibTransId="{F2E2DF40-6802-4EB2-9CFA-92E165C54316}"/>
    <dgm:cxn modelId="{B5B437CA-905D-47D0-A619-B2016642932F}" srcId="{44D2C3C7-1035-4F31-9DB3-213828D13709}" destId="{001F06A0-AA08-4A90-92AA-3A846D694FDE}" srcOrd="0" destOrd="0" parTransId="{7A25EC28-1073-42E1-8546-1540C8FFCB08}" sibTransId="{5AA32829-A314-479E-AE96-88CC8A5753D6}"/>
    <dgm:cxn modelId="{2DC2D5D6-4FAC-4C5D-B348-DAF26F8F21EF}" type="presOf" srcId="{001F06A0-AA08-4A90-92AA-3A846D694FDE}" destId="{40F8D30F-1636-4BF9-8BAB-78EBE193E194}" srcOrd="0" destOrd="0" presId="urn:microsoft.com/office/officeart/2008/layout/LinedList"/>
    <dgm:cxn modelId="{3C1632E7-E61C-460D-A3CF-4D3EC1BDDA5C}" type="presOf" srcId="{4E68B536-8AAB-41F5-AAFE-3ADD44A2FE2D}" destId="{092AB228-BC32-4BDC-97E9-C3878861AB55}" srcOrd="0" destOrd="0" presId="urn:microsoft.com/office/officeart/2008/layout/LinedList"/>
    <dgm:cxn modelId="{03C2CAE1-BE58-4609-843F-43AE2BD854C0}" type="presParOf" srcId="{D19AACD3-50FC-41A0-A9A6-A0CD5CE28FA5}" destId="{D363D678-5432-4F74-9AF7-34DD2D179C6D}" srcOrd="0" destOrd="0" presId="urn:microsoft.com/office/officeart/2008/layout/LinedList"/>
    <dgm:cxn modelId="{9F5A6F65-F8CE-4008-9214-0A51B73C0FC9}" type="presParOf" srcId="{D19AACD3-50FC-41A0-A9A6-A0CD5CE28FA5}" destId="{63542BC7-3FD1-4C10-A81B-ABD7176F8F2D}" srcOrd="1" destOrd="0" presId="urn:microsoft.com/office/officeart/2008/layout/LinedList"/>
    <dgm:cxn modelId="{5952D3A8-3110-4ABE-BF2A-5291572A4323}" type="presParOf" srcId="{63542BC7-3FD1-4C10-A81B-ABD7176F8F2D}" destId="{40F8D30F-1636-4BF9-8BAB-78EBE193E194}" srcOrd="0" destOrd="0" presId="urn:microsoft.com/office/officeart/2008/layout/LinedList"/>
    <dgm:cxn modelId="{B1E74D55-9E9B-45B0-8DB8-5A1BB762FD63}" type="presParOf" srcId="{63542BC7-3FD1-4C10-A81B-ABD7176F8F2D}" destId="{71109596-1DC3-4F0C-B10E-161BCA32E5B8}" srcOrd="1" destOrd="0" presId="urn:microsoft.com/office/officeart/2008/layout/LinedList"/>
    <dgm:cxn modelId="{7B076A90-0E18-436C-A5B1-61BC6116BCD0}" type="presParOf" srcId="{D19AACD3-50FC-41A0-A9A6-A0CD5CE28FA5}" destId="{81D85F3C-5920-41D3-99AE-1340CE048E37}" srcOrd="2" destOrd="0" presId="urn:microsoft.com/office/officeart/2008/layout/LinedList"/>
    <dgm:cxn modelId="{3FC686B1-A8C4-4707-9062-A0D6DEE5BC86}" type="presParOf" srcId="{D19AACD3-50FC-41A0-A9A6-A0CD5CE28FA5}" destId="{2B4D7A5D-0C09-4159-82F7-E0263B5A64E8}" srcOrd="3" destOrd="0" presId="urn:microsoft.com/office/officeart/2008/layout/LinedList"/>
    <dgm:cxn modelId="{5C5B4997-255A-4AE9-B4B1-D91DBCB5BF37}" type="presParOf" srcId="{2B4D7A5D-0C09-4159-82F7-E0263B5A64E8}" destId="{CCAA1ADF-72AE-4E59-9A87-7D3BB23E44F7}" srcOrd="0" destOrd="0" presId="urn:microsoft.com/office/officeart/2008/layout/LinedList"/>
    <dgm:cxn modelId="{84771576-AE49-4DBC-90BE-35C1FC2FC5A3}" type="presParOf" srcId="{2B4D7A5D-0C09-4159-82F7-E0263B5A64E8}" destId="{D72EB3FB-DF0D-4A84-A16D-785CC6C9AED5}" srcOrd="1" destOrd="0" presId="urn:microsoft.com/office/officeart/2008/layout/LinedList"/>
    <dgm:cxn modelId="{DD29021B-4B72-49E7-A58E-D306AC0F1A0C}" type="presParOf" srcId="{D19AACD3-50FC-41A0-A9A6-A0CD5CE28FA5}" destId="{13906918-4C16-4546-BC4E-A808BD777114}" srcOrd="4" destOrd="0" presId="urn:microsoft.com/office/officeart/2008/layout/LinedList"/>
    <dgm:cxn modelId="{8658DF12-F49A-4875-8493-1C6C283C898B}" type="presParOf" srcId="{D19AACD3-50FC-41A0-A9A6-A0CD5CE28FA5}" destId="{2CA4930B-C246-420D-98BB-9153ECDFBB10}" srcOrd="5" destOrd="0" presId="urn:microsoft.com/office/officeart/2008/layout/LinedList"/>
    <dgm:cxn modelId="{92057964-5229-4495-92DF-C806A5769935}" type="presParOf" srcId="{2CA4930B-C246-420D-98BB-9153ECDFBB10}" destId="{84FEC154-9780-4799-9AD8-8A036346CCDA}" srcOrd="0" destOrd="0" presId="urn:microsoft.com/office/officeart/2008/layout/LinedList"/>
    <dgm:cxn modelId="{DCD17E30-3047-460D-9172-A2752EAAC529}" type="presParOf" srcId="{2CA4930B-C246-420D-98BB-9153ECDFBB10}" destId="{7DA35344-4DCB-430E-96D5-1CE7549EA30C}" srcOrd="1" destOrd="0" presId="urn:microsoft.com/office/officeart/2008/layout/LinedList"/>
    <dgm:cxn modelId="{A5B2C36D-46BC-4CCB-B931-6AA8CBAF4C4F}" type="presParOf" srcId="{D19AACD3-50FC-41A0-A9A6-A0CD5CE28FA5}" destId="{446F2923-94AD-4FB3-868F-403084795264}" srcOrd="6" destOrd="0" presId="urn:microsoft.com/office/officeart/2008/layout/LinedList"/>
    <dgm:cxn modelId="{B4F0C26F-BA56-4DB3-B749-3401B3DE7CC7}" type="presParOf" srcId="{D19AACD3-50FC-41A0-A9A6-A0CD5CE28FA5}" destId="{B3DCF950-979F-4598-ADA8-1CA323EE86F1}" srcOrd="7" destOrd="0" presId="urn:microsoft.com/office/officeart/2008/layout/LinedList"/>
    <dgm:cxn modelId="{6C173F35-0DD8-4AD8-8C62-327E07FA49D3}" type="presParOf" srcId="{B3DCF950-979F-4598-ADA8-1CA323EE86F1}" destId="{092AB228-BC32-4BDC-97E9-C3878861AB55}" srcOrd="0" destOrd="0" presId="urn:microsoft.com/office/officeart/2008/layout/LinedList"/>
    <dgm:cxn modelId="{32858FB2-46F1-4DF1-8586-EAB172D8F0B8}" type="presParOf" srcId="{B3DCF950-979F-4598-ADA8-1CA323EE86F1}" destId="{2508D984-D829-4638-8003-B6AD7C1A09AB}" srcOrd="1" destOrd="0" presId="urn:microsoft.com/office/officeart/2008/layout/LinedList"/>
    <dgm:cxn modelId="{EA419758-25D0-42A4-90F3-6B2B3B08CBA9}" type="presParOf" srcId="{D19AACD3-50FC-41A0-A9A6-A0CD5CE28FA5}" destId="{9F02296A-49AB-48A2-A4AF-4DCED5185CD9}" srcOrd="8" destOrd="0" presId="urn:microsoft.com/office/officeart/2008/layout/LinedList"/>
    <dgm:cxn modelId="{9BA9781E-E549-4CCE-BE5F-4E278160C5AA}" type="presParOf" srcId="{D19AACD3-50FC-41A0-A9A6-A0CD5CE28FA5}" destId="{63F48D65-F379-427A-9DC0-9659E86B50E7}" srcOrd="9" destOrd="0" presId="urn:microsoft.com/office/officeart/2008/layout/LinedList"/>
    <dgm:cxn modelId="{52A8BCB8-6318-4D3E-8241-E808A477C171}" type="presParOf" srcId="{63F48D65-F379-427A-9DC0-9659E86B50E7}" destId="{913A9EDD-A653-4701-8994-A4E79E955380}" srcOrd="0" destOrd="0" presId="urn:microsoft.com/office/officeart/2008/layout/LinedList"/>
    <dgm:cxn modelId="{03B33056-09A7-4ABE-B1A5-863EDC1CA6DA}" type="presParOf" srcId="{63F48D65-F379-427A-9DC0-9659E86B50E7}" destId="{8DE93225-86C8-4A1F-A189-12C242C3854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3D678-5432-4F74-9AF7-34DD2D179C6D}">
      <dsp:nvSpPr>
        <dsp:cNvPr id="0" name=""/>
        <dsp:cNvSpPr/>
      </dsp:nvSpPr>
      <dsp:spPr>
        <a:xfrm>
          <a:off x="0" y="134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8D30F-1636-4BF9-8BAB-78EBE193E194}">
      <dsp:nvSpPr>
        <dsp:cNvPr id="0" name=""/>
        <dsp:cNvSpPr/>
      </dsp:nvSpPr>
      <dsp:spPr>
        <a:xfrm>
          <a:off x="0" y="1348"/>
          <a:ext cx="5072873" cy="10814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kumimoji="1" lang="ja-JP" sz="2400" b="1" kern="1200" dirty="0">
              <a:latin typeface="メイリオ" panose="020B0604030504040204" pitchFamily="50" charset="-128"/>
              <a:ea typeface="メイリオ" panose="020B0604030504040204" pitchFamily="50" charset="-128"/>
            </a:rPr>
            <a:t>自分のアイデア</a:t>
          </a:r>
          <a:r>
            <a:rPr kumimoji="1" lang="ja-JP" altLang="en-US" sz="2400" b="1" kern="1200" dirty="0">
              <a:latin typeface="メイリオ" panose="020B0604030504040204" pitchFamily="50" charset="-128"/>
              <a:ea typeface="メイリオ" panose="020B0604030504040204" pitchFamily="50" charset="-128"/>
            </a:rPr>
            <a:t>を</a:t>
          </a:r>
          <a:r>
            <a:rPr kumimoji="1" lang="ja-JP" sz="2400" b="1" kern="1200" dirty="0">
              <a:latin typeface="メイリオ" panose="020B0604030504040204" pitchFamily="50" charset="-128"/>
              <a:ea typeface="メイリオ" panose="020B0604030504040204" pitchFamily="50" charset="-128"/>
            </a:rPr>
            <a:t>形に</a:t>
          </a:r>
          <a:r>
            <a:rPr kumimoji="1" lang="ja-JP" altLang="en-US" sz="2400" b="1" kern="1200" dirty="0">
              <a:latin typeface="メイリオ" panose="020B0604030504040204" pitchFamily="50" charset="-128"/>
              <a:ea typeface="メイリオ" panose="020B0604030504040204" pitchFamily="50" charset="-128"/>
            </a:rPr>
            <a:t>できる楽しさ</a:t>
          </a:r>
          <a:endParaRPr lang="en-US" sz="2400" kern="1200" dirty="0"/>
        </a:p>
      </dsp:txBody>
      <dsp:txXfrm>
        <a:off x="0" y="1348"/>
        <a:ext cx="5072873" cy="1081442"/>
      </dsp:txXfrm>
    </dsp:sp>
    <dsp:sp modelId="{81D85F3C-5920-41D3-99AE-1340CE048E37}">
      <dsp:nvSpPr>
        <dsp:cNvPr id="0" name=""/>
        <dsp:cNvSpPr/>
      </dsp:nvSpPr>
      <dsp:spPr>
        <a:xfrm>
          <a:off x="0" y="1082791"/>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AA1ADF-72AE-4E59-9A87-7D3BB23E44F7}">
      <dsp:nvSpPr>
        <dsp:cNvPr id="0" name=""/>
        <dsp:cNvSpPr/>
      </dsp:nvSpPr>
      <dsp:spPr>
        <a:xfrm>
          <a:off x="0" y="1082791"/>
          <a:ext cx="5072873" cy="1087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en-US" sz="2400" b="1" kern="1200" dirty="0">
              <a:latin typeface="メイリオ" panose="020B0604030504040204" pitchFamily="50" charset="-128"/>
              <a:ea typeface="メイリオ" panose="020B0604030504040204" pitchFamily="50" charset="-128"/>
            </a:rPr>
            <a:t>AI</a:t>
          </a:r>
          <a:r>
            <a:rPr lang="ja-JP" sz="2400" b="1" kern="1200" dirty="0">
              <a:latin typeface="メイリオ" panose="020B0604030504040204" pitchFamily="50" charset="-128"/>
              <a:ea typeface="メイリオ" panose="020B0604030504040204" pitchFamily="50" charset="-128"/>
            </a:rPr>
            <a:t>，仮想現実，</a:t>
          </a:r>
          <a:r>
            <a:rPr lang="en-US" altLang="ja-JP" sz="2400" b="1" kern="1200" dirty="0">
              <a:latin typeface="メイリオ" panose="020B0604030504040204" pitchFamily="50" charset="-128"/>
              <a:ea typeface="メイリオ" panose="020B0604030504040204" pitchFamily="50" charset="-128"/>
            </a:rPr>
            <a:t>IoT </a:t>
          </a:r>
          <a:r>
            <a:rPr lang="ja-JP" sz="2400" b="1" kern="1200" dirty="0">
              <a:latin typeface="メイリオ" panose="020B0604030504040204" pitchFamily="50" charset="-128"/>
              <a:ea typeface="メイリオ" panose="020B0604030504040204" pitchFamily="50" charset="-128"/>
            </a:rPr>
            <a:t>など</a:t>
          </a:r>
          <a:r>
            <a:rPr lang="ja-JP" altLang="en-US" sz="2400" b="1" kern="1200" dirty="0">
              <a:latin typeface="メイリオ" panose="020B0604030504040204" pitchFamily="50" charset="-128"/>
              <a:ea typeface="メイリオ" panose="020B0604030504040204" pitchFamily="50" charset="-128"/>
            </a:rPr>
            <a:t>、未来の技術のワクワク感</a:t>
          </a:r>
          <a:endParaRPr lang="en-US" sz="2400" b="1" kern="1200" dirty="0">
            <a:latin typeface="メイリオ" panose="020B0604030504040204" pitchFamily="50" charset="-128"/>
            <a:ea typeface="メイリオ" panose="020B0604030504040204" pitchFamily="50" charset="-128"/>
          </a:endParaRPr>
        </a:p>
      </dsp:txBody>
      <dsp:txXfrm>
        <a:off x="0" y="1082791"/>
        <a:ext cx="5072873" cy="1087147"/>
      </dsp:txXfrm>
    </dsp:sp>
    <dsp:sp modelId="{13906918-4C16-4546-BC4E-A808BD777114}">
      <dsp:nvSpPr>
        <dsp:cNvPr id="0" name=""/>
        <dsp:cNvSpPr/>
      </dsp:nvSpPr>
      <dsp:spPr>
        <a:xfrm>
          <a:off x="0" y="2169938"/>
          <a:ext cx="507783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EC154-9780-4799-9AD8-8A036346CCDA}">
      <dsp:nvSpPr>
        <dsp:cNvPr id="0" name=""/>
        <dsp:cNvSpPr/>
      </dsp:nvSpPr>
      <dsp:spPr>
        <a:xfrm>
          <a:off x="0" y="2169938"/>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r>
            <a:rPr lang="en-US" sz="2400" b="1" kern="1200" dirty="0">
              <a:latin typeface="メイリオ" panose="020B0604030504040204" pitchFamily="50" charset="-128"/>
              <a:ea typeface="メイリオ" panose="020B0604030504040204" pitchFamily="50" charset="-128"/>
            </a:rPr>
            <a:t>IT</a:t>
          </a:r>
          <a:r>
            <a:rPr lang="ja-JP" sz="2400" b="1" kern="1200" dirty="0">
              <a:latin typeface="メイリオ" panose="020B0604030504040204" pitchFamily="50" charset="-128"/>
              <a:ea typeface="メイリオ" panose="020B0604030504040204" pitchFamily="50" charset="-128"/>
            </a:rPr>
            <a:t>企業</a:t>
          </a:r>
          <a:r>
            <a:rPr lang="ja-JP" altLang="en-US" sz="2400" b="1" kern="1200" dirty="0">
              <a:latin typeface="メイリオ" panose="020B0604030504040204" pitchFamily="50" charset="-128"/>
              <a:ea typeface="メイリオ" panose="020B0604030504040204" pitchFamily="50" charset="-128"/>
            </a:rPr>
            <a:t>、</a:t>
          </a:r>
          <a:r>
            <a:rPr lang="ja-JP" sz="2400" b="1" kern="1200" dirty="0">
              <a:latin typeface="メイリオ" panose="020B0604030504040204" pitchFamily="50" charset="-128"/>
              <a:ea typeface="メイリオ" panose="020B0604030504040204" pitchFamily="50" charset="-128"/>
            </a:rPr>
            <a:t>製造業</a:t>
          </a:r>
          <a:r>
            <a:rPr lang="ja-JP" altLang="en-US" sz="2400" b="1" kern="1200" dirty="0">
              <a:latin typeface="メイリオ" panose="020B0604030504040204" pitchFamily="50" charset="-128"/>
              <a:ea typeface="メイリオ" panose="020B0604030504040204" pitchFamily="50" charset="-128"/>
            </a:rPr>
            <a:t>など幅広い分野で活躍し、夢を追求できる</a:t>
          </a:r>
          <a:endParaRPr lang="en-US" sz="2400" b="1" kern="1200" dirty="0">
            <a:latin typeface="メイリオ" panose="020B0604030504040204" pitchFamily="50" charset="-128"/>
            <a:ea typeface="メイリオ" panose="020B0604030504040204" pitchFamily="50" charset="-128"/>
          </a:endParaRPr>
        </a:p>
      </dsp:txBody>
      <dsp:txXfrm>
        <a:off x="0" y="2169938"/>
        <a:ext cx="5077832" cy="610191"/>
      </dsp:txXfrm>
    </dsp:sp>
    <dsp:sp modelId="{446F2923-94AD-4FB3-868F-403084795264}">
      <dsp:nvSpPr>
        <dsp:cNvPr id="0" name=""/>
        <dsp:cNvSpPr/>
      </dsp:nvSpPr>
      <dsp:spPr>
        <a:xfrm>
          <a:off x="0" y="2780130"/>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AB228-BC32-4BDC-97E9-C3878861AB55}">
      <dsp:nvSpPr>
        <dsp:cNvPr id="0" name=""/>
        <dsp:cNvSpPr/>
      </dsp:nvSpPr>
      <dsp:spPr>
        <a:xfrm>
          <a:off x="0" y="2780130"/>
          <a:ext cx="5077832" cy="610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2780130"/>
        <a:ext cx="5077832" cy="610191"/>
      </dsp:txXfrm>
    </dsp:sp>
    <dsp:sp modelId="{9F02296A-49AB-48A2-A4AF-4DCED5185CD9}">
      <dsp:nvSpPr>
        <dsp:cNvPr id="0" name=""/>
        <dsp:cNvSpPr/>
      </dsp:nvSpPr>
      <dsp:spPr>
        <a:xfrm>
          <a:off x="0" y="3390321"/>
          <a:ext cx="5077832" cy="0"/>
        </a:xfrm>
        <a:prstGeom prst="lin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13A9EDD-A653-4701-8994-A4E79E955380}">
      <dsp:nvSpPr>
        <dsp:cNvPr id="0" name=""/>
        <dsp:cNvSpPr/>
      </dsp:nvSpPr>
      <dsp:spPr>
        <a:xfrm>
          <a:off x="0" y="3390321"/>
          <a:ext cx="5072873" cy="1577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80000"/>
            </a:lnSpc>
            <a:spcBef>
              <a:spcPct val="0"/>
            </a:spcBef>
            <a:spcAft>
              <a:spcPct val="35000"/>
            </a:spcAft>
            <a:buNone/>
          </a:pPr>
          <a:endParaRPr lang="en-US" sz="2400" kern="1200" dirty="0">
            <a:latin typeface="メイリオ" panose="020B0604030504040204" pitchFamily="50" charset="-128"/>
            <a:ea typeface="メイリオ" panose="020B0604030504040204" pitchFamily="50" charset="-128"/>
          </a:endParaRPr>
        </a:p>
      </dsp:txBody>
      <dsp:txXfrm>
        <a:off x="0" y="3390321"/>
        <a:ext cx="5072873" cy="15772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D864EF8-74FE-40A1-902E-125A64E3EB0E}" type="datetimeFigureOut">
              <a:rPr kumimoji="1" lang="ja-JP" altLang="en-US" smtClean="0"/>
              <a:t>2024/7/26</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3223C1-63D0-4CA4-8D67-2118CF2CB847}" type="slidenum">
              <a:rPr kumimoji="1" lang="ja-JP" altLang="en-US" smtClean="0"/>
              <a:t>‹#›</a:t>
            </a:fld>
            <a:endParaRPr kumimoji="1" lang="ja-JP" altLang="en-US"/>
          </a:p>
        </p:txBody>
      </p:sp>
    </p:spTree>
    <p:extLst>
      <p:ext uri="{BB962C8B-B14F-4D97-AF65-F5344CB8AC3E}">
        <p14:creationId xmlns:p14="http://schemas.microsoft.com/office/powerpoint/2010/main" val="337231158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1</a:t>
            </a:fld>
            <a:endParaRPr kumimoji="1" lang="ja-JP" altLang="en-US"/>
          </a:p>
        </p:txBody>
      </p:sp>
    </p:spTree>
    <p:extLst>
      <p:ext uri="{BB962C8B-B14F-4D97-AF65-F5344CB8AC3E}">
        <p14:creationId xmlns:p14="http://schemas.microsoft.com/office/powerpoint/2010/main" val="2185671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90712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6</a:t>
            </a:fld>
            <a:endParaRPr kumimoji="1" lang="ja-JP" altLang="en-US"/>
          </a:p>
        </p:txBody>
      </p:sp>
    </p:spTree>
    <p:extLst>
      <p:ext uri="{BB962C8B-B14F-4D97-AF65-F5344CB8AC3E}">
        <p14:creationId xmlns:p14="http://schemas.microsoft.com/office/powerpoint/2010/main" val="543485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9C5B174-42CB-4E29-BEDB-5B349DA0C657}" type="slidenum">
              <a:rPr kumimoji="1" lang="ja-JP" altLang="en-US" smtClean="0"/>
              <a:t>9</a:t>
            </a:fld>
            <a:endParaRPr kumimoji="1" lang="ja-JP" altLang="en-US"/>
          </a:p>
        </p:txBody>
      </p:sp>
    </p:spTree>
    <p:extLst>
      <p:ext uri="{BB962C8B-B14F-4D97-AF65-F5344CB8AC3E}">
        <p14:creationId xmlns:p14="http://schemas.microsoft.com/office/powerpoint/2010/main" val="69667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88213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2038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5609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47067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23100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C5B174-42CB-4E29-BEDB-5B349DA0C657}"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19925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409079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81FBDB-3FE1-4E23-8A3E-D23037547262}"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2852536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584392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888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2024/7/26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238401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397503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59376" y="2614172"/>
            <a:ext cx="3086100" cy="1397000"/>
          </a:xfrm>
        </p:spPr>
        <p:txBody>
          <a:bodyPr/>
          <a:lstStyle>
            <a:lvl1pPr algn="r">
              <a:lnSpc>
                <a:spcPct val="100000"/>
              </a:lnSpc>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622284" y="946596"/>
            <a:ext cx="5311720" cy="5267459"/>
          </a:xfrm>
        </p:spPr>
        <p:txBody>
          <a:bodyPr anchor="ctr"/>
          <a:lstStyle>
            <a:lvl1pPr>
              <a:spcBef>
                <a:spcPts val="0"/>
              </a:spcBef>
              <a:defRPr sz="2600"/>
            </a:lvl1pPr>
            <a:lvl2pPr>
              <a:spcBef>
                <a:spcPts val="0"/>
              </a:spcBef>
              <a:defRPr/>
            </a:lvl2pPr>
            <a:lvl3pPr>
              <a:spcBef>
                <a:spcPts val="0"/>
              </a:spcBef>
              <a:defRPr/>
            </a:lvl3pPr>
            <a:lvl4pPr>
              <a:spcBef>
                <a:spcPts val="0"/>
              </a:spcBef>
              <a:defRPr/>
            </a:lvl4pPr>
            <a:lvl5pPr>
              <a:spcBef>
                <a:spcPts val="0"/>
              </a:spcBef>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21AA3E3D-4D1D-4163-AD90-B772FBC95A7D}"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FEE24C5F-FDEB-41AC-8EE7-D7A90FDF0D4E}"/>
              </a:ext>
            </a:extLst>
          </p:cNvPr>
          <p:cNvCxnSpPr/>
          <p:nvPr userDrawn="1"/>
        </p:nvCxnSpPr>
        <p:spPr>
          <a:xfrm>
            <a:off x="3408372" y="1771739"/>
            <a:ext cx="0" cy="3081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17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17190-F4F2-435C-9433-79F7AB9E97BF}" type="datetime1">
              <a:rPr kumimoji="1" lang="ja-JP" altLang="en-US" smtClean="0"/>
              <a:t>2024/7/26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205D82C-95A1-431E-8E38-AA614A14CDCF}" type="slidenum">
              <a:rPr kumimoji="1" lang="ja-JP" altLang="en-US" smtClean="0"/>
              <a:t>‹#›</a:t>
            </a:fld>
            <a:endParaRPr kumimoji="1" lang="ja-JP" altLang="en-US"/>
          </a:p>
        </p:txBody>
      </p:sp>
    </p:spTree>
    <p:extLst>
      <p:ext uri="{BB962C8B-B14F-4D97-AF65-F5344CB8AC3E}">
        <p14:creationId xmlns:p14="http://schemas.microsoft.com/office/powerpoint/2010/main" val="100816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A77B0A3-2511-4231-8D8D-1A02D976D3A3}"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62672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320653C-AB33-4AEE-8ADF-8CBC889DAC38}"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137755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9DC662F-1C88-4F72-A2F3-539EB351F97B}" type="datetime1">
              <a:rPr kumimoji="1" lang="ja-JP" altLang="en-US" smtClean="0"/>
              <a:t>2024/7/26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2443330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1308AAC-77C1-4008-9465-32B322AA2FD1}" type="datetime1">
              <a:rPr kumimoji="1" lang="ja-JP" altLang="en-US" smtClean="0"/>
              <a:t>2024/7/26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271780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4B8540-9CF7-4592-8041-50186FF23E5C}" type="datetime1">
              <a:rPr kumimoji="1" lang="ja-JP" altLang="en-US" smtClean="0"/>
              <a:t>2024/7/26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7DD4950-D159-4EF1-90C3-DB06CAAE7C11}" type="slidenum">
              <a:rPr kumimoji="1" lang="ja-JP" altLang="en-US" smtClean="0"/>
              <a:t>‹#›</a:t>
            </a:fld>
            <a:endParaRPr kumimoji="1" lang="ja-JP" altLang="en-US"/>
          </a:p>
        </p:txBody>
      </p:sp>
    </p:spTree>
    <p:extLst>
      <p:ext uri="{BB962C8B-B14F-4D97-AF65-F5344CB8AC3E}">
        <p14:creationId xmlns:p14="http://schemas.microsoft.com/office/powerpoint/2010/main" val="2545571157"/>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2024/7/26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pic>
        <p:nvPicPr>
          <p:cNvPr id="7" name="図 6">
            <a:extLst>
              <a:ext uri="{FF2B5EF4-FFF2-40B4-BE49-F238E27FC236}">
                <a16:creationId xmlns:a16="http://schemas.microsoft.com/office/drawing/2014/main" id="{D9445425-3AD1-45CB-BDD6-281EC62A9D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308622" y="90311"/>
            <a:ext cx="746942" cy="701311"/>
          </a:xfrm>
          <a:prstGeom prst="rect">
            <a:avLst/>
          </a:prstGeom>
        </p:spPr>
      </p:pic>
    </p:spTree>
    <p:extLst>
      <p:ext uri="{BB962C8B-B14F-4D97-AF65-F5344CB8AC3E}">
        <p14:creationId xmlns:p14="http://schemas.microsoft.com/office/powerpoint/2010/main" val="14984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7"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315" y="221838"/>
            <a:ext cx="8256653" cy="557296"/>
          </a:xfrm>
          <a:prstGeom prst="rect">
            <a:avLst/>
          </a:prstGeom>
        </p:spPr>
        <p:txBody>
          <a:bodyPr vert="horz" lIns="91440" tIns="45720" rIns="91440" bIns="45720" rtlCol="0" anchor="ctr">
            <a:no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465315" y="1033434"/>
            <a:ext cx="8256653" cy="5143529"/>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DEBCB-4574-4917-A517-BC61951E7195}" type="datetime1">
              <a:rPr kumimoji="1" lang="ja-JP" altLang="en-US" smtClean="0"/>
              <a:t>2024/7/26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5934" y="6431263"/>
            <a:ext cx="2057400" cy="365125"/>
          </a:xfrm>
          <a:prstGeom prst="rect">
            <a:avLst/>
          </a:prstGeom>
        </p:spPr>
        <p:txBody>
          <a:bodyPr vert="horz" lIns="91440" tIns="45720" rIns="91440" bIns="45720" rtlCol="0" anchor="ctr"/>
          <a:lstStyle>
            <a:lvl1pPr algn="r">
              <a:defRPr sz="3200">
                <a:solidFill>
                  <a:schemeClr val="tx1">
                    <a:tint val="75000"/>
                  </a:schemeClr>
                </a:solidFill>
              </a:defRPr>
            </a:lvl1pPr>
          </a:lstStyle>
          <a:p>
            <a:fld id="{E7DD4950-D159-4EF1-90C3-DB06CAAE7C11}" type="slidenum">
              <a:rPr kumimoji="1" lang="ja-JP" altLang="en-US" smtClean="0"/>
              <a:pPr/>
              <a:t>‹#›</a:t>
            </a:fld>
            <a:endParaRPr kumimoji="1" lang="ja-JP" altLang="en-US" dirty="0"/>
          </a:p>
        </p:txBody>
      </p:sp>
    </p:spTree>
    <p:extLst>
      <p:ext uri="{BB962C8B-B14F-4D97-AF65-F5344CB8AC3E}">
        <p14:creationId xmlns:p14="http://schemas.microsoft.com/office/powerpoint/2010/main" val="6244195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hf hdr="0" ftr="0" dt="0"/>
  <p:txStyles>
    <p:titleStyle>
      <a:lvl1pPr algn="l" defTabSz="914400" rtl="0" eaLnBrk="1" latinLnBrk="0" hangingPunct="1">
        <a:lnSpc>
          <a:spcPct val="90000"/>
        </a:lnSpc>
        <a:spcBef>
          <a:spcPct val="0"/>
        </a:spcBef>
        <a:buNone/>
        <a:defRPr kumimoji="1" sz="32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845" y="175028"/>
            <a:ext cx="8461208" cy="469865"/>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321845" y="846253"/>
            <a:ext cx="8461208" cy="53331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BE731-6ED8-4A42-8A57-3C41D7584935}" type="datetime1">
              <a:rPr kumimoji="1" lang="ja-JP" altLang="en-US" smtClean="0"/>
              <a:t>2024/7/26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メイリオ" panose="020B0604030504040204" pitchFamily="50" charset="-128"/>
              </a:defRPr>
            </a:lvl1pPr>
          </a:lstStyle>
          <a:p>
            <a:endParaRPr kumimoji="1" lang="ja-JP" altLang="en-US"/>
          </a:p>
        </p:txBody>
      </p:sp>
      <p:sp>
        <p:nvSpPr>
          <p:cNvPr id="6" name="Slide Number Placeholder 5"/>
          <p:cNvSpPr>
            <a:spLocks noGrp="1"/>
          </p:cNvSpPr>
          <p:nvPr>
            <p:ph type="sldNum" sz="quarter" idx="4"/>
          </p:nvPr>
        </p:nvSpPr>
        <p:spPr>
          <a:xfrm>
            <a:off x="6885071" y="6356351"/>
            <a:ext cx="2057400" cy="365125"/>
          </a:xfrm>
          <a:prstGeom prst="rect">
            <a:avLst/>
          </a:prstGeom>
        </p:spPr>
        <p:txBody>
          <a:bodyPr vert="horz" lIns="91440" tIns="45720" rIns="91440" bIns="45720" rtlCol="0" anchor="ctr"/>
          <a:lstStyle>
            <a:lvl1pPr algn="r">
              <a:defRPr sz="2800">
                <a:solidFill>
                  <a:schemeClr val="tx1">
                    <a:tint val="75000"/>
                  </a:schemeClr>
                </a:solidFill>
                <a:latin typeface="Arial" panose="020B0604020202020204" pitchFamily="34" charset="0"/>
                <a:ea typeface="メイリオ" panose="020B0604030504040204" pitchFamily="50" charset="-128"/>
              </a:defRPr>
            </a:lvl1pPr>
          </a:lstStyle>
          <a:p>
            <a:fld id="{E205D82C-95A1-431E-8E38-AA614A14CDCF}" type="slidenum">
              <a:rPr lang="ja-JP" altLang="en-US" smtClean="0"/>
              <a:pPr/>
              <a:t>‹#›</a:t>
            </a:fld>
            <a:endParaRPr lang="ja-JP" altLang="en-US" dirty="0"/>
          </a:p>
        </p:txBody>
      </p:sp>
    </p:spTree>
    <p:extLst>
      <p:ext uri="{BB962C8B-B14F-4D97-AF65-F5344CB8AC3E}">
        <p14:creationId xmlns:p14="http://schemas.microsoft.com/office/powerpoint/2010/main" val="98793095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ftr="0" dt="0"/>
  <p:txStyles>
    <p:titleStyle>
      <a:lvl1pPr algn="l" defTabSz="914400" rtl="0" eaLnBrk="1" latinLnBrk="0" hangingPunct="1">
        <a:lnSpc>
          <a:spcPct val="90000"/>
        </a:lnSpc>
        <a:spcBef>
          <a:spcPct val="0"/>
        </a:spcBef>
        <a:buNone/>
        <a:defRPr kumimoji="1" sz="3200" kern="1200">
          <a:solidFill>
            <a:srgbClr val="FF0000"/>
          </a:solidFill>
          <a:latin typeface="Arial" panose="020B0604020202020204" pitchFamily="34" charset="0"/>
          <a:ea typeface="メイリオ" panose="020B0604030504040204" pitchFamily="50" charset="-128"/>
          <a:cs typeface="Segoe UI" panose="020B05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kkaneko.jp/cc/cs/index.html" TargetMode="External"/><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erezo.fukuyama-u.ac.jp/ct/link_iframe_balloon?url=https%3A%2F%2Fchatgpt.com%2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chat.openai.co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scratch.mit.edu/"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 Id="rId3"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4.png"/><Relationship Id="rId3"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microsoft.com/office/2007/relationships/media" Target="../media/media1.mp4"/><Relationship Id="rId2" Type="http://schemas.openxmlformats.org/officeDocument/2006/relationships/video" Target="../media/media1.mp4"/><Relationship Id="rId3" Type="http://schemas.openxmlformats.org/officeDocument/2006/relationships/slideLayout" Target="../slideLayouts/slideLayout4.xml"/><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huggingface.co/spaces/stabilityai/stable-diffusion-3-medium" TargetMode="Externa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cs-15.</a:t>
            </a:r>
            <a:r>
              <a:rPr lang="ja-JP" altLang="en-US" dirty="0"/>
              <a:t>全体まとめ</a:t>
            </a:r>
            <a:br>
              <a:rPr lang="en-US" altLang="ja-JP" dirty="0"/>
            </a:br>
            <a:endParaRPr lang="ja-JP" altLang="en-US" dirty="0"/>
          </a:p>
        </p:txBody>
      </p:sp>
      <p:sp>
        <p:nvSpPr>
          <p:cNvPr id="6" name="字幕 5">
            <a:extLst>
              <a:ext uri="{FF2B5EF4-FFF2-40B4-BE49-F238E27FC236}">
                <a16:creationId xmlns:a16="http://schemas.microsoft.com/office/drawing/2014/main" id="{C84E1CA8-AB97-4D64-AAA1-5B084FB85704}"/>
              </a:ext>
            </a:extLst>
          </p:cNvPr>
          <p:cNvSpPr>
            <a:spLocks noGrp="1"/>
          </p:cNvSpPr>
          <p:nvPr>
            <p:ph type="subTitle" idx="1"/>
          </p:nvPr>
        </p:nvSpPr>
        <p:spPr>
          <a:xfrm>
            <a:off x="1143000" y="2954620"/>
            <a:ext cx="6858000" cy="1655762"/>
          </a:xfrm>
        </p:spPr>
        <p:txBody>
          <a:bodyPr>
            <a:noAutofit/>
          </a:bodyPr>
          <a:lstStyle/>
          <a:p>
            <a:r>
              <a:rPr lang="ja-JP" altLang="en-US" dirty="0"/>
              <a:t>（コンピューターサイエンス）</a:t>
            </a:r>
            <a:endParaRPr lang="en-US" altLang="ja-JP" dirty="0"/>
          </a:p>
          <a:p>
            <a:r>
              <a:rPr lang="en-US" altLang="ja-JP" dirty="0"/>
              <a:t>URL:</a:t>
            </a:r>
            <a:r>
              <a:rPr lang="en-US" altLang="ja-JP" dirty="0">
                <a:hlinkClick r:id="rId3"/>
              </a:rPr>
              <a:t>https://www.kkaneko.jp/cc/cs/index.html</a:t>
            </a:r>
            <a:endParaRPr lang="en-US" altLang="ja-JP" dirty="0"/>
          </a:p>
          <a:p>
            <a:endParaRPr lang="ja-JP" altLang="en-US" dirty="0"/>
          </a:p>
          <a:p>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1</a:t>
            </a:fld>
            <a:endParaRPr lang="ja-JP" altLang="en-US" dirty="0"/>
          </a:p>
        </p:txBody>
      </p:sp>
      <p:sp>
        <p:nvSpPr>
          <p:cNvPr id="9" name="正方形/長方形 8"/>
          <p:cNvSpPr/>
          <p:nvPr/>
        </p:nvSpPr>
        <p:spPr>
          <a:xfrm>
            <a:off x="3875482" y="4869762"/>
            <a:ext cx="1415772" cy="461665"/>
          </a:xfrm>
          <a:prstGeom prst="rect">
            <a:avLst/>
          </a:prstGeom>
        </p:spPr>
        <p:txBody>
          <a:bodyPr wrap="none">
            <a:noAutofit/>
          </a:bodyPr>
          <a:lstStyle/>
          <a:p>
            <a:pPr algn="ctr"/>
            <a:r>
              <a:rPr lang="ja-JP" altLang="en-US" sz="2400" dirty="0">
                <a:latin typeface="Arial" panose="020B0604020202020204" pitchFamily="34" charset="0"/>
                <a:ea typeface="メイリオ" panose="020B0604030504040204" pitchFamily="50" charset="-128"/>
              </a:rPr>
              <a:t>金子邦彦</a:t>
            </a:r>
          </a:p>
        </p:txBody>
      </p:sp>
      <p:pic>
        <p:nvPicPr>
          <p:cNvPr id="7" name="Picture 2" descr="https://mirrors.creativecommons.org/presskit/buttons/88x31/png/by-nc-sa.e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5105" y="5854702"/>
            <a:ext cx="1433790" cy="501649"/>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descr="メガネをかけた男性&#10;&#10;自動的に生成された説明">
            <a:extLst>
              <a:ext uri="{FF2B5EF4-FFF2-40B4-BE49-F238E27FC236}">
                <a16:creationId xmlns:a16="http://schemas.microsoft.com/office/drawing/2014/main" id="{4047DBB5-87E7-41C0-8239-B092FFAB73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9428" y="4610382"/>
            <a:ext cx="710957" cy="937036"/>
          </a:xfrm>
          <a:prstGeom prst="rect">
            <a:avLst/>
          </a:prstGeom>
        </p:spPr>
      </p:pic>
      <p:sp>
        <p:nvSpPr>
          <p:cNvPr id="10" name="テキスト ボックス 9">
            <a:extLst>
              <a:ext uri="{FF2B5EF4-FFF2-40B4-BE49-F238E27FC236}">
                <a16:creationId xmlns:a16="http://schemas.microsoft.com/office/drawing/2014/main" id="{99F33A23-DBBB-4D96-B4D9-8F45218C6C4C}"/>
              </a:ext>
            </a:extLst>
          </p:cNvPr>
          <p:cNvSpPr txBox="1"/>
          <p:nvPr/>
        </p:nvSpPr>
        <p:spPr>
          <a:xfrm>
            <a:off x="761549" y="6442639"/>
            <a:ext cx="6878806" cy="369332"/>
          </a:xfrm>
          <a:prstGeom prst="rect">
            <a:avLst/>
          </a:prstGeom>
          <a:noFill/>
        </p:spPr>
        <p:txBody>
          <a:bodyPr wrap="none" rtlCol="0">
            <a:spAutoFit/>
          </a:bodyPr>
          <a:lstStyle/>
          <a:p>
            <a:r>
              <a:rPr kumimoji="1" lang="ja-JP" altLang="en-US" dirty="0"/>
              <a:t>謝辞：この資料では「いらすとや」のイラストを使用していする</a:t>
            </a:r>
          </a:p>
        </p:txBody>
      </p:sp>
    </p:spTree>
    <p:extLst>
      <p:ext uri="{BB962C8B-B14F-4D97-AF65-F5344CB8AC3E}">
        <p14:creationId xmlns:p14="http://schemas.microsoft.com/office/powerpoint/2010/main" val="158132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チャットボット</a:t>
            </a: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a:t>ページ１０，１１</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生成</a:t>
            </a:r>
            <a:r>
              <a:rPr lang="en-US" altLang="ja-JP" b="1" dirty="0"/>
              <a:t>AI</a:t>
            </a:r>
            <a:r>
              <a:rPr lang="ja-JP" altLang="en-US" b="1" dirty="0"/>
              <a:t>に作業を頼む</a:t>
            </a:r>
            <a:endParaRPr lang="en-US" altLang="ja-JP" b="1" dirty="0"/>
          </a:p>
          <a:p>
            <a:pPr lvl="1">
              <a:spcAft>
                <a:spcPts val="600"/>
              </a:spcAft>
            </a:pPr>
            <a:r>
              <a:rPr lang="ja-JP" altLang="en-US" b="1" dirty="0"/>
              <a:t>生成</a:t>
            </a:r>
            <a:r>
              <a:rPr lang="en-US" altLang="ja-JP" b="1" dirty="0"/>
              <a:t>AI</a:t>
            </a:r>
            <a:r>
              <a:rPr lang="ja-JP" altLang="en-US" b="1" dirty="0"/>
              <a:t>からアイデアや知識を引き出す</a:t>
            </a:r>
            <a:endParaRPr lang="en-US" altLang="ja-JP" b="1" dirty="0"/>
          </a:p>
          <a:p>
            <a:pPr lvl="1">
              <a:spcAft>
                <a:spcPts val="600"/>
              </a:spcAft>
            </a:pP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a:lnSpc>
                <a:spcPct val="90000"/>
              </a:lnSpc>
              <a:spcAft>
                <a:spcPts val="600"/>
              </a:spcAft>
            </a:pPr>
            <a:fld id="{16F77370-7F48-49C1-8603-DB37AE8840E1}" type="slidenum">
              <a:rPr lang="ja-JP" altLang="en-US" sz="2400" smtClean="0"/>
              <a:pPr>
                <a:lnSpc>
                  <a:spcPct val="90000"/>
                </a:lnSpc>
                <a:spcAft>
                  <a:spcPts val="600"/>
                </a:spcAft>
              </a:pPr>
              <a:t>10</a:t>
            </a:fld>
            <a:endParaRPr lang="ja-JP" altLang="en-US" sz="2400" dirty="0"/>
          </a:p>
        </p:txBody>
      </p:sp>
    </p:spTree>
    <p:extLst>
      <p:ext uri="{BB962C8B-B14F-4D97-AF65-F5344CB8AC3E}">
        <p14:creationId xmlns:p14="http://schemas.microsoft.com/office/powerpoint/2010/main" val="1780002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0507B-2192-CD1E-CB08-179D6A3E528A}"/>
              </a:ext>
            </a:extLst>
          </p:cNvPr>
          <p:cNvSpPr>
            <a:spLocks noGrp="1"/>
          </p:cNvSpPr>
          <p:nvPr>
            <p:ph type="title"/>
          </p:nvPr>
        </p:nvSpPr>
        <p:spPr/>
        <p:txBody>
          <a:bodyPr>
            <a:normAutofit fontScale="90000"/>
          </a:bodyPr>
          <a:lstStyle/>
          <a:p>
            <a:r>
              <a:rPr kumimoji="1" lang="ja-JP" altLang="en-US" dirty="0"/>
              <a:t>演習</a:t>
            </a:r>
          </a:p>
        </p:txBody>
      </p:sp>
      <p:sp>
        <p:nvSpPr>
          <p:cNvPr id="3" name="コンテンツ プレースホルダー 2">
            <a:extLst>
              <a:ext uri="{FF2B5EF4-FFF2-40B4-BE49-F238E27FC236}">
                <a16:creationId xmlns:a16="http://schemas.microsoft.com/office/drawing/2014/main" id="{7D3CD1ED-7ED7-4A85-6588-E4B500ED923F}"/>
              </a:ext>
            </a:extLst>
          </p:cNvPr>
          <p:cNvSpPr>
            <a:spLocks noGrp="1"/>
          </p:cNvSpPr>
          <p:nvPr>
            <p:ph idx="1"/>
          </p:nvPr>
        </p:nvSpPr>
        <p:spPr>
          <a:xfrm>
            <a:off x="738534" y="628193"/>
            <a:ext cx="8461208" cy="5333166"/>
          </a:xfrm>
        </p:spPr>
        <p:txBody>
          <a:bodyPr/>
          <a:lstStyle/>
          <a:p>
            <a:pPr marL="0" indent="0">
              <a:buNone/>
            </a:pPr>
            <a:r>
              <a:rPr lang="ja-JP" altLang="en-US" sz="2400" b="1" dirty="0"/>
              <a:t>次は，チャットボットの</a:t>
            </a:r>
            <a:r>
              <a:rPr lang="en-US" altLang="ja-JP" sz="2400" b="1" dirty="0"/>
              <a:t>ChatGPT 3.5</a:t>
            </a:r>
            <a:endParaRPr kumimoji="1" lang="ja-JP" altLang="en-US" dirty="0"/>
          </a:p>
        </p:txBody>
      </p:sp>
      <p:sp>
        <p:nvSpPr>
          <p:cNvPr id="4" name="スライド番号プレースホルダー 3">
            <a:extLst>
              <a:ext uri="{FF2B5EF4-FFF2-40B4-BE49-F238E27FC236}">
                <a16:creationId xmlns:a16="http://schemas.microsoft.com/office/drawing/2014/main" id="{E7E30053-34C0-5ABD-ED7C-998CDACCE71A}"/>
              </a:ext>
            </a:extLst>
          </p:cNvPr>
          <p:cNvSpPr>
            <a:spLocks noGrp="1"/>
          </p:cNvSpPr>
          <p:nvPr>
            <p:ph type="sldNum" sz="quarter" idx="12"/>
          </p:nvPr>
        </p:nvSpPr>
        <p:spPr/>
        <p:txBody>
          <a:bodyPr/>
          <a:lstStyle/>
          <a:p>
            <a:fld id="{E205D82C-95A1-431E-8E38-AA614A14CDCF}" type="slidenum">
              <a:rPr kumimoji="1" lang="ja-JP" altLang="en-US" smtClean="0"/>
              <a:t>11</a:t>
            </a:fld>
            <a:endParaRPr kumimoji="1" lang="ja-JP" altLang="en-US"/>
          </a:p>
        </p:txBody>
      </p:sp>
      <p:sp>
        <p:nvSpPr>
          <p:cNvPr id="9" name="テキスト ボックス 8">
            <a:extLst>
              <a:ext uri="{FF2B5EF4-FFF2-40B4-BE49-F238E27FC236}">
                <a16:creationId xmlns:a16="http://schemas.microsoft.com/office/drawing/2014/main" id="{97E4265F-01B8-5A07-93E1-D1913441873E}"/>
              </a:ext>
            </a:extLst>
          </p:cNvPr>
          <p:cNvSpPr txBox="1"/>
          <p:nvPr/>
        </p:nvSpPr>
        <p:spPr>
          <a:xfrm>
            <a:off x="1396538" y="1335400"/>
            <a:ext cx="8887053" cy="523220"/>
          </a:xfrm>
          <a:prstGeom prst="rect">
            <a:avLst/>
          </a:prstGeom>
          <a:noFill/>
        </p:spPr>
        <p:txBody>
          <a:bodyPr wrap="square">
            <a:spAutoFit/>
          </a:bodyPr>
          <a:lstStyle/>
          <a:p>
            <a:r>
              <a:rPr lang="en-US" altLang="ja-JP" sz="2800" dirty="0">
                <a:hlinkClick r:id="rId2"/>
              </a:rPr>
              <a:t>https://chatgpt.com/</a:t>
            </a:r>
            <a:endParaRPr lang="ja-JP" altLang="en-US" sz="2800" dirty="0"/>
          </a:p>
        </p:txBody>
      </p:sp>
      <p:sp>
        <p:nvSpPr>
          <p:cNvPr id="7" name="テキスト ボックス 6">
            <a:extLst>
              <a:ext uri="{FF2B5EF4-FFF2-40B4-BE49-F238E27FC236}">
                <a16:creationId xmlns:a16="http://schemas.microsoft.com/office/drawing/2014/main" id="{96FF7150-24F8-2440-84C2-4134AB3E3986}"/>
              </a:ext>
            </a:extLst>
          </p:cNvPr>
          <p:cNvSpPr txBox="1"/>
          <p:nvPr/>
        </p:nvSpPr>
        <p:spPr>
          <a:xfrm>
            <a:off x="628650" y="3125159"/>
            <a:ext cx="6583680" cy="1569660"/>
          </a:xfrm>
          <a:prstGeom prst="rect">
            <a:avLst/>
          </a:prstGeom>
          <a:noFill/>
        </p:spPr>
        <p:txBody>
          <a:bodyPr wrap="square">
            <a:spAutoFit/>
          </a:bodyPr>
          <a:lstStyle/>
          <a:p>
            <a:r>
              <a:rPr lang="ja-JP" altLang="en-US" sz="2400" dirty="0">
                <a:latin typeface="メイリオ" panose="020B0604030504040204" pitchFamily="50" charset="-128"/>
                <a:ea typeface="メイリオ" panose="020B0604030504040204" pitchFamily="50" charset="-128"/>
              </a:rPr>
              <a:t>注意点：</a:t>
            </a: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秘密にしたい情報を投稿してはいけません．</a:t>
            </a:r>
            <a:endParaRPr lang="en-US" altLang="ja-JP" sz="2400" dirty="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en-US" altLang="ja-JP" sz="2400" dirty="0">
                <a:latin typeface="メイリオ" panose="020B0604030504040204" pitchFamily="50" charset="-128"/>
                <a:ea typeface="メイリオ" panose="020B0604030504040204" pitchFamily="50" charset="-128"/>
              </a:rPr>
              <a:t>AI</a:t>
            </a:r>
            <a:r>
              <a:rPr lang="ja-JP" altLang="en-US" sz="2400" dirty="0">
                <a:latin typeface="メイリオ" panose="020B0604030504040204" pitchFamily="50" charset="-128"/>
                <a:ea typeface="メイリオ" panose="020B0604030504040204" pitchFamily="50" charset="-128"/>
              </a:rPr>
              <a:t>の回答は完璧に正確というわけではありません．</a:t>
            </a:r>
          </a:p>
        </p:txBody>
      </p:sp>
    </p:spTree>
    <p:extLst>
      <p:ext uri="{BB962C8B-B14F-4D97-AF65-F5344CB8AC3E}">
        <p14:creationId xmlns:p14="http://schemas.microsoft.com/office/powerpoint/2010/main" val="2539931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lstStyle/>
          <a:p>
            <a:r>
              <a:rPr kumimoji="1" lang="en-US" altLang="ja-JP" dirty="0" err="1"/>
              <a:t>ChatGPT</a:t>
            </a:r>
            <a:endParaRPr kumimoji="1" lang="ja-JP" altLang="en-US" dirty="0"/>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143529"/>
          </a:xfrm>
        </p:spPr>
        <p:txBody>
          <a:bodyPr>
            <a:normAutofit lnSpcReduction="10000"/>
          </a:bodyPr>
          <a:lstStyle/>
          <a:p>
            <a:r>
              <a:rPr kumimoji="1" lang="en-US" altLang="ja-JP" dirty="0"/>
              <a:t>AI</a:t>
            </a:r>
            <a:r>
              <a:rPr kumimoji="1" lang="ja-JP" altLang="en-US" dirty="0"/>
              <a:t>による対話システム</a:t>
            </a:r>
            <a:endParaRPr kumimoji="1" lang="en-US" altLang="ja-JP" dirty="0"/>
          </a:p>
          <a:p>
            <a:r>
              <a:rPr kumimoji="1" lang="ja-JP" altLang="en-US" dirty="0"/>
              <a:t>文章処理（要約，推敲，翻訳）のほか，問答により学び，新たな視点を得ることができる</a:t>
            </a:r>
            <a:endParaRPr kumimoji="1" lang="en-US" altLang="ja-JP" dirty="0"/>
          </a:p>
          <a:p>
            <a:endParaRPr lang="en-US" altLang="ja-JP" dirty="0"/>
          </a:p>
          <a:p>
            <a:r>
              <a:rPr kumimoji="1" lang="en-US" altLang="ja-JP" dirty="0"/>
              <a:t>URL:</a:t>
            </a:r>
            <a:r>
              <a:rPr kumimoji="1" lang="en-US" altLang="ja-JP" dirty="0">
                <a:hlinkClick r:id="rId2"/>
              </a:rPr>
              <a:t>https://chat.openai.com/</a:t>
            </a:r>
            <a:endParaRPr kumimoji="1" lang="en-US" altLang="ja-JP" dirty="0"/>
          </a:p>
          <a:p>
            <a:r>
              <a:rPr kumimoji="1" lang="ja-JP" altLang="en-US" dirty="0"/>
              <a:t>登録必要</a:t>
            </a:r>
            <a:endParaRPr kumimoji="1" lang="en-US" altLang="ja-JP" dirty="0"/>
          </a:p>
          <a:p>
            <a:r>
              <a:rPr lang="en-US" altLang="ja-JP" b="1" dirty="0"/>
              <a:t>AI</a:t>
            </a:r>
            <a:r>
              <a:rPr lang="ja-JP" altLang="en-US" b="1" dirty="0"/>
              <a:t>の回答が間違っている場合がある</a:t>
            </a:r>
            <a:r>
              <a:rPr lang="ja-JP" altLang="en-US" dirty="0"/>
              <a:t>（必ず根拠を確かめよう）</a:t>
            </a:r>
            <a:endParaRPr lang="en-US" altLang="ja-JP" dirty="0"/>
          </a:p>
          <a:p>
            <a:r>
              <a:rPr lang="ja-JP" altLang="en-US" b="1" dirty="0"/>
              <a:t>秘密の情報やプライバシについて投稿してはいけない</a:t>
            </a:r>
            <a:endParaRPr lang="en-US" altLang="ja-JP" b="1" dirty="0"/>
          </a:p>
          <a:p>
            <a:r>
              <a:rPr lang="ja-JP" altLang="en-US" dirty="0"/>
              <a:t>大学のレポートなどは，学生自身の成果物を求めているので，</a:t>
            </a:r>
            <a:r>
              <a:rPr lang="en-US" altLang="ja-JP" dirty="0"/>
              <a:t>AI</a:t>
            </a:r>
            <a:r>
              <a:rPr lang="ja-JP" altLang="en-US" dirty="0"/>
              <a:t>の回答をそのまま提出してはいけない</a:t>
            </a:r>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4633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193251"/>
          </a:xfrm>
        </p:spPr>
        <p:txBody>
          <a:bodyPr/>
          <a:lstStyle/>
          <a:p>
            <a:r>
              <a:rPr lang="en-US" altLang="ja-JP" dirty="0" err="1"/>
              <a:t>ChatGPT</a:t>
            </a:r>
            <a:r>
              <a:rPr lang="en-US" altLang="ja-JP" dirty="0"/>
              <a:t> </a:t>
            </a:r>
            <a:r>
              <a:rPr lang="ja-JP" altLang="en-US" dirty="0"/>
              <a:t>との問答の例① 質問</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599D150D-8928-DA5D-38DC-5C7F870A2115}"/>
              </a:ext>
            </a:extLst>
          </p:cNvPr>
          <p:cNvPicPr>
            <a:picLocks noChangeAspect="1"/>
          </p:cNvPicPr>
          <p:nvPr/>
        </p:nvPicPr>
        <p:blipFill>
          <a:blip r:embed="rId2"/>
          <a:stretch>
            <a:fillRect/>
          </a:stretch>
        </p:blipFill>
        <p:spPr>
          <a:xfrm>
            <a:off x="0" y="573223"/>
            <a:ext cx="9144000" cy="1137566"/>
          </a:xfrm>
          <a:prstGeom prst="rect">
            <a:avLst/>
          </a:prstGeom>
        </p:spPr>
      </p:pic>
      <p:pic>
        <p:nvPicPr>
          <p:cNvPr id="11" name="図 10">
            <a:extLst>
              <a:ext uri="{FF2B5EF4-FFF2-40B4-BE49-F238E27FC236}">
                <a16:creationId xmlns:a16="http://schemas.microsoft.com/office/drawing/2014/main" id="{6C540B9E-D861-9DDA-8975-86952434CF0D}"/>
              </a:ext>
            </a:extLst>
          </p:cNvPr>
          <p:cNvPicPr>
            <a:picLocks noChangeAspect="1"/>
          </p:cNvPicPr>
          <p:nvPr/>
        </p:nvPicPr>
        <p:blipFill>
          <a:blip r:embed="rId3"/>
          <a:stretch>
            <a:fillRect/>
          </a:stretch>
        </p:blipFill>
        <p:spPr>
          <a:xfrm>
            <a:off x="0" y="1950634"/>
            <a:ext cx="8015528" cy="4907366"/>
          </a:xfrm>
          <a:prstGeom prst="rect">
            <a:avLst/>
          </a:prstGeom>
        </p:spPr>
      </p:pic>
    </p:spTree>
    <p:extLst>
      <p:ext uri="{BB962C8B-B14F-4D97-AF65-F5344CB8AC3E}">
        <p14:creationId xmlns:p14="http://schemas.microsoft.com/office/powerpoint/2010/main" val="3666358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1B400E-9E2E-1754-8604-EE7326ABD3C0}"/>
              </a:ext>
            </a:extLst>
          </p:cNvPr>
          <p:cNvSpPr>
            <a:spLocks noGrp="1"/>
          </p:cNvSpPr>
          <p:nvPr>
            <p:ph type="title"/>
          </p:nvPr>
        </p:nvSpPr>
        <p:spPr>
          <a:xfrm>
            <a:off x="465315" y="221838"/>
            <a:ext cx="8256653" cy="692562"/>
          </a:xfrm>
        </p:spPr>
        <p:txBody>
          <a:bodyPr/>
          <a:lstStyle/>
          <a:p>
            <a:r>
              <a:rPr lang="en-US" altLang="ja-JP" dirty="0" err="1"/>
              <a:t>ChatGPT</a:t>
            </a:r>
            <a:r>
              <a:rPr lang="en-US" altLang="ja-JP" dirty="0"/>
              <a:t> </a:t>
            </a:r>
            <a:r>
              <a:rPr lang="ja-JP" altLang="en-US" dirty="0"/>
              <a:t>との問答の例② プログラム作成を頼む</a:t>
            </a:r>
            <a:endParaRPr kumimoji="1" lang="ja-JP" altLang="en-US" dirty="0"/>
          </a:p>
        </p:txBody>
      </p:sp>
      <p:sp>
        <p:nvSpPr>
          <p:cNvPr id="4" name="スライド番号プレースホルダー 3">
            <a:extLst>
              <a:ext uri="{FF2B5EF4-FFF2-40B4-BE49-F238E27FC236}">
                <a16:creationId xmlns:a16="http://schemas.microsoft.com/office/drawing/2014/main" id="{8088EE79-01AC-601F-A51C-C06D1564C62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058BBEA3-5E56-309B-54C2-CFCC0B041A99}"/>
              </a:ext>
            </a:extLst>
          </p:cNvPr>
          <p:cNvPicPr>
            <a:picLocks noChangeAspect="1"/>
          </p:cNvPicPr>
          <p:nvPr/>
        </p:nvPicPr>
        <p:blipFill>
          <a:blip r:embed="rId2"/>
          <a:stretch>
            <a:fillRect/>
          </a:stretch>
        </p:blipFill>
        <p:spPr>
          <a:xfrm>
            <a:off x="0" y="914401"/>
            <a:ext cx="3796871" cy="1991248"/>
          </a:xfrm>
          <a:prstGeom prst="rect">
            <a:avLst/>
          </a:prstGeom>
        </p:spPr>
      </p:pic>
      <p:pic>
        <p:nvPicPr>
          <p:cNvPr id="9" name="図 8">
            <a:extLst>
              <a:ext uri="{FF2B5EF4-FFF2-40B4-BE49-F238E27FC236}">
                <a16:creationId xmlns:a16="http://schemas.microsoft.com/office/drawing/2014/main" id="{95FD5F53-1DAF-1DBC-27BE-3BE28367C929}"/>
              </a:ext>
            </a:extLst>
          </p:cNvPr>
          <p:cNvPicPr>
            <a:picLocks noChangeAspect="1"/>
          </p:cNvPicPr>
          <p:nvPr/>
        </p:nvPicPr>
        <p:blipFill>
          <a:blip r:embed="rId3"/>
          <a:stretch>
            <a:fillRect/>
          </a:stretch>
        </p:blipFill>
        <p:spPr>
          <a:xfrm>
            <a:off x="3796871" y="1606962"/>
            <a:ext cx="5347129" cy="5189426"/>
          </a:xfrm>
          <a:prstGeom prst="rect">
            <a:avLst/>
          </a:prstGeom>
        </p:spPr>
      </p:pic>
    </p:spTree>
    <p:extLst>
      <p:ext uri="{BB962C8B-B14F-4D97-AF65-F5344CB8AC3E}">
        <p14:creationId xmlns:p14="http://schemas.microsoft.com/office/powerpoint/2010/main" val="1328553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との問答の例③ ミスを探すことを頼む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7" name="図 6">
            <a:extLst>
              <a:ext uri="{FF2B5EF4-FFF2-40B4-BE49-F238E27FC236}">
                <a16:creationId xmlns:a16="http://schemas.microsoft.com/office/drawing/2014/main" id="{A1AD1DBE-EB6D-0740-7469-D792B4E7081C}"/>
              </a:ext>
            </a:extLst>
          </p:cNvPr>
          <p:cNvPicPr>
            <a:picLocks noChangeAspect="1"/>
          </p:cNvPicPr>
          <p:nvPr/>
        </p:nvPicPr>
        <p:blipFill>
          <a:blip r:embed="rId2"/>
          <a:stretch>
            <a:fillRect/>
          </a:stretch>
        </p:blipFill>
        <p:spPr>
          <a:xfrm>
            <a:off x="-1" y="1003934"/>
            <a:ext cx="9142649" cy="1752517"/>
          </a:xfrm>
          <a:prstGeom prst="rect">
            <a:avLst/>
          </a:prstGeom>
        </p:spPr>
      </p:pic>
      <p:pic>
        <p:nvPicPr>
          <p:cNvPr id="13" name="図 12">
            <a:extLst>
              <a:ext uri="{FF2B5EF4-FFF2-40B4-BE49-F238E27FC236}">
                <a16:creationId xmlns:a16="http://schemas.microsoft.com/office/drawing/2014/main" id="{32BC9324-55F4-DFF0-D44F-9720310BAE1C}"/>
              </a:ext>
            </a:extLst>
          </p:cNvPr>
          <p:cNvPicPr>
            <a:picLocks noChangeAspect="1"/>
          </p:cNvPicPr>
          <p:nvPr/>
        </p:nvPicPr>
        <p:blipFill>
          <a:blip r:embed="rId3"/>
          <a:stretch>
            <a:fillRect/>
          </a:stretch>
        </p:blipFill>
        <p:spPr>
          <a:xfrm>
            <a:off x="0" y="3149300"/>
            <a:ext cx="9144000" cy="2609292"/>
          </a:xfrm>
          <a:prstGeom prst="rect">
            <a:avLst/>
          </a:prstGeom>
        </p:spPr>
      </p:pic>
    </p:spTree>
    <p:extLst>
      <p:ext uri="{BB962C8B-B14F-4D97-AF65-F5344CB8AC3E}">
        <p14:creationId xmlns:p14="http://schemas.microsoft.com/office/powerpoint/2010/main" val="3768022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との問答の例④ 疑問に思ったことを相談する</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3E532290-8001-06AE-F59C-51BDC6A08E41}"/>
              </a:ext>
            </a:extLst>
          </p:cNvPr>
          <p:cNvPicPr>
            <a:picLocks noChangeAspect="1"/>
          </p:cNvPicPr>
          <p:nvPr/>
        </p:nvPicPr>
        <p:blipFill>
          <a:blip r:embed="rId2"/>
          <a:stretch>
            <a:fillRect/>
          </a:stretch>
        </p:blipFill>
        <p:spPr>
          <a:xfrm>
            <a:off x="0" y="920115"/>
            <a:ext cx="5467350" cy="742950"/>
          </a:xfrm>
          <a:prstGeom prst="rect">
            <a:avLst/>
          </a:prstGeom>
        </p:spPr>
      </p:pic>
      <p:pic>
        <p:nvPicPr>
          <p:cNvPr id="10" name="図 9">
            <a:extLst>
              <a:ext uri="{FF2B5EF4-FFF2-40B4-BE49-F238E27FC236}">
                <a16:creationId xmlns:a16="http://schemas.microsoft.com/office/drawing/2014/main" id="{EBE93DA4-CBE9-9D91-C94A-55F44238FBE1}"/>
              </a:ext>
            </a:extLst>
          </p:cNvPr>
          <p:cNvPicPr>
            <a:picLocks noChangeAspect="1"/>
          </p:cNvPicPr>
          <p:nvPr/>
        </p:nvPicPr>
        <p:blipFill>
          <a:blip r:embed="rId3"/>
          <a:stretch>
            <a:fillRect/>
          </a:stretch>
        </p:blipFill>
        <p:spPr>
          <a:xfrm>
            <a:off x="3458817" y="1472435"/>
            <a:ext cx="5205730" cy="5385565"/>
          </a:xfrm>
          <a:prstGeom prst="rect">
            <a:avLst/>
          </a:prstGeom>
        </p:spPr>
      </p:pic>
    </p:spTree>
    <p:extLst>
      <p:ext uri="{BB962C8B-B14F-4D97-AF65-F5344CB8AC3E}">
        <p14:creationId xmlns:p14="http://schemas.microsoft.com/office/powerpoint/2010/main" val="2770604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482F4B-3A00-2649-21D0-09D15F985957}"/>
              </a:ext>
            </a:extLst>
          </p:cNvPr>
          <p:cNvSpPr>
            <a:spLocks noGrp="1"/>
          </p:cNvSpPr>
          <p:nvPr>
            <p:ph type="title"/>
          </p:nvPr>
        </p:nvSpPr>
        <p:spPr/>
        <p:txBody>
          <a:bodyPr/>
          <a:lstStyle/>
          <a:p>
            <a:r>
              <a:rPr lang="en-US" altLang="ja-JP" dirty="0" err="1"/>
              <a:t>ChatGPT</a:t>
            </a:r>
            <a:r>
              <a:rPr lang="en-US" altLang="ja-JP" dirty="0"/>
              <a:t> </a:t>
            </a:r>
            <a:r>
              <a:rPr lang="ja-JP" altLang="en-US" dirty="0"/>
              <a:t>との問答の例⑤ 勉強用に要点の作成を頼む</a:t>
            </a:r>
            <a:endParaRPr kumimoji="1" lang="ja-JP" altLang="en-US" dirty="0"/>
          </a:p>
        </p:txBody>
      </p:sp>
      <p:sp>
        <p:nvSpPr>
          <p:cNvPr id="4" name="スライド番号プレースホルダー 3">
            <a:extLst>
              <a:ext uri="{FF2B5EF4-FFF2-40B4-BE49-F238E27FC236}">
                <a16:creationId xmlns:a16="http://schemas.microsoft.com/office/drawing/2014/main" id="{0076ABC2-6CAE-B500-2287-475C380E012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pic>
        <p:nvPicPr>
          <p:cNvPr id="6" name="図 5">
            <a:extLst>
              <a:ext uri="{FF2B5EF4-FFF2-40B4-BE49-F238E27FC236}">
                <a16:creationId xmlns:a16="http://schemas.microsoft.com/office/drawing/2014/main" id="{B58EFAE6-5326-B04A-B745-D6A2036C12CA}"/>
              </a:ext>
            </a:extLst>
          </p:cNvPr>
          <p:cNvPicPr>
            <a:picLocks noChangeAspect="1"/>
          </p:cNvPicPr>
          <p:nvPr/>
        </p:nvPicPr>
        <p:blipFill>
          <a:blip r:embed="rId2"/>
          <a:stretch>
            <a:fillRect/>
          </a:stretch>
        </p:blipFill>
        <p:spPr>
          <a:xfrm>
            <a:off x="0" y="903922"/>
            <a:ext cx="5495925" cy="752475"/>
          </a:xfrm>
          <a:prstGeom prst="rect">
            <a:avLst/>
          </a:prstGeom>
        </p:spPr>
      </p:pic>
      <p:pic>
        <p:nvPicPr>
          <p:cNvPr id="9" name="図 8">
            <a:extLst>
              <a:ext uri="{FF2B5EF4-FFF2-40B4-BE49-F238E27FC236}">
                <a16:creationId xmlns:a16="http://schemas.microsoft.com/office/drawing/2014/main" id="{C7B59799-DE88-928C-A0CB-626CDC3B6FE7}"/>
              </a:ext>
            </a:extLst>
          </p:cNvPr>
          <p:cNvPicPr>
            <a:picLocks noChangeAspect="1"/>
          </p:cNvPicPr>
          <p:nvPr/>
        </p:nvPicPr>
        <p:blipFill>
          <a:blip r:embed="rId3"/>
          <a:stretch>
            <a:fillRect/>
          </a:stretch>
        </p:blipFill>
        <p:spPr>
          <a:xfrm>
            <a:off x="1789043" y="2232367"/>
            <a:ext cx="6705600" cy="4564021"/>
          </a:xfrm>
          <a:prstGeom prst="rect">
            <a:avLst/>
          </a:prstGeom>
        </p:spPr>
      </p:pic>
    </p:spTree>
    <p:extLst>
      <p:ext uri="{BB962C8B-B14F-4D97-AF65-F5344CB8AC3E}">
        <p14:creationId xmlns:p14="http://schemas.microsoft.com/office/powerpoint/2010/main" val="3443413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509FC-95C1-CCA0-AF8D-A5D6F4128CC0}"/>
              </a:ext>
            </a:extLst>
          </p:cNvPr>
          <p:cNvSpPr>
            <a:spLocks noGrp="1"/>
          </p:cNvSpPr>
          <p:nvPr>
            <p:ph type="title"/>
          </p:nvPr>
        </p:nvSpPr>
        <p:spPr/>
        <p:txBody>
          <a:bodyPr/>
          <a:lstStyle/>
          <a:p>
            <a:r>
              <a:rPr kumimoji="1" lang="en-US" altLang="ja-JP" dirty="0" err="1"/>
              <a:t>ChatGPT</a:t>
            </a:r>
            <a:r>
              <a:rPr kumimoji="1" lang="en-US" altLang="ja-JP" dirty="0"/>
              <a:t> </a:t>
            </a:r>
            <a:r>
              <a:rPr kumimoji="1" lang="ja-JP" altLang="en-US" dirty="0"/>
              <a:t>利用上の注意点を再確認</a:t>
            </a:r>
          </a:p>
        </p:txBody>
      </p:sp>
      <p:sp>
        <p:nvSpPr>
          <p:cNvPr id="3" name="コンテンツ プレースホルダー 2">
            <a:extLst>
              <a:ext uri="{FF2B5EF4-FFF2-40B4-BE49-F238E27FC236}">
                <a16:creationId xmlns:a16="http://schemas.microsoft.com/office/drawing/2014/main" id="{FCECF493-C9F9-39DD-87D5-63D3249AFF7F}"/>
              </a:ext>
            </a:extLst>
          </p:cNvPr>
          <p:cNvSpPr>
            <a:spLocks noGrp="1"/>
          </p:cNvSpPr>
          <p:nvPr>
            <p:ph idx="1"/>
          </p:nvPr>
        </p:nvSpPr>
        <p:spPr>
          <a:xfrm>
            <a:off x="465315" y="1033434"/>
            <a:ext cx="8678685" cy="5762954"/>
          </a:xfrm>
        </p:spPr>
        <p:txBody>
          <a:bodyPr>
            <a:normAutofit/>
          </a:bodyPr>
          <a:lstStyle/>
          <a:p>
            <a:pPr>
              <a:lnSpc>
                <a:spcPct val="100000"/>
              </a:lnSpc>
              <a:spcBef>
                <a:spcPts val="1200"/>
              </a:spcBef>
            </a:pPr>
            <a:r>
              <a:rPr lang="en-US" altLang="ja-JP" sz="2400" b="1" dirty="0"/>
              <a:t>AI</a:t>
            </a:r>
            <a:r>
              <a:rPr lang="ja-JP" altLang="en-US" sz="2400" b="1" dirty="0"/>
              <a:t>の回答が間違っている場合がある</a:t>
            </a:r>
            <a:r>
              <a:rPr lang="en-US" altLang="ja-JP" sz="2400" dirty="0"/>
              <a:t>:</a:t>
            </a:r>
          </a:p>
          <a:p>
            <a:pPr marL="0" indent="0">
              <a:lnSpc>
                <a:spcPct val="100000"/>
              </a:lnSpc>
              <a:spcBef>
                <a:spcPts val="1200"/>
              </a:spcBef>
              <a:buNone/>
            </a:pPr>
            <a:r>
              <a:rPr lang="en-US" altLang="ja-JP" sz="2400" dirty="0"/>
              <a:t>AI</a:t>
            </a:r>
            <a:r>
              <a:rPr lang="ja-JP" altLang="en-US" sz="2400" dirty="0"/>
              <a:t>は，不正確な回答を提供する可能性がある．提供される回答は，参考にとどめ，</a:t>
            </a:r>
            <a:r>
              <a:rPr lang="ja-JP" altLang="en-US" sz="2400" b="1" dirty="0"/>
              <a:t>必ず他の信頼性の高い情報源などを確認</a:t>
            </a:r>
            <a:r>
              <a:rPr lang="ja-JP" altLang="en-US" sz="2400" dirty="0"/>
              <a:t>する．</a:t>
            </a:r>
          </a:p>
          <a:p>
            <a:pPr>
              <a:lnSpc>
                <a:spcPct val="100000"/>
              </a:lnSpc>
              <a:spcBef>
                <a:spcPts val="1200"/>
              </a:spcBef>
            </a:pPr>
            <a:r>
              <a:rPr lang="ja-JP" altLang="en-US" sz="2400" dirty="0"/>
              <a:t>秘密の情報やプライバシについての投稿</a:t>
            </a:r>
            <a:r>
              <a:rPr lang="en-US" altLang="ja-JP" sz="2400" dirty="0"/>
              <a:t>:</a:t>
            </a:r>
          </a:p>
          <a:p>
            <a:pPr marL="0" indent="0">
              <a:lnSpc>
                <a:spcPct val="100000"/>
              </a:lnSpc>
              <a:spcBef>
                <a:spcPts val="1200"/>
              </a:spcBef>
              <a:buNone/>
            </a:pPr>
            <a:r>
              <a:rPr lang="ja-JP" altLang="en-US" sz="2400" b="1" dirty="0"/>
              <a:t>個人情報や機密情報を投稿しないこと</a:t>
            </a:r>
            <a:endParaRPr lang="en-US" altLang="ja-JP" sz="2400" b="1" dirty="0"/>
          </a:p>
          <a:p>
            <a:pPr>
              <a:lnSpc>
                <a:spcPct val="100000"/>
              </a:lnSpc>
              <a:spcBef>
                <a:spcPts val="1200"/>
              </a:spcBef>
            </a:pPr>
            <a:r>
              <a:rPr lang="ja-JP" altLang="en-US" sz="2400" dirty="0"/>
              <a:t>自習などでの利用</a:t>
            </a:r>
            <a:r>
              <a:rPr lang="en-US" altLang="ja-JP" sz="2400" dirty="0"/>
              <a:t>:</a:t>
            </a:r>
          </a:p>
          <a:p>
            <a:pPr marL="0" indent="0">
              <a:lnSpc>
                <a:spcPct val="100000"/>
              </a:lnSpc>
              <a:spcBef>
                <a:spcPts val="1200"/>
              </a:spcBef>
              <a:buNone/>
            </a:pPr>
            <a:r>
              <a:rPr lang="en-US" altLang="ja-JP" sz="2400" dirty="0"/>
              <a:t>AI</a:t>
            </a:r>
            <a:r>
              <a:rPr lang="ja-JP" altLang="en-US" sz="2400" dirty="0"/>
              <a:t>は，相談相手として，自習などに役立つ．しかし，</a:t>
            </a:r>
            <a:r>
              <a:rPr lang="en-US" altLang="ja-JP" sz="2400" b="1" dirty="0"/>
              <a:t>AI</a:t>
            </a:r>
            <a:r>
              <a:rPr lang="ja-JP" altLang="en-US" sz="2400" b="1" dirty="0"/>
              <a:t>の回答をそのまま学校のレポートや宿題として提出してはいけません</a:t>
            </a:r>
            <a:r>
              <a:rPr lang="ja-JP" altLang="en-US" sz="2400" dirty="0"/>
              <a:t>．レポートや宿題は，学生自身の知識と理解を高めるためのもの．</a:t>
            </a:r>
            <a:r>
              <a:rPr lang="en-US" altLang="ja-JP" sz="2400" dirty="0"/>
              <a:t>AI</a:t>
            </a:r>
            <a:r>
              <a:rPr lang="ja-JP" altLang="en-US" sz="2400" dirty="0"/>
              <a:t>は参考として活用し，自分自身の考えや研究成果など，自分の成果物を提出することが大切．</a:t>
            </a:r>
          </a:p>
          <a:p>
            <a:endParaRPr kumimoji="1" lang="ja-JP" altLang="en-US" dirty="0"/>
          </a:p>
        </p:txBody>
      </p:sp>
      <p:sp>
        <p:nvSpPr>
          <p:cNvPr id="4" name="スライド番号プレースホルダー 3">
            <a:extLst>
              <a:ext uri="{FF2B5EF4-FFF2-40B4-BE49-F238E27FC236}">
                <a16:creationId xmlns:a16="http://schemas.microsoft.com/office/drawing/2014/main" id="{6E3A21C6-5EB9-87C5-772C-8D6CF1BFC8D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040588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15-3</a:t>
            </a:r>
            <a:r>
              <a:rPr lang="ja-JP" altLang="en-US" dirty="0"/>
              <a:t>デジタルの基礎</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983866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876466"/>
            <a:ext cx="6664635" cy="5105067"/>
          </a:xfrm>
        </p:spPr>
        <p:txBody>
          <a:bodyPr>
            <a:noAutofit/>
          </a:bodyPr>
          <a:lstStyle/>
          <a:p>
            <a:pPr marL="0" indent="0">
              <a:buNone/>
            </a:pPr>
            <a:r>
              <a:rPr lang="ja-JP" altLang="en-US" sz="2400" dirty="0">
                <a:solidFill>
                  <a:srgbClr val="374151"/>
                </a:solidFill>
                <a:latin typeface="メイリオ" panose="020B0604030504040204" pitchFamily="50" charset="-128"/>
              </a:rPr>
              <a:t>①</a:t>
            </a:r>
            <a:r>
              <a:rPr lang="ja-JP" altLang="en-US" sz="2400" b="1" dirty="0">
                <a:solidFill>
                  <a:srgbClr val="374151"/>
                </a:solidFill>
                <a:latin typeface="メイリオ" panose="020B0604030504040204" pitchFamily="50" charset="-128"/>
              </a:rPr>
              <a:t>情報工学の基礎から最新技術まで</a:t>
            </a:r>
            <a:r>
              <a:rPr lang="ja-JP" altLang="en-US" sz="2400" dirty="0">
                <a:solidFill>
                  <a:srgbClr val="374151"/>
                </a:solidFill>
                <a:latin typeface="メイリオ" panose="020B0604030504040204" pitchFamily="50" charset="-128"/>
              </a:rPr>
              <a:t>幅広くカバー．視覚的な説明</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②</a:t>
            </a:r>
            <a:r>
              <a:rPr lang="ja-JP" altLang="en-US" sz="2400" b="1" dirty="0">
                <a:solidFill>
                  <a:srgbClr val="374151"/>
                </a:solidFill>
                <a:latin typeface="メイリオ" panose="020B0604030504040204" pitchFamily="50" charset="-128"/>
              </a:rPr>
              <a:t>デジタルの基礎，プログラミング，データベース，人工知能など</a:t>
            </a:r>
            <a:r>
              <a:rPr lang="ja-JP" altLang="en-US" sz="2400" dirty="0">
                <a:solidFill>
                  <a:srgbClr val="374151"/>
                </a:solidFill>
                <a:latin typeface="メイリオ" panose="020B0604030504040204" pitchFamily="50" charset="-128"/>
              </a:rPr>
              <a:t>，情報工学の主要分野を振り返る．具体例をメインに説明．実践力アップ．</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③</a:t>
            </a:r>
            <a:r>
              <a:rPr lang="ja-JP" altLang="en-US" sz="2400" b="1" dirty="0">
                <a:solidFill>
                  <a:srgbClr val="374151"/>
                </a:solidFill>
                <a:latin typeface="メイリオ" panose="020B0604030504040204" pitchFamily="50" charset="-128"/>
              </a:rPr>
              <a:t>プログラミングの基礎</a:t>
            </a:r>
            <a:r>
              <a:rPr lang="ja-JP" altLang="en-US" sz="2400" dirty="0">
                <a:solidFill>
                  <a:srgbClr val="374151"/>
                </a:solidFill>
                <a:latin typeface="メイリオ" panose="020B0604030504040204" pitchFamily="50" charset="-128"/>
              </a:rPr>
              <a:t>，</a:t>
            </a:r>
            <a:r>
              <a:rPr lang="en-US" altLang="ja-JP" sz="2400" b="1" dirty="0">
                <a:solidFill>
                  <a:srgbClr val="374151"/>
                </a:solidFill>
                <a:latin typeface="メイリオ" panose="020B0604030504040204" pitchFamily="50" charset="-128"/>
              </a:rPr>
              <a:t>AI</a:t>
            </a:r>
            <a:r>
              <a:rPr lang="ja-JP" altLang="en-US" sz="2400" b="1" dirty="0">
                <a:solidFill>
                  <a:srgbClr val="374151"/>
                </a:solidFill>
                <a:latin typeface="メイリオ" panose="020B0604030504040204" pitchFamily="50" charset="-128"/>
              </a:rPr>
              <a:t>ツールの活用</a:t>
            </a:r>
            <a:r>
              <a:rPr lang="ja-JP" altLang="en-US" sz="2400" dirty="0">
                <a:solidFill>
                  <a:srgbClr val="374151"/>
                </a:solidFill>
                <a:latin typeface="メイリオ" panose="020B0604030504040204" pitchFamily="50" charset="-128"/>
              </a:rPr>
              <a:t>などの実践的な技術スキルに注目</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④</a:t>
            </a:r>
            <a:r>
              <a:rPr lang="ja-JP" altLang="en-US" sz="2400" b="1" dirty="0">
                <a:solidFill>
                  <a:srgbClr val="374151"/>
                </a:solidFill>
                <a:latin typeface="メイリオ" panose="020B0604030504040204" pitchFamily="50" charset="-128"/>
              </a:rPr>
              <a:t>未来展望</a:t>
            </a:r>
            <a:r>
              <a:rPr lang="ja-JP" altLang="en-US" sz="2400" dirty="0">
                <a:solidFill>
                  <a:srgbClr val="374151"/>
                </a:solidFill>
                <a:latin typeface="メイリオ" panose="020B0604030504040204" pitchFamily="50" charset="-128"/>
              </a:rPr>
              <a:t>：</a:t>
            </a:r>
            <a:r>
              <a:rPr lang="en-US" altLang="ja-JP" sz="2400" dirty="0">
                <a:solidFill>
                  <a:srgbClr val="374151"/>
                </a:solidFill>
                <a:latin typeface="メイリオ" panose="020B0604030504040204" pitchFamily="50" charset="-128"/>
              </a:rPr>
              <a:t>AI</a:t>
            </a:r>
            <a:r>
              <a:rPr lang="ja-JP" altLang="en-US" sz="2400" dirty="0">
                <a:solidFill>
                  <a:srgbClr val="374151"/>
                </a:solidFill>
                <a:latin typeface="メイリオ" panose="020B0604030504040204" pitchFamily="50" charset="-128"/>
              </a:rPr>
              <a:t>，クラウドコンピューティング，</a:t>
            </a:r>
            <a:r>
              <a:rPr lang="en-US" altLang="ja-JP" sz="2400" dirty="0">
                <a:solidFill>
                  <a:srgbClr val="374151"/>
                </a:solidFill>
                <a:latin typeface="メイリオ" panose="020B0604030504040204" pitchFamily="50" charset="-128"/>
              </a:rPr>
              <a:t>IoT</a:t>
            </a:r>
            <a:r>
              <a:rPr lang="ja-JP" altLang="en-US" sz="2400" dirty="0">
                <a:solidFill>
                  <a:srgbClr val="374151"/>
                </a:solidFill>
                <a:latin typeface="メイリオ" panose="020B0604030504040204" pitchFamily="50" charset="-128"/>
              </a:rPr>
              <a:t>など，将来，</a:t>
            </a:r>
            <a:r>
              <a:rPr lang="ja-JP" altLang="en-US" sz="2400" b="1" dirty="0">
                <a:solidFill>
                  <a:srgbClr val="374151"/>
                </a:solidFill>
                <a:latin typeface="メイリオ" panose="020B0604030504040204" pitchFamily="50" charset="-128"/>
              </a:rPr>
              <a:t>最先端技術を学ぶ時のための基礎と入門</a:t>
            </a:r>
            <a:endParaRPr lang="en-US" altLang="ja-JP" sz="2400" b="1" dirty="0">
              <a:solidFill>
                <a:srgbClr val="374151"/>
              </a:solidFill>
              <a:latin typeface="メイリオ" panose="020B0604030504040204" pitchFamily="50" charset="-128"/>
            </a:endParaRPr>
          </a:p>
          <a:p>
            <a:pPr marL="0" indent="0">
              <a:buNone/>
            </a:pPr>
            <a:endParaRPr lang="en-US" altLang="ja-JP" sz="2400" dirty="0">
              <a:solidFill>
                <a:srgbClr val="374151"/>
              </a:solidFill>
              <a:latin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68357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Autofit/>
          </a:bodyPr>
          <a:lstStyle/>
          <a:p>
            <a:r>
              <a:rPr lang="ja-JP" altLang="en-US" dirty="0"/>
              <a:t>ビットとデジタル化</a:t>
            </a:r>
          </a:p>
        </p:txBody>
      </p:sp>
      <p:sp>
        <p:nvSpPr>
          <p:cNvPr id="11267" name="Rectangle 3"/>
          <p:cNvSpPr>
            <a:spLocks noGrp="1" noChangeArrowheads="1"/>
          </p:cNvSpPr>
          <p:nvPr>
            <p:ph type="body" idx="1"/>
          </p:nvPr>
        </p:nvSpPr>
        <p:spPr/>
        <p:txBody>
          <a:bodyPr>
            <a:noAutofit/>
          </a:bodyPr>
          <a:lstStyle/>
          <a:p>
            <a:r>
              <a:rPr lang="ja-JP" altLang="en-US" sz="2400" b="1" i="0" dirty="0">
                <a:solidFill>
                  <a:srgbClr val="374151"/>
                </a:solidFill>
                <a:effectLst/>
                <a:latin typeface="Söhne"/>
              </a:rPr>
              <a:t>コンピューターは，すべての情報を</a:t>
            </a:r>
            <a:r>
              <a:rPr lang="en-US" altLang="ja-JP" sz="2400" b="1" i="0" dirty="0">
                <a:solidFill>
                  <a:srgbClr val="374151"/>
                </a:solidFill>
                <a:effectLst/>
                <a:latin typeface="Söhne"/>
              </a:rPr>
              <a:t>0</a:t>
            </a:r>
            <a:r>
              <a:rPr lang="ja-JP" altLang="en-US" sz="2400" b="1" i="0" dirty="0">
                <a:solidFill>
                  <a:srgbClr val="374151"/>
                </a:solidFill>
                <a:effectLst/>
                <a:latin typeface="Söhne"/>
              </a:rPr>
              <a:t>と</a:t>
            </a:r>
            <a:r>
              <a:rPr lang="en-US" altLang="ja-JP" sz="2400" b="1" i="0" dirty="0">
                <a:solidFill>
                  <a:srgbClr val="374151"/>
                </a:solidFill>
                <a:effectLst/>
                <a:latin typeface="Söhne"/>
              </a:rPr>
              <a:t>1</a:t>
            </a:r>
            <a:r>
              <a:rPr lang="ja-JP" altLang="en-US" sz="2400" b="1" i="0" dirty="0">
                <a:solidFill>
                  <a:srgbClr val="374151"/>
                </a:solidFill>
                <a:effectLst/>
                <a:latin typeface="Söhne"/>
              </a:rPr>
              <a:t>の組み合わせで表現（デジタル化）</a:t>
            </a:r>
            <a:endParaRPr lang="en-US" altLang="ja-JP" sz="2400" b="1" i="0" dirty="0">
              <a:solidFill>
                <a:srgbClr val="374151"/>
              </a:solidFill>
              <a:effectLst/>
              <a:latin typeface="Söhne"/>
            </a:endParaRPr>
          </a:p>
          <a:p>
            <a:r>
              <a:rPr lang="ja-JP" altLang="en-US" sz="2400" b="1" i="0" dirty="0">
                <a:solidFill>
                  <a:srgbClr val="374151"/>
                </a:solidFill>
                <a:effectLst/>
                <a:latin typeface="Söhne"/>
              </a:rPr>
              <a:t>一つの「</a:t>
            </a:r>
            <a:r>
              <a:rPr lang="en-US" altLang="ja-JP" sz="2400" b="1" i="0" dirty="0">
                <a:solidFill>
                  <a:srgbClr val="374151"/>
                </a:solidFill>
                <a:effectLst/>
                <a:latin typeface="Söhne"/>
              </a:rPr>
              <a:t>0</a:t>
            </a:r>
            <a:r>
              <a:rPr lang="ja-JP" altLang="en-US" sz="2400" b="1" i="0" dirty="0">
                <a:solidFill>
                  <a:srgbClr val="374151"/>
                </a:solidFill>
                <a:effectLst/>
                <a:latin typeface="Söhne"/>
              </a:rPr>
              <a:t>」または「</a:t>
            </a:r>
            <a:r>
              <a:rPr lang="en-US" altLang="ja-JP" sz="2400" b="1" i="0" dirty="0">
                <a:solidFill>
                  <a:srgbClr val="374151"/>
                </a:solidFill>
                <a:effectLst/>
                <a:latin typeface="Söhne"/>
              </a:rPr>
              <a:t>1</a:t>
            </a:r>
            <a:r>
              <a:rPr lang="ja-JP" altLang="en-US" sz="2400" b="1" i="0" dirty="0">
                <a:solidFill>
                  <a:srgbClr val="374151"/>
                </a:solidFill>
                <a:effectLst/>
                <a:latin typeface="Söhne"/>
              </a:rPr>
              <a:t>」</a:t>
            </a:r>
            <a:r>
              <a:rPr lang="ja-JP" altLang="en-US" sz="2400" b="0" i="0" dirty="0">
                <a:solidFill>
                  <a:srgbClr val="374151"/>
                </a:solidFill>
                <a:effectLst/>
                <a:latin typeface="Söhne"/>
              </a:rPr>
              <a:t>は</a:t>
            </a:r>
            <a:r>
              <a:rPr lang="ja-JP" altLang="en-US" sz="2400" b="1" i="0" dirty="0">
                <a:solidFill>
                  <a:srgbClr val="374151"/>
                </a:solidFill>
                <a:effectLst/>
                <a:latin typeface="Söhne"/>
              </a:rPr>
              <a:t>一ビット（</a:t>
            </a:r>
            <a:r>
              <a:rPr lang="en-US" altLang="ja-JP" sz="2400" b="1" i="0" dirty="0">
                <a:solidFill>
                  <a:srgbClr val="374151"/>
                </a:solidFill>
                <a:effectLst/>
                <a:latin typeface="Söhne"/>
              </a:rPr>
              <a:t>Bit</a:t>
            </a:r>
            <a:r>
              <a:rPr lang="ja-JP" altLang="en-US" sz="2400" b="1" i="0" dirty="0">
                <a:solidFill>
                  <a:srgbClr val="374151"/>
                </a:solidFill>
                <a:effectLst/>
                <a:latin typeface="Söhne"/>
              </a:rPr>
              <a:t>）</a:t>
            </a:r>
            <a:r>
              <a:rPr lang="ja-JP" altLang="en-US" sz="2400" b="0" i="0" dirty="0">
                <a:solidFill>
                  <a:srgbClr val="374151"/>
                </a:solidFill>
                <a:effectLst/>
                <a:latin typeface="Söhne"/>
              </a:rPr>
              <a:t>と呼ばれる</a:t>
            </a:r>
            <a:endParaRPr lang="en-US" altLang="ja-JP" sz="2400" b="0" i="0" dirty="0">
              <a:solidFill>
                <a:srgbClr val="374151"/>
              </a:solidFill>
              <a:effectLst/>
              <a:latin typeface="Söhne"/>
            </a:endParaRPr>
          </a:p>
          <a:p>
            <a:r>
              <a:rPr lang="ja-JP" altLang="en-US" sz="2400" b="1" i="0" dirty="0">
                <a:solidFill>
                  <a:srgbClr val="374151"/>
                </a:solidFill>
                <a:effectLst/>
                <a:latin typeface="Söhne"/>
              </a:rPr>
              <a:t>ビット</a:t>
            </a:r>
            <a:r>
              <a:rPr lang="ja-JP" altLang="en-US" sz="2400" b="0" i="0" dirty="0">
                <a:solidFill>
                  <a:srgbClr val="374151"/>
                </a:solidFill>
                <a:effectLst/>
                <a:latin typeface="Söhne"/>
              </a:rPr>
              <a:t>は，</a:t>
            </a:r>
            <a:r>
              <a:rPr lang="ja-JP" altLang="en-US" sz="2400" b="1" i="0" dirty="0">
                <a:solidFill>
                  <a:srgbClr val="374151"/>
                </a:solidFill>
                <a:effectLst/>
                <a:latin typeface="Söhne"/>
              </a:rPr>
              <a:t>情報の最小単位</a:t>
            </a:r>
            <a:endParaRPr lang="en-US" altLang="ja-JP" sz="2400" b="1" dirty="0"/>
          </a:p>
          <a:p>
            <a:endParaRPr lang="en-US" altLang="ja-JP" sz="2400" b="1" i="0" dirty="0">
              <a:solidFill>
                <a:srgbClr val="374151"/>
              </a:solidFill>
              <a:effectLst/>
              <a:latin typeface="Söhne"/>
            </a:endParaRPr>
          </a:p>
          <a:p>
            <a:pPr marL="0" indent="0" algn="l">
              <a:buNone/>
            </a:pPr>
            <a:r>
              <a:rPr lang="en-US" altLang="ja-JP" sz="2400" b="0" i="0" dirty="0">
                <a:solidFill>
                  <a:srgbClr val="374151"/>
                </a:solidFill>
                <a:effectLst/>
                <a:latin typeface="Söhne"/>
              </a:rPr>
              <a:t>0011010111101110101011</a:t>
            </a:r>
            <a:r>
              <a:rPr lang="ja-JP" altLang="en-US" sz="2400" dirty="0">
                <a:solidFill>
                  <a:srgbClr val="374151"/>
                </a:solidFill>
                <a:latin typeface="Söhne"/>
              </a:rPr>
              <a:t>・・・</a:t>
            </a:r>
            <a:r>
              <a:rPr lang="en-US" altLang="ja-JP" sz="2400" b="0" i="0" dirty="0">
                <a:solidFill>
                  <a:srgbClr val="374151"/>
                </a:solidFill>
                <a:effectLst/>
                <a:latin typeface="Söhne"/>
              </a:rPr>
              <a:t>23</a:t>
            </a:r>
            <a:r>
              <a:rPr lang="ja-JP" altLang="en-US" sz="2400" b="0" i="0" dirty="0">
                <a:solidFill>
                  <a:srgbClr val="374151"/>
                </a:solidFill>
                <a:effectLst/>
                <a:latin typeface="Söhne"/>
              </a:rPr>
              <a:t>ビットのデータ</a:t>
            </a:r>
            <a:endParaRPr lang="en-US" altLang="ja-JP" sz="2400" b="0" i="0" dirty="0">
              <a:solidFill>
                <a:srgbClr val="374151"/>
              </a:solidFill>
              <a:effectLst/>
              <a:latin typeface="Söhne"/>
            </a:endParaRPr>
          </a:p>
          <a:p>
            <a:pPr marL="0" indent="0" algn="l">
              <a:buNone/>
            </a:pPr>
            <a:endParaRPr lang="ja-JP" altLang="en-US" sz="2400" b="0" i="0" dirty="0">
              <a:solidFill>
                <a:srgbClr val="374151"/>
              </a:solidFill>
              <a:effectLst/>
              <a:latin typeface="Söhne"/>
            </a:endParaRPr>
          </a:p>
        </p:txBody>
      </p:sp>
      <p:sp>
        <p:nvSpPr>
          <p:cNvPr id="2" name="スライド番号プレースホルダー 1">
            <a:extLst>
              <a:ext uri="{FF2B5EF4-FFF2-40B4-BE49-F238E27FC236}">
                <a16:creationId xmlns:a16="http://schemas.microsoft.com/office/drawing/2014/main" id="{B3398C3A-88D2-431E-B36A-0258D31E68D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783455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DE4C55-32E9-CAE0-93CE-4E368B191464}"/>
              </a:ext>
            </a:extLst>
          </p:cNvPr>
          <p:cNvSpPr>
            <a:spLocks noGrp="1"/>
          </p:cNvSpPr>
          <p:nvPr>
            <p:ph type="title"/>
          </p:nvPr>
        </p:nvSpPr>
        <p:spPr/>
        <p:txBody>
          <a:bodyPr>
            <a:normAutofit fontScale="90000"/>
          </a:bodyPr>
          <a:lstStyle/>
          <a:p>
            <a:r>
              <a:rPr kumimoji="1" lang="ja-JP" altLang="en-US" dirty="0"/>
              <a:t>文字はデジタルの２進数に変換</a:t>
            </a:r>
          </a:p>
        </p:txBody>
      </p:sp>
      <p:sp>
        <p:nvSpPr>
          <p:cNvPr id="3" name="コンテンツ プレースホルダー 2">
            <a:extLst>
              <a:ext uri="{FF2B5EF4-FFF2-40B4-BE49-F238E27FC236}">
                <a16:creationId xmlns:a16="http://schemas.microsoft.com/office/drawing/2014/main" id="{D9C96615-BB23-F3DD-EDB6-877ADE334C9F}"/>
              </a:ext>
            </a:extLst>
          </p:cNvPr>
          <p:cNvSpPr>
            <a:spLocks noGrp="1"/>
          </p:cNvSpPr>
          <p:nvPr>
            <p:ph idx="1"/>
          </p:nvPr>
        </p:nvSpPr>
        <p:spPr>
          <a:xfrm>
            <a:off x="279315" y="644893"/>
            <a:ext cx="8461208" cy="5333166"/>
          </a:xfrm>
        </p:spPr>
        <p:txBody>
          <a:bodyPr>
            <a:normAutofit/>
          </a:bodyPr>
          <a:lstStyle/>
          <a:p>
            <a:r>
              <a:rPr kumimoji="1" lang="en-US" altLang="ja-JP" sz="2400" b="1" dirty="0"/>
              <a:t>ASCII</a:t>
            </a:r>
            <a:r>
              <a:rPr kumimoji="1" lang="ja-JP" altLang="en-US" sz="2400" dirty="0"/>
              <a:t>は</a:t>
            </a:r>
            <a:r>
              <a:rPr kumimoji="1" lang="ja-JP" altLang="en-US" sz="2400" b="1" dirty="0"/>
              <a:t>文字情報を数値で表現する</a:t>
            </a:r>
            <a:r>
              <a:rPr kumimoji="1" lang="ja-JP" altLang="en-US" sz="2400" dirty="0"/>
              <a:t>ためのもの</a:t>
            </a:r>
            <a:endParaRPr kumimoji="1" lang="en-US" altLang="ja-JP" sz="2400" dirty="0"/>
          </a:p>
          <a:p>
            <a:r>
              <a:rPr kumimoji="1" lang="ja-JP" altLang="en-US" sz="2400" dirty="0"/>
              <a:t>１つの文字</a:t>
            </a:r>
            <a:r>
              <a:rPr lang="ja-JP" altLang="en-US" sz="2400" dirty="0"/>
              <a:t>を，</a:t>
            </a:r>
            <a:r>
              <a:rPr kumimoji="1" lang="en-US" altLang="ja-JP" sz="2400" b="1" dirty="0"/>
              <a:t>7</a:t>
            </a:r>
            <a:r>
              <a:rPr kumimoji="1" lang="ja-JP" altLang="en-US" sz="2400" b="1" dirty="0"/>
              <a:t>ビット</a:t>
            </a:r>
            <a:r>
              <a:rPr kumimoji="1" lang="ja-JP" altLang="en-US" sz="2400" dirty="0"/>
              <a:t>で表現</a:t>
            </a:r>
            <a:endParaRPr kumimoji="1" lang="en-US" altLang="ja-JP" sz="2400" dirty="0"/>
          </a:p>
          <a:p>
            <a:r>
              <a:rPr kumimoji="1" lang="ja-JP" altLang="en-US" sz="2400" dirty="0"/>
              <a:t>英数字や記号，制御文字など</a:t>
            </a:r>
            <a:r>
              <a:rPr kumimoji="1" lang="en-US" altLang="ja-JP" sz="2400" b="1" dirty="0"/>
              <a:t>128</a:t>
            </a:r>
            <a:r>
              <a:rPr kumimoji="1" lang="ja-JP" altLang="en-US" sz="2400" b="1" dirty="0"/>
              <a:t>種類の文字</a:t>
            </a:r>
            <a:r>
              <a:rPr kumimoji="1" lang="ja-JP" altLang="en-US" sz="2400" dirty="0"/>
              <a:t>を表現することができる</a:t>
            </a:r>
          </a:p>
        </p:txBody>
      </p:sp>
      <p:sp>
        <p:nvSpPr>
          <p:cNvPr id="4" name="スライド番号プレースホルダー 3">
            <a:extLst>
              <a:ext uri="{FF2B5EF4-FFF2-40B4-BE49-F238E27FC236}">
                <a16:creationId xmlns:a16="http://schemas.microsoft.com/office/drawing/2014/main" id="{7A9FC8E0-7FC9-929D-925A-C7D24B1D56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graphicFrame>
        <p:nvGraphicFramePr>
          <p:cNvPr id="5" name="Group 3">
            <a:extLst>
              <a:ext uri="{FF2B5EF4-FFF2-40B4-BE49-F238E27FC236}">
                <a16:creationId xmlns:a16="http://schemas.microsoft.com/office/drawing/2014/main" id="{6CB2282F-72EC-910F-208A-1A5D37567DBC}"/>
              </a:ext>
            </a:extLst>
          </p:cNvPr>
          <p:cNvGraphicFramePr>
            <a:graphicFrameLocks noGrp="1"/>
          </p:cNvGraphicFramePr>
          <p:nvPr/>
        </p:nvGraphicFramePr>
        <p:xfrm>
          <a:off x="1564967" y="2523794"/>
          <a:ext cx="4967288" cy="4274820"/>
        </p:xfrm>
        <a:graphic>
          <a:graphicData uri="http://schemas.openxmlformats.org/drawingml/2006/table">
            <a:tbl>
              <a:tblPr/>
              <a:tblGrid>
                <a:gridCol w="391715">
                  <a:extLst>
                    <a:ext uri="{9D8B030D-6E8A-4147-A177-3AD203B41FA5}">
                      <a16:colId xmlns:a16="http://schemas.microsoft.com/office/drawing/2014/main" val="1420539058"/>
                    </a:ext>
                  </a:extLst>
                </a:gridCol>
                <a:gridCol w="796529">
                  <a:extLst>
                    <a:ext uri="{9D8B030D-6E8A-4147-A177-3AD203B41FA5}">
                      <a16:colId xmlns:a16="http://schemas.microsoft.com/office/drawing/2014/main" val="3134308094"/>
                    </a:ext>
                  </a:extLst>
                </a:gridCol>
                <a:gridCol w="731044">
                  <a:extLst>
                    <a:ext uri="{9D8B030D-6E8A-4147-A177-3AD203B41FA5}">
                      <a16:colId xmlns:a16="http://schemas.microsoft.com/office/drawing/2014/main" val="271583082"/>
                    </a:ext>
                  </a:extLst>
                </a:gridCol>
                <a:gridCol w="508397">
                  <a:extLst>
                    <a:ext uri="{9D8B030D-6E8A-4147-A177-3AD203B41FA5}">
                      <a16:colId xmlns:a16="http://schemas.microsoft.com/office/drawing/2014/main" val="2486761660"/>
                    </a:ext>
                  </a:extLst>
                </a:gridCol>
                <a:gridCol w="507206">
                  <a:extLst>
                    <a:ext uri="{9D8B030D-6E8A-4147-A177-3AD203B41FA5}">
                      <a16:colId xmlns:a16="http://schemas.microsoft.com/office/drawing/2014/main" val="1018458467"/>
                    </a:ext>
                  </a:extLst>
                </a:gridCol>
                <a:gridCol w="508397">
                  <a:extLst>
                    <a:ext uri="{9D8B030D-6E8A-4147-A177-3AD203B41FA5}">
                      <a16:colId xmlns:a16="http://schemas.microsoft.com/office/drawing/2014/main" val="4191707173"/>
                    </a:ext>
                  </a:extLst>
                </a:gridCol>
                <a:gridCol w="508397">
                  <a:extLst>
                    <a:ext uri="{9D8B030D-6E8A-4147-A177-3AD203B41FA5}">
                      <a16:colId xmlns:a16="http://schemas.microsoft.com/office/drawing/2014/main" val="1424109300"/>
                    </a:ext>
                  </a:extLst>
                </a:gridCol>
                <a:gridCol w="507206">
                  <a:extLst>
                    <a:ext uri="{9D8B030D-6E8A-4147-A177-3AD203B41FA5}">
                      <a16:colId xmlns:a16="http://schemas.microsoft.com/office/drawing/2014/main" val="3027294797"/>
                    </a:ext>
                  </a:extLst>
                </a:gridCol>
                <a:gridCol w="508397">
                  <a:extLst>
                    <a:ext uri="{9D8B030D-6E8A-4147-A177-3AD203B41FA5}">
                      <a16:colId xmlns:a16="http://schemas.microsoft.com/office/drawing/2014/main" val="4027911159"/>
                    </a:ext>
                  </a:extLst>
                </a:gridCol>
              </a:tblGrid>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０</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１</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２</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３</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４</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５</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６</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７</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14703720"/>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０</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NULL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DEL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SP</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０</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P</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31305271"/>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１</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SOH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DC1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１</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Q</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q</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1862380"/>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２</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STX</a:t>
                      </a:r>
                      <a:endPar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DC2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２</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R</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r</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43669249"/>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３</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ETX</a:t>
                      </a:r>
                      <a:endPar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DC3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３</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s</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762167542"/>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４</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EOT</a:t>
                      </a:r>
                      <a:endPar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DC4</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４</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D</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d</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04963836"/>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５</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ENQ</a:t>
                      </a:r>
                      <a:endPar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NAK</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５</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U</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u</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50396474"/>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６</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ACK</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SYN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６</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F</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V</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f</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v</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28948"/>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７</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BEL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ETB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７</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G</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W</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g</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w</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50399172"/>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８</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（BS）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CAN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８</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X</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h</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x</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01460177"/>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９</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（HT)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EM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９</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Y</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y</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02563825"/>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LF)</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SUB</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J</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Z</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j</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z</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97395014"/>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B</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VT)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ESC</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K</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k</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50593"/>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C</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FF)</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FS)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l</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55254462"/>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D</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CR)</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dirty="0" err="1">
                          <a:ln>
                            <a:noFill/>
                          </a:ln>
                          <a:solidFill>
                            <a:schemeClr val="tx1"/>
                          </a:solidFill>
                          <a:effectLst/>
                          <a:latin typeface="Times New Roman" panose="02020603050405020304" pitchFamily="18" charset="0"/>
                          <a:ea typeface="ＭＳ Ｐゴシック" panose="020B0600070205080204" pitchFamily="50" charset="-128"/>
                        </a:rPr>
                        <a:t>GS</a:t>
                      </a: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m</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6035451"/>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E</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SO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RS)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n</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35928773"/>
                  </a:ext>
                </a:extLst>
              </a:tr>
              <a:tr h="25146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F</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chemeClr val="tx1"/>
                          </a:solidFill>
                          <a:effectLst/>
                          <a:latin typeface="Times New Roman" panose="02020603050405020304" pitchFamily="18" charset="0"/>
                          <a:ea typeface="ＭＳ Ｐゴシック" panose="020B0600070205080204" pitchFamily="50" charset="-128"/>
                        </a:rPr>
                        <a:t>SI</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a:t>
                      </a: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US)</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a:ln>
                            <a:noFill/>
                          </a:ln>
                          <a:solidFill>
                            <a:srgbClr val="008000"/>
                          </a:solidFill>
                          <a:effectLst/>
                          <a:latin typeface="Times New Roman" panose="02020603050405020304" pitchFamily="18" charset="0"/>
                          <a:ea typeface="ＭＳ Ｐゴシック" panose="020B0600070205080204" pitchFamily="50" charset="-128"/>
                        </a:rPr>
                        <a:t>o</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1" i="0" u="none" strike="noStrike" cap="none" normalizeH="0" baseline="0" dirty="0">
                          <a:ln>
                            <a:noFill/>
                          </a:ln>
                          <a:solidFill>
                            <a:schemeClr val="tx1"/>
                          </a:solidFill>
                          <a:effectLst/>
                          <a:latin typeface="Times New Roman" panose="02020603050405020304" pitchFamily="18" charset="0"/>
                          <a:ea typeface="ＭＳ Ｐゴシック" panose="020B0600070205080204" pitchFamily="50" charset="-128"/>
                        </a:rPr>
                        <a:t>DEL</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13653072"/>
                  </a:ext>
                </a:extLst>
              </a:tr>
            </a:tbl>
          </a:graphicData>
        </a:graphic>
      </p:graphicFrame>
      <p:sp>
        <p:nvSpPr>
          <p:cNvPr id="6" name="テキスト ボックス 5">
            <a:extLst>
              <a:ext uri="{FF2B5EF4-FFF2-40B4-BE49-F238E27FC236}">
                <a16:creationId xmlns:a16="http://schemas.microsoft.com/office/drawing/2014/main" id="{847AD429-4BBD-31A5-9883-115A69C78BE3}"/>
              </a:ext>
            </a:extLst>
          </p:cNvPr>
          <p:cNvSpPr txBox="1"/>
          <p:nvPr/>
        </p:nvSpPr>
        <p:spPr>
          <a:xfrm>
            <a:off x="6833360" y="4080510"/>
            <a:ext cx="2031325" cy="923330"/>
          </a:xfrm>
          <a:prstGeom prst="rect">
            <a:avLst/>
          </a:prstGeom>
          <a:noFill/>
        </p:spPr>
        <p:txBody>
          <a:bodyPr wrap="none" rtlCol="0">
            <a:spAutoFit/>
          </a:bodyPr>
          <a:lstStyle/>
          <a:p>
            <a:r>
              <a:rPr kumimoji="1" lang="ja-JP" altLang="en-US" dirty="0"/>
              <a:t>文字の７ビットを</a:t>
            </a:r>
            <a:endParaRPr kumimoji="1" lang="en-US" altLang="ja-JP" dirty="0"/>
          </a:p>
          <a:p>
            <a:r>
              <a:rPr kumimoji="1" lang="ja-JP" altLang="en-US" dirty="0"/>
              <a:t>１６進数２桁で</a:t>
            </a:r>
            <a:endParaRPr kumimoji="1" lang="en-US" altLang="ja-JP" dirty="0"/>
          </a:p>
          <a:p>
            <a:r>
              <a:rPr kumimoji="1" lang="ja-JP" altLang="en-US" dirty="0"/>
              <a:t>示した表</a:t>
            </a:r>
          </a:p>
        </p:txBody>
      </p:sp>
    </p:spTree>
    <p:extLst>
      <p:ext uri="{BB962C8B-B14F-4D97-AF65-F5344CB8AC3E}">
        <p14:creationId xmlns:p14="http://schemas.microsoft.com/office/powerpoint/2010/main" val="319181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メガネをかけた男性&#10;&#10;自動的に生成された説明">
            <a:extLst>
              <a:ext uri="{FF2B5EF4-FFF2-40B4-BE49-F238E27FC236}">
                <a16:creationId xmlns:a16="http://schemas.microsoft.com/office/drawing/2014/main" id="{EBCCF86A-D262-91CC-F8C2-30F887348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2172" y="2143217"/>
            <a:ext cx="710957" cy="937036"/>
          </a:xfrm>
          <a:prstGeom prst="rect">
            <a:avLst/>
          </a:prstGeom>
        </p:spPr>
      </p:pic>
      <p:sp>
        <p:nvSpPr>
          <p:cNvPr id="2" name="タイトル 1">
            <a:extLst>
              <a:ext uri="{FF2B5EF4-FFF2-40B4-BE49-F238E27FC236}">
                <a16:creationId xmlns:a16="http://schemas.microsoft.com/office/drawing/2014/main" id="{F5C167B7-D27C-4D38-B520-F36B3FCD24A0}"/>
              </a:ext>
            </a:extLst>
          </p:cNvPr>
          <p:cNvSpPr>
            <a:spLocks noGrp="1"/>
          </p:cNvSpPr>
          <p:nvPr>
            <p:ph type="title"/>
          </p:nvPr>
        </p:nvSpPr>
        <p:spPr/>
        <p:txBody>
          <a:bodyPr>
            <a:normAutofit fontScale="90000"/>
          </a:bodyPr>
          <a:lstStyle/>
          <a:p>
            <a:r>
              <a:rPr kumimoji="1" lang="ja-JP" altLang="en-US" dirty="0"/>
              <a:t>画像と画素</a:t>
            </a:r>
          </a:p>
        </p:txBody>
      </p:sp>
      <p:sp>
        <p:nvSpPr>
          <p:cNvPr id="4" name="スライド番号プレースホルダー 3">
            <a:extLst>
              <a:ext uri="{FF2B5EF4-FFF2-40B4-BE49-F238E27FC236}">
                <a16:creationId xmlns:a16="http://schemas.microsoft.com/office/drawing/2014/main" id="{789E8D19-A760-4F6D-9D90-B01602825D2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6" name="Rectangle 7">
            <a:extLst>
              <a:ext uri="{FF2B5EF4-FFF2-40B4-BE49-F238E27FC236}">
                <a16:creationId xmlns:a16="http://schemas.microsoft.com/office/drawing/2014/main" id="{9F08AAA7-83FA-420A-918D-F8AE6A2CF849}"/>
              </a:ext>
            </a:extLst>
          </p:cNvPr>
          <p:cNvSpPr>
            <a:spLocks noChangeArrowheads="1"/>
          </p:cNvSpPr>
          <p:nvPr/>
        </p:nvSpPr>
        <p:spPr bwMode="auto">
          <a:xfrm>
            <a:off x="2464595" y="2474120"/>
            <a:ext cx="102394" cy="89297"/>
          </a:xfrm>
          <a:prstGeom prst="rect">
            <a:avLst/>
          </a:prstGeom>
          <a:noFill/>
          <a:ln w="1905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8" name="Text Box 9">
            <a:extLst>
              <a:ext uri="{FF2B5EF4-FFF2-40B4-BE49-F238E27FC236}">
                <a16:creationId xmlns:a16="http://schemas.microsoft.com/office/drawing/2014/main" id="{8DDCDAE1-5322-41B2-8AF8-CB6367A09839}"/>
              </a:ext>
            </a:extLst>
          </p:cNvPr>
          <p:cNvSpPr txBox="1">
            <a:spLocks noChangeArrowheads="1"/>
          </p:cNvSpPr>
          <p:nvPr/>
        </p:nvSpPr>
        <p:spPr bwMode="auto">
          <a:xfrm>
            <a:off x="4652963" y="4880373"/>
            <a:ext cx="244682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それぞれの格子が画素</a:t>
            </a:r>
          </a:p>
        </p:txBody>
      </p:sp>
      <p:sp>
        <p:nvSpPr>
          <p:cNvPr id="9" name="Line 10">
            <a:extLst>
              <a:ext uri="{FF2B5EF4-FFF2-40B4-BE49-F238E27FC236}">
                <a16:creationId xmlns:a16="http://schemas.microsoft.com/office/drawing/2014/main" id="{2E2982AE-60ED-411C-8105-5A82A41330B5}"/>
              </a:ext>
            </a:extLst>
          </p:cNvPr>
          <p:cNvSpPr>
            <a:spLocks noChangeShapeType="1"/>
          </p:cNvSpPr>
          <p:nvPr/>
        </p:nvSpPr>
        <p:spPr bwMode="auto">
          <a:xfrm flipV="1">
            <a:off x="2564606" y="2209800"/>
            <a:ext cx="2121694" cy="261938"/>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0" name="Line 11">
            <a:extLst>
              <a:ext uri="{FF2B5EF4-FFF2-40B4-BE49-F238E27FC236}">
                <a16:creationId xmlns:a16="http://schemas.microsoft.com/office/drawing/2014/main" id="{B7C0B894-C8A5-4AB4-BF4D-7FEDBD88A50C}"/>
              </a:ext>
            </a:extLst>
          </p:cNvPr>
          <p:cNvSpPr>
            <a:spLocks noChangeShapeType="1"/>
          </p:cNvSpPr>
          <p:nvPr/>
        </p:nvSpPr>
        <p:spPr bwMode="auto">
          <a:xfrm>
            <a:off x="2555081" y="2555082"/>
            <a:ext cx="2121694" cy="1953476"/>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350" b="0" i="0" u="none" strike="noStrike" kern="1200" cap="none" spc="0" normalizeH="0" baseline="0" noProof="0">
              <a:ln>
                <a:noFill/>
              </a:ln>
              <a:solidFill>
                <a:prstClr val="black"/>
              </a:solidFill>
              <a:effectLst/>
              <a:uLnTx/>
              <a:uFillTx/>
              <a:latin typeface="Arial" panose="020B0604020202020204" pitchFamily="34" charset="0"/>
              <a:ea typeface="メイリオ" panose="020B0604030504040204" pitchFamily="50" charset="-128"/>
              <a:cs typeface="+mn-cs"/>
            </a:endParaRPr>
          </a:p>
        </p:txBody>
      </p:sp>
      <p:sp>
        <p:nvSpPr>
          <p:cNvPr id="11" name="Text Box 9">
            <a:extLst>
              <a:ext uri="{FF2B5EF4-FFF2-40B4-BE49-F238E27FC236}">
                <a16:creationId xmlns:a16="http://schemas.microsoft.com/office/drawing/2014/main" id="{8093A6B6-D228-4718-9E23-0DE8160B0394}"/>
              </a:ext>
            </a:extLst>
          </p:cNvPr>
          <p:cNvSpPr txBox="1">
            <a:spLocks noChangeArrowheads="1"/>
          </p:cNvSpPr>
          <p:nvPr/>
        </p:nvSpPr>
        <p:spPr bwMode="auto">
          <a:xfrm>
            <a:off x="2297417" y="3448156"/>
            <a:ext cx="958201"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lvl1pPr>
              <a:spcBef>
                <a:spcPct val="20000"/>
              </a:spcBef>
              <a:buChar char="•"/>
              <a:defRPr kumimoji="1" sz="3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742950" indent="-285750">
              <a:spcBef>
                <a:spcPct val="20000"/>
              </a:spcBef>
              <a:buChar char="–"/>
              <a:defRPr kumimoji="1" sz="28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spcBef>
                <a:spcPct val="20000"/>
              </a:spcBef>
              <a:buChar char="•"/>
              <a:defRPr kumimoji="1" sz="24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spcBef>
                <a:spcPct val="20000"/>
              </a:spcBef>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6pPr>
            <a:lvl7pPr marL="29718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7pPr>
            <a:lvl8pPr marL="34290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8pPr>
            <a:lvl9pPr marL="3886200" indent="-228600" eaLnBrk="0" fontAlgn="base" hangingPunct="0">
              <a:spcBef>
                <a:spcPct val="20000"/>
              </a:spcBef>
              <a:spcAft>
                <a:spcPct val="0"/>
              </a:spcAft>
              <a:buChar char="»"/>
              <a:defRPr kumimoji="1" sz="2000">
                <a:solidFill>
                  <a:schemeClr val="tx1"/>
                </a:solidFill>
                <a:latin typeface="Segoe UI" panose="020B0502040204020203" pitchFamily="34" charset="0"/>
                <a:ea typeface="メイリオ" panose="020B0604030504040204" pitchFamily="50" charset="-128"/>
                <a:cs typeface="Segoe UI" panose="020B0502040204020203"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画像</a:t>
            </a:r>
          </a:p>
        </p:txBody>
      </p:sp>
      <p:pic>
        <p:nvPicPr>
          <p:cNvPr id="13" name="図 12">
            <a:extLst>
              <a:ext uri="{FF2B5EF4-FFF2-40B4-BE49-F238E27FC236}">
                <a16:creationId xmlns:a16="http://schemas.microsoft.com/office/drawing/2014/main" id="{914ED401-3AAF-C626-CB41-D752102CAD93}"/>
              </a:ext>
            </a:extLst>
          </p:cNvPr>
          <p:cNvPicPr>
            <a:picLocks noChangeAspect="1"/>
          </p:cNvPicPr>
          <p:nvPr/>
        </p:nvPicPr>
        <p:blipFill>
          <a:blip r:embed="rId3"/>
          <a:stretch>
            <a:fillRect/>
          </a:stretch>
        </p:blipFill>
        <p:spPr>
          <a:xfrm>
            <a:off x="4693444" y="2222441"/>
            <a:ext cx="3137061" cy="2286117"/>
          </a:xfrm>
          <a:prstGeom prst="rect">
            <a:avLst/>
          </a:prstGeom>
        </p:spPr>
      </p:pic>
    </p:spTree>
    <p:extLst>
      <p:ext uri="{BB962C8B-B14F-4D97-AF65-F5344CB8AC3E}">
        <p14:creationId xmlns:p14="http://schemas.microsoft.com/office/powerpoint/2010/main" val="31837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C2E268-4573-47C0-9CC6-0A8C1A5DA8A6}"/>
              </a:ext>
            </a:extLst>
          </p:cNvPr>
          <p:cNvSpPr>
            <a:spLocks noGrp="1"/>
          </p:cNvSpPr>
          <p:nvPr>
            <p:ph type="title"/>
          </p:nvPr>
        </p:nvSpPr>
        <p:spPr/>
        <p:txBody>
          <a:bodyPr>
            <a:normAutofit fontScale="90000"/>
          </a:bodyPr>
          <a:lstStyle/>
          <a:p>
            <a:r>
              <a:rPr lang="ja-JP" altLang="en-US" dirty="0"/>
              <a:t>濃淡画像でのコード化</a:t>
            </a:r>
            <a:endParaRPr kumimoji="1" lang="ja-JP" altLang="en-US" dirty="0"/>
          </a:p>
        </p:txBody>
      </p:sp>
      <p:sp>
        <p:nvSpPr>
          <p:cNvPr id="4" name="スライド番号プレースホルダー 3">
            <a:extLst>
              <a:ext uri="{FF2B5EF4-FFF2-40B4-BE49-F238E27FC236}">
                <a16:creationId xmlns:a16="http://schemas.microsoft.com/office/drawing/2014/main" id="{459E2FC6-980B-4C43-A897-C20F08EDA22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Rectangle 3">
            <a:extLst>
              <a:ext uri="{FF2B5EF4-FFF2-40B4-BE49-F238E27FC236}">
                <a16:creationId xmlns:a16="http://schemas.microsoft.com/office/drawing/2014/main" id="{01003CEC-B80A-41CE-A4A6-38E50F52F648}"/>
              </a:ext>
            </a:extLst>
          </p:cNvPr>
          <p:cNvSpPr txBox="1">
            <a:spLocks noChangeArrowheads="1"/>
          </p:cNvSpPr>
          <p:nvPr/>
        </p:nvSpPr>
        <p:spPr>
          <a:xfrm>
            <a:off x="713019" y="1316696"/>
            <a:ext cx="6362700" cy="339447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画像の輝度の情報</a:t>
            </a:r>
            <a:endParaRPr kumimoji="1" lang="en-US" altLang="ja-JP"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例えば： 黒 ＝ ０，</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暗い灰色 ＝ １，</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明るい灰色 ＝ ２，</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白 ＝ ３</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685800" marR="0" lvl="1" indent="-228600" algn="l" defTabSz="914400" rtl="0" eaLnBrk="1" fontAlgn="auto" latinLnBrk="0" hangingPunct="1">
              <a:lnSpc>
                <a:spcPct val="100000"/>
              </a:lnSpc>
              <a:spcBef>
                <a:spcPts val="50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のように</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コード化</a:t>
            </a: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 </a:t>
            </a:r>
            <a:endPar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1" lang="ja-JP" altLang="en-US" sz="2800" b="0" i="0" u="none" strike="noStrike" kern="1200" cap="none" spc="0" normalizeH="0" baseline="0" noProof="0" dirty="0">
              <a:ln>
                <a:noFill/>
              </a:ln>
              <a:solidFill>
                <a:srgbClr val="ED7D31"/>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6" name="Text Box 24">
            <a:extLst>
              <a:ext uri="{FF2B5EF4-FFF2-40B4-BE49-F238E27FC236}">
                <a16:creationId xmlns:a16="http://schemas.microsoft.com/office/drawing/2014/main" id="{BE990FBE-B186-46CD-A4DF-04AF89CDFC34}"/>
              </a:ext>
            </a:extLst>
          </p:cNvPr>
          <p:cNvSpPr txBox="1">
            <a:spLocks noChangeArrowheads="1"/>
          </p:cNvSpPr>
          <p:nvPr/>
        </p:nvSpPr>
        <p:spPr bwMode="auto">
          <a:xfrm>
            <a:off x="5387440" y="4508014"/>
            <a:ext cx="5950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ED7D31"/>
                </a:solidFill>
                <a:effectLst/>
                <a:uLnTx/>
                <a:uFillTx/>
                <a:latin typeface="Arial" panose="020B0604020202020204" pitchFamily="34" charset="0"/>
                <a:ea typeface="メイリオ"/>
                <a:cs typeface="+mn-cs"/>
              </a:rPr>
              <a:t>画素</a:t>
            </a:r>
            <a:endParaRPr kumimoji="1" lang="en-US" altLang="ja-JP" sz="1600" b="0" i="0" u="none" strike="noStrike" kern="1200" cap="none" spc="0" normalizeH="0" baseline="0" noProof="0" dirty="0">
              <a:ln>
                <a:noFill/>
              </a:ln>
              <a:solidFill>
                <a:srgbClr val="ED7D31"/>
              </a:solidFill>
              <a:effectLst/>
              <a:uLnTx/>
              <a:uFillTx/>
              <a:latin typeface="Arial" panose="020B0604020202020204" pitchFamily="34" charset="0"/>
              <a:ea typeface="メイリオ"/>
              <a:cs typeface="+mn-cs"/>
            </a:endParaRPr>
          </a:p>
        </p:txBody>
      </p:sp>
      <p:sp>
        <p:nvSpPr>
          <p:cNvPr id="7" name="Text Box 25">
            <a:extLst>
              <a:ext uri="{FF2B5EF4-FFF2-40B4-BE49-F238E27FC236}">
                <a16:creationId xmlns:a16="http://schemas.microsoft.com/office/drawing/2014/main" id="{BD3AE1CA-1F30-4FED-8F0F-CF3DA96B731B}"/>
              </a:ext>
            </a:extLst>
          </p:cNvPr>
          <p:cNvSpPr txBox="1">
            <a:spLocks noChangeArrowheads="1"/>
          </p:cNvSpPr>
          <p:nvPr/>
        </p:nvSpPr>
        <p:spPr bwMode="auto">
          <a:xfrm>
            <a:off x="3689609" y="6335623"/>
            <a:ext cx="6190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幅</a:t>
            </a:r>
            <a:r>
              <a:rPr kumimoji="1" lang="en-US" altLang="ja-JP"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 8</a:t>
            </a:r>
          </a:p>
        </p:txBody>
      </p:sp>
      <p:sp>
        <p:nvSpPr>
          <p:cNvPr id="8" name="Text Box 26">
            <a:extLst>
              <a:ext uri="{FF2B5EF4-FFF2-40B4-BE49-F238E27FC236}">
                <a16:creationId xmlns:a16="http://schemas.microsoft.com/office/drawing/2014/main" id="{F16561F7-7ADE-4914-8EDA-6A44B9F35349}"/>
              </a:ext>
            </a:extLst>
          </p:cNvPr>
          <p:cNvSpPr txBox="1">
            <a:spLocks noChangeArrowheads="1"/>
          </p:cNvSpPr>
          <p:nvPr/>
        </p:nvSpPr>
        <p:spPr bwMode="auto">
          <a:xfrm>
            <a:off x="2282290" y="5202148"/>
            <a:ext cx="8242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高さ</a:t>
            </a:r>
            <a:r>
              <a:rPr kumimoji="1" lang="en-US" altLang="ja-JP" sz="1600" b="0" i="0" u="none" strike="noStrike" kern="1200" cap="none" spc="0" normalizeH="0" baseline="0" noProof="0" dirty="0">
                <a:ln>
                  <a:noFill/>
                </a:ln>
                <a:solidFill>
                  <a:srgbClr val="008000"/>
                </a:solidFill>
                <a:effectLst/>
                <a:uLnTx/>
                <a:uFillTx/>
                <a:latin typeface="Arial" panose="020B0604020202020204" pitchFamily="34" charset="0"/>
                <a:ea typeface="メイリオ"/>
                <a:cs typeface="+mn-cs"/>
              </a:rPr>
              <a:t>: 8</a:t>
            </a:r>
          </a:p>
        </p:txBody>
      </p:sp>
      <p:sp>
        <p:nvSpPr>
          <p:cNvPr id="9" name="Text Box 27">
            <a:extLst>
              <a:ext uri="{FF2B5EF4-FFF2-40B4-BE49-F238E27FC236}">
                <a16:creationId xmlns:a16="http://schemas.microsoft.com/office/drawing/2014/main" id="{7A551B31-7AE1-4109-A6ED-C4BC8B9949FF}"/>
              </a:ext>
            </a:extLst>
          </p:cNvPr>
          <p:cNvSpPr txBox="1">
            <a:spLocks noChangeArrowheads="1"/>
          </p:cNvSpPr>
          <p:nvPr/>
        </p:nvSpPr>
        <p:spPr bwMode="auto">
          <a:xfrm>
            <a:off x="5615215" y="5153213"/>
            <a:ext cx="24929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メイリオ"/>
                <a:cs typeface="+mn-cs"/>
              </a:rPr>
              <a:t>輝度が４段階の場合：</a:t>
            </a:r>
          </a:p>
        </p:txBody>
      </p:sp>
      <p:sp>
        <p:nvSpPr>
          <p:cNvPr id="10" name="Text Box 28">
            <a:extLst>
              <a:ext uri="{FF2B5EF4-FFF2-40B4-BE49-F238E27FC236}">
                <a16:creationId xmlns:a16="http://schemas.microsoft.com/office/drawing/2014/main" id="{0D157E78-4172-4896-B164-66A23F4EC92A}"/>
              </a:ext>
            </a:extLst>
          </p:cNvPr>
          <p:cNvSpPr txBox="1">
            <a:spLocks noChangeArrowheads="1"/>
          </p:cNvSpPr>
          <p:nvPr/>
        </p:nvSpPr>
        <p:spPr bwMode="auto">
          <a:xfrm>
            <a:off x="5700940" y="5499685"/>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0</a:t>
            </a:r>
          </a:p>
        </p:txBody>
      </p:sp>
      <p:sp>
        <p:nvSpPr>
          <p:cNvPr id="11" name="Text Box 29">
            <a:extLst>
              <a:ext uri="{FF2B5EF4-FFF2-40B4-BE49-F238E27FC236}">
                <a16:creationId xmlns:a16="http://schemas.microsoft.com/office/drawing/2014/main" id="{3AD418D3-9C08-4840-9C90-5F3FBF01572C}"/>
              </a:ext>
            </a:extLst>
          </p:cNvPr>
          <p:cNvSpPr txBox="1">
            <a:spLocks noChangeArrowheads="1"/>
          </p:cNvSpPr>
          <p:nvPr/>
        </p:nvSpPr>
        <p:spPr bwMode="auto">
          <a:xfrm>
            <a:off x="6115277" y="5488969"/>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1</a:t>
            </a:r>
          </a:p>
        </p:txBody>
      </p:sp>
      <p:sp>
        <p:nvSpPr>
          <p:cNvPr id="12" name="Text Box 30">
            <a:extLst>
              <a:ext uri="{FF2B5EF4-FFF2-40B4-BE49-F238E27FC236}">
                <a16:creationId xmlns:a16="http://schemas.microsoft.com/office/drawing/2014/main" id="{C5196C37-4131-47A2-9FD4-FC893CE43970}"/>
              </a:ext>
            </a:extLst>
          </p:cNvPr>
          <p:cNvSpPr txBox="1">
            <a:spLocks noChangeArrowheads="1"/>
          </p:cNvSpPr>
          <p:nvPr/>
        </p:nvSpPr>
        <p:spPr bwMode="auto">
          <a:xfrm>
            <a:off x="6529615" y="5488969"/>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2</a:t>
            </a:r>
          </a:p>
        </p:txBody>
      </p:sp>
      <p:sp>
        <p:nvSpPr>
          <p:cNvPr id="13" name="Text Box 31">
            <a:extLst>
              <a:ext uri="{FF2B5EF4-FFF2-40B4-BE49-F238E27FC236}">
                <a16:creationId xmlns:a16="http://schemas.microsoft.com/office/drawing/2014/main" id="{DD30A88E-26FE-4478-83CA-B6670FC2D81F}"/>
              </a:ext>
            </a:extLst>
          </p:cNvPr>
          <p:cNvSpPr txBox="1">
            <a:spLocks noChangeArrowheads="1"/>
          </p:cNvSpPr>
          <p:nvPr/>
        </p:nvSpPr>
        <p:spPr bwMode="auto">
          <a:xfrm>
            <a:off x="6943952" y="5488969"/>
            <a:ext cx="2984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srgbClr val="008000"/>
                </a:solidFill>
                <a:effectLst/>
                <a:uLnTx/>
                <a:uFillTx/>
                <a:latin typeface="Arial" panose="020B0604020202020204" pitchFamily="34" charset="0"/>
                <a:ea typeface="メイリオ"/>
                <a:cs typeface="+mn-cs"/>
              </a:rPr>
              <a:t>3</a:t>
            </a:r>
          </a:p>
        </p:txBody>
      </p:sp>
      <p:sp>
        <p:nvSpPr>
          <p:cNvPr id="14" name="Rectangle 32">
            <a:extLst>
              <a:ext uri="{FF2B5EF4-FFF2-40B4-BE49-F238E27FC236}">
                <a16:creationId xmlns:a16="http://schemas.microsoft.com/office/drawing/2014/main" id="{8330AC70-92E7-4542-9BF0-E73CCC93E463}"/>
              </a:ext>
            </a:extLst>
          </p:cNvPr>
          <p:cNvSpPr>
            <a:spLocks noChangeArrowheads="1"/>
          </p:cNvSpPr>
          <p:nvPr/>
        </p:nvSpPr>
        <p:spPr bwMode="auto">
          <a:xfrm>
            <a:off x="5700940" y="5812819"/>
            <a:ext cx="215504" cy="215504"/>
          </a:xfrm>
          <a:prstGeom prst="rect">
            <a:avLst/>
          </a:prstGeom>
          <a:solidFill>
            <a:srgbClr val="00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5" name="Rectangle 33">
            <a:extLst>
              <a:ext uri="{FF2B5EF4-FFF2-40B4-BE49-F238E27FC236}">
                <a16:creationId xmlns:a16="http://schemas.microsoft.com/office/drawing/2014/main" id="{23D9946A-5DB3-48A1-A22C-25B6DE96F55E}"/>
              </a:ext>
            </a:extLst>
          </p:cNvPr>
          <p:cNvSpPr>
            <a:spLocks noChangeArrowheads="1"/>
          </p:cNvSpPr>
          <p:nvPr/>
        </p:nvSpPr>
        <p:spPr bwMode="auto">
          <a:xfrm>
            <a:off x="6133138" y="5812819"/>
            <a:ext cx="215503" cy="215504"/>
          </a:xfrm>
          <a:prstGeom prst="rect">
            <a:avLst/>
          </a:prstGeom>
          <a:solidFill>
            <a:srgbClr val="000000">
              <a:alpha val="60001"/>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6" name="Rectangle 34">
            <a:extLst>
              <a:ext uri="{FF2B5EF4-FFF2-40B4-BE49-F238E27FC236}">
                <a16:creationId xmlns:a16="http://schemas.microsoft.com/office/drawing/2014/main" id="{01C575B5-47F2-404F-9E42-1834CE7523E0}"/>
              </a:ext>
            </a:extLst>
          </p:cNvPr>
          <p:cNvSpPr>
            <a:spLocks noChangeArrowheads="1"/>
          </p:cNvSpPr>
          <p:nvPr/>
        </p:nvSpPr>
        <p:spPr bwMode="auto">
          <a:xfrm>
            <a:off x="6565334" y="5812819"/>
            <a:ext cx="215504" cy="215504"/>
          </a:xfrm>
          <a:prstGeom prst="rect">
            <a:avLst/>
          </a:prstGeom>
          <a:solidFill>
            <a:srgbClr val="000000">
              <a:alpha val="30000"/>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17" name="Rectangle 35">
            <a:extLst>
              <a:ext uri="{FF2B5EF4-FFF2-40B4-BE49-F238E27FC236}">
                <a16:creationId xmlns:a16="http://schemas.microsoft.com/office/drawing/2014/main" id="{A56BB04C-897D-447B-8EBC-59A9181075D3}"/>
              </a:ext>
            </a:extLst>
          </p:cNvPr>
          <p:cNvSpPr>
            <a:spLocks noChangeArrowheads="1"/>
          </p:cNvSpPr>
          <p:nvPr/>
        </p:nvSpPr>
        <p:spPr bwMode="auto">
          <a:xfrm>
            <a:off x="6997532" y="5812819"/>
            <a:ext cx="215503" cy="215504"/>
          </a:xfrm>
          <a:prstGeom prst="rect">
            <a:avLst/>
          </a:prstGeom>
          <a:solidFill>
            <a:srgbClr val="000000">
              <a:alpha val="0"/>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nvGrpSpPr>
          <p:cNvPr id="18" name="Group 56">
            <a:extLst>
              <a:ext uri="{FF2B5EF4-FFF2-40B4-BE49-F238E27FC236}">
                <a16:creationId xmlns:a16="http://schemas.microsoft.com/office/drawing/2014/main" id="{F635D6A2-D027-4934-8B7B-4ADF117A89AD}"/>
              </a:ext>
            </a:extLst>
          </p:cNvPr>
          <p:cNvGrpSpPr>
            <a:grpSpLocks noChangeAspect="1"/>
          </p:cNvGrpSpPr>
          <p:nvPr/>
        </p:nvGrpSpPr>
        <p:grpSpPr bwMode="auto">
          <a:xfrm>
            <a:off x="3158590" y="4431814"/>
            <a:ext cx="1843088" cy="1846659"/>
            <a:chOff x="3496" y="2063"/>
            <a:chExt cx="910" cy="912"/>
          </a:xfrm>
        </p:grpSpPr>
        <p:grpSp>
          <p:nvGrpSpPr>
            <p:cNvPr id="19" name="Group 36">
              <a:extLst>
                <a:ext uri="{FF2B5EF4-FFF2-40B4-BE49-F238E27FC236}">
                  <a16:creationId xmlns:a16="http://schemas.microsoft.com/office/drawing/2014/main" id="{492E5EDE-50DD-4A4C-B000-0BB05F0E2D03}"/>
                </a:ext>
              </a:extLst>
            </p:cNvPr>
            <p:cNvGrpSpPr>
              <a:grpSpLocks noChangeAspect="1"/>
            </p:cNvGrpSpPr>
            <p:nvPr/>
          </p:nvGrpSpPr>
          <p:grpSpPr bwMode="auto">
            <a:xfrm>
              <a:off x="3499" y="2065"/>
              <a:ext cx="907" cy="907"/>
              <a:chOff x="3323" y="2345"/>
              <a:chExt cx="925" cy="907"/>
            </a:xfrm>
          </p:grpSpPr>
          <p:sp>
            <p:nvSpPr>
              <p:cNvPr id="31" name="Rectangle 37">
                <a:extLst>
                  <a:ext uri="{FF2B5EF4-FFF2-40B4-BE49-F238E27FC236}">
                    <a16:creationId xmlns:a16="http://schemas.microsoft.com/office/drawing/2014/main" id="{16DFF47F-A891-4EFE-BF37-D3402C6577FE}"/>
                  </a:ext>
                </a:extLst>
              </p:cNvPr>
              <p:cNvSpPr>
                <a:spLocks noChangeAspect="1" noChangeArrowheads="1"/>
              </p:cNvSpPr>
              <p:nvPr/>
            </p:nvSpPr>
            <p:spPr bwMode="auto">
              <a:xfrm>
                <a:off x="332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2" name="Rectangle 38">
                <a:extLst>
                  <a:ext uri="{FF2B5EF4-FFF2-40B4-BE49-F238E27FC236}">
                    <a16:creationId xmlns:a16="http://schemas.microsoft.com/office/drawing/2014/main" id="{717F45D6-913C-4A3F-B8AA-5D51BEAB5F14}"/>
                  </a:ext>
                </a:extLst>
              </p:cNvPr>
              <p:cNvSpPr>
                <a:spLocks noChangeAspect="1" noChangeArrowheads="1"/>
              </p:cNvSpPr>
              <p:nvPr/>
            </p:nvSpPr>
            <p:spPr bwMode="auto">
              <a:xfrm>
                <a:off x="343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3" name="Rectangle 39">
                <a:extLst>
                  <a:ext uri="{FF2B5EF4-FFF2-40B4-BE49-F238E27FC236}">
                    <a16:creationId xmlns:a16="http://schemas.microsoft.com/office/drawing/2014/main" id="{9CC1F5A8-5CA9-42DC-8705-798B768EB457}"/>
                  </a:ext>
                </a:extLst>
              </p:cNvPr>
              <p:cNvSpPr>
                <a:spLocks noChangeAspect="1" noChangeArrowheads="1"/>
              </p:cNvSpPr>
              <p:nvPr/>
            </p:nvSpPr>
            <p:spPr bwMode="auto">
              <a:xfrm>
                <a:off x="355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4" name="Rectangle 40">
                <a:extLst>
                  <a:ext uri="{FF2B5EF4-FFF2-40B4-BE49-F238E27FC236}">
                    <a16:creationId xmlns:a16="http://schemas.microsoft.com/office/drawing/2014/main" id="{69858522-E399-427B-8DD6-43B4AC2EACB2}"/>
                  </a:ext>
                </a:extLst>
              </p:cNvPr>
              <p:cNvSpPr>
                <a:spLocks noChangeAspect="1" noChangeArrowheads="1"/>
              </p:cNvSpPr>
              <p:nvPr/>
            </p:nvSpPr>
            <p:spPr bwMode="auto">
              <a:xfrm>
                <a:off x="3671"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5" name="Rectangle 41">
                <a:extLst>
                  <a:ext uri="{FF2B5EF4-FFF2-40B4-BE49-F238E27FC236}">
                    <a16:creationId xmlns:a16="http://schemas.microsoft.com/office/drawing/2014/main" id="{504DE1DE-6FDB-4F81-B2C8-AFA330D53853}"/>
                  </a:ext>
                </a:extLst>
              </p:cNvPr>
              <p:cNvSpPr>
                <a:spLocks noChangeAspect="1" noChangeArrowheads="1"/>
              </p:cNvSpPr>
              <p:nvPr/>
            </p:nvSpPr>
            <p:spPr bwMode="auto">
              <a:xfrm>
                <a:off x="3787"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6" name="Rectangle 42">
                <a:extLst>
                  <a:ext uri="{FF2B5EF4-FFF2-40B4-BE49-F238E27FC236}">
                    <a16:creationId xmlns:a16="http://schemas.microsoft.com/office/drawing/2014/main" id="{576087DB-052A-4EDC-A711-45903D2DFF2C}"/>
                  </a:ext>
                </a:extLst>
              </p:cNvPr>
              <p:cNvSpPr>
                <a:spLocks noChangeAspect="1" noChangeArrowheads="1"/>
              </p:cNvSpPr>
              <p:nvPr/>
            </p:nvSpPr>
            <p:spPr bwMode="auto">
              <a:xfrm>
                <a:off x="390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7" name="Rectangle 43">
                <a:extLst>
                  <a:ext uri="{FF2B5EF4-FFF2-40B4-BE49-F238E27FC236}">
                    <a16:creationId xmlns:a16="http://schemas.microsoft.com/office/drawing/2014/main" id="{DAFFE401-0E53-4E83-9D62-FC9DF100C84F}"/>
                  </a:ext>
                </a:extLst>
              </p:cNvPr>
              <p:cNvSpPr>
                <a:spLocks noChangeAspect="1" noChangeArrowheads="1"/>
              </p:cNvSpPr>
              <p:nvPr/>
            </p:nvSpPr>
            <p:spPr bwMode="auto">
              <a:xfrm>
                <a:off x="401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8" name="Rectangle 44">
                <a:extLst>
                  <a:ext uri="{FF2B5EF4-FFF2-40B4-BE49-F238E27FC236}">
                    <a16:creationId xmlns:a16="http://schemas.microsoft.com/office/drawing/2014/main" id="{1710D67F-1903-4AB7-BDD6-90C3642BA44B}"/>
                  </a:ext>
                </a:extLst>
              </p:cNvPr>
              <p:cNvSpPr>
                <a:spLocks noChangeAspect="1" noChangeArrowheads="1"/>
              </p:cNvSpPr>
              <p:nvPr/>
            </p:nvSpPr>
            <p:spPr bwMode="auto">
              <a:xfrm>
                <a:off x="413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grpSp>
          <p:nvGrpSpPr>
            <p:cNvPr id="20" name="Group 45">
              <a:extLst>
                <a:ext uri="{FF2B5EF4-FFF2-40B4-BE49-F238E27FC236}">
                  <a16:creationId xmlns:a16="http://schemas.microsoft.com/office/drawing/2014/main" id="{977FAA1F-2780-4409-BAD0-17651FAC6CC8}"/>
                </a:ext>
              </a:extLst>
            </p:cNvPr>
            <p:cNvGrpSpPr>
              <a:grpSpLocks noChangeAspect="1"/>
            </p:cNvGrpSpPr>
            <p:nvPr/>
          </p:nvGrpSpPr>
          <p:grpSpPr bwMode="auto">
            <a:xfrm rot="5400000">
              <a:off x="3496" y="2068"/>
              <a:ext cx="907" cy="907"/>
              <a:chOff x="3323" y="2345"/>
              <a:chExt cx="925" cy="907"/>
            </a:xfrm>
          </p:grpSpPr>
          <p:sp>
            <p:nvSpPr>
              <p:cNvPr id="23" name="Rectangle 46">
                <a:extLst>
                  <a:ext uri="{FF2B5EF4-FFF2-40B4-BE49-F238E27FC236}">
                    <a16:creationId xmlns:a16="http://schemas.microsoft.com/office/drawing/2014/main" id="{AAEA434E-A02F-426C-8EB3-8570D24F76B5}"/>
                  </a:ext>
                </a:extLst>
              </p:cNvPr>
              <p:cNvSpPr>
                <a:spLocks noChangeAspect="1" noChangeArrowheads="1"/>
              </p:cNvSpPr>
              <p:nvPr/>
            </p:nvSpPr>
            <p:spPr bwMode="auto">
              <a:xfrm>
                <a:off x="332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4" name="Rectangle 47">
                <a:extLst>
                  <a:ext uri="{FF2B5EF4-FFF2-40B4-BE49-F238E27FC236}">
                    <a16:creationId xmlns:a16="http://schemas.microsoft.com/office/drawing/2014/main" id="{938F0FA7-2887-44D5-82CD-71E109F0E7AC}"/>
                  </a:ext>
                </a:extLst>
              </p:cNvPr>
              <p:cNvSpPr>
                <a:spLocks noChangeAspect="1" noChangeArrowheads="1"/>
              </p:cNvSpPr>
              <p:nvPr/>
            </p:nvSpPr>
            <p:spPr bwMode="auto">
              <a:xfrm>
                <a:off x="343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5" name="Rectangle 48">
                <a:extLst>
                  <a:ext uri="{FF2B5EF4-FFF2-40B4-BE49-F238E27FC236}">
                    <a16:creationId xmlns:a16="http://schemas.microsoft.com/office/drawing/2014/main" id="{423C9510-0CAB-4EBD-927E-1266DA8A8205}"/>
                  </a:ext>
                </a:extLst>
              </p:cNvPr>
              <p:cNvSpPr>
                <a:spLocks noChangeAspect="1" noChangeArrowheads="1"/>
              </p:cNvSpPr>
              <p:nvPr/>
            </p:nvSpPr>
            <p:spPr bwMode="auto">
              <a:xfrm>
                <a:off x="355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6" name="Rectangle 49">
                <a:extLst>
                  <a:ext uri="{FF2B5EF4-FFF2-40B4-BE49-F238E27FC236}">
                    <a16:creationId xmlns:a16="http://schemas.microsoft.com/office/drawing/2014/main" id="{4E9F1263-467E-468B-B1D0-90A6B9312BEB}"/>
                  </a:ext>
                </a:extLst>
              </p:cNvPr>
              <p:cNvSpPr>
                <a:spLocks noChangeAspect="1" noChangeArrowheads="1"/>
              </p:cNvSpPr>
              <p:nvPr/>
            </p:nvSpPr>
            <p:spPr bwMode="auto">
              <a:xfrm>
                <a:off x="3671"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7" name="Rectangle 50">
                <a:extLst>
                  <a:ext uri="{FF2B5EF4-FFF2-40B4-BE49-F238E27FC236}">
                    <a16:creationId xmlns:a16="http://schemas.microsoft.com/office/drawing/2014/main" id="{B0CEB749-5461-46E6-9995-ADA21FC17DAA}"/>
                  </a:ext>
                </a:extLst>
              </p:cNvPr>
              <p:cNvSpPr>
                <a:spLocks noChangeAspect="1" noChangeArrowheads="1"/>
              </p:cNvSpPr>
              <p:nvPr/>
            </p:nvSpPr>
            <p:spPr bwMode="auto">
              <a:xfrm>
                <a:off x="3787"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8" name="Rectangle 51">
                <a:extLst>
                  <a:ext uri="{FF2B5EF4-FFF2-40B4-BE49-F238E27FC236}">
                    <a16:creationId xmlns:a16="http://schemas.microsoft.com/office/drawing/2014/main" id="{FFFCF763-B8DF-4F87-9760-6B70D4F263BE}"/>
                  </a:ext>
                </a:extLst>
              </p:cNvPr>
              <p:cNvSpPr>
                <a:spLocks noChangeAspect="1" noChangeArrowheads="1"/>
              </p:cNvSpPr>
              <p:nvPr/>
            </p:nvSpPr>
            <p:spPr bwMode="auto">
              <a:xfrm>
                <a:off x="3903"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9" name="Rectangle 52">
                <a:extLst>
                  <a:ext uri="{FF2B5EF4-FFF2-40B4-BE49-F238E27FC236}">
                    <a16:creationId xmlns:a16="http://schemas.microsoft.com/office/drawing/2014/main" id="{A63838C5-FBBF-4360-A802-5173733E451C}"/>
                  </a:ext>
                </a:extLst>
              </p:cNvPr>
              <p:cNvSpPr>
                <a:spLocks noChangeAspect="1" noChangeArrowheads="1"/>
              </p:cNvSpPr>
              <p:nvPr/>
            </p:nvSpPr>
            <p:spPr bwMode="auto">
              <a:xfrm>
                <a:off x="4019"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30" name="Rectangle 53">
                <a:extLst>
                  <a:ext uri="{FF2B5EF4-FFF2-40B4-BE49-F238E27FC236}">
                    <a16:creationId xmlns:a16="http://schemas.microsoft.com/office/drawing/2014/main" id="{4CFC050B-1BC7-403C-9232-BA1EC6458DC8}"/>
                  </a:ext>
                </a:extLst>
              </p:cNvPr>
              <p:cNvSpPr>
                <a:spLocks noChangeAspect="1" noChangeArrowheads="1"/>
              </p:cNvSpPr>
              <p:nvPr/>
            </p:nvSpPr>
            <p:spPr bwMode="auto">
              <a:xfrm>
                <a:off x="4135" y="2345"/>
                <a:ext cx="113" cy="9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sp>
          <p:nvSpPr>
            <p:cNvPr id="21" name="Rectangle 54">
              <a:extLst>
                <a:ext uri="{FF2B5EF4-FFF2-40B4-BE49-F238E27FC236}">
                  <a16:creationId xmlns:a16="http://schemas.microsoft.com/office/drawing/2014/main" id="{EA05B507-BD08-47AE-8B4F-3815FE191C7C}"/>
                </a:ext>
              </a:extLst>
            </p:cNvPr>
            <p:cNvSpPr>
              <a:spLocks noChangeAspect="1" noChangeArrowheads="1"/>
            </p:cNvSpPr>
            <p:nvPr/>
          </p:nvSpPr>
          <p:spPr bwMode="auto">
            <a:xfrm>
              <a:off x="3497" y="2063"/>
              <a:ext cx="904" cy="91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
          <p:nvSpPr>
            <p:cNvPr id="22" name="Rectangle 55">
              <a:extLst>
                <a:ext uri="{FF2B5EF4-FFF2-40B4-BE49-F238E27FC236}">
                  <a16:creationId xmlns:a16="http://schemas.microsoft.com/office/drawing/2014/main" id="{361F3701-4229-4168-958B-2E809C2B8C9D}"/>
                </a:ext>
              </a:extLst>
            </p:cNvPr>
            <p:cNvSpPr>
              <a:spLocks noChangeAspect="1" noChangeArrowheads="1"/>
            </p:cNvSpPr>
            <p:nvPr/>
          </p:nvSpPr>
          <p:spPr bwMode="auto">
            <a:xfrm>
              <a:off x="4067" y="2519"/>
              <a:ext cx="114" cy="114"/>
            </a:xfrm>
            <a:prstGeom prst="rect">
              <a:avLst/>
            </a:prstGeom>
            <a:noFill/>
            <a:ln w="38100">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grpSp>
      <p:sp>
        <p:nvSpPr>
          <p:cNvPr id="39" name="Line 57">
            <a:extLst>
              <a:ext uri="{FF2B5EF4-FFF2-40B4-BE49-F238E27FC236}">
                <a16:creationId xmlns:a16="http://schemas.microsoft.com/office/drawing/2014/main" id="{B2BCDB5F-2318-4172-B9FA-6E0F55D5088B}"/>
              </a:ext>
            </a:extLst>
          </p:cNvPr>
          <p:cNvSpPr>
            <a:spLocks noChangeShapeType="1"/>
          </p:cNvSpPr>
          <p:nvPr/>
        </p:nvSpPr>
        <p:spPr bwMode="auto">
          <a:xfrm flipH="1">
            <a:off x="4549240" y="4728279"/>
            <a:ext cx="828675" cy="609600"/>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Segoe UI"/>
              <a:ea typeface="メイリオ"/>
              <a:cs typeface="+mn-cs"/>
            </a:endParaRPr>
          </a:p>
        </p:txBody>
      </p:sp>
    </p:spTree>
    <p:extLst>
      <p:ext uri="{BB962C8B-B14F-4D97-AF65-F5344CB8AC3E}">
        <p14:creationId xmlns:p14="http://schemas.microsoft.com/office/powerpoint/2010/main" val="73757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8103B09-4B60-4A5A-9D51-6CE0C0307AA1}"/>
              </a:ext>
            </a:extLst>
          </p:cNvPr>
          <p:cNvSpPr>
            <a:spLocks noGrp="1"/>
          </p:cNvSpPr>
          <p:nvPr>
            <p:ph type="title"/>
          </p:nvPr>
        </p:nvSpPr>
        <p:spPr/>
        <p:txBody>
          <a:bodyPr>
            <a:normAutofit fontScale="90000"/>
          </a:bodyPr>
          <a:lstStyle/>
          <a:p>
            <a:r>
              <a:rPr kumimoji="1" lang="ja-JP" altLang="en-US" dirty="0"/>
              <a:t>カラー画像の成分</a:t>
            </a:r>
          </a:p>
        </p:txBody>
      </p:sp>
      <p:sp>
        <p:nvSpPr>
          <p:cNvPr id="3" name="コンテンツ プレースホルダー 2">
            <a:extLst>
              <a:ext uri="{FF2B5EF4-FFF2-40B4-BE49-F238E27FC236}">
                <a16:creationId xmlns:a16="http://schemas.microsoft.com/office/drawing/2014/main" id="{2B076904-8F70-44D2-956A-4E4047E2BC2A}"/>
              </a:ext>
            </a:extLst>
          </p:cNvPr>
          <p:cNvSpPr>
            <a:spLocks noGrp="1"/>
          </p:cNvSpPr>
          <p:nvPr>
            <p:ph idx="1"/>
          </p:nvPr>
        </p:nvSpPr>
        <p:spPr>
          <a:xfrm>
            <a:off x="321845" y="846253"/>
            <a:ext cx="8461208" cy="5836719"/>
          </a:xfrm>
        </p:spPr>
        <p:txBody>
          <a:bodyPr>
            <a:normAutofit/>
          </a:bodyPr>
          <a:lstStyle/>
          <a:p>
            <a:pPr marL="0" indent="0">
              <a:buNone/>
            </a:pPr>
            <a:r>
              <a:rPr kumimoji="1" lang="en-US" altLang="ja-JP" b="1" dirty="0"/>
              <a:t>R</a:t>
            </a:r>
            <a:r>
              <a:rPr kumimoji="1" lang="ja-JP" altLang="en-US" b="1" dirty="0"/>
              <a:t>（赤）成分，</a:t>
            </a:r>
            <a:r>
              <a:rPr kumimoji="1" lang="en-US" altLang="ja-JP" b="1" dirty="0"/>
              <a:t>G</a:t>
            </a:r>
            <a:r>
              <a:rPr kumimoji="1" lang="ja-JP" altLang="en-US" b="1" dirty="0"/>
              <a:t>（緑）成分，</a:t>
            </a:r>
            <a:r>
              <a:rPr kumimoji="1" lang="en-US" altLang="ja-JP" b="1" dirty="0"/>
              <a:t>B</a:t>
            </a:r>
            <a:r>
              <a:rPr kumimoji="1" lang="ja-JP" altLang="en-US" b="1" dirty="0"/>
              <a:t>（青）成分</a:t>
            </a:r>
            <a:r>
              <a:rPr kumimoji="1" lang="ja-JP" altLang="en-US" dirty="0"/>
              <a:t>で考える場合</a:t>
            </a: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r>
              <a:rPr kumimoji="1" lang="ja-JP" altLang="en-US" u="sng" dirty="0"/>
              <a:t>デジタル画像</a:t>
            </a:r>
            <a:endParaRPr kumimoji="1" lang="en-US" altLang="ja-JP" u="sng" dirty="0"/>
          </a:p>
          <a:p>
            <a:pPr marL="0" indent="0">
              <a:buNone/>
            </a:pPr>
            <a:r>
              <a:rPr kumimoji="1" lang="ja-JP" altLang="en-US" dirty="0"/>
              <a:t>各成分での「画素の明るさ」が数値化される</a:t>
            </a:r>
            <a:endParaRPr kumimoji="1" lang="en-US" altLang="ja-JP" dirty="0"/>
          </a:p>
          <a:p>
            <a:endParaRPr lang="en-US" altLang="ja-JP" dirty="0"/>
          </a:p>
          <a:p>
            <a:endParaRPr kumimoji="1" lang="en-US" altLang="ja-JP" dirty="0"/>
          </a:p>
          <a:p>
            <a:endParaRPr lang="en-US" altLang="ja-JP" dirty="0"/>
          </a:p>
          <a:p>
            <a:pPr marL="0" indent="0">
              <a:buNone/>
            </a:pPr>
            <a:endParaRPr lang="en-US" altLang="ja-JP" dirty="0"/>
          </a:p>
          <a:p>
            <a:pPr marL="0" indent="0">
              <a:buNone/>
            </a:pPr>
            <a:endParaRPr kumimoji="1" lang="ja-JP" altLang="en-US" dirty="0"/>
          </a:p>
        </p:txBody>
      </p:sp>
      <p:sp>
        <p:nvSpPr>
          <p:cNvPr id="4" name="スライド番号プレースホルダー 3">
            <a:extLst>
              <a:ext uri="{FF2B5EF4-FFF2-40B4-BE49-F238E27FC236}">
                <a16:creationId xmlns:a16="http://schemas.microsoft.com/office/drawing/2014/main" id="{9CCC3126-7472-4CD9-9025-EC820FEE62E5}"/>
              </a:ext>
            </a:extLst>
          </p:cNvPr>
          <p:cNvSpPr>
            <a:spLocks noGrp="1"/>
          </p:cNvSpPr>
          <p:nvPr>
            <p:ph type="sldNum" sz="quarter" idx="12"/>
          </p:nvPr>
        </p:nvSpPr>
        <p:spPr>
          <a:xfrm>
            <a:off x="7086600" y="6428076"/>
            <a:ext cx="2057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正方形/長方形 4">
            <a:extLst>
              <a:ext uri="{FF2B5EF4-FFF2-40B4-BE49-F238E27FC236}">
                <a16:creationId xmlns:a16="http://schemas.microsoft.com/office/drawing/2014/main" id="{A53DF07D-0F29-4951-B569-A57CE7B2342C}"/>
              </a:ext>
            </a:extLst>
          </p:cNvPr>
          <p:cNvSpPr/>
          <p:nvPr/>
        </p:nvSpPr>
        <p:spPr>
          <a:xfrm>
            <a:off x="2494761" y="3365259"/>
            <a:ext cx="503754" cy="49376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5306CB1C-69D4-4107-B70E-FC991C1F6F94}"/>
              </a:ext>
            </a:extLst>
          </p:cNvPr>
          <p:cNvSpPr/>
          <p:nvPr/>
        </p:nvSpPr>
        <p:spPr>
          <a:xfrm>
            <a:off x="4622845" y="3365259"/>
            <a:ext cx="503754" cy="493765"/>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7EC45AC6-EDE2-4FD1-91A4-8534C6C9FAF4}"/>
              </a:ext>
            </a:extLst>
          </p:cNvPr>
          <p:cNvSpPr/>
          <p:nvPr/>
        </p:nvSpPr>
        <p:spPr>
          <a:xfrm>
            <a:off x="6750929" y="3365259"/>
            <a:ext cx="503754" cy="493765"/>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C92BEE57-EA9E-48D2-ED0E-1D3DCB5A6C66}"/>
              </a:ext>
            </a:extLst>
          </p:cNvPr>
          <p:cNvPicPr>
            <a:picLocks noChangeAspect="1"/>
          </p:cNvPicPr>
          <p:nvPr/>
        </p:nvPicPr>
        <p:blipFill>
          <a:blip r:embed="rId2"/>
          <a:stretch>
            <a:fillRect/>
          </a:stretch>
        </p:blipFill>
        <p:spPr>
          <a:xfrm>
            <a:off x="686101" y="1876566"/>
            <a:ext cx="993852" cy="1300465"/>
          </a:xfrm>
          <a:prstGeom prst="rect">
            <a:avLst/>
          </a:prstGeom>
        </p:spPr>
      </p:pic>
      <p:pic>
        <p:nvPicPr>
          <p:cNvPr id="11" name="図 10">
            <a:extLst>
              <a:ext uri="{FF2B5EF4-FFF2-40B4-BE49-F238E27FC236}">
                <a16:creationId xmlns:a16="http://schemas.microsoft.com/office/drawing/2014/main" id="{1E217432-E596-7EC0-8BB2-6C03F2C7EE33}"/>
              </a:ext>
            </a:extLst>
          </p:cNvPr>
          <p:cNvPicPr>
            <a:picLocks noChangeAspect="1"/>
          </p:cNvPicPr>
          <p:nvPr/>
        </p:nvPicPr>
        <p:blipFill>
          <a:blip r:embed="rId3"/>
          <a:stretch>
            <a:fillRect/>
          </a:stretch>
        </p:blipFill>
        <p:spPr>
          <a:xfrm>
            <a:off x="2746638" y="1920891"/>
            <a:ext cx="988566" cy="1305751"/>
          </a:xfrm>
          <a:prstGeom prst="rect">
            <a:avLst/>
          </a:prstGeom>
        </p:spPr>
      </p:pic>
      <p:pic>
        <p:nvPicPr>
          <p:cNvPr id="13" name="図 12">
            <a:extLst>
              <a:ext uri="{FF2B5EF4-FFF2-40B4-BE49-F238E27FC236}">
                <a16:creationId xmlns:a16="http://schemas.microsoft.com/office/drawing/2014/main" id="{6D11D14B-E766-7D4F-B45B-0AED5DF1093A}"/>
              </a:ext>
            </a:extLst>
          </p:cNvPr>
          <p:cNvPicPr>
            <a:picLocks noChangeAspect="1"/>
          </p:cNvPicPr>
          <p:nvPr/>
        </p:nvPicPr>
        <p:blipFill>
          <a:blip r:embed="rId4"/>
          <a:stretch>
            <a:fillRect/>
          </a:stretch>
        </p:blipFill>
        <p:spPr>
          <a:xfrm>
            <a:off x="4874722" y="1920892"/>
            <a:ext cx="988566" cy="1305751"/>
          </a:xfrm>
          <a:prstGeom prst="rect">
            <a:avLst/>
          </a:prstGeom>
        </p:spPr>
      </p:pic>
      <p:pic>
        <p:nvPicPr>
          <p:cNvPr id="15" name="図 14">
            <a:extLst>
              <a:ext uri="{FF2B5EF4-FFF2-40B4-BE49-F238E27FC236}">
                <a16:creationId xmlns:a16="http://schemas.microsoft.com/office/drawing/2014/main" id="{3077EF89-9B78-BC5D-4D13-7E394B1239E0}"/>
              </a:ext>
            </a:extLst>
          </p:cNvPr>
          <p:cNvPicPr>
            <a:picLocks noChangeAspect="1"/>
          </p:cNvPicPr>
          <p:nvPr/>
        </p:nvPicPr>
        <p:blipFill>
          <a:blip r:embed="rId5"/>
          <a:stretch>
            <a:fillRect/>
          </a:stretch>
        </p:blipFill>
        <p:spPr>
          <a:xfrm>
            <a:off x="7002806" y="1920892"/>
            <a:ext cx="988566" cy="1305751"/>
          </a:xfrm>
          <a:prstGeom prst="rect">
            <a:avLst/>
          </a:prstGeom>
        </p:spPr>
      </p:pic>
      <p:sp>
        <p:nvSpPr>
          <p:cNvPr id="17" name="テキスト ボックス 16">
            <a:extLst>
              <a:ext uri="{FF2B5EF4-FFF2-40B4-BE49-F238E27FC236}">
                <a16:creationId xmlns:a16="http://schemas.microsoft.com/office/drawing/2014/main" id="{9459C236-B7BD-A558-2417-AC32B766B55F}"/>
              </a:ext>
            </a:extLst>
          </p:cNvPr>
          <p:cNvSpPr txBox="1"/>
          <p:nvPr/>
        </p:nvSpPr>
        <p:spPr>
          <a:xfrm>
            <a:off x="2998515" y="3452215"/>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（赤）成分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2E2D9354-1A0F-C5ED-79C4-F193AFC2636C}"/>
              </a:ext>
            </a:extLst>
          </p:cNvPr>
          <p:cNvSpPr txBox="1"/>
          <p:nvPr/>
        </p:nvSpPr>
        <p:spPr>
          <a:xfrm>
            <a:off x="5117128" y="3448637"/>
            <a:ext cx="159067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（緑）成分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8F7DC865-9626-83CA-0AEB-F2D02593472A}"/>
              </a:ext>
            </a:extLst>
          </p:cNvPr>
          <p:cNvSpPr txBox="1"/>
          <p:nvPr/>
        </p:nvSpPr>
        <p:spPr>
          <a:xfrm>
            <a:off x="7254683" y="3448637"/>
            <a:ext cx="172989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（青）成分</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矢印: 右 19">
            <a:extLst>
              <a:ext uri="{FF2B5EF4-FFF2-40B4-BE49-F238E27FC236}">
                <a16:creationId xmlns:a16="http://schemas.microsoft.com/office/drawing/2014/main" id="{826B6ADB-9A9F-1D93-7FD8-CB74F1A29573}"/>
              </a:ext>
            </a:extLst>
          </p:cNvPr>
          <p:cNvSpPr/>
          <p:nvPr/>
        </p:nvSpPr>
        <p:spPr>
          <a:xfrm>
            <a:off x="1985724" y="2296857"/>
            <a:ext cx="323385" cy="5798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369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12965F-B755-67B8-3DD1-084116027371}"/>
              </a:ext>
            </a:extLst>
          </p:cNvPr>
          <p:cNvSpPr>
            <a:spLocks noGrp="1"/>
          </p:cNvSpPr>
          <p:nvPr>
            <p:ph type="title"/>
          </p:nvPr>
        </p:nvSpPr>
        <p:spPr/>
        <p:txBody>
          <a:bodyPr>
            <a:normAutofit fontScale="90000"/>
          </a:bodyPr>
          <a:lstStyle/>
          <a:p>
            <a:r>
              <a:rPr kumimoji="1" lang="ja-JP" altLang="en-US" dirty="0"/>
              <a:t>デジタルの基礎</a:t>
            </a:r>
          </a:p>
        </p:txBody>
      </p:sp>
      <p:sp>
        <p:nvSpPr>
          <p:cNvPr id="3" name="コンテンツ プレースホルダー 2">
            <a:extLst>
              <a:ext uri="{FF2B5EF4-FFF2-40B4-BE49-F238E27FC236}">
                <a16:creationId xmlns:a16="http://schemas.microsoft.com/office/drawing/2014/main" id="{B1F59C46-5C00-7248-129E-C00CFF1E41FF}"/>
              </a:ext>
            </a:extLst>
          </p:cNvPr>
          <p:cNvSpPr>
            <a:spLocks noGrp="1"/>
          </p:cNvSpPr>
          <p:nvPr>
            <p:ph idx="1"/>
          </p:nvPr>
        </p:nvSpPr>
        <p:spPr/>
        <p:txBody>
          <a:bodyPr/>
          <a:lstStyle/>
          <a:p>
            <a:r>
              <a:rPr kumimoji="1" lang="ja-JP" altLang="en-US" dirty="0"/>
              <a:t>コンピューターは，すべての情報を</a:t>
            </a:r>
            <a:r>
              <a:rPr kumimoji="1" lang="en-US" altLang="ja-JP" b="1" dirty="0"/>
              <a:t>0</a:t>
            </a:r>
            <a:r>
              <a:rPr kumimoji="1" lang="ja-JP" altLang="en-US" b="1" dirty="0"/>
              <a:t>と</a:t>
            </a:r>
            <a:r>
              <a:rPr kumimoji="1" lang="en-US" altLang="ja-JP" b="1" dirty="0"/>
              <a:t>1</a:t>
            </a:r>
            <a:r>
              <a:rPr kumimoji="1" lang="ja-JP" altLang="en-US" b="1" dirty="0"/>
              <a:t>の組み合わせ</a:t>
            </a:r>
            <a:r>
              <a:rPr kumimoji="1" lang="ja-JP" altLang="en-US" dirty="0"/>
              <a:t>で表現（</a:t>
            </a:r>
            <a:r>
              <a:rPr kumimoji="1" lang="ja-JP" altLang="en-US" b="1" dirty="0"/>
              <a:t>デジタル化</a:t>
            </a:r>
            <a:r>
              <a:rPr lang="ja-JP" altLang="en-US" dirty="0"/>
              <a:t>）</a:t>
            </a:r>
            <a:endParaRPr lang="en-US" altLang="ja-JP" dirty="0"/>
          </a:p>
          <a:p>
            <a:r>
              <a:rPr lang="ja-JP" altLang="en-US" dirty="0"/>
              <a:t>文字，数値，</a:t>
            </a:r>
            <a:r>
              <a:rPr kumimoji="1" lang="ja-JP" altLang="en-US" dirty="0"/>
              <a:t>画像，音声など，すべてが</a:t>
            </a:r>
            <a:r>
              <a:rPr kumimoji="1" lang="en-US" altLang="ja-JP" dirty="0"/>
              <a:t>2</a:t>
            </a:r>
            <a:r>
              <a:rPr kumimoji="1" lang="ja-JP" altLang="en-US" dirty="0"/>
              <a:t>進数に変換されている．</a:t>
            </a:r>
          </a:p>
        </p:txBody>
      </p:sp>
      <p:sp>
        <p:nvSpPr>
          <p:cNvPr id="4" name="スライド番号プレースホルダー 3">
            <a:extLst>
              <a:ext uri="{FF2B5EF4-FFF2-40B4-BE49-F238E27FC236}">
                <a16:creationId xmlns:a16="http://schemas.microsoft.com/office/drawing/2014/main" id="{C47380CB-D6B1-22E0-4A70-04A15106E3BA}"/>
              </a:ext>
            </a:extLst>
          </p:cNvPr>
          <p:cNvSpPr>
            <a:spLocks noGrp="1"/>
          </p:cNvSpPr>
          <p:nvPr>
            <p:ph type="sldNum" sz="quarter" idx="12"/>
          </p:nvPr>
        </p:nvSpPr>
        <p:spPr/>
        <p:txBody>
          <a:bodyPr/>
          <a:lstStyle/>
          <a:p>
            <a:fld id="{E205D82C-95A1-431E-8E38-AA614A14CDCF}" type="slidenum">
              <a:rPr kumimoji="1" lang="ja-JP" altLang="en-US" smtClean="0"/>
              <a:t>25</a:t>
            </a:fld>
            <a:endParaRPr kumimoji="1" lang="ja-JP" altLang="en-US"/>
          </a:p>
        </p:txBody>
      </p:sp>
    </p:spTree>
    <p:extLst>
      <p:ext uri="{BB962C8B-B14F-4D97-AF65-F5344CB8AC3E}">
        <p14:creationId xmlns:p14="http://schemas.microsoft.com/office/powerpoint/2010/main" val="773087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15-4</a:t>
            </a:r>
            <a:r>
              <a:rPr lang="ja-JP" altLang="en-US" dirty="0"/>
              <a:t>プログラミングの基礎</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055207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3" r="28263"/>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27</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lstStyle/>
          <a:p>
            <a:pPr>
              <a:lnSpc>
                <a:spcPct val="120000"/>
              </a:lnSpc>
              <a:spcBef>
                <a:spcPts val="1200"/>
              </a:spcBef>
            </a:pPr>
            <a:r>
              <a:rPr lang="ja-JP" altLang="en-US" b="1" dirty="0">
                <a:solidFill>
                  <a:srgbClr val="C00000"/>
                </a:solidFill>
              </a:rPr>
              <a:t>コンピュータ</a:t>
            </a:r>
            <a:r>
              <a:rPr lang="ja-JP" altLang="en-US" dirty="0"/>
              <a:t>は，</a:t>
            </a:r>
            <a:r>
              <a:rPr lang="ja-JP" altLang="en-US" b="1" dirty="0">
                <a:solidFill>
                  <a:srgbClr val="C00000"/>
                </a:solidFill>
              </a:rPr>
              <a:t>プログラム</a:t>
            </a:r>
            <a:r>
              <a:rPr lang="ja-JP" altLang="en-US" dirty="0"/>
              <a:t>に従って動作</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pPr>
              <a:lnSpc>
                <a:spcPct val="120000"/>
              </a:lnSpc>
              <a:spcBef>
                <a:spcPts val="1200"/>
              </a:spcBef>
            </a:pPr>
            <a:r>
              <a:rPr lang="ja-JP" altLang="en-US" b="1" dirty="0">
                <a:solidFill>
                  <a:srgbClr val="C00000"/>
                </a:solidFill>
              </a:rPr>
              <a:t>プログラム</a:t>
            </a:r>
            <a:r>
              <a:rPr lang="ja-JP" altLang="en-US" dirty="0"/>
              <a:t>は，</a:t>
            </a:r>
            <a:r>
              <a:rPr lang="ja-JP" altLang="en-US" b="1" dirty="0">
                <a:solidFill>
                  <a:srgbClr val="C00000"/>
                </a:solidFill>
              </a:rPr>
              <a:t>コンピュータ</a:t>
            </a:r>
            <a:r>
              <a:rPr lang="ja-JP" altLang="en-US" dirty="0"/>
              <a:t>に指示を出し，所定の作業を遂行させる</a:t>
            </a:r>
            <a:endParaRPr lang="en-US" altLang="ja-JP" dirty="0"/>
          </a:p>
          <a:p>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kumimoji="1" lang="ja-JP" altLang="en-US" dirty="0">
                <a:latin typeface="Segoe UI" panose="020B0502040204020203" pitchFamily="34" charset="0"/>
                <a:ea typeface="メイリオ" panose="020B0604030504040204" pitchFamily="50" charset="-128"/>
                <a:cs typeface="Segoe UI" panose="020B0502040204020203" pitchFamily="34" charset="0"/>
              </a:rPr>
              <a:t>コンピュータとプログラム</a:t>
            </a:r>
            <a:endParaRPr lang="ja-JP" altLang="en-US" dirty="0"/>
          </a:p>
        </p:txBody>
      </p:sp>
    </p:spTree>
    <p:extLst>
      <p:ext uri="{BB962C8B-B14F-4D97-AF65-F5344CB8AC3E}">
        <p14:creationId xmlns:p14="http://schemas.microsoft.com/office/powerpoint/2010/main" val="1760314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87" r="28287"/>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28</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846253"/>
            <a:ext cx="5108047" cy="5333166"/>
          </a:xfrm>
        </p:spPr>
        <p:txBody>
          <a:bodyPr/>
          <a:lstStyle/>
          <a:p>
            <a:pPr>
              <a:lnSpc>
                <a:spcPct val="120000"/>
              </a:lnSpc>
              <a:spcBef>
                <a:spcPts val="1200"/>
              </a:spcBef>
            </a:pPr>
            <a:r>
              <a:rPr lang="ja-JP" altLang="en-US" b="1" dirty="0">
                <a:solidFill>
                  <a:srgbClr val="C00000"/>
                </a:solidFill>
                <a:latin typeface="Segoe UI" panose="020B0502040204020203" pitchFamily="34" charset="0"/>
              </a:rPr>
              <a:t>プログラム</a:t>
            </a:r>
            <a:r>
              <a:rPr lang="ja-JP" altLang="en-US" dirty="0">
                <a:latin typeface="Segoe UI" panose="020B0502040204020203" pitchFamily="34" charset="0"/>
              </a:rPr>
              <a:t>を設計し作成するプロセス（プログラミング）は，</a:t>
            </a:r>
            <a:r>
              <a:rPr lang="ja-JP" altLang="en-US" b="1" dirty="0">
                <a:latin typeface="Segoe UI" panose="020B0502040204020203" pitchFamily="34" charset="0"/>
              </a:rPr>
              <a:t>創造的な活動</a:t>
            </a:r>
            <a:endParaRPr lang="en-US" altLang="ja-JP" b="1" dirty="0">
              <a:latin typeface="Segoe UI" panose="020B0502040204020203" pitchFamily="34" charset="0"/>
            </a:endParaRPr>
          </a:p>
          <a:p>
            <a:pPr>
              <a:lnSpc>
                <a:spcPct val="120000"/>
              </a:lnSpc>
              <a:spcBef>
                <a:spcPts val="1200"/>
              </a:spcBef>
            </a:pPr>
            <a:r>
              <a:rPr lang="ja-JP" altLang="en-US" b="1" u="sng" dirty="0">
                <a:latin typeface="Segoe UI" panose="020B0502040204020203" pitchFamily="34" charset="0"/>
              </a:rPr>
              <a:t>アイデアを形にできる</a:t>
            </a:r>
            <a:r>
              <a:rPr lang="ja-JP" altLang="en-US" dirty="0">
                <a:latin typeface="Segoe UI" panose="020B0502040204020203" pitchFamily="34" charset="0"/>
              </a:rPr>
              <a:t>ことが，</a:t>
            </a:r>
            <a:r>
              <a:rPr lang="ja-JP" altLang="en-US" b="1" dirty="0">
                <a:solidFill>
                  <a:srgbClr val="C00000"/>
                </a:solidFill>
                <a:latin typeface="Segoe UI" panose="020B0502040204020203" pitchFamily="34" charset="0"/>
              </a:rPr>
              <a:t>プログラミング</a:t>
            </a:r>
            <a:r>
              <a:rPr lang="ja-JP" altLang="en-US" dirty="0">
                <a:latin typeface="Segoe UI" panose="020B0502040204020203" pitchFamily="34" charset="0"/>
              </a:rPr>
              <a:t>の魅力</a:t>
            </a:r>
            <a:endParaRPr lang="en-US" altLang="ja-JP" dirty="0">
              <a:latin typeface="Segoe UI" panose="020B0502040204020203" pitchFamily="34" charset="0"/>
              <a:ea typeface="メイリオ" panose="020B0604030504040204" pitchFamily="50" charset="-128"/>
              <a:cs typeface="Segoe UI" panose="020B0502040204020203" pitchFamily="34" charset="0"/>
            </a:endParaRPr>
          </a:p>
          <a:p>
            <a:endParaRPr lang="ja-JP" altLang="en-US"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p:txBody>
          <a:bodyPr>
            <a:normAutofit fontScale="90000"/>
          </a:bodyPr>
          <a:lstStyle/>
          <a:p>
            <a:r>
              <a:rPr lang="ja-JP" altLang="en-US" dirty="0">
                <a:latin typeface="Segoe UI" panose="020B0502040204020203" pitchFamily="34" charset="0"/>
              </a:rPr>
              <a:t>プログラミング</a:t>
            </a:r>
            <a:endParaRPr lang="ja-JP" altLang="en-US" dirty="0"/>
          </a:p>
        </p:txBody>
      </p:sp>
    </p:spTree>
    <p:extLst>
      <p:ext uri="{BB962C8B-B14F-4D97-AF65-F5344CB8AC3E}">
        <p14:creationId xmlns:p14="http://schemas.microsoft.com/office/powerpoint/2010/main" val="600703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プログラム</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コンテンツ プレースホルダー 4"/>
          <p:cNvSpPr txBox="1">
            <a:spLocks/>
          </p:cNvSpPr>
          <p:nvPr/>
        </p:nvSpPr>
        <p:spPr>
          <a:xfrm>
            <a:off x="321845" y="953263"/>
            <a:ext cx="8461208" cy="247638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Segoe UI" panose="020B0502040204020203"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Calibri" panose="020F0502020204030204"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とは，</a:t>
            </a:r>
            <a:r>
              <a:rPr kumimoji="1" lang="ja-JP" altLang="en-US" sz="2400" b="1" i="0" u="sng"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Calibri" panose="020F0502020204030204" pitchFamily="34" charset="0"/>
              </a:rPr>
              <a:t>コンピュータに実行させたい一連の手順を記述</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したもの</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Calibri" panose="020F0502020204030204"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の</a:t>
            </a: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Calibri" panose="020F0502020204030204" pitchFamily="34" charset="0"/>
              </a:rPr>
              <a:t>起動</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により，手順を実行し，必要な処理を行う</a:t>
            </a:r>
            <a:endPar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endParaRPr>
          </a:p>
        </p:txBody>
      </p:sp>
      <p:sp>
        <p:nvSpPr>
          <p:cNvPr id="6" name="正方形/長方形 5"/>
          <p:cNvSpPr/>
          <p:nvPr/>
        </p:nvSpPr>
        <p:spPr>
          <a:xfrm>
            <a:off x="6163397" y="2651808"/>
            <a:ext cx="1459079" cy="175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013" b="0" i="0" u="none" strike="noStrike" kern="120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Calibri" panose="020F0502020204030204" pitchFamily="34" charset="0"/>
            </a:endParaRPr>
          </a:p>
        </p:txBody>
      </p:sp>
      <p:pic>
        <p:nvPicPr>
          <p:cNvPr id="7" name="図 6"/>
          <p:cNvPicPr>
            <a:picLocks noChangeAspect="1"/>
          </p:cNvPicPr>
          <p:nvPr/>
        </p:nvPicPr>
        <p:blipFill>
          <a:blip r:embed="rId2"/>
          <a:stretch>
            <a:fillRect/>
          </a:stretch>
        </p:blipFill>
        <p:spPr>
          <a:xfrm>
            <a:off x="1120642" y="3438267"/>
            <a:ext cx="6501834" cy="2869738"/>
          </a:xfrm>
          <a:prstGeom prst="rect">
            <a:avLst/>
          </a:prstGeom>
        </p:spPr>
      </p:pic>
      <p:sp>
        <p:nvSpPr>
          <p:cNvPr id="11" name="四角形吹き出し 10"/>
          <p:cNvSpPr/>
          <p:nvPr/>
        </p:nvSpPr>
        <p:spPr>
          <a:xfrm>
            <a:off x="3316543" y="5546679"/>
            <a:ext cx="2216698" cy="981121"/>
          </a:xfrm>
          <a:prstGeom prst="wedgeRectCallout">
            <a:avLst>
              <a:gd name="adj1" fmla="val -25724"/>
              <a:gd name="adj2" fmla="val -86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1200" cap="none" spc="0" normalizeH="0" baseline="0" noProof="0" dirty="0">
              <a:ln>
                <a:noFill/>
              </a:ln>
              <a:solidFill>
                <a:prstClr val="white"/>
              </a:solidFill>
              <a:effectLst/>
              <a:uLnTx/>
              <a:uFillTx/>
              <a:latin typeface="Arial" panose="020B0604020202020204" pitchFamily="34" charset="0"/>
              <a:ea typeface="メイリオ" panose="020B0604030504040204" pitchFamily="50" charset="-128"/>
              <a:cs typeface="Calibri" panose="020F0502020204030204" pitchFamily="34" charset="0"/>
            </a:endParaRPr>
          </a:p>
        </p:txBody>
      </p:sp>
      <p:sp>
        <p:nvSpPr>
          <p:cNvPr id="14" name="テキスト ボックス 13"/>
          <p:cNvSpPr txBox="1"/>
          <p:nvPr/>
        </p:nvSpPr>
        <p:spPr>
          <a:xfrm>
            <a:off x="3616245" y="5806406"/>
            <a:ext cx="2095883" cy="461665"/>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rPr>
              <a:t>プログラム</a:t>
            </a:r>
            <a:endParaRPr kumimoji="0"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Calibri" panose="020F0502020204030204" pitchFamily="34" charset="0"/>
            </a:endParaRPr>
          </a:p>
        </p:txBody>
      </p:sp>
    </p:spTree>
    <p:extLst>
      <p:ext uri="{BB962C8B-B14F-4D97-AF65-F5344CB8AC3E}">
        <p14:creationId xmlns:p14="http://schemas.microsoft.com/office/powerpoint/2010/main" val="35474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5328344" cy="2172430"/>
          </a:xfrm>
        </p:spPr>
        <p:txBody>
          <a:bodyPr>
            <a:normAutofit/>
          </a:bodyPr>
          <a:lstStyle/>
          <a:p>
            <a:r>
              <a:rPr kumimoji="1" lang="ja-JP" altLang="en-US" sz="4000" dirty="0"/>
              <a:t>情報工学の３つの魅力</a:t>
            </a:r>
          </a:p>
        </p:txBody>
      </p:sp>
      <p:graphicFrame>
        <p:nvGraphicFramePr>
          <p:cNvPr id="13" name="コンテンツ プレースホルダー 2">
            <a:extLst>
              <a:ext uri="{FF2B5EF4-FFF2-40B4-BE49-F238E27FC236}">
                <a16:creationId xmlns:a16="http://schemas.microsoft.com/office/drawing/2014/main" id="{3259B9EF-2665-EAD5-70B9-021EC607FB5D}"/>
              </a:ext>
            </a:extLst>
          </p:cNvPr>
          <p:cNvGraphicFramePr>
            <a:graphicFrameLocks noGrp="1"/>
          </p:cNvGraphicFramePr>
          <p:nvPr>
            <p:ph idx="1"/>
          </p:nvPr>
        </p:nvGraphicFramePr>
        <p:xfrm>
          <a:off x="186318" y="1644950"/>
          <a:ext cx="5077832" cy="4968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図 5">
            <a:extLst>
              <a:ext uri="{FF2B5EF4-FFF2-40B4-BE49-F238E27FC236}">
                <a16:creationId xmlns:a16="http://schemas.microsoft.com/office/drawing/2014/main" id="{25EDAB0F-B502-96CC-49FA-80560967D486}"/>
              </a:ext>
            </a:extLst>
          </p:cNvPr>
          <p:cNvPicPr>
            <a:picLocks noChangeAspect="1"/>
          </p:cNvPicPr>
          <p:nvPr/>
        </p:nvPicPr>
        <p:blipFill>
          <a:blip r:embed="rId7" cstate="print">
            <a:extLst>
              <a:ext uri="{28A0092B-C50C-407E-A947-70E740481C1C}">
                <a14:useLocalDpi xmlns:a14="http://schemas.microsoft.com/office/drawing/2010/main" val="0"/>
              </a:ext>
            </a:extLst>
          </a:blip>
          <a:srcRect l="1043" r="104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68721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66B5F763-05FE-4EAA-891B-DA257D47F21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1487" y="1113694"/>
            <a:ext cx="5007232" cy="3438702"/>
          </a:xfrm>
        </p:spPr>
      </p:pic>
      <p:sp>
        <p:nvSpPr>
          <p:cNvPr id="4" name="スライド番号プレースホルダー 3">
            <a:extLst>
              <a:ext uri="{FF2B5EF4-FFF2-40B4-BE49-F238E27FC236}">
                <a16:creationId xmlns:a16="http://schemas.microsoft.com/office/drawing/2014/main" id="{3E2C25C3-1718-41B2-8A8D-9DFA4B81BCB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9BACAC3E-37B4-44A5-8E2F-31F406C6372C}"/>
              </a:ext>
            </a:extLst>
          </p:cNvPr>
          <p:cNvSpPr txBox="1"/>
          <p:nvPr/>
        </p:nvSpPr>
        <p:spPr>
          <a:xfrm>
            <a:off x="5329123" y="1678883"/>
            <a:ext cx="3825086"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Python</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言語を使って</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ニューラルネットワーク</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を作成．</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AI</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システムを構築</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 name="コンテンツ プレースホルダー 4">
            <a:extLst>
              <a:ext uri="{FF2B5EF4-FFF2-40B4-BE49-F238E27FC236}">
                <a16:creationId xmlns:a16="http://schemas.microsoft.com/office/drawing/2014/main" id="{7576B7D8-EC38-F880-4654-A1E559ADFE81}"/>
              </a:ext>
            </a:extLst>
          </p:cNvPr>
          <p:cNvSpPr txBox="1">
            <a:spLocks/>
          </p:cNvSpPr>
          <p:nvPr/>
        </p:nvSpPr>
        <p:spPr>
          <a:xfrm>
            <a:off x="539750" y="5499100"/>
            <a:ext cx="8162993" cy="127635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プログラム</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は，</a:t>
            </a: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Segoe UI" panose="020B0502040204020203" pitchFamily="34" charset="0"/>
              </a:rPr>
              <a:t>コンピュータ</a:t>
            </a: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rPr>
              <a:t>の動作を細かくコントール</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52799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sz="2900" dirty="0"/>
              <a:t>プログラミングの目的</a:t>
            </a:r>
            <a:endParaRPr kumimoji="1" lang="ja-JP" altLang="en-US" sz="2900" dirty="0"/>
          </a:p>
        </p:txBody>
      </p:sp>
      <p:sp>
        <p:nvSpPr>
          <p:cNvPr id="3" name="コンテンツ プレースホルダー 2"/>
          <p:cNvSpPr>
            <a:spLocks noGrp="1"/>
          </p:cNvSpPr>
          <p:nvPr>
            <p:ph idx="1"/>
          </p:nvPr>
        </p:nvSpPr>
        <p:spPr>
          <a:xfrm>
            <a:off x="774421" y="883500"/>
            <a:ext cx="7530988" cy="5333166"/>
          </a:xfrm>
        </p:spPr>
        <p:txBody>
          <a:bodyPr/>
          <a:lstStyle/>
          <a:p>
            <a:pPr>
              <a:spcBef>
                <a:spcPts val="1200"/>
              </a:spcBef>
            </a:pPr>
            <a:r>
              <a:rPr lang="ja-JP" altLang="en-US" b="1" dirty="0">
                <a:solidFill>
                  <a:srgbClr val="C00000"/>
                </a:solidFill>
              </a:rPr>
              <a:t>プログラム</a:t>
            </a:r>
            <a:r>
              <a:rPr lang="ja-JP" altLang="en-US" dirty="0"/>
              <a:t>は，</a:t>
            </a:r>
            <a:r>
              <a:rPr lang="ja-JP" altLang="en-US" b="1" dirty="0">
                <a:solidFill>
                  <a:srgbClr val="C00000"/>
                </a:solidFill>
              </a:rPr>
              <a:t>コンピュータ</a:t>
            </a:r>
            <a:r>
              <a:rPr lang="ja-JP" altLang="en-US" dirty="0"/>
              <a:t>に指示を出し，所定の作業を遂行させる</a:t>
            </a:r>
            <a:endParaRPr lang="en-US" altLang="ja-JP" dirty="0"/>
          </a:p>
          <a:p>
            <a:pPr>
              <a:spcBef>
                <a:spcPts val="1200"/>
              </a:spcBef>
            </a:pPr>
            <a:r>
              <a:rPr lang="ja-JP" altLang="en-US" dirty="0"/>
              <a:t>複雑な作業も</a:t>
            </a:r>
            <a:r>
              <a:rPr lang="ja-JP" altLang="en-US" b="1" dirty="0"/>
              <a:t>自動化</a:t>
            </a:r>
            <a:r>
              <a:rPr lang="ja-JP" altLang="en-US" dirty="0"/>
              <a:t>し，効率化することが可能</a:t>
            </a:r>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p:cNvPicPr>
            <a:picLocks noChangeAspect="1"/>
          </p:cNvPicPr>
          <p:nvPr/>
        </p:nvPicPr>
        <p:blipFill>
          <a:blip r:embed="rId2"/>
          <a:stretch>
            <a:fillRect/>
          </a:stretch>
        </p:blipFill>
        <p:spPr>
          <a:xfrm>
            <a:off x="728343" y="3184482"/>
            <a:ext cx="3937928" cy="1494440"/>
          </a:xfrm>
          <a:prstGeom prst="rect">
            <a:avLst/>
          </a:prstGeom>
        </p:spPr>
      </p:pic>
      <p:sp>
        <p:nvSpPr>
          <p:cNvPr id="6" name="テキスト ボックス 5"/>
          <p:cNvSpPr txBox="1"/>
          <p:nvPr/>
        </p:nvSpPr>
        <p:spPr>
          <a:xfrm>
            <a:off x="1001856" y="4788754"/>
            <a:ext cx="3016082"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Python</a:t>
            </a: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ソースコード</a:t>
            </a:r>
          </a:p>
        </p:txBody>
      </p:sp>
      <p:sp>
        <p:nvSpPr>
          <p:cNvPr id="7" name="右矢印 6"/>
          <p:cNvSpPr/>
          <p:nvPr/>
        </p:nvSpPr>
        <p:spPr>
          <a:xfrm>
            <a:off x="5010357" y="3703749"/>
            <a:ext cx="623455" cy="455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6059264" y="4700288"/>
            <a:ext cx="2031325"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Calibri" panose="020F0502020204030204"/>
                <a:ea typeface="游ゴシック" panose="020B0400000000000000" pitchFamily="50" charset="-128"/>
                <a:cs typeface="+mn-cs"/>
              </a:rPr>
              <a:t>プログラム</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endPar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実行結果</a:t>
            </a:r>
          </a:p>
        </p:txBody>
      </p:sp>
      <p:pic>
        <p:nvPicPr>
          <p:cNvPr id="9" name="図 8"/>
          <p:cNvPicPr>
            <a:picLocks noChangeAspect="1"/>
          </p:cNvPicPr>
          <p:nvPr/>
        </p:nvPicPr>
        <p:blipFill>
          <a:blip r:embed="rId3"/>
          <a:stretch>
            <a:fillRect/>
          </a:stretch>
        </p:blipFill>
        <p:spPr>
          <a:xfrm>
            <a:off x="6114297" y="3225800"/>
            <a:ext cx="2255282" cy="1320165"/>
          </a:xfrm>
          <a:prstGeom prst="rect">
            <a:avLst/>
          </a:prstGeom>
        </p:spPr>
      </p:pic>
    </p:spTree>
    <p:extLst>
      <p:ext uri="{BB962C8B-B14F-4D97-AF65-F5344CB8AC3E}">
        <p14:creationId xmlns:p14="http://schemas.microsoft.com/office/powerpoint/2010/main" val="3600617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34B16F-8A35-ABA0-C5BB-78225CA994AC}"/>
              </a:ext>
            </a:extLst>
          </p:cNvPr>
          <p:cNvSpPr>
            <a:spLocks noGrp="1"/>
          </p:cNvSpPr>
          <p:nvPr>
            <p:ph type="title"/>
          </p:nvPr>
        </p:nvSpPr>
        <p:spPr>
          <a:xfrm>
            <a:off x="321845" y="175028"/>
            <a:ext cx="8461208" cy="956542"/>
          </a:xfrm>
        </p:spPr>
        <p:txBody>
          <a:bodyPr>
            <a:normAutofit fontScale="90000"/>
          </a:bodyPr>
          <a:lstStyle/>
          <a:p>
            <a:r>
              <a:rPr kumimoji="1" lang="ja-JP" altLang="en-US" dirty="0"/>
              <a:t>プログラミングで，自分のやりたいことを実現するために</a:t>
            </a:r>
          </a:p>
        </p:txBody>
      </p:sp>
      <p:sp>
        <p:nvSpPr>
          <p:cNvPr id="3" name="コンテンツ プレースホルダー 2">
            <a:extLst>
              <a:ext uri="{FF2B5EF4-FFF2-40B4-BE49-F238E27FC236}">
                <a16:creationId xmlns:a16="http://schemas.microsoft.com/office/drawing/2014/main" id="{B7CC49BE-4FB2-B4E1-6475-A4B641265A7D}"/>
              </a:ext>
            </a:extLst>
          </p:cNvPr>
          <p:cNvSpPr>
            <a:spLocks noGrp="1"/>
          </p:cNvSpPr>
          <p:nvPr>
            <p:ph idx="1"/>
          </p:nvPr>
        </p:nvSpPr>
        <p:spPr>
          <a:xfrm>
            <a:off x="321845" y="1211580"/>
            <a:ext cx="8461208" cy="5646419"/>
          </a:xfrm>
        </p:spPr>
        <p:txBody>
          <a:bodyPr>
            <a:normAutofit/>
          </a:bodyPr>
          <a:lstStyle/>
          <a:p>
            <a:r>
              <a:rPr kumimoji="1" lang="en-US" altLang="ja-JP" sz="2400" b="1" dirty="0"/>
              <a:t>AI</a:t>
            </a:r>
            <a:r>
              <a:rPr kumimoji="1" lang="ja-JP" altLang="en-US" sz="2400" b="1" dirty="0"/>
              <a:t>支援</a:t>
            </a:r>
            <a:endParaRPr kumimoji="1" lang="en-US" altLang="ja-JP" sz="2400" b="1" dirty="0"/>
          </a:p>
          <a:p>
            <a:pPr marL="0" indent="0">
              <a:buNone/>
            </a:pPr>
            <a:r>
              <a:rPr kumimoji="1" lang="en-US" altLang="ja-JP" sz="2400" dirty="0"/>
              <a:t>ChatGPT</a:t>
            </a:r>
            <a:r>
              <a:rPr kumimoji="1" lang="ja-JP" altLang="en-US" sz="2400" dirty="0"/>
              <a:t>などの</a:t>
            </a:r>
            <a:r>
              <a:rPr kumimoji="1" lang="en-US" altLang="ja-JP" sz="2400" dirty="0"/>
              <a:t>AI</a:t>
            </a:r>
            <a:r>
              <a:rPr kumimoji="1" lang="ja-JP" altLang="en-US" sz="2400" dirty="0"/>
              <a:t>チャットボットを使って，疑問点を質問したり，コードの説明を求めたりできる．</a:t>
            </a:r>
            <a:endParaRPr kumimoji="1" lang="en-US" altLang="ja-JP" sz="2400" dirty="0"/>
          </a:p>
          <a:p>
            <a:r>
              <a:rPr lang="ja-JP" altLang="en-US" sz="2400" b="1" dirty="0"/>
              <a:t>良いツールを自分で探求する</a:t>
            </a:r>
            <a:endParaRPr lang="en-US" altLang="ja-JP" sz="2400" b="1" dirty="0"/>
          </a:p>
          <a:p>
            <a:pPr lvl="1"/>
            <a:r>
              <a:rPr lang="en-US" altLang="ja-JP" sz="2000" dirty="0" err="1"/>
              <a:t>JupyterLab</a:t>
            </a:r>
            <a:r>
              <a:rPr lang="ja-JP" altLang="en-US" sz="2000" dirty="0"/>
              <a:t>：</a:t>
            </a:r>
            <a:r>
              <a:rPr lang="en-US" altLang="ja-JP" sz="2000" dirty="0"/>
              <a:t>Python</a:t>
            </a:r>
            <a:r>
              <a:rPr lang="ja-JP" altLang="en-US" sz="2000" dirty="0"/>
              <a:t>によるデータ分析，</a:t>
            </a:r>
            <a:r>
              <a:rPr lang="en-US" altLang="ja-JP" sz="2000" dirty="0"/>
              <a:t>AI</a:t>
            </a:r>
            <a:r>
              <a:rPr lang="ja-JP" altLang="en-US" sz="2000" dirty="0"/>
              <a:t>の試行ができる．プログラムと結果を一つのページでまとめて管理できる</a:t>
            </a:r>
            <a:endParaRPr lang="en-US" altLang="ja-JP" sz="2000" dirty="0"/>
          </a:p>
          <a:p>
            <a:pPr lvl="1"/>
            <a:r>
              <a:rPr lang="en-US" altLang="ja-JP" sz="2000" dirty="0"/>
              <a:t>Visual Studio Code</a:t>
            </a:r>
            <a:r>
              <a:rPr lang="ja-JP" altLang="en-US" sz="2000" dirty="0"/>
              <a:t>：豊富な拡張機能，ビジュアルな操作</a:t>
            </a:r>
            <a:endParaRPr lang="en-US" altLang="ja-JP" sz="2000" dirty="0"/>
          </a:p>
          <a:p>
            <a:pPr lvl="1"/>
            <a:r>
              <a:rPr lang="en-US" altLang="ja-JP" sz="2000" dirty="0"/>
              <a:t>Google</a:t>
            </a:r>
            <a:r>
              <a:rPr lang="en-US" altLang="ja-JP" sz="2000" dirty="0" err="1"/>
              <a:t>Colaboratory</a:t>
            </a:r>
            <a:r>
              <a:rPr lang="ja-JP" altLang="en-US" sz="2000" dirty="0"/>
              <a:t>：インストール不要，</a:t>
            </a:r>
            <a:r>
              <a:rPr lang="en-US" altLang="ja-JP" sz="2000" dirty="0"/>
              <a:t>Python</a:t>
            </a:r>
            <a:r>
              <a:rPr lang="ja-JP" altLang="en-US" sz="2000" dirty="0"/>
              <a:t>の</a:t>
            </a:r>
            <a:r>
              <a:rPr lang="en-US" altLang="ja-JP" sz="2000" dirty="0"/>
              <a:t>AI</a:t>
            </a:r>
            <a:r>
              <a:rPr lang="ja-JP" altLang="en-US" sz="2000" dirty="0"/>
              <a:t>活用が容易な環境</a:t>
            </a:r>
            <a:endParaRPr lang="en-US" altLang="ja-JP" sz="2000" dirty="0"/>
          </a:p>
          <a:p>
            <a:r>
              <a:rPr lang="en-US" altLang="ja-JP" sz="2400" b="1" dirty="0"/>
              <a:t>YouTube</a:t>
            </a:r>
            <a:r>
              <a:rPr lang="ja-JP" altLang="en-US" sz="2400" b="1" dirty="0"/>
              <a:t>動画，オンライン学習サイト</a:t>
            </a:r>
            <a:r>
              <a:rPr lang="en-US" altLang="ja-JP" sz="2400" b="1" dirty="0"/>
              <a:t> </a:t>
            </a:r>
            <a:r>
              <a:rPr lang="en-US" altLang="ja-JP" sz="2400" dirty="0"/>
              <a:t>(trinket</a:t>
            </a:r>
            <a:r>
              <a:rPr lang="ja-JP" altLang="en-US" sz="2400" dirty="0"/>
              <a:t>など）の活用</a:t>
            </a:r>
            <a:endParaRPr lang="en-US" altLang="ja-JP" sz="2400" dirty="0"/>
          </a:p>
          <a:p>
            <a:r>
              <a:rPr kumimoji="1" lang="ja-JP" altLang="en-US" sz="2400" b="1" dirty="0"/>
              <a:t>ビジュアルプログラミングの</a:t>
            </a:r>
            <a:r>
              <a:rPr kumimoji="1" lang="en-US" altLang="ja-JP" sz="2400" b="1" dirty="0"/>
              <a:t>Scratch</a:t>
            </a:r>
            <a:r>
              <a:rPr lang="en-US" altLang="ja-JP" sz="2400" dirty="0"/>
              <a:t>(</a:t>
            </a:r>
            <a:r>
              <a:rPr lang="en-US" altLang="ja-JP" sz="2400" dirty="0">
                <a:hlinkClick r:id="rId2"/>
              </a:rPr>
              <a:t>https://scratch.mit.edu/</a:t>
            </a:r>
            <a:r>
              <a:rPr lang="en-US" altLang="ja-JP" sz="2400" dirty="0"/>
              <a:t>)</a:t>
            </a:r>
            <a:r>
              <a:rPr lang="ja-JP" altLang="en-US" sz="2400" dirty="0"/>
              <a:t>ブロックを組み合わせてプログラミングを学ぶ</a:t>
            </a:r>
            <a:endParaRPr kumimoji="1" lang="ja-JP" altLang="en-US" sz="2400" dirty="0"/>
          </a:p>
        </p:txBody>
      </p:sp>
      <p:sp>
        <p:nvSpPr>
          <p:cNvPr id="4" name="スライド番号プレースホルダー 3">
            <a:extLst>
              <a:ext uri="{FF2B5EF4-FFF2-40B4-BE49-F238E27FC236}">
                <a16:creationId xmlns:a16="http://schemas.microsoft.com/office/drawing/2014/main" id="{CDA4BE89-82C5-1497-A136-A56D78DE2E27}"/>
              </a:ext>
            </a:extLst>
          </p:cNvPr>
          <p:cNvSpPr>
            <a:spLocks noGrp="1"/>
          </p:cNvSpPr>
          <p:nvPr>
            <p:ph type="sldNum" sz="quarter" idx="12"/>
          </p:nvPr>
        </p:nvSpPr>
        <p:spPr/>
        <p:txBody>
          <a:bodyPr/>
          <a:lstStyle/>
          <a:p>
            <a:fld id="{E205D82C-95A1-431E-8E38-AA614A14CDCF}" type="slidenum">
              <a:rPr kumimoji="1" lang="ja-JP" altLang="en-US" smtClean="0"/>
              <a:t>32</a:t>
            </a:fld>
            <a:endParaRPr kumimoji="1" lang="ja-JP" altLang="en-US"/>
          </a:p>
        </p:txBody>
      </p:sp>
    </p:spTree>
    <p:extLst>
      <p:ext uri="{BB962C8B-B14F-4D97-AF65-F5344CB8AC3E}">
        <p14:creationId xmlns:p14="http://schemas.microsoft.com/office/powerpoint/2010/main" val="1657679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DD418B-48FE-F65B-AE12-F57E893043E8}"/>
              </a:ext>
            </a:extLst>
          </p:cNvPr>
          <p:cNvSpPr>
            <a:spLocks noGrp="1"/>
          </p:cNvSpPr>
          <p:nvPr>
            <p:ph type="title"/>
          </p:nvPr>
        </p:nvSpPr>
        <p:spPr/>
        <p:txBody>
          <a:bodyPr>
            <a:normAutofit fontScale="90000"/>
          </a:bodyPr>
          <a:lstStyle/>
          <a:p>
            <a:r>
              <a:rPr kumimoji="1" lang="ja-JP" altLang="en-US" dirty="0"/>
              <a:t>プログラミング</a:t>
            </a:r>
          </a:p>
        </p:txBody>
      </p:sp>
      <p:sp>
        <p:nvSpPr>
          <p:cNvPr id="3" name="コンテンツ プレースホルダー 2">
            <a:extLst>
              <a:ext uri="{FF2B5EF4-FFF2-40B4-BE49-F238E27FC236}">
                <a16:creationId xmlns:a16="http://schemas.microsoft.com/office/drawing/2014/main" id="{91C935C7-F854-197B-C5E3-062A20ECD06E}"/>
              </a:ext>
            </a:extLst>
          </p:cNvPr>
          <p:cNvSpPr>
            <a:spLocks noGrp="1"/>
          </p:cNvSpPr>
          <p:nvPr>
            <p:ph idx="1"/>
          </p:nvPr>
        </p:nvSpPr>
        <p:spPr/>
        <p:txBody>
          <a:bodyPr/>
          <a:lstStyle/>
          <a:p>
            <a:r>
              <a:rPr kumimoji="1" lang="ja-JP" altLang="en-US" b="1" dirty="0"/>
              <a:t>プログラム</a:t>
            </a:r>
            <a:r>
              <a:rPr kumimoji="1" lang="ja-JP" altLang="en-US" dirty="0"/>
              <a:t>は，コンピュータに指示を与えるもの</a:t>
            </a:r>
            <a:endParaRPr kumimoji="1" lang="en-US" altLang="ja-JP" dirty="0"/>
          </a:p>
          <a:p>
            <a:endParaRPr lang="en-US" altLang="ja-JP" dirty="0"/>
          </a:p>
          <a:p>
            <a:r>
              <a:rPr kumimoji="1" lang="ja-JP" altLang="en-US" dirty="0"/>
              <a:t>複雑な作業も自動化できる</a:t>
            </a:r>
          </a:p>
        </p:txBody>
      </p:sp>
      <p:sp>
        <p:nvSpPr>
          <p:cNvPr id="4" name="スライド番号プレースホルダー 3">
            <a:extLst>
              <a:ext uri="{FF2B5EF4-FFF2-40B4-BE49-F238E27FC236}">
                <a16:creationId xmlns:a16="http://schemas.microsoft.com/office/drawing/2014/main" id="{06DB6D46-B142-D8A1-CD0A-B11BCE20FC20}"/>
              </a:ext>
            </a:extLst>
          </p:cNvPr>
          <p:cNvSpPr>
            <a:spLocks noGrp="1"/>
          </p:cNvSpPr>
          <p:nvPr>
            <p:ph type="sldNum" sz="quarter" idx="12"/>
          </p:nvPr>
        </p:nvSpPr>
        <p:spPr/>
        <p:txBody>
          <a:bodyPr/>
          <a:lstStyle/>
          <a:p>
            <a:fld id="{E205D82C-95A1-431E-8E38-AA614A14CDCF}" type="slidenum">
              <a:rPr kumimoji="1" lang="ja-JP" altLang="en-US" smtClean="0"/>
              <a:t>33</a:t>
            </a:fld>
            <a:endParaRPr kumimoji="1" lang="ja-JP" altLang="en-US"/>
          </a:p>
        </p:txBody>
      </p:sp>
    </p:spTree>
    <p:extLst>
      <p:ext uri="{BB962C8B-B14F-4D97-AF65-F5344CB8AC3E}">
        <p14:creationId xmlns:p14="http://schemas.microsoft.com/office/powerpoint/2010/main" val="3336139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15-5</a:t>
            </a:r>
            <a:r>
              <a:rPr lang="ja-JP" altLang="en-US" dirty="0"/>
              <a:t>データベースの普及</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982619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08A1B1-D789-4A75-9CBB-3DA7804A18BE}"/>
              </a:ext>
            </a:extLst>
          </p:cNvPr>
          <p:cNvSpPr>
            <a:spLocks noGrp="1"/>
          </p:cNvSpPr>
          <p:nvPr>
            <p:ph type="title"/>
          </p:nvPr>
        </p:nvSpPr>
        <p:spPr/>
        <p:txBody>
          <a:bodyPr>
            <a:normAutofit fontScale="90000"/>
          </a:bodyPr>
          <a:lstStyle/>
          <a:p>
            <a:r>
              <a:rPr kumimoji="1" lang="ja-JP" altLang="en-US" dirty="0"/>
              <a:t>データベース</a:t>
            </a:r>
          </a:p>
        </p:txBody>
      </p:sp>
      <p:sp>
        <p:nvSpPr>
          <p:cNvPr id="4" name="スライド番号プレースホルダー 3">
            <a:extLst>
              <a:ext uri="{FF2B5EF4-FFF2-40B4-BE49-F238E27FC236}">
                <a16:creationId xmlns:a16="http://schemas.microsoft.com/office/drawing/2014/main" id="{8C61E4F3-5C0F-4820-B7D8-AB61F7076A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Rectangle 3">
            <a:extLst>
              <a:ext uri="{FF2B5EF4-FFF2-40B4-BE49-F238E27FC236}">
                <a16:creationId xmlns:a16="http://schemas.microsoft.com/office/drawing/2014/main" id="{956C52FD-833B-46A9-90D5-8EC2711BA12F}"/>
              </a:ext>
            </a:extLst>
          </p:cNvPr>
          <p:cNvSpPr txBox="1">
            <a:spLocks/>
          </p:cNvSpPr>
          <p:nvPr/>
        </p:nvSpPr>
        <p:spPr>
          <a:xfrm>
            <a:off x="550444" y="920878"/>
            <a:ext cx="7962900" cy="982864"/>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rPr>
              <a:t>データベース</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は，特定の主題について</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整理，保存，管理</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された</a:t>
            </a:r>
            <a:r>
              <a:rPr kumimoji="1" lang="ja-JP" altLang="en-US" sz="2400" b="1" i="0" u="none" strike="noStrike" kern="1200" cap="none" spc="0" normalizeH="0" baseline="0" noProof="0" dirty="0">
                <a:ln>
                  <a:noFill/>
                </a:ln>
                <a:solidFill>
                  <a:srgbClr val="FF0000"/>
                </a:solidFill>
                <a:effectLst/>
                <a:uLnTx/>
                <a:uFillTx/>
                <a:latin typeface="Arial" panose="020B0604020202020204" pitchFamily="34" charset="0"/>
                <a:ea typeface="メイリオ" panose="020B0604030504040204" pitchFamily="50" charset="-128"/>
                <a:cs typeface="Segoe UI" panose="020B0502040204020203" pitchFamily="34" charset="0"/>
              </a:rPr>
              <a:t>データ</a:t>
            </a: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の集合体</a:t>
            </a:r>
            <a:endParaRPr kumimoji="1" lang="ja-JP" altLang="en-US" sz="2400" b="1" i="0" u="sng" strike="noStrike" kern="1200" cap="none" spc="0" normalizeH="0" baseline="0" noProof="0" dirty="0">
              <a:ln>
                <a:noFill/>
              </a:ln>
              <a:solidFill>
                <a:srgbClr val="C00000"/>
              </a:solidFill>
              <a:effectLst/>
              <a:uLnTx/>
              <a:uFillTx/>
              <a:latin typeface="Arial" panose="020B0604020202020204" pitchFamily="34" charset="0"/>
              <a:ea typeface="メイリオ" panose="020B0604030504040204" pitchFamily="50" charset="-128"/>
              <a:cs typeface="Segoe UI" panose="020B0502040204020203" pitchFamily="34" charset="0"/>
            </a:endParaRPr>
          </a:p>
        </p:txBody>
      </p:sp>
      <p:sp>
        <p:nvSpPr>
          <p:cNvPr id="7" name="Text Box 19">
            <a:extLst>
              <a:ext uri="{FF2B5EF4-FFF2-40B4-BE49-F238E27FC236}">
                <a16:creationId xmlns:a16="http://schemas.microsoft.com/office/drawing/2014/main" id="{58D8749F-4AD8-4708-8092-594A0B3E9169}"/>
              </a:ext>
            </a:extLst>
          </p:cNvPr>
          <p:cNvSpPr txBox="1">
            <a:spLocks noChangeArrowheads="1"/>
          </p:cNvSpPr>
          <p:nvPr/>
        </p:nvSpPr>
        <p:spPr bwMode="auto">
          <a:xfrm>
            <a:off x="1167189" y="3656340"/>
            <a:ext cx="756047"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取引</a:t>
            </a:r>
          </a:p>
        </p:txBody>
      </p:sp>
      <p:sp>
        <p:nvSpPr>
          <p:cNvPr id="8" name="Text Box 20">
            <a:extLst>
              <a:ext uri="{FF2B5EF4-FFF2-40B4-BE49-F238E27FC236}">
                <a16:creationId xmlns:a16="http://schemas.microsoft.com/office/drawing/2014/main" id="{1D46DEDD-1ACA-4953-BE70-9FE45F3D5499}"/>
              </a:ext>
            </a:extLst>
          </p:cNvPr>
          <p:cNvSpPr txBox="1">
            <a:spLocks noChangeArrowheads="1"/>
          </p:cNvSpPr>
          <p:nvPr/>
        </p:nvSpPr>
        <p:spPr bwMode="auto">
          <a:xfrm>
            <a:off x="1161830" y="5218439"/>
            <a:ext cx="721518"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計測</a:t>
            </a:r>
          </a:p>
        </p:txBody>
      </p:sp>
      <p:sp>
        <p:nvSpPr>
          <p:cNvPr id="9" name="AutoShape 28">
            <a:extLst>
              <a:ext uri="{FF2B5EF4-FFF2-40B4-BE49-F238E27FC236}">
                <a16:creationId xmlns:a16="http://schemas.microsoft.com/office/drawing/2014/main" id="{67B28A7C-638C-4EAF-9DA7-8DB1505E6D1D}"/>
              </a:ext>
            </a:extLst>
          </p:cNvPr>
          <p:cNvSpPr>
            <a:spLocks noChangeArrowheads="1"/>
          </p:cNvSpPr>
          <p:nvPr/>
        </p:nvSpPr>
        <p:spPr bwMode="auto">
          <a:xfrm>
            <a:off x="4460458" y="3420681"/>
            <a:ext cx="1067991" cy="523875"/>
          </a:xfrm>
          <a:prstGeom prst="rightArrow">
            <a:avLst>
              <a:gd name="adj1" fmla="val 50000"/>
              <a:gd name="adj2" fmla="val 62726"/>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endParaRPr kumimoji="1" lang="ja-JP" altLang="en-US" sz="2100" b="0" i="0" u="none" strike="noStrike" kern="1200" cap="none" spc="0" normalizeH="0" baseline="0" noProof="0">
              <a:ln>
                <a:noFill/>
              </a:ln>
              <a:solidFill>
                <a:srgbClr val="FF0000"/>
              </a:solidFill>
              <a:effectLst/>
              <a:uLnTx/>
              <a:uFillTx/>
              <a:latin typeface="Calibri Light" panose="020F0302020204030204" pitchFamily="34" charset="0"/>
              <a:ea typeface="メイリオ" panose="020B0604030504040204" pitchFamily="50" charset="-128"/>
              <a:cs typeface="+mn-cs"/>
            </a:endParaRPr>
          </a:p>
        </p:txBody>
      </p:sp>
      <p:pic>
        <p:nvPicPr>
          <p:cNvPr id="10" name="Picture 30" descr="働く車-軽トラック イラストアイコン">
            <a:extLst>
              <a:ext uri="{FF2B5EF4-FFF2-40B4-BE49-F238E27FC236}">
                <a16:creationId xmlns:a16="http://schemas.microsoft.com/office/drawing/2014/main" id="{0A3EF6CA-B3D3-43C2-A2A8-A5D450D0E0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273" y="2702736"/>
            <a:ext cx="889397"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1">
            <a:extLst>
              <a:ext uri="{FF2B5EF4-FFF2-40B4-BE49-F238E27FC236}">
                <a16:creationId xmlns:a16="http://schemas.microsoft.com/office/drawing/2014/main" id="{BE995936-8BDB-4D5F-B65F-A3519BB162EC}"/>
              </a:ext>
            </a:extLst>
          </p:cNvPr>
          <p:cNvSpPr txBox="1">
            <a:spLocks noChangeArrowheads="1"/>
          </p:cNvSpPr>
          <p:nvPr/>
        </p:nvSpPr>
        <p:spPr bwMode="auto">
          <a:xfrm>
            <a:off x="4460457" y="3992182"/>
            <a:ext cx="1519238"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データ収集</a:t>
            </a:r>
          </a:p>
        </p:txBody>
      </p:sp>
      <p:pic>
        <p:nvPicPr>
          <p:cNvPr id="12" name="Picture 33" descr="13">
            <a:extLst>
              <a:ext uri="{FF2B5EF4-FFF2-40B4-BE49-F238E27FC236}">
                <a16:creationId xmlns:a16="http://schemas.microsoft.com/office/drawing/2014/main" id="{738D2BE5-AE9A-475E-B6C5-C3AAF2150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7091" y="2388325"/>
            <a:ext cx="984647" cy="118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4">
            <a:extLst>
              <a:ext uri="{FF2B5EF4-FFF2-40B4-BE49-F238E27FC236}">
                <a16:creationId xmlns:a16="http://schemas.microsoft.com/office/drawing/2014/main" id="{3B5201FC-498F-4D86-92D1-647207B24475}"/>
              </a:ext>
            </a:extLst>
          </p:cNvPr>
          <p:cNvSpPr txBox="1">
            <a:spLocks noChangeArrowheads="1"/>
          </p:cNvSpPr>
          <p:nvPr/>
        </p:nvSpPr>
        <p:spPr bwMode="auto">
          <a:xfrm>
            <a:off x="2529264" y="3600921"/>
            <a:ext cx="752474"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記入</a:t>
            </a:r>
          </a:p>
        </p:txBody>
      </p:sp>
      <p:sp>
        <p:nvSpPr>
          <p:cNvPr id="14" name="Text Box 35">
            <a:extLst>
              <a:ext uri="{FF2B5EF4-FFF2-40B4-BE49-F238E27FC236}">
                <a16:creationId xmlns:a16="http://schemas.microsoft.com/office/drawing/2014/main" id="{36442C50-2147-4999-8113-247F7D076B27}"/>
              </a:ext>
            </a:extLst>
          </p:cNvPr>
          <p:cNvSpPr txBox="1">
            <a:spLocks noChangeArrowheads="1"/>
          </p:cNvSpPr>
          <p:nvPr/>
        </p:nvSpPr>
        <p:spPr bwMode="auto">
          <a:xfrm>
            <a:off x="6452373" y="4724416"/>
            <a:ext cx="1795577"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データベース</a:t>
            </a:r>
          </a:p>
        </p:txBody>
      </p:sp>
      <p:pic>
        <p:nvPicPr>
          <p:cNvPr id="15" name="Picture 37" descr="機械の前に立って胸部のレントゲンを撮影する男性を描いたイラスト">
            <a:extLst>
              <a:ext uri="{FF2B5EF4-FFF2-40B4-BE49-F238E27FC236}">
                <a16:creationId xmlns:a16="http://schemas.microsoft.com/office/drawing/2014/main" id="{B69F31CE-3E76-4ACC-8BD4-822FC082D4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8246" y="4031755"/>
            <a:ext cx="10477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8">
            <a:extLst>
              <a:ext uri="{FF2B5EF4-FFF2-40B4-BE49-F238E27FC236}">
                <a16:creationId xmlns:a16="http://schemas.microsoft.com/office/drawing/2014/main" id="{B59A03E4-2C3D-4B75-BE8E-B2EE64905311}"/>
              </a:ext>
            </a:extLst>
          </p:cNvPr>
          <p:cNvSpPr txBox="1">
            <a:spLocks noChangeArrowheads="1"/>
          </p:cNvSpPr>
          <p:nvPr/>
        </p:nvSpPr>
        <p:spPr bwMode="auto">
          <a:xfrm>
            <a:off x="2003006" y="5235108"/>
            <a:ext cx="753666"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a:ln>
                  <a:noFill/>
                </a:ln>
                <a:solidFill>
                  <a:prstClr val="black"/>
                </a:solidFill>
                <a:effectLst/>
                <a:uLnTx/>
                <a:uFillTx/>
                <a:latin typeface="Calibri Light" panose="020F0302020204030204" pitchFamily="34" charset="0"/>
                <a:ea typeface="メイリオ" panose="020B0604030504040204" pitchFamily="50" charset="-128"/>
                <a:cs typeface="+mn-cs"/>
              </a:rPr>
              <a:t>撮影</a:t>
            </a:r>
          </a:p>
        </p:txBody>
      </p:sp>
      <p:sp>
        <p:nvSpPr>
          <p:cNvPr id="17" name="Text Box 41">
            <a:extLst>
              <a:ext uri="{FF2B5EF4-FFF2-40B4-BE49-F238E27FC236}">
                <a16:creationId xmlns:a16="http://schemas.microsoft.com/office/drawing/2014/main" id="{A81C549C-3ED4-406A-9B5D-28505870486D}"/>
              </a:ext>
            </a:extLst>
          </p:cNvPr>
          <p:cNvSpPr txBox="1">
            <a:spLocks noChangeArrowheads="1"/>
          </p:cNvSpPr>
          <p:nvPr/>
        </p:nvSpPr>
        <p:spPr bwMode="auto">
          <a:xfrm>
            <a:off x="2785247" y="5099377"/>
            <a:ext cx="1545432" cy="391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kumimoji="1" sz="3200">
                <a:solidFill>
                  <a:srgbClr val="003300"/>
                </a:solidFill>
                <a:latin typeface="メイリオ" panose="020B0604030504040204" pitchFamily="50" charset="-128"/>
                <a:ea typeface="メイリオ" panose="020B0604030504040204" pitchFamily="50" charset="-128"/>
              </a:defRPr>
            </a:lvl1pPr>
            <a:lvl2pPr marL="742950" indent="-285750">
              <a:lnSpc>
                <a:spcPct val="90000"/>
              </a:lnSpc>
              <a:spcBef>
                <a:spcPts val="500"/>
              </a:spcBef>
              <a:buFont typeface="Arial" panose="020B0604020202020204" pitchFamily="34" charset="0"/>
              <a:buChar char="•"/>
              <a:defRPr kumimoji="1" sz="2800">
                <a:solidFill>
                  <a:srgbClr val="003300"/>
                </a:solidFill>
                <a:latin typeface="メイリオ" panose="020B0604030504040204" pitchFamily="50" charset="-128"/>
                <a:ea typeface="メイリオ" panose="020B0604030504040204" pitchFamily="50" charset="-128"/>
              </a:defRPr>
            </a:lvl2pPr>
            <a:lvl3pPr marL="1143000" indent="-228600">
              <a:lnSpc>
                <a:spcPct val="90000"/>
              </a:lnSpc>
              <a:spcBef>
                <a:spcPts val="500"/>
              </a:spcBef>
              <a:buFont typeface="Arial" panose="020B0604020202020204" pitchFamily="34" charset="0"/>
              <a:buChar char="•"/>
              <a:defRPr kumimoji="1" sz="2400">
                <a:solidFill>
                  <a:srgbClr val="003300"/>
                </a:solidFill>
                <a:latin typeface="メイリオ" panose="020B0604030504040204" pitchFamily="50" charset="-128"/>
                <a:ea typeface="メイリオ" panose="020B0604030504040204" pitchFamily="50" charset="-128"/>
              </a:defRPr>
            </a:lvl3pPr>
            <a:lvl4pPr marL="16002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4pPr>
            <a:lvl5pPr marL="2057400" indent="-228600">
              <a:lnSpc>
                <a:spcPct val="90000"/>
              </a:lnSpc>
              <a:spcBef>
                <a:spcPts val="500"/>
              </a:spcBef>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sz="2000">
                <a:solidFill>
                  <a:srgbClr val="003300"/>
                </a:solidFill>
                <a:latin typeface="メイリオ" panose="020B0604030504040204" pitchFamily="50" charset="-128"/>
                <a:ea typeface="メイリオ" panose="020B0604030504040204" pitchFamily="50" charset="-128"/>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Calibri Light" panose="020F0302020204030204" pitchFamily="34" charset="0"/>
                <a:ea typeface="メイリオ" panose="020B0604030504040204" pitchFamily="50" charset="-128"/>
                <a:cs typeface="+mn-cs"/>
              </a:rPr>
              <a:t>データ保存</a:t>
            </a:r>
          </a:p>
        </p:txBody>
      </p:sp>
      <p:pic>
        <p:nvPicPr>
          <p:cNvPr id="18" name="Picture 44" descr="本が詰まったダンボール箱のイラスト">
            <a:extLst>
              <a:ext uri="{FF2B5EF4-FFF2-40B4-BE49-F238E27FC236}">
                <a16:creationId xmlns:a16="http://schemas.microsoft.com/office/drawing/2014/main" id="{EB893D08-103E-4F88-8E19-D1381C12ECB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8337" y="4027815"/>
            <a:ext cx="1310879" cy="108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端末にタッチする女性のイラスト">
            <a:extLst>
              <a:ext uri="{FF2B5EF4-FFF2-40B4-BE49-F238E27FC236}">
                <a16:creationId xmlns:a16="http://schemas.microsoft.com/office/drawing/2014/main" id="{7C55F8E5-0776-4268-9FF3-89DC9624668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8347" y="2315696"/>
            <a:ext cx="879872" cy="12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角丸四角形 22">
            <a:extLst>
              <a:ext uri="{FF2B5EF4-FFF2-40B4-BE49-F238E27FC236}">
                <a16:creationId xmlns:a16="http://schemas.microsoft.com/office/drawing/2014/main" id="{FD1791C2-A289-46E9-9806-E2CFD0FF341F}"/>
              </a:ext>
            </a:extLst>
          </p:cNvPr>
          <p:cNvSpPr/>
          <p:nvPr/>
        </p:nvSpPr>
        <p:spPr>
          <a:xfrm>
            <a:off x="407569" y="774518"/>
            <a:ext cx="8105775" cy="1129224"/>
          </a:xfrm>
          <a:prstGeom prst="roundRect">
            <a:avLst/>
          </a:prstGeom>
          <a:no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Picture 6" descr="http://4.bp.blogspot.com/-ugfDrCNROHw/VbnRccqW8JI/AAAAAAAAwLQ/W3tt2UI4bcA/s800/computer_server.png">
            <a:extLst>
              <a:ext uri="{FF2B5EF4-FFF2-40B4-BE49-F238E27FC236}">
                <a16:creationId xmlns:a16="http://schemas.microsoft.com/office/drawing/2014/main" id="{4AFE0348-8BDF-4D37-9B43-605015A30F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7464" y="2467846"/>
            <a:ext cx="2465395" cy="230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612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60" r="28260"/>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36</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1043353"/>
            <a:ext cx="5108047" cy="5545015"/>
          </a:xfrm>
        </p:spPr>
        <p:txBody>
          <a:bodyPr>
            <a:normAutofit/>
          </a:bodyPr>
          <a:lstStyle/>
          <a:p>
            <a:pPr marL="0" indent="0">
              <a:spcBef>
                <a:spcPts val="1200"/>
              </a:spcBef>
              <a:buNone/>
            </a:pPr>
            <a:r>
              <a:rPr lang="ja-JP" altLang="en-US" sz="2400" b="1" dirty="0"/>
              <a:t>オンラインコミュニケーションでのデータ管理．機能がより便利に．</a:t>
            </a:r>
            <a:endParaRPr lang="en-US" altLang="ja-JP" sz="2400" dirty="0"/>
          </a:p>
          <a:p>
            <a:pPr>
              <a:spcBef>
                <a:spcPts val="1200"/>
              </a:spcBef>
            </a:pPr>
            <a:r>
              <a:rPr lang="en-US" altLang="ja-JP" sz="2400" b="1" dirty="0"/>
              <a:t>SNS</a:t>
            </a:r>
            <a:r>
              <a:rPr lang="ja-JP" altLang="en-US" sz="2400" b="1" dirty="0"/>
              <a:t>（ソーシャルネットワーク）</a:t>
            </a:r>
            <a:endParaRPr lang="en-US" altLang="ja-JP" sz="2400" b="1" dirty="0"/>
          </a:p>
          <a:p>
            <a:pPr marL="0" indent="0">
              <a:spcBef>
                <a:spcPts val="1200"/>
              </a:spcBef>
              <a:buNone/>
            </a:pPr>
            <a:r>
              <a:rPr lang="ja-JP" altLang="en-US" sz="2400" dirty="0"/>
              <a:t>投稿，ユーザプロフィール，「い</a:t>
            </a:r>
            <a:endParaRPr lang="en-US" altLang="ja-JP" sz="2400" dirty="0"/>
          </a:p>
          <a:p>
            <a:pPr marL="0" indent="0">
              <a:spcBef>
                <a:spcPts val="1200"/>
              </a:spcBef>
              <a:buNone/>
            </a:pPr>
            <a:r>
              <a:rPr lang="ja-JP" altLang="en-US" sz="2400" dirty="0"/>
              <a:t>いね」，コメントの管理</a:t>
            </a:r>
            <a:endParaRPr lang="en-US" altLang="ja-JP" sz="2400" dirty="0"/>
          </a:p>
          <a:p>
            <a:pPr>
              <a:spcBef>
                <a:spcPts val="1200"/>
              </a:spcBef>
            </a:pPr>
            <a:r>
              <a:rPr lang="ja-JP" altLang="en-US" sz="2400" b="1" dirty="0"/>
              <a:t>電子メール</a:t>
            </a:r>
            <a:endParaRPr lang="en-US" altLang="ja-JP" sz="2400" b="1" dirty="0"/>
          </a:p>
          <a:p>
            <a:pPr marL="0" indent="0">
              <a:spcBef>
                <a:spcPts val="1200"/>
              </a:spcBef>
              <a:buNone/>
            </a:pPr>
            <a:r>
              <a:rPr lang="ja-JP" altLang="en-US" sz="2400" dirty="0"/>
              <a:t>本文，添付ファイル，送信者，受信</a:t>
            </a:r>
            <a:endParaRPr lang="en-US" altLang="ja-JP" sz="2400" dirty="0"/>
          </a:p>
          <a:p>
            <a:pPr marL="0" indent="0">
              <a:spcBef>
                <a:spcPts val="1200"/>
              </a:spcBef>
              <a:buNone/>
            </a:pPr>
            <a:r>
              <a:rPr lang="ja-JP" altLang="en-US" sz="2400" dirty="0"/>
              <a:t>者の管理</a:t>
            </a:r>
            <a:endParaRPr lang="en-US" altLang="ja-JP" sz="2400" dirty="0"/>
          </a:p>
          <a:p>
            <a:pPr>
              <a:spcBef>
                <a:spcPts val="1200"/>
              </a:spcBef>
            </a:pPr>
            <a:r>
              <a:rPr lang="ja-JP" altLang="en-US" sz="2400" b="1" dirty="0"/>
              <a:t>オンラインのチャット</a:t>
            </a:r>
            <a:endParaRPr lang="en-US" altLang="ja-JP" sz="2400" b="1" dirty="0"/>
          </a:p>
          <a:p>
            <a:pPr marL="0" indent="0">
              <a:spcBef>
                <a:spcPts val="1200"/>
              </a:spcBef>
              <a:buNone/>
            </a:pPr>
            <a:r>
              <a:rPr lang="ja-JP" altLang="en-US" sz="2400" dirty="0"/>
              <a:t>ユーザ間のメッセージの管理</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628003"/>
          </a:xfrm>
        </p:spPr>
        <p:txBody>
          <a:bodyPr>
            <a:normAutofit fontScale="90000"/>
          </a:bodyPr>
          <a:lstStyle/>
          <a:p>
            <a:r>
              <a:rPr lang="ja-JP" altLang="en-US" dirty="0">
                <a:latin typeface="Segoe UI" panose="020B0502040204020203" pitchFamily="34" charset="0"/>
              </a:rPr>
              <a:t>データベースの利用分野</a:t>
            </a:r>
            <a:br>
              <a:rPr lang="en-US" altLang="ja-JP" dirty="0">
                <a:latin typeface="Segoe UI" panose="020B0502040204020203" pitchFamily="34" charset="0"/>
              </a:rPr>
            </a:br>
            <a:r>
              <a:rPr lang="ja-JP" altLang="en-US" dirty="0">
                <a:latin typeface="Segoe UI" panose="020B0502040204020203" pitchFamily="34" charset="0"/>
              </a:rPr>
              <a:t>①オンラインコミュニケーション</a:t>
            </a:r>
            <a:endParaRPr lang="ja-JP" altLang="en-US" dirty="0"/>
          </a:p>
        </p:txBody>
      </p:sp>
    </p:spTree>
    <p:extLst>
      <p:ext uri="{BB962C8B-B14F-4D97-AF65-F5344CB8AC3E}">
        <p14:creationId xmlns:p14="http://schemas.microsoft.com/office/powerpoint/2010/main" val="358682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8242" r="28242"/>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37</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1043353"/>
            <a:ext cx="5108047" cy="5545015"/>
          </a:xfrm>
        </p:spPr>
        <p:txBody>
          <a:bodyPr>
            <a:normAutofit/>
          </a:bodyPr>
          <a:lstStyle/>
          <a:p>
            <a:pPr marL="0" indent="0">
              <a:spcBef>
                <a:spcPts val="1200"/>
              </a:spcBef>
              <a:buNone/>
            </a:pPr>
            <a:r>
              <a:rPr lang="ja-JP" altLang="en-US" sz="2400" b="1" dirty="0"/>
              <a:t>リアルタイムで安全，便利なサービスの提供．</a:t>
            </a:r>
            <a:endParaRPr lang="en-US" altLang="ja-JP" sz="2400" dirty="0"/>
          </a:p>
          <a:p>
            <a:pPr>
              <a:spcBef>
                <a:spcPts val="1200"/>
              </a:spcBef>
            </a:pPr>
            <a:r>
              <a:rPr lang="ja-JP" altLang="en-US" sz="2400" b="1" dirty="0"/>
              <a:t>オンラインの取引</a:t>
            </a:r>
            <a:endParaRPr lang="en-US" altLang="ja-JP" sz="2400" b="1" dirty="0"/>
          </a:p>
          <a:p>
            <a:pPr marL="0" indent="0">
              <a:spcBef>
                <a:spcPts val="1200"/>
              </a:spcBef>
              <a:buNone/>
            </a:pPr>
            <a:r>
              <a:rPr lang="ja-JP" altLang="en-US" sz="2400" dirty="0"/>
              <a:t>注文，支払い，配送状況問い合わせ</a:t>
            </a:r>
            <a:endParaRPr lang="en-US" altLang="ja-JP" sz="2400" dirty="0"/>
          </a:p>
          <a:p>
            <a:pPr>
              <a:spcBef>
                <a:spcPts val="1200"/>
              </a:spcBef>
            </a:pPr>
            <a:r>
              <a:rPr lang="ja-JP" altLang="en-US" sz="2400" b="1" dirty="0"/>
              <a:t>オンラインの銀行</a:t>
            </a:r>
            <a:endParaRPr lang="en-US" altLang="ja-JP" sz="2400" b="1" dirty="0"/>
          </a:p>
          <a:p>
            <a:pPr marL="0" indent="0">
              <a:spcBef>
                <a:spcPts val="1200"/>
              </a:spcBef>
              <a:buNone/>
            </a:pPr>
            <a:r>
              <a:rPr lang="ja-JP" altLang="en-US" sz="2400" dirty="0"/>
              <a:t>送金，残高照会，融資申請</a:t>
            </a:r>
            <a:endParaRPr lang="en-US" altLang="ja-JP" sz="2400" dirty="0"/>
          </a:p>
          <a:p>
            <a:pPr>
              <a:spcBef>
                <a:spcPts val="1200"/>
              </a:spcBef>
            </a:pPr>
            <a:r>
              <a:rPr lang="ja-JP" altLang="en-US" sz="2400" b="1" dirty="0"/>
              <a:t>オンラインの予約</a:t>
            </a:r>
            <a:endParaRPr lang="en-US" altLang="ja-JP" sz="2400" b="1" dirty="0"/>
          </a:p>
          <a:p>
            <a:pPr marL="0" indent="0">
              <a:spcBef>
                <a:spcPts val="1200"/>
              </a:spcBef>
              <a:buNone/>
            </a:pPr>
            <a:r>
              <a:rPr lang="ja-JP" altLang="en-US" sz="2400" dirty="0"/>
              <a:t>列車や飛行機などの座席予約</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628003"/>
          </a:xfrm>
        </p:spPr>
        <p:txBody>
          <a:bodyPr>
            <a:normAutofit fontScale="90000"/>
          </a:bodyPr>
          <a:lstStyle/>
          <a:p>
            <a:r>
              <a:rPr lang="ja-JP" altLang="en-US" dirty="0">
                <a:latin typeface="Segoe UI" panose="020B0502040204020203" pitchFamily="34" charset="0"/>
              </a:rPr>
              <a:t>データベースの利用分野</a:t>
            </a:r>
            <a:br>
              <a:rPr lang="en-US" altLang="ja-JP" dirty="0">
                <a:latin typeface="Segoe UI" panose="020B0502040204020203" pitchFamily="34" charset="0"/>
              </a:rPr>
            </a:br>
            <a:r>
              <a:rPr lang="ja-JP" altLang="en-US" dirty="0">
                <a:latin typeface="Segoe UI" panose="020B0502040204020203" pitchFamily="34" charset="0"/>
              </a:rPr>
              <a:t>②オンラインの取引</a:t>
            </a:r>
            <a:endParaRPr lang="ja-JP" altLang="en-US" dirty="0"/>
          </a:p>
        </p:txBody>
      </p:sp>
    </p:spTree>
    <p:extLst>
      <p:ext uri="{BB962C8B-B14F-4D97-AF65-F5344CB8AC3E}">
        <p14:creationId xmlns:p14="http://schemas.microsoft.com/office/powerpoint/2010/main" val="24950623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25519" r="25519"/>
          <a:stretch/>
        </p:blipFill>
        <p:spPr>
          <a:xfrm>
            <a:off x="4667250" y="0"/>
            <a:ext cx="4476750" cy="6865139"/>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a:xfrm>
            <a:off x="6457950" y="6356350"/>
            <a:ext cx="2057400" cy="365125"/>
          </a:xfrm>
        </p:spPr>
        <p:txBody>
          <a:bodyPr>
            <a:norm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E7DD4950-D159-4EF1-90C3-DB06CAAE7C11}" type="slidenum">
              <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38</a:t>
            </a:fld>
            <a:endParaRPr kumimoji="1" lang="ja-JP" altLang="en-US" sz="1800" b="0" i="0" u="none" strike="noStrike" kern="1200" cap="none" spc="0" normalizeH="0" baseline="0" noProof="0">
              <a:ln>
                <a:noFill/>
              </a:ln>
              <a:solidFill>
                <a:srgbClr val="FFFFFF"/>
              </a:solidFill>
              <a:effectLst/>
              <a:uLnTx/>
              <a:uFillTx/>
              <a:latin typeface="Arial" panose="020B0604020202020204" pitchFamily="34" charset="0"/>
              <a:ea typeface="メイリオ" panose="020B0604030504040204" pitchFamily="50" charset="-128"/>
              <a:cs typeface="+mn-cs"/>
            </a:endParaRPr>
          </a:p>
        </p:txBody>
      </p:sp>
      <p:sp>
        <p:nvSpPr>
          <p:cNvPr id="6" name="コンテンツ プレースホルダー 5">
            <a:extLst>
              <a:ext uri="{FF2B5EF4-FFF2-40B4-BE49-F238E27FC236}">
                <a16:creationId xmlns:a16="http://schemas.microsoft.com/office/drawing/2014/main" id="{AC1D10E3-8A1C-93DE-BAA9-EFB285F4F0DE}"/>
              </a:ext>
            </a:extLst>
          </p:cNvPr>
          <p:cNvSpPr>
            <a:spLocks noGrp="1"/>
          </p:cNvSpPr>
          <p:nvPr>
            <p:ph idx="1"/>
          </p:nvPr>
        </p:nvSpPr>
        <p:spPr>
          <a:xfrm>
            <a:off x="321845" y="961291"/>
            <a:ext cx="5108047" cy="5627077"/>
          </a:xfrm>
        </p:spPr>
        <p:txBody>
          <a:bodyPr>
            <a:normAutofit/>
          </a:bodyPr>
          <a:lstStyle/>
          <a:p>
            <a:pPr marL="0" indent="0">
              <a:spcBef>
                <a:spcPts val="1200"/>
              </a:spcBef>
              <a:buNone/>
            </a:pPr>
            <a:r>
              <a:rPr lang="ja-JP" altLang="en-US" sz="2400" b="1" dirty="0"/>
              <a:t>人工知能での学習による上達：</a:t>
            </a:r>
            <a:r>
              <a:rPr lang="ja-JP" altLang="en-US" sz="2400" b="1" dirty="0">
                <a:solidFill>
                  <a:srgbClr val="FF0000"/>
                </a:solidFill>
              </a:rPr>
              <a:t>データを使用</a:t>
            </a:r>
            <a:r>
              <a:rPr lang="ja-JP" altLang="en-US" sz="2400" dirty="0"/>
              <a:t>し，</a:t>
            </a:r>
            <a:r>
              <a:rPr lang="ja-JP" altLang="en-US" sz="2400" b="1" dirty="0"/>
              <a:t>学習</a:t>
            </a:r>
            <a:r>
              <a:rPr lang="ja-JP" altLang="en-US" sz="2400" dirty="0"/>
              <a:t>を通じて</a:t>
            </a:r>
            <a:r>
              <a:rPr lang="ja-JP" altLang="en-US" sz="2400" b="1" dirty="0"/>
              <a:t>知的能力を向上．</a:t>
            </a:r>
            <a:endParaRPr lang="en-US" altLang="ja-JP" sz="2400" dirty="0"/>
          </a:p>
          <a:p>
            <a:pPr>
              <a:spcBef>
                <a:spcPts val="1200"/>
              </a:spcBef>
            </a:pPr>
            <a:r>
              <a:rPr lang="en-US" altLang="ja-JP" sz="2400" b="1" dirty="0" err="1"/>
              <a:t>ChatGPT</a:t>
            </a:r>
            <a:r>
              <a:rPr lang="ja-JP" altLang="en-US" sz="2400" b="1" dirty="0"/>
              <a:t>などの対話型</a:t>
            </a:r>
            <a:r>
              <a:rPr lang="en-US" altLang="ja-JP" sz="2400" b="1" dirty="0"/>
              <a:t>AI</a:t>
            </a:r>
          </a:p>
          <a:p>
            <a:pPr marL="0" indent="0">
              <a:spcBef>
                <a:spcPts val="1200"/>
              </a:spcBef>
              <a:buNone/>
            </a:pPr>
            <a:r>
              <a:rPr lang="ja-JP" altLang="en-US" sz="2400" dirty="0"/>
              <a:t>（対話，自由なアイデア出し，</a:t>
            </a:r>
            <a:endParaRPr lang="en-US" altLang="ja-JP" sz="2400" dirty="0"/>
          </a:p>
          <a:p>
            <a:pPr marL="0" indent="0">
              <a:spcBef>
                <a:spcPts val="1200"/>
              </a:spcBef>
              <a:buNone/>
            </a:pPr>
            <a:r>
              <a:rPr lang="ja-JP" altLang="en-US" sz="2400" dirty="0"/>
              <a:t>要約，翻訳など）</a:t>
            </a:r>
            <a:endParaRPr lang="en-US" altLang="ja-JP" sz="2400" dirty="0"/>
          </a:p>
          <a:p>
            <a:pPr>
              <a:spcBef>
                <a:spcPts val="1200"/>
              </a:spcBef>
            </a:pPr>
            <a:r>
              <a:rPr lang="ja-JP" altLang="en-US" sz="2400" b="1" dirty="0"/>
              <a:t>医用画像や自動運転での画像理解</a:t>
            </a:r>
            <a:endParaRPr lang="en-US" altLang="ja-JP" sz="2400" b="1" dirty="0"/>
          </a:p>
          <a:p>
            <a:pPr marL="0" indent="0">
              <a:spcBef>
                <a:spcPts val="1200"/>
              </a:spcBef>
              <a:buNone/>
            </a:pPr>
            <a:r>
              <a:rPr lang="ja-JP" altLang="en-US" sz="2400" dirty="0"/>
              <a:t>（画像診断，物体認識など）</a:t>
            </a:r>
            <a:endParaRPr lang="en-US" altLang="ja-JP" sz="2400" dirty="0"/>
          </a:p>
          <a:p>
            <a:pPr>
              <a:spcBef>
                <a:spcPts val="1200"/>
              </a:spcBef>
            </a:pPr>
            <a:r>
              <a:rPr lang="ja-JP" altLang="en-US" sz="2400" b="1" dirty="0"/>
              <a:t>オンラインショッピングでの情報推薦</a:t>
            </a:r>
            <a:br>
              <a:rPr lang="en-US" altLang="ja-JP" sz="2400" dirty="0"/>
            </a:br>
            <a:r>
              <a:rPr lang="ja-JP" altLang="en-US" sz="2400" dirty="0"/>
              <a:t>（過去の履歴からの商品の順位付けなど）</a:t>
            </a:r>
            <a:endParaRPr lang="en-US" altLang="ja-JP" sz="2400" dirty="0"/>
          </a:p>
          <a:p>
            <a:pPr>
              <a:spcBef>
                <a:spcPts val="1200"/>
              </a:spcBef>
            </a:pPr>
            <a:endParaRPr lang="ja-JP" altLang="en-US" sz="2400" dirty="0"/>
          </a:p>
        </p:txBody>
      </p:sp>
      <p:sp>
        <p:nvSpPr>
          <p:cNvPr id="9" name="タイトル 8">
            <a:extLst>
              <a:ext uri="{FF2B5EF4-FFF2-40B4-BE49-F238E27FC236}">
                <a16:creationId xmlns:a16="http://schemas.microsoft.com/office/drawing/2014/main" id="{738A3EB0-E328-8FE0-E52B-B626E7063064}"/>
              </a:ext>
            </a:extLst>
          </p:cNvPr>
          <p:cNvSpPr>
            <a:spLocks noGrp="1"/>
          </p:cNvSpPr>
          <p:nvPr>
            <p:ph type="title"/>
          </p:nvPr>
        </p:nvSpPr>
        <p:spPr>
          <a:xfrm>
            <a:off x="321845" y="175028"/>
            <a:ext cx="8461208" cy="527561"/>
          </a:xfrm>
        </p:spPr>
        <p:txBody>
          <a:bodyPr>
            <a:normAutofit fontScale="90000"/>
          </a:bodyPr>
          <a:lstStyle/>
          <a:p>
            <a:r>
              <a:rPr lang="ja-JP" altLang="en-US" dirty="0">
                <a:latin typeface="Segoe UI" panose="020B0502040204020203" pitchFamily="34" charset="0"/>
              </a:rPr>
              <a:t>データベースの利用分野</a:t>
            </a:r>
            <a:br>
              <a:rPr lang="en-US" altLang="ja-JP" dirty="0">
                <a:latin typeface="Segoe UI" panose="020B0502040204020203" pitchFamily="34" charset="0"/>
              </a:rPr>
            </a:br>
            <a:r>
              <a:rPr lang="ja-JP" altLang="en-US" dirty="0">
                <a:latin typeface="Segoe UI" panose="020B0502040204020203" pitchFamily="34" charset="0"/>
              </a:rPr>
              <a:t>③人工知能</a:t>
            </a:r>
            <a:endParaRPr lang="ja-JP" altLang="en-US" dirty="0"/>
          </a:p>
        </p:txBody>
      </p:sp>
    </p:spTree>
    <p:extLst>
      <p:ext uri="{BB962C8B-B14F-4D97-AF65-F5344CB8AC3E}">
        <p14:creationId xmlns:p14="http://schemas.microsoft.com/office/powerpoint/2010/main" val="759606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88AE79A-3204-089C-AD99-023E2CB7E964}"/>
              </a:ext>
            </a:extLst>
          </p:cNvPr>
          <p:cNvSpPr>
            <a:spLocks noGrp="1"/>
          </p:cNvSpPr>
          <p:nvPr>
            <p:ph type="title"/>
          </p:nvPr>
        </p:nvSpPr>
        <p:spPr/>
        <p:txBody>
          <a:bodyPr>
            <a:normAutofit fontScale="90000"/>
          </a:bodyPr>
          <a:lstStyle/>
          <a:p>
            <a:r>
              <a:rPr kumimoji="1" lang="ja-JP" altLang="en-US" dirty="0"/>
              <a:t>データベースシステム</a:t>
            </a:r>
          </a:p>
        </p:txBody>
      </p:sp>
      <p:sp>
        <p:nvSpPr>
          <p:cNvPr id="3" name="コンテンツ プレースホルダー 2">
            <a:extLst>
              <a:ext uri="{FF2B5EF4-FFF2-40B4-BE49-F238E27FC236}">
                <a16:creationId xmlns:a16="http://schemas.microsoft.com/office/drawing/2014/main" id="{2B0FEFF0-9F58-B336-83C0-F8820C118B33}"/>
              </a:ext>
            </a:extLst>
          </p:cNvPr>
          <p:cNvSpPr>
            <a:spLocks noGrp="1"/>
          </p:cNvSpPr>
          <p:nvPr>
            <p:ph idx="1"/>
          </p:nvPr>
        </p:nvSpPr>
        <p:spPr/>
        <p:txBody>
          <a:bodyPr/>
          <a:lstStyle/>
          <a:p>
            <a:r>
              <a:rPr kumimoji="1" lang="ja-JP" altLang="en-US" dirty="0"/>
              <a:t>膨大なデータを整理し，必要な時にアクセスできるようにする「</a:t>
            </a:r>
            <a:r>
              <a:rPr kumimoji="1" lang="ja-JP" altLang="en-US" b="1" dirty="0"/>
              <a:t>データベースシステム</a:t>
            </a:r>
            <a:r>
              <a:rPr kumimoji="1" lang="ja-JP" altLang="en-US" dirty="0"/>
              <a:t>」</a:t>
            </a:r>
            <a:endParaRPr kumimoji="1" lang="en-US" altLang="ja-JP" dirty="0"/>
          </a:p>
          <a:p>
            <a:r>
              <a:rPr lang="ja-JP" altLang="en-US" dirty="0"/>
              <a:t>オンラインコミュニケーション，オンライン取引，人口知能（</a:t>
            </a:r>
            <a:r>
              <a:rPr lang="en-US" altLang="ja-JP" dirty="0"/>
              <a:t>AI</a:t>
            </a:r>
            <a:r>
              <a:rPr lang="ja-JP" altLang="en-US" dirty="0"/>
              <a:t>）など，社会を支える基盤である</a:t>
            </a:r>
            <a:endParaRPr kumimoji="1" lang="ja-JP" altLang="en-US" dirty="0"/>
          </a:p>
        </p:txBody>
      </p:sp>
      <p:sp>
        <p:nvSpPr>
          <p:cNvPr id="4" name="スライド番号プレースホルダー 3">
            <a:extLst>
              <a:ext uri="{FF2B5EF4-FFF2-40B4-BE49-F238E27FC236}">
                <a16:creationId xmlns:a16="http://schemas.microsoft.com/office/drawing/2014/main" id="{CA17E374-7349-857B-0D34-F822BE610ACC}"/>
              </a:ext>
            </a:extLst>
          </p:cNvPr>
          <p:cNvSpPr>
            <a:spLocks noGrp="1"/>
          </p:cNvSpPr>
          <p:nvPr>
            <p:ph type="sldNum" sz="quarter" idx="12"/>
          </p:nvPr>
        </p:nvSpPr>
        <p:spPr/>
        <p:txBody>
          <a:bodyPr/>
          <a:lstStyle/>
          <a:p>
            <a:fld id="{E205D82C-95A1-431E-8E38-AA614A14CDCF}" type="slidenum">
              <a:rPr kumimoji="1" lang="ja-JP" altLang="en-US" smtClean="0"/>
              <a:t>39</a:t>
            </a:fld>
            <a:endParaRPr kumimoji="1" lang="ja-JP" altLang="en-US"/>
          </a:p>
        </p:txBody>
      </p:sp>
    </p:spTree>
    <p:extLst>
      <p:ext uri="{BB962C8B-B14F-4D97-AF65-F5344CB8AC3E}">
        <p14:creationId xmlns:p14="http://schemas.microsoft.com/office/powerpoint/2010/main" val="65321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6521039" cy="1800401"/>
          </a:xfrm>
        </p:spPr>
        <p:txBody>
          <a:bodyPr>
            <a:normAutofit/>
          </a:bodyPr>
          <a:lstStyle/>
          <a:p>
            <a:r>
              <a:rPr kumimoji="1" lang="ja-JP" altLang="en-US" sz="4000" dirty="0"/>
              <a:t>情報工学はデジタル社会の発展に欠かせない</a:t>
            </a:r>
          </a:p>
        </p:txBody>
      </p:sp>
      <p:pic>
        <p:nvPicPr>
          <p:cNvPr id="6" name="図 5" descr="ノートパソコンを使っている女性&#10;&#10;自動的に生成された説明">
            <a:extLst>
              <a:ext uri="{FF2B5EF4-FFF2-40B4-BE49-F238E27FC236}">
                <a16:creationId xmlns:a16="http://schemas.microsoft.com/office/drawing/2014/main" id="{25EDAB0F-B502-96CC-49FA-80560967D48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225" r="2083"/>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softEdge rad="635000"/>
          </a:effectLst>
        </p:spPr>
      </p:pic>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Rectangle 1">
            <a:extLst>
              <a:ext uri="{FF2B5EF4-FFF2-40B4-BE49-F238E27FC236}">
                <a16:creationId xmlns:a16="http://schemas.microsoft.com/office/drawing/2014/main" id="{BD54F01F-35FE-5CCB-93A0-548EA36504D7}"/>
              </a:ext>
            </a:extLst>
          </p:cNvPr>
          <p:cNvSpPr>
            <a:spLocks noGrp="1" noChangeArrowheads="1"/>
          </p:cNvSpPr>
          <p:nvPr>
            <p:ph idx="1"/>
          </p:nvPr>
        </p:nvSpPr>
        <p:spPr bwMode="auto">
          <a:xfrm>
            <a:off x="430568" y="2141324"/>
            <a:ext cx="5061512" cy="404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ts val="1200"/>
              </a:spcBef>
              <a:spcAft>
                <a:spcPts val="1200"/>
              </a:spcAft>
              <a:buClrTx/>
              <a:buSzTx/>
              <a:buFontTx/>
              <a:buChar char="•"/>
              <a:tabLst/>
            </a:pPr>
            <a:r>
              <a:rPr kumimoji="0" lang="en-US" altLang="ja-JP" sz="2400" b="0" i="0" u="none" strike="noStrike" cap="none" normalizeH="0" baseline="0" dirty="0">
                <a:ln>
                  <a:noFill/>
                </a:ln>
                <a:solidFill>
                  <a:schemeClr val="tx1"/>
                </a:solidFill>
                <a:effectLst/>
                <a:latin typeface="Arial" panose="020B0604020202020204" pitchFamily="34" charset="0"/>
              </a:rPr>
              <a:t> </a:t>
            </a:r>
            <a:r>
              <a:rPr kumimoji="0" lang="ja-JP" altLang="ja-JP" sz="2400" b="0" i="0" u="none" strike="noStrike" cap="none" normalizeH="0" baseline="0" dirty="0">
                <a:ln>
                  <a:noFill/>
                </a:ln>
                <a:solidFill>
                  <a:schemeClr val="tx1"/>
                </a:solidFill>
                <a:effectLst/>
                <a:latin typeface="Arial" panose="020B0604020202020204" pitchFamily="34" charset="0"/>
              </a:rPr>
              <a:t>オンラインでの</a:t>
            </a:r>
            <a:r>
              <a:rPr kumimoji="0" lang="ja-JP" altLang="ja-JP" sz="2400" b="1" i="0" u="none" strike="noStrike" cap="none" normalizeH="0" baseline="0" dirty="0">
                <a:ln>
                  <a:noFill/>
                </a:ln>
                <a:solidFill>
                  <a:schemeClr val="tx1"/>
                </a:solidFill>
                <a:effectLst/>
                <a:latin typeface="Arial" panose="020B0604020202020204" pitchFamily="34" charset="0"/>
              </a:rPr>
              <a:t>交流・コミュニケーション</a:t>
            </a:r>
          </a:p>
          <a:p>
            <a:pPr marL="0" marR="0" lvl="0" indent="0" algn="l" defTabSz="914400" rtl="0" eaLnBrk="0" fontAlgn="base" latinLnBrk="0" hangingPunct="0">
              <a:lnSpc>
                <a:spcPct val="100000"/>
              </a:lnSpc>
              <a:spcBef>
                <a:spcPts val="1200"/>
              </a:spcBef>
              <a:spcAft>
                <a:spcPts val="600"/>
              </a:spcAft>
              <a:buClrTx/>
              <a:buSzTx/>
              <a:buFontTx/>
              <a:buChar char="•"/>
              <a:tabLst/>
            </a:pPr>
            <a:r>
              <a:rPr kumimoji="0" lang="en-US" altLang="ja-JP" sz="2400" b="0" i="0" u="none" strike="noStrike" cap="none" normalizeH="0" baseline="0" dirty="0">
                <a:ln>
                  <a:noFill/>
                </a:ln>
                <a:solidFill>
                  <a:schemeClr val="tx1"/>
                </a:solidFill>
                <a:effectLst/>
                <a:latin typeface="Arial" panose="020B0604020202020204" pitchFamily="34" charset="0"/>
              </a:rPr>
              <a:t> </a:t>
            </a:r>
            <a:r>
              <a:rPr kumimoji="0" lang="ja-JP" altLang="ja-JP" sz="2400" b="0" i="0" u="none" strike="noStrike" cap="none" normalizeH="0" baseline="0" dirty="0">
                <a:ln>
                  <a:noFill/>
                </a:ln>
                <a:solidFill>
                  <a:schemeClr val="tx1"/>
                </a:solidFill>
                <a:effectLst/>
                <a:latin typeface="Arial" panose="020B0604020202020204" pitchFamily="34" charset="0"/>
              </a:rPr>
              <a:t>動画配信，オンラインショッピングなどの</a:t>
            </a:r>
            <a:r>
              <a:rPr kumimoji="0" lang="ja-JP" altLang="ja-JP" sz="2400" b="1" i="0" u="none" strike="noStrike" cap="none" normalizeH="0" baseline="0" dirty="0">
                <a:ln>
                  <a:noFill/>
                </a:ln>
                <a:solidFill>
                  <a:schemeClr val="tx1"/>
                </a:solidFill>
                <a:effectLst/>
                <a:latin typeface="Arial" panose="020B0604020202020204" pitchFamily="34" charset="0"/>
              </a:rPr>
              <a:t>デジタルサービス</a:t>
            </a:r>
          </a:p>
          <a:p>
            <a:pPr marL="0" marR="0" lvl="0" indent="0" algn="l" defTabSz="914400" rtl="0" eaLnBrk="0" fontAlgn="base" latinLnBrk="0" hangingPunct="0">
              <a:lnSpc>
                <a:spcPct val="100000"/>
              </a:lnSpc>
              <a:spcBef>
                <a:spcPts val="1200"/>
              </a:spcBef>
              <a:spcAft>
                <a:spcPts val="600"/>
              </a:spcAft>
              <a:buClrTx/>
              <a:buSzTx/>
              <a:buFontTx/>
              <a:buChar char="•"/>
              <a:tabLst/>
            </a:pPr>
            <a:r>
              <a:rPr kumimoji="0" lang="en-US" altLang="ja-JP" sz="2400" b="1" i="0" u="none" strike="noStrike" cap="none" normalizeH="0" baseline="0" dirty="0">
                <a:ln>
                  <a:noFill/>
                </a:ln>
                <a:solidFill>
                  <a:schemeClr val="tx1"/>
                </a:solidFill>
                <a:effectLst/>
                <a:latin typeface="Arial" panose="020B0604020202020204" pitchFamily="34" charset="0"/>
              </a:rPr>
              <a:t> </a:t>
            </a:r>
            <a:r>
              <a:rPr kumimoji="0" lang="ja-JP" altLang="ja-JP" sz="2400" b="1" i="0" u="none" strike="noStrike" cap="none" normalizeH="0" baseline="0" dirty="0">
                <a:ln>
                  <a:noFill/>
                </a:ln>
                <a:solidFill>
                  <a:schemeClr val="tx1"/>
                </a:solidFill>
                <a:effectLst/>
                <a:latin typeface="Arial" panose="020B0604020202020204" pitchFamily="34" charset="0"/>
              </a:rPr>
              <a:t>膨大な情報</a:t>
            </a:r>
            <a:r>
              <a:rPr kumimoji="0" lang="ja-JP" altLang="ja-JP" sz="2400" b="0" i="0" u="none" strike="noStrike" cap="none" normalizeH="0" baseline="0" dirty="0">
                <a:ln>
                  <a:noFill/>
                </a:ln>
                <a:solidFill>
                  <a:schemeClr val="tx1"/>
                </a:solidFill>
                <a:effectLst/>
                <a:latin typeface="Arial" panose="020B0604020202020204" pitchFamily="34" charset="0"/>
              </a:rPr>
              <a:t>の管理・処理</a:t>
            </a:r>
          </a:p>
          <a:p>
            <a:pPr marL="0" marR="0" lvl="0" indent="0" algn="l" defTabSz="914400" rtl="0" eaLnBrk="0" fontAlgn="base" latinLnBrk="0" hangingPunct="0">
              <a:lnSpc>
                <a:spcPct val="100000"/>
              </a:lnSpc>
              <a:spcBef>
                <a:spcPts val="1200"/>
              </a:spcBef>
              <a:spcAft>
                <a:spcPts val="600"/>
              </a:spcAft>
              <a:buClrTx/>
              <a:buSzTx/>
              <a:buFontTx/>
              <a:buChar char="•"/>
              <a:tabLst/>
            </a:pPr>
            <a:r>
              <a:rPr kumimoji="0" lang="en-US" altLang="ja-JP" sz="2400" b="1" i="0" u="none" strike="noStrike" cap="none" normalizeH="0" baseline="0" dirty="0">
                <a:ln>
                  <a:noFill/>
                </a:ln>
                <a:solidFill>
                  <a:schemeClr val="tx1"/>
                </a:solidFill>
                <a:effectLst/>
                <a:latin typeface="Arial" panose="020B0604020202020204" pitchFamily="34" charset="0"/>
              </a:rPr>
              <a:t> </a:t>
            </a:r>
            <a:r>
              <a:rPr kumimoji="0" lang="ja-JP" altLang="ja-JP" sz="2400" b="1" i="0" u="none" strike="noStrike" cap="none" normalizeH="0" baseline="0" dirty="0">
                <a:ln>
                  <a:noFill/>
                </a:ln>
                <a:solidFill>
                  <a:schemeClr val="tx1"/>
                </a:solidFill>
                <a:effectLst/>
                <a:latin typeface="Arial" panose="020B0604020202020204" pitchFamily="34" charset="0"/>
              </a:rPr>
              <a:t>人間とAIの協働</a:t>
            </a:r>
          </a:p>
          <a:p>
            <a:pPr marL="0" marR="0" lvl="0" indent="0" algn="l" defTabSz="914400" rtl="0" eaLnBrk="0" fontAlgn="base" latinLnBrk="0" hangingPunct="0">
              <a:lnSpc>
                <a:spcPct val="100000"/>
              </a:lnSpc>
              <a:spcBef>
                <a:spcPts val="1200"/>
              </a:spcBef>
              <a:spcAft>
                <a:spcPts val="600"/>
              </a:spcAft>
              <a:buClrTx/>
              <a:buSzTx/>
              <a:buFontTx/>
              <a:buChar char="•"/>
              <a:tabLst/>
            </a:pPr>
            <a:r>
              <a:rPr kumimoji="0" lang="en-US" altLang="ja-JP" sz="2400" b="0" i="0" u="none" strike="noStrike" cap="none" normalizeH="0" baseline="0" dirty="0">
                <a:ln>
                  <a:noFill/>
                </a:ln>
                <a:solidFill>
                  <a:schemeClr val="tx1"/>
                </a:solidFill>
                <a:effectLst/>
                <a:latin typeface="Arial" panose="020B0604020202020204" pitchFamily="34" charset="0"/>
              </a:rPr>
              <a:t> </a:t>
            </a:r>
            <a:r>
              <a:rPr kumimoji="0" lang="ja-JP" altLang="ja-JP" sz="2400" b="0" i="0" u="none" strike="noStrike" cap="none" normalizeH="0" baseline="0" dirty="0">
                <a:ln>
                  <a:noFill/>
                </a:ln>
                <a:solidFill>
                  <a:schemeClr val="tx1"/>
                </a:solidFill>
                <a:effectLst/>
                <a:latin typeface="Arial" panose="020B0604020202020204" pitchFamily="34" charset="0"/>
              </a:rPr>
              <a:t>自動運転，医療，教育など様々な分野での</a:t>
            </a:r>
            <a:r>
              <a:rPr kumimoji="0" lang="ja-JP" altLang="ja-JP" sz="2400" b="1" i="0" u="none" strike="noStrike" cap="none" normalizeH="0" baseline="0" dirty="0">
                <a:ln>
                  <a:noFill/>
                </a:ln>
                <a:solidFill>
                  <a:schemeClr val="tx1"/>
                </a:solidFill>
                <a:effectLst/>
                <a:latin typeface="Arial" panose="020B0604020202020204" pitchFamily="34" charset="0"/>
              </a:rPr>
              <a:t>AI活用</a:t>
            </a:r>
            <a:endParaRPr kumimoji="0" lang="en-US" altLang="ja-JP" sz="24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658352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15-6</a:t>
            </a:r>
            <a:r>
              <a:rPr lang="ja-JP" altLang="en-US" dirty="0"/>
              <a:t>人工知能</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3172707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5665B6-9D80-458C-ABB8-4E9726586E50}"/>
              </a:ext>
            </a:extLst>
          </p:cNvPr>
          <p:cNvSpPr>
            <a:spLocks noGrp="1"/>
          </p:cNvSpPr>
          <p:nvPr>
            <p:ph type="title"/>
          </p:nvPr>
        </p:nvSpPr>
        <p:spPr/>
        <p:txBody>
          <a:bodyPr>
            <a:normAutofit fontScale="90000"/>
          </a:bodyPr>
          <a:lstStyle/>
          <a:p>
            <a:r>
              <a:rPr lang="ja-JP" altLang="en-US" dirty="0"/>
              <a:t>人工知能</a:t>
            </a:r>
            <a:endParaRPr kumimoji="1" lang="ja-JP" altLang="en-US" dirty="0"/>
          </a:p>
        </p:txBody>
      </p:sp>
      <p:sp>
        <p:nvSpPr>
          <p:cNvPr id="3" name="コンテンツ プレースホルダー 2">
            <a:extLst>
              <a:ext uri="{FF2B5EF4-FFF2-40B4-BE49-F238E27FC236}">
                <a16:creationId xmlns:a16="http://schemas.microsoft.com/office/drawing/2014/main" id="{ACF368F8-C711-4457-A709-6FBC7F1FDE83}"/>
              </a:ext>
            </a:extLst>
          </p:cNvPr>
          <p:cNvSpPr>
            <a:spLocks noGrp="1"/>
          </p:cNvSpPr>
          <p:nvPr>
            <p:ph idx="1"/>
          </p:nvPr>
        </p:nvSpPr>
        <p:spPr>
          <a:xfrm>
            <a:off x="321845" y="846252"/>
            <a:ext cx="8758360" cy="5690535"/>
          </a:xfrm>
        </p:spPr>
        <p:txBody>
          <a:bodyPr>
            <a:normAutofit/>
          </a:bodyPr>
          <a:lstStyle/>
          <a:p>
            <a:r>
              <a:rPr lang="ja-JP" altLang="en-US" b="1" i="0" dirty="0">
                <a:solidFill>
                  <a:srgbClr val="374151"/>
                </a:solidFill>
                <a:effectLst/>
                <a:latin typeface="Abadi" panose="020B0604020104020204" pitchFamily="34" charset="0"/>
              </a:rPr>
              <a:t>人工知能は，コンピュータが知的な能力を持つこと</a:t>
            </a:r>
            <a:endParaRPr lang="en-US" altLang="ja-JP" b="1" i="0" dirty="0">
              <a:solidFill>
                <a:srgbClr val="374151"/>
              </a:solidFill>
              <a:effectLst/>
              <a:latin typeface="Abadi" panose="020B0604020104020204" pitchFamily="34" charset="0"/>
            </a:endParaRPr>
          </a:p>
          <a:p>
            <a:pPr marL="0" indent="0">
              <a:buNone/>
            </a:pPr>
            <a:endParaRPr lang="en-US" altLang="ja-JP" b="0" i="0" dirty="0">
              <a:solidFill>
                <a:srgbClr val="374151"/>
              </a:solidFill>
              <a:effectLst/>
              <a:latin typeface="Abadi" panose="020B0604020104020204" pitchFamily="34" charset="0"/>
            </a:endParaRPr>
          </a:p>
          <a:p>
            <a:pPr marL="0" indent="0">
              <a:buNone/>
            </a:pPr>
            <a:r>
              <a:rPr lang="ja-JP" altLang="en-US" b="0" i="0" dirty="0">
                <a:solidFill>
                  <a:srgbClr val="374151"/>
                </a:solidFill>
                <a:effectLst/>
                <a:latin typeface="Abadi" panose="020B0604020104020204" pitchFamily="34" charset="0"/>
              </a:rPr>
              <a:t>知能：思考や判断などの能力</a:t>
            </a:r>
            <a:endParaRPr lang="en-US" altLang="ja-JP" b="0" i="0" dirty="0">
              <a:solidFill>
                <a:srgbClr val="374151"/>
              </a:solidFill>
              <a:effectLst/>
              <a:latin typeface="Abadi" panose="020B0604020104020204" pitchFamily="34" charset="0"/>
            </a:endParaRPr>
          </a:p>
          <a:p>
            <a:pPr marL="0" indent="0">
              <a:buNone/>
            </a:pPr>
            <a:r>
              <a:rPr lang="ja-JP" altLang="en-US" dirty="0">
                <a:solidFill>
                  <a:srgbClr val="374151"/>
                </a:solidFill>
                <a:latin typeface="Abadi" panose="020B0604020104020204" pitchFamily="34" charset="0"/>
              </a:rPr>
              <a:t>知識：</a:t>
            </a:r>
            <a:r>
              <a:rPr lang="ja-JP" altLang="en-US" b="0" i="0" dirty="0">
                <a:solidFill>
                  <a:srgbClr val="374151"/>
                </a:solidFill>
                <a:effectLst/>
                <a:latin typeface="Abadi" panose="020B0604020104020204" pitchFamily="34" charset="0"/>
              </a:rPr>
              <a:t>情報を扱う能力</a:t>
            </a:r>
            <a:endParaRPr lang="en-US" altLang="ja-JP" b="0" i="0" dirty="0">
              <a:solidFill>
                <a:srgbClr val="374151"/>
              </a:solidFill>
              <a:effectLst/>
              <a:latin typeface="Abadi" panose="020B0604020104020204" pitchFamily="34" charset="0"/>
            </a:endParaRPr>
          </a:p>
          <a:p>
            <a:pPr marL="0" indent="0">
              <a:buNone/>
            </a:pPr>
            <a:r>
              <a:rPr lang="ja-JP" altLang="en-US" b="0" i="0" dirty="0">
                <a:solidFill>
                  <a:srgbClr val="374151"/>
                </a:solidFill>
                <a:effectLst/>
                <a:latin typeface="Abadi" panose="020B0604020104020204" pitchFamily="34" charset="0"/>
              </a:rPr>
              <a:t>学習：知的な能力が上達できる能力</a:t>
            </a:r>
            <a:endParaRPr lang="en-US" altLang="ja-JP" b="0" i="0" dirty="0">
              <a:solidFill>
                <a:srgbClr val="374151"/>
              </a:solidFill>
              <a:effectLst/>
              <a:latin typeface="Abadi" panose="020B0604020104020204" pitchFamily="34" charset="0"/>
            </a:endParaRPr>
          </a:p>
          <a:p>
            <a:pPr marL="0" indent="0">
              <a:buNone/>
            </a:pPr>
            <a:endParaRPr kumimoji="1" lang="en-US" altLang="ja-JP" dirty="0">
              <a:solidFill>
                <a:srgbClr val="374151"/>
              </a:solidFill>
              <a:latin typeface="Abadi" panose="020B0604020104020204" pitchFamily="34" charset="0"/>
            </a:endParaRPr>
          </a:p>
        </p:txBody>
      </p:sp>
      <p:sp>
        <p:nvSpPr>
          <p:cNvPr id="4" name="スライド番号プレースホルダー 3">
            <a:extLst>
              <a:ext uri="{FF2B5EF4-FFF2-40B4-BE49-F238E27FC236}">
                <a16:creationId xmlns:a16="http://schemas.microsoft.com/office/drawing/2014/main" id="{5CAE18CF-38B1-432B-9CEF-07EC371699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94427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357698" cy="671225"/>
          </a:xfrm>
        </p:spPr>
        <p:txBody>
          <a:bodyPr>
            <a:normAutofit/>
          </a:bodyPr>
          <a:lstStyle/>
          <a:p>
            <a:r>
              <a:rPr kumimoji="1" lang="ja-JP" altLang="en-US" dirty="0"/>
              <a:t>車両の発見・検知</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9" name="正方形/長方形 8">
            <a:extLst>
              <a:ext uri="{FF2B5EF4-FFF2-40B4-BE49-F238E27FC236}">
                <a16:creationId xmlns:a16="http://schemas.microsoft.com/office/drawing/2014/main" id="{2AF3BA67-FF4A-4519-9BA9-25AF9C64644F}"/>
              </a:ext>
            </a:extLst>
          </p:cNvPr>
          <p:cNvSpPr/>
          <p:nvPr/>
        </p:nvSpPr>
        <p:spPr>
          <a:xfrm>
            <a:off x="269595" y="5336481"/>
            <a:ext cx="881170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人工知能は，車両の場所と</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向き</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（前なのか後ろなのか）を素早く発見できるようになってきた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Dlib</a:t>
            </a:r>
            <a:r>
              <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を使用）</a:t>
            </a:r>
          </a:p>
        </p:txBody>
      </p:sp>
      <p:pic>
        <p:nvPicPr>
          <p:cNvPr id="5" name="図 4">
            <a:extLst>
              <a:ext uri="{FF2B5EF4-FFF2-40B4-BE49-F238E27FC236}">
                <a16:creationId xmlns:a16="http://schemas.microsoft.com/office/drawing/2014/main" id="{91F5AF4F-B664-4B78-A1DA-56FD7A82D1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3979"/>
            <a:ext cx="9144000" cy="3610042"/>
          </a:xfrm>
          <a:prstGeom prst="rect">
            <a:avLst/>
          </a:prstGeom>
        </p:spPr>
      </p:pic>
    </p:spTree>
    <p:extLst>
      <p:ext uri="{BB962C8B-B14F-4D97-AF65-F5344CB8AC3E}">
        <p14:creationId xmlns:p14="http://schemas.microsoft.com/office/powerpoint/2010/main" val="2533185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1801" y="175028"/>
            <a:ext cx="8741252" cy="469865"/>
          </a:xfrm>
        </p:spPr>
        <p:txBody>
          <a:bodyPr>
            <a:noAutofit/>
          </a:bodyPr>
          <a:lstStyle/>
          <a:p>
            <a:r>
              <a:rPr kumimoji="1" lang="ja-JP" altLang="en-US" dirty="0"/>
              <a:t>人や自転車などの，オブジェクトの発見・検知</a:t>
            </a:r>
          </a:p>
        </p:txBody>
      </p:sp>
      <p:sp>
        <p:nvSpPr>
          <p:cNvPr id="3" name="コンテンツ プレースホルダー 2"/>
          <p:cNvSpPr>
            <a:spLocks noGrp="1"/>
          </p:cNvSpPr>
          <p:nvPr>
            <p:ph idx="1"/>
          </p:nvPr>
        </p:nvSpPr>
        <p:spPr>
          <a:xfrm>
            <a:off x="151529" y="4828047"/>
            <a:ext cx="9326879" cy="1854925"/>
          </a:xfrm>
        </p:spPr>
        <p:txBody>
          <a:bodyPr>
            <a:normAutofit/>
          </a:bodyPr>
          <a:lstStyle/>
          <a:p>
            <a:r>
              <a:rPr kumimoji="1" lang="ja-JP" altLang="en-US" sz="2400" dirty="0"/>
              <a:t>人間の「目」</a:t>
            </a:r>
            <a:r>
              <a:rPr lang="ja-JP" altLang="en-US" sz="2400" dirty="0"/>
              <a:t>の一部機能</a:t>
            </a:r>
            <a:r>
              <a:rPr kumimoji="1" lang="ja-JP" altLang="en-US" sz="2400" dirty="0"/>
              <a:t>をコンピュータで再現．</a:t>
            </a:r>
            <a:endParaRPr kumimoji="1" lang="en-US" altLang="ja-JP" sz="2400" dirty="0"/>
          </a:p>
          <a:p>
            <a:pPr marL="0" indent="0">
              <a:buNone/>
            </a:pPr>
            <a:r>
              <a:rPr kumimoji="1" lang="ja-JP" altLang="en-US" sz="2400" dirty="0"/>
              <a:t>画像の中の</a:t>
            </a:r>
            <a:r>
              <a:rPr lang="ja-JP" altLang="en-US" sz="2400" dirty="0"/>
              <a:t>オブジェクト</a:t>
            </a:r>
            <a:r>
              <a:rPr kumimoji="1" lang="ja-JP" altLang="en-US" sz="2400" dirty="0"/>
              <a:t>を，</a:t>
            </a:r>
            <a:r>
              <a:rPr kumimoji="1" lang="ja-JP" altLang="en-US" sz="2400" b="1" dirty="0">
                <a:solidFill>
                  <a:srgbClr val="C00000"/>
                </a:solidFill>
              </a:rPr>
              <a:t>人工知能</a:t>
            </a:r>
            <a:r>
              <a:rPr kumimoji="1" lang="ja-JP" altLang="en-US" sz="2400" dirty="0"/>
              <a:t>が発見・検知</a:t>
            </a:r>
            <a:endParaRPr lang="en-US" altLang="ja-JP" sz="2400" dirty="0"/>
          </a:p>
          <a:p>
            <a:endParaRPr lang="en-US" altLang="ja-JP" sz="2400" dirty="0"/>
          </a:p>
          <a:p>
            <a:pPr marL="0" indent="0">
              <a:buNone/>
            </a:pPr>
            <a:endParaRPr kumimoji="1" lang="en-US" altLang="ja-JP" sz="2400" dirty="0"/>
          </a:p>
          <a:p>
            <a:pPr marL="0" indent="0">
              <a:buNone/>
            </a:pPr>
            <a:endParaRPr lang="en-US" altLang="ja-JP" sz="2400" dirty="0"/>
          </a:p>
          <a:p>
            <a:endParaRPr lang="en-US" altLang="ja-JP" dirty="0"/>
          </a:p>
          <a:p>
            <a:endParaRPr kumimoji="1" lang="en-US" altLang="ja-JP" dirty="0"/>
          </a:p>
          <a:p>
            <a:endParaRPr lang="en-US" altLang="ja-JP"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8" name="正方形/長方形 7"/>
          <p:cNvSpPr/>
          <p:nvPr/>
        </p:nvSpPr>
        <p:spPr>
          <a:xfrm>
            <a:off x="1727912" y="3771433"/>
            <a:ext cx="1107996" cy="46166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元画像</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9" name="正方形/長方形 8"/>
          <p:cNvSpPr/>
          <p:nvPr/>
        </p:nvSpPr>
        <p:spPr>
          <a:xfrm>
            <a:off x="4756710" y="3841639"/>
            <a:ext cx="4185761" cy="8309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人工知能による読み取り結果</a:t>
            </a:r>
            <a:endPar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0" lang="en-US" altLang="ja-JP" sz="2400" b="0" i="0" u="none" strike="noStrike" kern="1200" cap="none" spc="0" normalizeH="0" baseline="0" noProof="0" dirty="0" err="1">
                <a:ln>
                  <a:noFill/>
                </a:ln>
                <a:solidFill>
                  <a:prstClr val="black"/>
                </a:solidFill>
                <a:effectLst/>
                <a:uLnTx/>
                <a:uFillTx/>
                <a:latin typeface="Calibri" panose="020F0502020204030204"/>
                <a:ea typeface="メイリオ" panose="020B0604030504040204" pitchFamily="50" charset="-128"/>
                <a:cs typeface="+mn-cs"/>
              </a:rPr>
              <a:t>DeepLabv3</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r>
              <a:rPr kumimoji="0" lang="ja-JP" altLang="en-US"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を使用</a:t>
            </a:r>
            <a:r>
              <a:rPr kumimoji="0" lang="en-US" altLang="ja-JP" sz="24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a:t>
            </a:r>
          </a:p>
        </p:txBody>
      </p:sp>
      <p:pic>
        <p:nvPicPr>
          <p:cNvPr id="1026" name="Picture 2" descr="2.png">
            <a:extLst>
              <a:ext uri="{FF2B5EF4-FFF2-40B4-BE49-F238E27FC236}">
                <a16:creationId xmlns:a16="http://schemas.microsoft.com/office/drawing/2014/main" id="{E92603C5-7D78-49B6-8DD0-888999C70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01" y="1240446"/>
            <a:ext cx="4547160" cy="2268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94.png">
            <a:extLst>
              <a:ext uri="{FF2B5EF4-FFF2-40B4-BE49-F238E27FC236}">
                <a16:creationId xmlns:a16="http://schemas.microsoft.com/office/drawing/2014/main" id="{FD6C3C52-D0C7-42A4-9473-C436C2253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2582" y="1191599"/>
            <a:ext cx="4731418" cy="235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935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8AF42A-8EF9-4FA5-BC8D-4ABD1BBB24B4}"/>
              </a:ext>
            </a:extLst>
          </p:cNvPr>
          <p:cNvSpPr>
            <a:spLocks noGrp="1"/>
          </p:cNvSpPr>
          <p:nvPr>
            <p:ph type="title"/>
          </p:nvPr>
        </p:nvSpPr>
        <p:spPr/>
        <p:txBody>
          <a:bodyPr>
            <a:normAutofit fontScale="90000"/>
          </a:bodyPr>
          <a:lstStyle/>
          <a:p>
            <a:r>
              <a:rPr lang="ja-JP" altLang="en-US" dirty="0"/>
              <a:t>人体の向き，ポーズの読み取り</a:t>
            </a:r>
            <a:endParaRPr kumimoji="1" lang="ja-JP" altLang="en-US" dirty="0"/>
          </a:p>
        </p:txBody>
      </p:sp>
      <p:sp>
        <p:nvSpPr>
          <p:cNvPr id="3" name="コンテンツ プレースホルダー 2">
            <a:extLst>
              <a:ext uri="{FF2B5EF4-FFF2-40B4-BE49-F238E27FC236}">
                <a16:creationId xmlns:a16="http://schemas.microsoft.com/office/drawing/2014/main" id="{49BD1F1C-5D40-4601-98E8-6D164984F5B6}"/>
              </a:ext>
            </a:extLst>
          </p:cNvPr>
          <p:cNvSpPr>
            <a:spLocks noGrp="1"/>
          </p:cNvSpPr>
          <p:nvPr>
            <p:ph idx="1"/>
          </p:nvPr>
        </p:nvSpPr>
        <p:spPr>
          <a:xfrm>
            <a:off x="321845" y="5655013"/>
            <a:ext cx="8461208" cy="524406"/>
          </a:xfrm>
        </p:spPr>
        <p:txBody>
          <a:bodyPr/>
          <a:lstStyle/>
          <a:p>
            <a:r>
              <a:rPr kumimoji="1" lang="ja-JP" altLang="en-US" dirty="0"/>
              <a:t>写真やビデオから，人体の姿勢を読み取り</a:t>
            </a:r>
          </a:p>
        </p:txBody>
      </p:sp>
      <p:sp>
        <p:nvSpPr>
          <p:cNvPr id="4" name="スライド番号プレースホルダー 3">
            <a:extLst>
              <a:ext uri="{FF2B5EF4-FFF2-40B4-BE49-F238E27FC236}">
                <a16:creationId xmlns:a16="http://schemas.microsoft.com/office/drawing/2014/main" id="{29B5DF9C-2C4D-4889-9A07-5A3124BB4B9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38AEFA14-D7A2-4B56-A9CC-136DB5A75A53}"/>
              </a:ext>
            </a:extLst>
          </p:cNvPr>
          <p:cNvPicPr>
            <a:picLocks noChangeAspect="1"/>
          </p:cNvPicPr>
          <p:nvPr/>
        </p:nvPicPr>
        <p:blipFill>
          <a:blip r:embed="rId2"/>
          <a:stretch>
            <a:fillRect/>
          </a:stretch>
        </p:blipFill>
        <p:spPr>
          <a:xfrm>
            <a:off x="229912" y="678581"/>
            <a:ext cx="3207195" cy="4674894"/>
          </a:xfrm>
          <a:prstGeom prst="rect">
            <a:avLst/>
          </a:prstGeom>
        </p:spPr>
      </p:pic>
      <p:pic>
        <p:nvPicPr>
          <p:cNvPr id="6" name="図 5">
            <a:extLst>
              <a:ext uri="{FF2B5EF4-FFF2-40B4-BE49-F238E27FC236}">
                <a16:creationId xmlns:a16="http://schemas.microsoft.com/office/drawing/2014/main" id="{52228A2C-B81F-4045-97E9-1361307C17D7}"/>
              </a:ext>
            </a:extLst>
          </p:cNvPr>
          <p:cNvPicPr>
            <a:picLocks noChangeAspect="1"/>
          </p:cNvPicPr>
          <p:nvPr/>
        </p:nvPicPr>
        <p:blipFill>
          <a:blip r:embed="rId3"/>
          <a:stretch>
            <a:fillRect/>
          </a:stretch>
        </p:blipFill>
        <p:spPr>
          <a:xfrm>
            <a:off x="3437107" y="1224961"/>
            <a:ext cx="5650117" cy="3582134"/>
          </a:xfrm>
          <a:prstGeom prst="rect">
            <a:avLst/>
          </a:prstGeom>
        </p:spPr>
      </p:pic>
    </p:spTree>
    <p:extLst>
      <p:ext uri="{BB962C8B-B14F-4D97-AF65-F5344CB8AC3E}">
        <p14:creationId xmlns:p14="http://schemas.microsoft.com/office/powerpoint/2010/main" val="571866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3BC2C-76B3-4EDB-9CE2-EEFC272494DC}"/>
              </a:ext>
            </a:extLst>
          </p:cNvPr>
          <p:cNvSpPr>
            <a:spLocks noGrp="1"/>
          </p:cNvSpPr>
          <p:nvPr>
            <p:ph type="title"/>
          </p:nvPr>
        </p:nvSpPr>
        <p:spPr/>
        <p:txBody>
          <a:bodyPr>
            <a:normAutofit fontScale="90000"/>
          </a:bodyPr>
          <a:lstStyle/>
          <a:p>
            <a:r>
              <a:rPr kumimoji="1" lang="ja-JP" altLang="en-US" dirty="0"/>
              <a:t>翻訳</a:t>
            </a:r>
            <a:r>
              <a:rPr lang="ja-JP" altLang="en-US" dirty="0"/>
              <a:t>を行うオンラインサービス</a:t>
            </a:r>
            <a:endParaRPr kumimoji="1" lang="ja-JP" altLang="en-US" dirty="0"/>
          </a:p>
        </p:txBody>
      </p:sp>
      <p:sp>
        <p:nvSpPr>
          <p:cNvPr id="4" name="スライド番号プレースホルダー 3">
            <a:extLst>
              <a:ext uri="{FF2B5EF4-FFF2-40B4-BE49-F238E27FC236}">
                <a16:creationId xmlns:a16="http://schemas.microsoft.com/office/drawing/2014/main" id="{A0C18B43-4E6A-480E-A236-08E8CCF3E1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A8B69712-EAE3-4183-B2A8-826BF0DB2BBE}"/>
              </a:ext>
            </a:extLst>
          </p:cNvPr>
          <p:cNvPicPr>
            <a:picLocks noChangeAspect="1"/>
          </p:cNvPicPr>
          <p:nvPr/>
        </p:nvPicPr>
        <p:blipFill>
          <a:blip r:embed="rId2"/>
          <a:stretch>
            <a:fillRect/>
          </a:stretch>
        </p:blipFill>
        <p:spPr>
          <a:xfrm>
            <a:off x="321845" y="2210593"/>
            <a:ext cx="7762875" cy="2436813"/>
          </a:xfrm>
          <a:prstGeom prst="rect">
            <a:avLst/>
          </a:prstGeom>
        </p:spPr>
      </p:pic>
      <p:sp>
        <p:nvSpPr>
          <p:cNvPr id="6" name="テキスト ボックス 2">
            <a:extLst>
              <a:ext uri="{FF2B5EF4-FFF2-40B4-BE49-F238E27FC236}">
                <a16:creationId xmlns:a16="http://schemas.microsoft.com/office/drawing/2014/main" id="{A9C2E803-5EFA-440F-8470-22070A2C08A6}"/>
              </a:ext>
            </a:extLst>
          </p:cNvPr>
          <p:cNvSpPr txBox="1"/>
          <p:nvPr/>
        </p:nvSpPr>
        <p:spPr>
          <a:xfrm>
            <a:off x="1206655" y="5122423"/>
            <a:ext cx="6945043" cy="461665"/>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DeepL</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URL: https://</a:t>
            </a:r>
            <a:r>
              <a:rPr kumimoji="1" lang="en-US" altLang="ja-JP" sz="24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www.deepl.com</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/ja/translator</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コンテンツ プレースホルダー 2">
            <a:extLst>
              <a:ext uri="{FF2B5EF4-FFF2-40B4-BE49-F238E27FC236}">
                <a16:creationId xmlns:a16="http://schemas.microsoft.com/office/drawing/2014/main" id="{801F3FED-6EDC-4ADC-B1D0-3156E63A042B}"/>
              </a:ext>
            </a:extLst>
          </p:cNvPr>
          <p:cNvSpPr txBox="1">
            <a:spLocks noGrp="1"/>
          </p:cNvSpPr>
          <p:nvPr>
            <p:ph idx="1"/>
          </p:nvPr>
        </p:nvSpPr>
        <p:spPr>
          <a:xfrm>
            <a:off x="322263" y="846138"/>
            <a:ext cx="8184063" cy="89844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dirty="0"/>
              <a:t>Web</a:t>
            </a:r>
            <a:r>
              <a:rPr lang="ja-JP" altLang="en-US" dirty="0"/>
              <a:t>ブラウザで動く</a:t>
            </a:r>
          </a:p>
        </p:txBody>
      </p:sp>
    </p:spTree>
    <p:extLst>
      <p:ext uri="{BB962C8B-B14F-4D97-AF65-F5344CB8AC3E}">
        <p14:creationId xmlns:p14="http://schemas.microsoft.com/office/powerpoint/2010/main" val="37394095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0AECB8-ED36-7497-D92F-4D701079C568}"/>
              </a:ext>
            </a:extLst>
          </p:cNvPr>
          <p:cNvSpPr>
            <a:spLocks noGrp="1"/>
          </p:cNvSpPr>
          <p:nvPr>
            <p:ph type="title"/>
          </p:nvPr>
        </p:nvSpPr>
        <p:spPr/>
        <p:txBody>
          <a:bodyPr>
            <a:normAutofit fontScale="90000"/>
          </a:bodyPr>
          <a:lstStyle/>
          <a:p>
            <a:r>
              <a:rPr kumimoji="1" lang="ja-JP" altLang="en-US" dirty="0"/>
              <a:t>人工知能</a:t>
            </a:r>
          </a:p>
        </p:txBody>
      </p:sp>
      <p:sp>
        <p:nvSpPr>
          <p:cNvPr id="3" name="コンテンツ プレースホルダー 2">
            <a:extLst>
              <a:ext uri="{FF2B5EF4-FFF2-40B4-BE49-F238E27FC236}">
                <a16:creationId xmlns:a16="http://schemas.microsoft.com/office/drawing/2014/main" id="{1BF288E1-A3FF-578D-1E67-3241D9776838}"/>
              </a:ext>
            </a:extLst>
          </p:cNvPr>
          <p:cNvSpPr>
            <a:spLocks noGrp="1"/>
          </p:cNvSpPr>
          <p:nvPr>
            <p:ph idx="1"/>
          </p:nvPr>
        </p:nvSpPr>
        <p:spPr/>
        <p:txBody>
          <a:bodyPr>
            <a:noAutofit/>
          </a:bodyPr>
          <a:lstStyle/>
          <a:p>
            <a:r>
              <a:rPr lang="ja-JP" altLang="en-US" sz="2400" b="1" i="0" dirty="0">
                <a:solidFill>
                  <a:srgbClr val="374151"/>
                </a:solidFill>
                <a:effectLst/>
                <a:latin typeface="Abadi" panose="020B0604020104020204" pitchFamily="34" charset="0"/>
              </a:rPr>
              <a:t>人工知能（</a:t>
            </a:r>
            <a:r>
              <a:rPr lang="en-US" altLang="ja-JP" sz="2400" b="1" i="0" dirty="0">
                <a:solidFill>
                  <a:srgbClr val="374151"/>
                </a:solidFill>
                <a:effectLst/>
                <a:latin typeface="Abadi" panose="020B0604020104020204" pitchFamily="34" charset="0"/>
              </a:rPr>
              <a:t>AI</a:t>
            </a:r>
            <a:r>
              <a:rPr lang="ja-JP" altLang="en-US" sz="2400" b="1" i="0" dirty="0">
                <a:solidFill>
                  <a:srgbClr val="374151"/>
                </a:solidFill>
                <a:effectLst/>
                <a:latin typeface="Abadi" panose="020B0604020104020204" pitchFamily="34" charset="0"/>
              </a:rPr>
              <a:t>）の究極の目標は，コンピュータで人間の知能を模倣すること</a:t>
            </a:r>
          </a:p>
          <a:p>
            <a:r>
              <a:rPr lang="ja-JP" altLang="en-US" sz="2400" i="0" dirty="0">
                <a:solidFill>
                  <a:srgbClr val="374151"/>
                </a:solidFill>
                <a:effectLst/>
                <a:latin typeface="Abadi" panose="020B0604020104020204" pitchFamily="34" charset="0"/>
              </a:rPr>
              <a:t>学習，問題解決，パターン認識，対話などを行う</a:t>
            </a:r>
          </a:p>
          <a:p>
            <a:r>
              <a:rPr lang="en-US" altLang="ja-JP" sz="2400" b="1" i="0" dirty="0">
                <a:solidFill>
                  <a:srgbClr val="374151"/>
                </a:solidFill>
                <a:effectLst/>
                <a:latin typeface="Abadi" panose="020B0604020104020204" pitchFamily="34" charset="0"/>
              </a:rPr>
              <a:t>AI</a:t>
            </a:r>
            <a:r>
              <a:rPr lang="ja-JP" altLang="en-US" sz="2400" b="1" i="0" dirty="0">
                <a:solidFill>
                  <a:srgbClr val="374151"/>
                </a:solidFill>
                <a:effectLst/>
                <a:latin typeface="Abadi" panose="020B0604020104020204" pitchFamily="34" charset="0"/>
              </a:rPr>
              <a:t>は，すでに，私たちの日常生活に深く浸透している</a:t>
            </a:r>
          </a:p>
          <a:p>
            <a:pPr marL="0" indent="0">
              <a:buNone/>
            </a:pPr>
            <a:r>
              <a:rPr lang="ja-JP" altLang="en-US" sz="2400" i="0" dirty="0">
                <a:solidFill>
                  <a:srgbClr val="374151"/>
                </a:solidFill>
                <a:effectLst/>
                <a:latin typeface="Abadi" panose="020B0604020104020204" pitchFamily="34" charset="0"/>
              </a:rPr>
              <a:t>例： スマートフォンの音声アシスタント</a:t>
            </a:r>
          </a:p>
          <a:p>
            <a:pPr marL="0" indent="0">
              <a:buNone/>
            </a:pPr>
            <a:r>
              <a:rPr lang="ja-JP" altLang="en-US" sz="2400" i="0" dirty="0">
                <a:solidFill>
                  <a:srgbClr val="374151"/>
                </a:solidFill>
                <a:effectLst/>
                <a:latin typeface="Abadi" panose="020B0604020104020204" pitchFamily="34" charset="0"/>
              </a:rPr>
              <a:t>自動運転車</a:t>
            </a:r>
          </a:p>
          <a:p>
            <a:r>
              <a:rPr lang="ja-JP" altLang="en-US" sz="2400" b="1" dirty="0">
                <a:solidFill>
                  <a:srgbClr val="374151"/>
                </a:solidFill>
                <a:latin typeface="Abadi" panose="020B0604020104020204" pitchFamily="34" charset="0"/>
              </a:rPr>
              <a:t>生活と社会が大きく変化</a:t>
            </a:r>
            <a:endParaRPr kumimoji="1" lang="ja-JP" altLang="en-US" sz="2400" dirty="0"/>
          </a:p>
        </p:txBody>
      </p:sp>
      <p:sp>
        <p:nvSpPr>
          <p:cNvPr id="4" name="スライド番号プレースホルダー 3">
            <a:extLst>
              <a:ext uri="{FF2B5EF4-FFF2-40B4-BE49-F238E27FC236}">
                <a16:creationId xmlns:a16="http://schemas.microsoft.com/office/drawing/2014/main" id="{844366E9-6E58-4342-E13B-A0C676F3DEA2}"/>
              </a:ext>
            </a:extLst>
          </p:cNvPr>
          <p:cNvSpPr>
            <a:spLocks noGrp="1"/>
          </p:cNvSpPr>
          <p:nvPr>
            <p:ph type="sldNum" sz="quarter" idx="12"/>
          </p:nvPr>
        </p:nvSpPr>
        <p:spPr/>
        <p:txBody>
          <a:bodyPr/>
          <a:lstStyle/>
          <a:p>
            <a:fld id="{E205D82C-95A1-431E-8E38-AA614A14CDCF}" type="slidenum">
              <a:rPr kumimoji="1" lang="ja-JP" altLang="en-US" smtClean="0"/>
              <a:t>46</a:t>
            </a:fld>
            <a:endParaRPr kumimoji="1" lang="ja-JP" altLang="en-US"/>
          </a:p>
        </p:txBody>
      </p:sp>
      <p:sp>
        <p:nvSpPr>
          <p:cNvPr id="6" name="テキスト ボックス 5">
            <a:extLst>
              <a:ext uri="{FF2B5EF4-FFF2-40B4-BE49-F238E27FC236}">
                <a16:creationId xmlns:a16="http://schemas.microsoft.com/office/drawing/2014/main" id="{783CCADD-0EC3-D1B1-A491-D2DD78F56031}"/>
              </a:ext>
            </a:extLst>
          </p:cNvPr>
          <p:cNvSpPr txBox="1"/>
          <p:nvPr/>
        </p:nvSpPr>
        <p:spPr>
          <a:xfrm>
            <a:off x="1021283" y="4442087"/>
            <a:ext cx="7646464" cy="1569660"/>
          </a:xfrm>
          <a:prstGeom prst="rect">
            <a:avLst/>
          </a:prstGeom>
          <a:noFill/>
        </p:spPr>
        <p:txBody>
          <a:bodyPr wrap="square">
            <a:spAutoFit/>
          </a:bodyPr>
          <a:lstStyle/>
          <a:p>
            <a:r>
              <a:rPr lang="ja-JP" altLang="en-US" sz="2400" dirty="0"/>
              <a:t>例：</a:t>
            </a:r>
            <a:endParaRPr lang="en-US" altLang="ja-JP" sz="2400" dirty="0"/>
          </a:p>
          <a:p>
            <a:r>
              <a:rPr lang="ja-JP" altLang="en-US" sz="2400" dirty="0"/>
              <a:t>・医療診断，個別化医療の実現</a:t>
            </a:r>
            <a:endParaRPr lang="en-US" altLang="ja-JP" sz="2400" dirty="0"/>
          </a:p>
          <a:p>
            <a:r>
              <a:rPr lang="ja-JP" altLang="en-US" sz="2400" dirty="0"/>
              <a:t>・自動運転技術，交通事故の減少</a:t>
            </a:r>
            <a:endParaRPr lang="en-US" altLang="ja-JP" sz="2400" dirty="0"/>
          </a:p>
          <a:p>
            <a:r>
              <a:rPr lang="ja-JP" altLang="en-US" sz="2400" dirty="0"/>
              <a:t>・言語の壁を越えたコミュニケーションの促進</a:t>
            </a:r>
          </a:p>
        </p:txBody>
      </p:sp>
    </p:spTree>
    <p:extLst>
      <p:ext uri="{BB962C8B-B14F-4D97-AF65-F5344CB8AC3E}">
        <p14:creationId xmlns:p14="http://schemas.microsoft.com/office/powerpoint/2010/main" val="36024324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15-7</a:t>
            </a:r>
            <a:r>
              <a:rPr lang="ja-JP" altLang="en-US" dirty="0"/>
              <a:t>３次元コンピュータグラフィックス</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574754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3B67BA-24D8-4F91-ABDF-E0503C5C183C}"/>
              </a:ext>
            </a:extLst>
          </p:cNvPr>
          <p:cNvSpPr>
            <a:spLocks noGrp="1"/>
          </p:cNvSpPr>
          <p:nvPr>
            <p:ph type="title"/>
          </p:nvPr>
        </p:nvSpPr>
        <p:spPr>
          <a:xfrm>
            <a:off x="360759" y="3752849"/>
            <a:ext cx="2468166" cy="2452687"/>
          </a:xfrm>
        </p:spPr>
        <p:txBody>
          <a:bodyPr anchor="ctr">
            <a:normAutofit/>
          </a:bodyPr>
          <a:lstStyle/>
          <a:p>
            <a:r>
              <a:rPr kumimoji="1" lang="en-US" altLang="ja-JP" sz="3100" dirty="0"/>
              <a:t>Google</a:t>
            </a:r>
            <a:r>
              <a:rPr kumimoji="1" lang="ja-JP" altLang="en-US" sz="3100" dirty="0"/>
              <a:t> </a:t>
            </a:r>
            <a:r>
              <a:rPr lang="en-US" altLang="ja-JP" sz="3100" dirty="0"/>
              <a:t>Earth</a:t>
            </a:r>
            <a:r>
              <a:rPr kumimoji="1" lang="ja-JP" altLang="en-US" sz="3100" dirty="0"/>
              <a:t> </a:t>
            </a:r>
            <a:r>
              <a:rPr lang="ja-JP" altLang="en-US" sz="3100" dirty="0"/>
              <a:t>の起動</a:t>
            </a:r>
            <a:endParaRPr kumimoji="1" lang="ja-JP" altLang="en-US" sz="3100" dirty="0"/>
          </a:p>
        </p:txBody>
      </p:sp>
      <p:pic>
        <p:nvPicPr>
          <p:cNvPr id="3" name="図 2">
            <a:extLst>
              <a:ext uri="{FF2B5EF4-FFF2-40B4-BE49-F238E27FC236}">
                <a16:creationId xmlns:a16="http://schemas.microsoft.com/office/drawing/2014/main" id="{4B776972-0EA6-4D0B-B569-113FC2290F37}"/>
              </a:ext>
            </a:extLst>
          </p:cNvPr>
          <p:cNvPicPr>
            <a:picLocks noChangeAspect="1"/>
          </p:cNvPicPr>
          <p:nvPr/>
        </p:nvPicPr>
        <p:blipFill rotWithShape="1">
          <a:blip r:embed="rId2"/>
          <a:srcRect t="14420" b="20652"/>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コンテンツ プレースホルダー 2">
            <a:extLst>
              <a:ext uri="{FF2B5EF4-FFF2-40B4-BE49-F238E27FC236}">
                <a16:creationId xmlns:a16="http://schemas.microsoft.com/office/drawing/2014/main" id="{8480EAF0-5E7F-4AB3-882B-CF6CA8C6DA0D}"/>
              </a:ext>
            </a:extLst>
          </p:cNvPr>
          <p:cNvSpPr>
            <a:spLocks noGrp="1"/>
          </p:cNvSpPr>
          <p:nvPr>
            <p:ph idx="1"/>
          </p:nvPr>
        </p:nvSpPr>
        <p:spPr>
          <a:xfrm>
            <a:off x="3167986" y="3752850"/>
            <a:ext cx="5614060" cy="2452687"/>
          </a:xfrm>
        </p:spPr>
        <p:txBody>
          <a:bodyPr anchor="ctr">
            <a:normAutofit/>
          </a:bodyPr>
          <a:lstStyle/>
          <a:p>
            <a:pPr marL="0" indent="0">
              <a:buNone/>
            </a:pPr>
            <a:r>
              <a:rPr lang="en-US" altLang="ja-JP" sz="2400" dirty="0"/>
              <a:t>Google Earth</a:t>
            </a:r>
            <a:r>
              <a:rPr lang="ja-JP" altLang="en-US" sz="2400" dirty="0"/>
              <a:t>は，</a:t>
            </a:r>
            <a:r>
              <a:rPr lang="ja-JP" altLang="en-US" sz="2400" b="1" dirty="0"/>
              <a:t>無料で利用可能なオンラインの地球儀</a:t>
            </a:r>
            <a:endParaRPr kumimoji="1" lang="en-US" altLang="ja-JP" sz="2400" b="1" dirty="0"/>
          </a:p>
          <a:p>
            <a:pPr marL="0" indent="0">
              <a:buNone/>
            </a:pPr>
            <a:r>
              <a:rPr lang="ja-JP" altLang="en-US" sz="2400" dirty="0"/>
              <a:t>① ウェブブラウザで次の</a:t>
            </a:r>
            <a:r>
              <a:rPr lang="en-US" altLang="ja-JP" sz="2400" dirty="0"/>
              <a:t>URL</a:t>
            </a:r>
            <a:r>
              <a:rPr lang="ja-JP" altLang="en-US" sz="2400" dirty="0"/>
              <a:t>を開く</a:t>
            </a:r>
            <a:endParaRPr lang="en-US" altLang="ja-JP" sz="2400" dirty="0"/>
          </a:p>
          <a:p>
            <a:pPr marL="0" indent="0">
              <a:buNone/>
            </a:pPr>
            <a:r>
              <a:rPr lang="en-US" altLang="ja-JP" sz="2400" dirty="0"/>
              <a:t>	https://</a:t>
            </a:r>
            <a:r>
              <a:rPr lang="en-US" altLang="ja-JP" sz="2400" dirty="0" err="1"/>
              <a:t>earth.google.com</a:t>
            </a:r>
            <a:endParaRPr lang="en-US" altLang="ja-JP" sz="2400" b="1" dirty="0"/>
          </a:p>
          <a:p>
            <a:pPr marL="0" indent="0">
              <a:buNone/>
            </a:pPr>
            <a:r>
              <a:rPr lang="ja-JP" altLang="en-US" sz="2400" dirty="0"/>
              <a:t>② 「</a:t>
            </a:r>
            <a:r>
              <a:rPr lang="en-US" altLang="ja-JP" sz="2400" b="1" dirty="0"/>
              <a:t>Earth</a:t>
            </a:r>
            <a:r>
              <a:rPr lang="ja-JP" altLang="en-US" sz="2400" b="1" dirty="0"/>
              <a:t>を起動</a:t>
            </a:r>
            <a:r>
              <a:rPr lang="ja-JP" altLang="en-US" sz="2400" dirty="0"/>
              <a:t>」をクリック</a:t>
            </a:r>
            <a:endParaRPr kumimoji="1" lang="ja-JP" altLang="en-US" sz="2400" dirty="0"/>
          </a:p>
        </p:txBody>
      </p:sp>
      <p:sp>
        <p:nvSpPr>
          <p:cNvPr id="4" name="スライド番号プレースホルダー 3">
            <a:extLst>
              <a:ext uri="{FF2B5EF4-FFF2-40B4-BE49-F238E27FC236}">
                <a16:creationId xmlns:a16="http://schemas.microsoft.com/office/drawing/2014/main" id="{907FC1CF-304E-4D1B-BC5B-EA7CCB1AB5F0}"/>
              </a:ext>
            </a:extLst>
          </p:cNvPr>
          <p:cNvSpPr>
            <a:spLocks noGrp="1"/>
          </p:cNvSpPr>
          <p:nvPr>
            <p:ph type="sldNum" sz="quarter" idx="12"/>
          </p:nvPr>
        </p:nvSpPr>
        <p:spPr>
          <a:xfrm>
            <a:off x="6648450" y="6356350"/>
            <a:ext cx="20574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E205D82C-95A1-431E-8E38-AA614A14CDCF}" type="slidenum">
              <a:rPr kumimoji="1" lang="ja-JP" altLang="en-US" sz="1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600"/>
                </a:spcAft>
                <a:buClrTx/>
                <a:buSzTx/>
                <a:buFontTx/>
                <a:buNone/>
                <a:tabLst/>
                <a:defRPr/>
              </a:pPr>
              <a:t>48</a:t>
            </a:fld>
            <a:endParaRPr kumimoji="1" lang="ja-JP" altLang="en-US" sz="10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5984335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Google Earth</a:t>
            </a:r>
            <a:r>
              <a:rPr lang="ja-JP" altLang="en-US" dirty="0"/>
              <a:t>の機能</a:t>
            </a:r>
            <a:endParaRPr kumimoji="1" lang="ja-JP" altLang="en-US" dirty="0"/>
          </a:p>
        </p:txBody>
      </p:sp>
      <p:pic>
        <p:nvPicPr>
          <p:cNvPr id="4" name="図 3"/>
          <p:cNvPicPr>
            <a:picLocks noChangeAspect="1"/>
          </p:cNvPicPr>
          <p:nvPr/>
        </p:nvPicPr>
        <p:blipFill>
          <a:blip r:embed="rId2"/>
          <a:stretch>
            <a:fillRect/>
          </a:stretch>
        </p:blipFill>
        <p:spPr>
          <a:xfrm>
            <a:off x="404131" y="1130594"/>
            <a:ext cx="3558706" cy="1706846"/>
          </a:xfrm>
          <a:prstGeom prst="rect">
            <a:avLst/>
          </a:prstGeom>
        </p:spPr>
      </p:pic>
      <p:pic>
        <p:nvPicPr>
          <p:cNvPr id="5" name="図 4"/>
          <p:cNvPicPr>
            <a:picLocks noChangeAspect="1"/>
          </p:cNvPicPr>
          <p:nvPr/>
        </p:nvPicPr>
        <p:blipFill>
          <a:blip r:embed="rId3"/>
          <a:stretch>
            <a:fillRect/>
          </a:stretch>
        </p:blipFill>
        <p:spPr>
          <a:xfrm>
            <a:off x="4572000" y="1130594"/>
            <a:ext cx="3580039" cy="1717078"/>
          </a:xfrm>
          <a:prstGeom prst="rect">
            <a:avLst/>
          </a:prstGeom>
        </p:spPr>
      </p:pic>
      <p:sp>
        <p:nvSpPr>
          <p:cNvPr id="6" name="テキスト ボックス 5"/>
          <p:cNvSpPr txBox="1"/>
          <p:nvPr/>
        </p:nvSpPr>
        <p:spPr>
          <a:xfrm>
            <a:off x="1778979" y="2814031"/>
            <a:ext cx="8002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 name="テキスト ボックス 6"/>
          <p:cNvSpPr txBox="1"/>
          <p:nvPr/>
        </p:nvSpPr>
        <p:spPr>
          <a:xfrm>
            <a:off x="4034909" y="2846762"/>
            <a:ext cx="510909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1"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３次元コンピュータグラフィックス</a:t>
            </a:r>
            <a:endParaRPr kumimoji="0" lang="en-US" altLang="ja-JP" sz="2400" b="1" i="1"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endParaRPr>
          </a:p>
        </p:txBody>
      </p:sp>
      <p:pic>
        <p:nvPicPr>
          <p:cNvPr id="8" name="図 7"/>
          <p:cNvPicPr>
            <a:picLocks noChangeAspect="1"/>
          </p:cNvPicPr>
          <p:nvPr/>
        </p:nvPicPr>
        <p:blipFill>
          <a:blip r:embed="rId4"/>
          <a:stretch>
            <a:fillRect/>
          </a:stretch>
        </p:blipFill>
        <p:spPr>
          <a:xfrm>
            <a:off x="242766" y="3668482"/>
            <a:ext cx="3558706" cy="1706846"/>
          </a:xfrm>
          <a:prstGeom prst="rect">
            <a:avLst/>
          </a:prstGeom>
        </p:spPr>
      </p:pic>
      <p:sp>
        <p:nvSpPr>
          <p:cNvPr id="9" name="テキスト ボックス 8"/>
          <p:cNvSpPr txBox="1"/>
          <p:nvPr/>
        </p:nvSpPr>
        <p:spPr>
          <a:xfrm>
            <a:off x="1279059" y="5375327"/>
            <a:ext cx="172354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写真＋標高</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0" name="図 9"/>
          <p:cNvPicPr>
            <a:picLocks noChangeAspect="1"/>
          </p:cNvPicPr>
          <p:nvPr/>
        </p:nvPicPr>
        <p:blipFill>
          <a:blip r:embed="rId5"/>
          <a:stretch>
            <a:fillRect/>
          </a:stretch>
        </p:blipFill>
        <p:spPr>
          <a:xfrm>
            <a:off x="4101709" y="3697608"/>
            <a:ext cx="2149220" cy="1671161"/>
          </a:xfrm>
          <a:prstGeom prst="rect">
            <a:avLst/>
          </a:prstGeom>
        </p:spPr>
      </p:pic>
      <p:sp>
        <p:nvSpPr>
          <p:cNvPr id="11" name="テキスト ボックス 10"/>
          <p:cNvSpPr txBox="1"/>
          <p:nvPr/>
        </p:nvSpPr>
        <p:spPr>
          <a:xfrm>
            <a:off x="4652838" y="5396218"/>
            <a:ext cx="110799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地球儀</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12" name="図 11"/>
          <p:cNvPicPr>
            <a:picLocks noChangeAspect="1"/>
          </p:cNvPicPr>
          <p:nvPr/>
        </p:nvPicPr>
        <p:blipFill>
          <a:blip r:embed="rId6"/>
          <a:stretch>
            <a:fillRect/>
          </a:stretch>
        </p:blipFill>
        <p:spPr>
          <a:xfrm>
            <a:off x="6424468" y="3697608"/>
            <a:ext cx="2117550" cy="1646537"/>
          </a:xfrm>
          <a:prstGeom prst="rect">
            <a:avLst/>
          </a:prstGeom>
        </p:spPr>
      </p:pic>
      <p:sp>
        <p:nvSpPr>
          <p:cNvPr id="13" name="テキスト ボックス 12"/>
          <p:cNvSpPr txBox="1"/>
          <p:nvPr/>
        </p:nvSpPr>
        <p:spPr>
          <a:xfrm>
            <a:off x="6336775" y="5404332"/>
            <a:ext cx="264687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ストリートビュー</a:t>
            </a:r>
            <a:endParaRPr kumimoji="0"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4" name="スライド番号プレースホルダー 1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049778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4D32C9-977B-DFA7-BF2F-206D5024B735}"/>
              </a:ext>
            </a:extLst>
          </p:cNvPr>
          <p:cNvSpPr>
            <a:spLocks noGrp="1"/>
          </p:cNvSpPr>
          <p:nvPr>
            <p:ph type="title"/>
          </p:nvPr>
        </p:nvSpPr>
        <p:spPr>
          <a:xfrm>
            <a:off x="356839" y="1"/>
            <a:ext cx="8480468" cy="1034533"/>
          </a:xfrm>
        </p:spPr>
        <p:txBody>
          <a:bodyPr>
            <a:normAutofit/>
          </a:bodyPr>
          <a:lstStyle/>
          <a:p>
            <a:r>
              <a:rPr kumimoji="1" lang="en-US" altLang="ja-JP" sz="4000" dirty="0"/>
              <a:t>2050</a:t>
            </a:r>
            <a:r>
              <a:rPr kumimoji="1" lang="ja-JP" altLang="en-US" sz="4000" dirty="0"/>
              <a:t>年の未来予測と情報工学</a:t>
            </a:r>
          </a:p>
        </p:txBody>
      </p:sp>
      <p:sp>
        <p:nvSpPr>
          <p:cNvPr id="9" name="スライド番号プレースホルダー 8">
            <a:extLst>
              <a:ext uri="{FF2B5EF4-FFF2-40B4-BE49-F238E27FC236}">
                <a16:creationId xmlns:a16="http://schemas.microsoft.com/office/drawing/2014/main" id="{B91A5EA7-7787-E095-A362-CC8784546E8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3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3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636000" y="869170"/>
            <a:ext cx="765208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経済産業省のレポート「未来人材ビジョン」（令和</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月）によると</a:t>
            </a:r>
            <a:endParaRPr kumimoji="1"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www.meti.go.jp</a:t>
            </a:r>
            <a:r>
              <a:rPr kumimoji="1"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/press/2022/05/20220531001/</a:t>
            </a:r>
            <a:r>
              <a:rPr kumimoji="1" lang="en-US" altLang="ja-JP" sz="16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20220531001.html</a:t>
            </a:r>
            <a:endPar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5067770" y="2664287"/>
            <a:ext cx="3576620" cy="132343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デジタル化の継続</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脱炭素</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AI</a:t>
            </a: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やロボットとの共生社会</a:t>
            </a:r>
            <a:endParaRPr kumimoji="1" lang="en-US" altLang="ja-JP"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日本の生産年齢人口の減少</a:t>
            </a:r>
          </a:p>
        </p:txBody>
      </p:sp>
      <p:sp>
        <p:nvSpPr>
          <p:cNvPr id="7" name="テキスト ボックス 6"/>
          <p:cNvSpPr txBox="1"/>
          <p:nvPr/>
        </p:nvSpPr>
        <p:spPr>
          <a:xfrm>
            <a:off x="5217991" y="1990894"/>
            <a:ext cx="3262432"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２０５０年の未来ビジョン</a:t>
            </a:r>
            <a:endParaRPr kumimoji="1" lang="en-US" altLang="ja-JP" sz="2000" b="0"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8" name="図 7"/>
          <p:cNvPicPr>
            <a:picLocks noChangeAspect="1"/>
          </p:cNvPicPr>
          <p:nvPr/>
        </p:nvPicPr>
        <p:blipFill>
          <a:blip r:embed="rId2"/>
          <a:stretch>
            <a:fillRect/>
          </a:stretch>
        </p:blipFill>
        <p:spPr>
          <a:xfrm>
            <a:off x="697609" y="1532053"/>
            <a:ext cx="3891407" cy="2264468"/>
          </a:xfrm>
          <a:prstGeom prst="rect">
            <a:avLst/>
          </a:prstGeom>
        </p:spPr>
      </p:pic>
      <p:sp>
        <p:nvSpPr>
          <p:cNvPr id="11" name="正方形/長方形 10"/>
          <p:cNvSpPr/>
          <p:nvPr/>
        </p:nvSpPr>
        <p:spPr>
          <a:xfrm>
            <a:off x="2802856" y="1792552"/>
            <a:ext cx="883119" cy="1751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69AC95E4-17B0-3714-42F9-8456BD86D6D9}"/>
              </a:ext>
            </a:extLst>
          </p:cNvPr>
          <p:cNvPicPr>
            <a:picLocks noChangeAspect="1"/>
          </p:cNvPicPr>
          <p:nvPr/>
        </p:nvPicPr>
        <p:blipFill>
          <a:blip r:embed="rId3"/>
          <a:stretch>
            <a:fillRect/>
          </a:stretch>
        </p:blipFill>
        <p:spPr>
          <a:xfrm>
            <a:off x="939042" y="4002508"/>
            <a:ext cx="3587025" cy="1323439"/>
          </a:xfrm>
          <a:prstGeom prst="rect">
            <a:avLst/>
          </a:prstGeom>
        </p:spPr>
      </p:pic>
      <p:sp>
        <p:nvSpPr>
          <p:cNvPr id="12" name="正方形/長方形 11">
            <a:extLst>
              <a:ext uri="{FF2B5EF4-FFF2-40B4-BE49-F238E27FC236}">
                <a16:creationId xmlns:a16="http://schemas.microsoft.com/office/drawing/2014/main" id="{895DB064-82FB-3448-839F-13ECC6B891EE}"/>
              </a:ext>
            </a:extLst>
          </p:cNvPr>
          <p:cNvSpPr/>
          <p:nvPr/>
        </p:nvSpPr>
        <p:spPr>
          <a:xfrm>
            <a:off x="356839" y="817844"/>
            <a:ext cx="8338457" cy="45081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2352506" y="3645577"/>
            <a:ext cx="223651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高スキル職は増加</a:t>
            </a:r>
            <a:endParaRPr kumimoji="1" lang="en-US" altLang="ja-JP"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コンテンツ プレースホルダー 2">
            <a:extLst>
              <a:ext uri="{FF2B5EF4-FFF2-40B4-BE49-F238E27FC236}">
                <a16:creationId xmlns:a16="http://schemas.microsoft.com/office/drawing/2014/main" id="{D5E18ED6-4A77-88AF-7F25-FC26181DA864}"/>
              </a:ext>
            </a:extLst>
          </p:cNvPr>
          <p:cNvSpPr txBox="1">
            <a:spLocks/>
          </p:cNvSpPr>
          <p:nvPr/>
        </p:nvSpPr>
        <p:spPr>
          <a:xfrm>
            <a:off x="356839" y="5538029"/>
            <a:ext cx="8338457" cy="1126442"/>
          </a:xfrm>
          <a:prstGeom prst="rect">
            <a:avLst/>
          </a:prstGeom>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200"/>
              </a:spcBef>
              <a:spcAft>
                <a:spcPts val="1200"/>
              </a:spcAft>
              <a:buClrTx/>
              <a:buSzTx/>
              <a:buFont typeface="Arial" panose="020B0604020202020204" pitchFamily="34" charset="0"/>
              <a:buNone/>
              <a:tabLst/>
              <a:defRPr/>
            </a:pP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情報工学科</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専門的な知識</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スキル</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を身につけることで，未来の</a:t>
            </a:r>
            <a:r>
              <a:rPr kumimoji="1" lang="en-US" altLang="ja-JP"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IT</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エンジニア</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という</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高スキル職</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で活躍し，</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社会に貢献</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しながら</a:t>
            </a:r>
            <a:r>
              <a:rPr kumimoji="1"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自分の夢を追求</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することができる</a:t>
            </a:r>
            <a:endParaRPr kumimoji="1" lang="ja-JP" altLang="en-US" sz="3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3711955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EF0CED-AC90-4826-A8C5-D0C492B88B09}"/>
              </a:ext>
            </a:extLst>
          </p:cNvPr>
          <p:cNvSpPr>
            <a:spLocks noGrp="1"/>
          </p:cNvSpPr>
          <p:nvPr>
            <p:ph type="title"/>
          </p:nvPr>
        </p:nvSpPr>
        <p:spPr/>
        <p:txBody>
          <a:bodyPr>
            <a:normAutofit fontScale="90000"/>
          </a:bodyPr>
          <a:lstStyle/>
          <a:p>
            <a:endParaRPr kumimoji="1" lang="ja-JP" altLang="en-US"/>
          </a:p>
        </p:txBody>
      </p:sp>
      <p:sp>
        <p:nvSpPr>
          <p:cNvPr id="3" name="コンテンツ プレースホルダー 2">
            <a:extLst>
              <a:ext uri="{FF2B5EF4-FFF2-40B4-BE49-F238E27FC236}">
                <a16:creationId xmlns:a16="http://schemas.microsoft.com/office/drawing/2014/main" id="{36A969B9-1749-4B0B-BFB6-854249601486}"/>
              </a:ext>
            </a:extLst>
          </p:cNvPr>
          <p:cNvSpPr>
            <a:spLocks noGrp="1"/>
          </p:cNvSpPr>
          <p:nvPr>
            <p:ph idx="1"/>
          </p:nvPr>
        </p:nvSpPr>
        <p:spPr>
          <a:xfrm>
            <a:off x="201529" y="6164662"/>
            <a:ext cx="8461208" cy="586928"/>
          </a:xfrm>
        </p:spPr>
        <p:txBody>
          <a:bodyPr/>
          <a:lstStyle/>
          <a:p>
            <a:pPr marL="0" indent="0">
              <a:buNone/>
            </a:pPr>
            <a:r>
              <a:rPr kumimoji="1" lang="en-US" altLang="ja-JP" dirty="0"/>
              <a:t>Google Earth</a:t>
            </a:r>
            <a:r>
              <a:rPr kumimoji="1" lang="ja-JP" altLang="en-US" dirty="0"/>
              <a:t>で「福山城」を検索したところ</a:t>
            </a:r>
          </a:p>
        </p:txBody>
      </p:sp>
      <p:sp>
        <p:nvSpPr>
          <p:cNvPr id="4" name="スライド番号プレースホルダー 3">
            <a:extLst>
              <a:ext uri="{FF2B5EF4-FFF2-40B4-BE49-F238E27FC236}">
                <a16:creationId xmlns:a16="http://schemas.microsoft.com/office/drawing/2014/main" id="{38BFB580-271A-4232-9E82-32392071E2A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5" name="図 4">
            <a:extLst>
              <a:ext uri="{FF2B5EF4-FFF2-40B4-BE49-F238E27FC236}">
                <a16:creationId xmlns:a16="http://schemas.microsoft.com/office/drawing/2014/main" id="{6A99DF63-577D-4CF7-9A38-9D794D084843}"/>
              </a:ext>
            </a:extLst>
          </p:cNvPr>
          <p:cNvPicPr>
            <a:picLocks noChangeAspect="1"/>
          </p:cNvPicPr>
          <p:nvPr/>
        </p:nvPicPr>
        <p:blipFill>
          <a:blip r:embed="rId2"/>
          <a:stretch>
            <a:fillRect/>
          </a:stretch>
        </p:blipFill>
        <p:spPr>
          <a:xfrm>
            <a:off x="0" y="0"/>
            <a:ext cx="9144000" cy="5989634"/>
          </a:xfrm>
          <a:prstGeom prst="rect">
            <a:avLst/>
          </a:prstGeom>
        </p:spPr>
      </p:pic>
    </p:spTree>
    <p:extLst>
      <p:ext uri="{BB962C8B-B14F-4D97-AF65-F5344CB8AC3E}">
        <p14:creationId xmlns:p14="http://schemas.microsoft.com/office/powerpoint/2010/main" val="2044555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58887E6-4620-491C-ADF7-F2E09D54B4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4" name="図 3">
            <a:extLst>
              <a:ext uri="{FF2B5EF4-FFF2-40B4-BE49-F238E27FC236}">
                <a16:creationId xmlns:a16="http://schemas.microsoft.com/office/drawing/2014/main" id="{08945832-0A7A-4A57-B7C8-558B3C0EE061}"/>
              </a:ext>
            </a:extLst>
          </p:cNvPr>
          <p:cNvPicPr>
            <a:picLocks noChangeAspect="1"/>
          </p:cNvPicPr>
          <p:nvPr/>
        </p:nvPicPr>
        <p:blipFill>
          <a:blip r:embed="rId2"/>
          <a:stretch>
            <a:fillRect/>
          </a:stretch>
        </p:blipFill>
        <p:spPr>
          <a:xfrm>
            <a:off x="0" y="870336"/>
            <a:ext cx="4142586" cy="4352441"/>
          </a:xfrm>
          <a:prstGeom prst="rect">
            <a:avLst/>
          </a:prstGeom>
        </p:spPr>
      </p:pic>
      <p:pic>
        <p:nvPicPr>
          <p:cNvPr id="5" name="図 4">
            <a:extLst>
              <a:ext uri="{FF2B5EF4-FFF2-40B4-BE49-F238E27FC236}">
                <a16:creationId xmlns:a16="http://schemas.microsoft.com/office/drawing/2014/main" id="{BEE099A8-3CB9-45EF-96D0-47DEC4646A8A}"/>
              </a:ext>
            </a:extLst>
          </p:cNvPr>
          <p:cNvPicPr>
            <a:picLocks noChangeAspect="1"/>
          </p:cNvPicPr>
          <p:nvPr/>
        </p:nvPicPr>
        <p:blipFill>
          <a:blip r:embed="rId3"/>
          <a:stretch>
            <a:fillRect/>
          </a:stretch>
        </p:blipFill>
        <p:spPr>
          <a:xfrm>
            <a:off x="4333225" y="951548"/>
            <a:ext cx="4609246" cy="4221631"/>
          </a:xfrm>
          <a:prstGeom prst="rect">
            <a:avLst/>
          </a:prstGeom>
        </p:spPr>
      </p:pic>
      <p:sp>
        <p:nvSpPr>
          <p:cNvPr id="6" name="コンテンツ プレースホルダー 2">
            <a:extLst>
              <a:ext uri="{FF2B5EF4-FFF2-40B4-BE49-F238E27FC236}">
                <a16:creationId xmlns:a16="http://schemas.microsoft.com/office/drawing/2014/main" id="{4CC597DE-23CA-4B93-B6FE-6F713DC23B8C}"/>
              </a:ext>
            </a:extLst>
          </p:cNvPr>
          <p:cNvSpPr txBox="1">
            <a:spLocks/>
          </p:cNvSpPr>
          <p:nvPr/>
        </p:nvSpPr>
        <p:spPr>
          <a:xfrm>
            <a:off x="201529" y="6164662"/>
            <a:ext cx="8461208" cy="586928"/>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kumimoji="1" sz="2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kumimoji="1" sz="24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kumimoji="1" sz="20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kumimoji="1" sz="1800" kern="1200">
                <a:solidFill>
                  <a:schemeClr val="tx1"/>
                </a:solidFill>
                <a:latin typeface="Arial" panose="020B0604020202020204" pitchFamily="34" charset="0"/>
                <a:ea typeface="メイリオ" panose="020B0604030504040204" pitchFamily="50" charset="-128"/>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ja-JP" altLang="en-US" sz="2800" b="0" i="0" u="none" strike="noStrike" kern="1200" cap="none" spc="0" normalizeH="0" baseline="0" noProof="0" dirty="0">
                <a:ln>
                  <a:noFill/>
                </a:ln>
                <a:solidFill>
                  <a:prstClr val="black"/>
                </a:solidFill>
                <a:effectLst/>
                <a:uLnTx/>
                <a:uFillTx/>
                <a:latin typeface="Arial" panose="020B0604020202020204" pitchFamily="34" charset="0"/>
                <a:ea typeface="メイリオ" panose="020B0604030504040204" pitchFamily="50" charset="-128"/>
                <a:cs typeface="Segoe UI" panose="020B0502040204020203" pitchFamily="34" charset="0"/>
              </a:rPr>
              <a:t>視点移動は，マウス操作でできる</a:t>
            </a:r>
          </a:p>
        </p:txBody>
      </p:sp>
    </p:spTree>
    <p:extLst>
      <p:ext uri="{BB962C8B-B14F-4D97-AF65-F5344CB8AC3E}">
        <p14:creationId xmlns:p14="http://schemas.microsoft.com/office/powerpoint/2010/main" val="34884351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1845" y="175028"/>
            <a:ext cx="8461208" cy="648070"/>
          </a:xfrm>
        </p:spPr>
        <p:txBody>
          <a:bodyPr>
            <a:normAutofit fontScale="90000"/>
          </a:bodyPr>
          <a:lstStyle/>
          <a:p>
            <a:r>
              <a:rPr lang="ja-JP" altLang="en-US" dirty="0"/>
              <a:t>３次元コンピュータグラフィックスソフトウェア</a:t>
            </a:r>
            <a:r>
              <a:rPr lang="en-US" altLang="ja-JP" dirty="0"/>
              <a:t>Blender</a:t>
            </a:r>
            <a:r>
              <a:rPr lang="ja-JP" altLang="en-US" dirty="0"/>
              <a:t>でできること</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b="1" dirty="0"/>
              <a:t>３次元のリアルな造形</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p:cNvSpPr txBox="1"/>
          <p:nvPr/>
        </p:nvSpPr>
        <p:spPr>
          <a:xfrm>
            <a:off x="2942737" y="5871531"/>
            <a:ext cx="363753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Blender</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a:t>
            </a:r>
            <a:r>
              <a:rPr kumimoji="1" lang="en-US" altLang="ja-JP"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PBR</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マテリアル</a:t>
            </a:r>
          </a:p>
        </p:txBody>
      </p:sp>
      <p:pic>
        <p:nvPicPr>
          <p:cNvPr id="5" name="Picture 2" descr="[image]">
            <a:extLst>
              <a:ext uri="{FF2B5EF4-FFF2-40B4-BE49-F238E27FC236}">
                <a16:creationId xmlns:a16="http://schemas.microsoft.com/office/drawing/2014/main" id="{BA335508-B84D-155E-8868-2BDB9BD4C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5946" y="1492168"/>
            <a:ext cx="6185803" cy="421759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88924B73-E351-404B-6AD9-FC77DF2DDD58}"/>
              </a:ext>
            </a:extLst>
          </p:cNvPr>
          <p:cNvSpPr txBox="1"/>
          <p:nvPr/>
        </p:nvSpPr>
        <p:spPr>
          <a:xfrm>
            <a:off x="1052094" y="6356351"/>
            <a:ext cx="85743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PBR</a:t>
            </a:r>
            <a:r>
              <a:rPr kumimoji="1" lang="ja-JP" altLang="en-US" sz="2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マテリアルを使うと，このようなことも可能</a:t>
            </a:r>
          </a:p>
        </p:txBody>
      </p:sp>
    </p:spTree>
    <p:extLst>
      <p:ext uri="{BB962C8B-B14F-4D97-AF65-F5344CB8AC3E}">
        <p14:creationId xmlns:p14="http://schemas.microsoft.com/office/powerpoint/2010/main" val="30908681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kumimoji="1" lang="ja-JP" altLang="en-US" b="1" dirty="0"/>
              <a:t>３次元のリアルな造形</a:t>
            </a:r>
          </a:p>
        </p:txBody>
      </p:sp>
      <p:sp>
        <p:nvSpPr>
          <p:cNvPr id="4" name="スライド番号プレースホルダー 3"/>
          <p:cNvSpPr>
            <a:spLocks noGrp="1"/>
          </p:cNvSpPr>
          <p:nvPr>
            <p:ph type="sldNum" sz="quarter" idx="12"/>
          </p:nvPr>
        </p:nvSpPr>
        <p:spPr/>
        <p:txBody>
          <a:bodyPr/>
          <a:lstStyle/>
          <a:p>
            <a:fld id="{E205D82C-95A1-431E-8E38-AA614A14CDCF}" type="slidenum">
              <a:rPr kumimoji="1" lang="ja-JP" altLang="en-US" smtClean="0"/>
              <a:t>53</a:t>
            </a:fld>
            <a:endParaRPr kumimoji="1" lang="ja-JP" altLang="en-US"/>
          </a:p>
        </p:txBody>
      </p:sp>
      <p:pic>
        <p:nvPicPr>
          <p:cNvPr id="3074" name="Picture 2" descr="https://www.kkaneko.jp/a/pics/9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17" y="1896635"/>
            <a:ext cx="3337906" cy="285931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610772" y="5070342"/>
            <a:ext cx="1107996" cy="461665"/>
          </a:xfrm>
          <a:prstGeom prst="rect">
            <a:avLst/>
          </a:prstGeom>
          <a:noFill/>
        </p:spPr>
        <p:txBody>
          <a:bodyPr wrap="none" rtlCol="0">
            <a:spAutoFit/>
          </a:bodyPr>
          <a:lstStyle/>
          <a:p>
            <a:r>
              <a:rPr kumimoji="1" lang="ja-JP" altLang="en-US" sz="2400" dirty="0"/>
              <a:t>元画像</a:t>
            </a:r>
          </a:p>
        </p:txBody>
      </p:sp>
      <p:sp>
        <p:nvSpPr>
          <p:cNvPr id="7" name="テキスト ボックス 6"/>
          <p:cNvSpPr txBox="1"/>
          <p:nvPr/>
        </p:nvSpPr>
        <p:spPr>
          <a:xfrm>
            <a:off x="5196912" y="5070342"/>
            <a:ext cx="3262432" cy="830997"/>
          </a:xfrm>
          <a:prstGeom prst="rect">
            <a:avLst/>
          </a:prstGeom>
          <a:noFill/>
        </p:spPr>
        <p:txBody>
          <a:bodyPr wrap="none" rtlCol="0">
            <a:spAutoFit/>
          </a:bodyPr>
          <a:lstStyle/>
          <a:p>
            <a:r>
              <a:rPr kumimoji="1" lang="en-US" altLang="ja-JP" sz="2400" dirty="0"/>
              <a:t>Blender</a:t>
            </a:r>
            <a:r>
              <a:rPr kumimoji="1" lang="ja-JP" altLang="en-US" sz="2400" dirty="0"/>
              <a:t>での</a:t>
            </a:r>
            <a:endParaRPr kumimoji="1" lang="en-US" altLang="ja-JP" sz="2400" dirty="0"/>
          </a:p>
          <a:p>
            <a:r>
              <a:rPr kumimoji="1" lang="ja-JP" altLang="en-US" sz="2400" dirty="0"/>
              <a:t>テクスチャマッピング</a:t>
            </a:r>
          </a:p>
        </p:txBody>
      </p:sp>
      <p:pic>
        <p:nvPicPr>
          <p:cNvPr id="3078" name="Picture 6" descr="https://www.kkaneko.jp/a/pic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7521" y="1896635"/>
            <a:ext cx="4415532" cy="2859310"/>
          </a:xfrm>
          <a:prstGeom prst="rect">
            <a:avLst/>
          </a:prstGeom>
          <a:noFill/>
          <a:extLst>
            <a:ext uri="{909E8E84-426E-40DD-AFC4-6F175D3DCCD1}">
              <a14:hiddenFill xmlns:a14="http://schemas.microsoft.com/office/drawing/2010/main">
                <a:solidFill>
                  <a:srgbClr val="FFFFFF"/>
                </a:solidFill>
              </a14:hiddenFill>
            </a:ext>
          </a:extLst>
        </p:spPr>
      </p:pic>
      <p:sp>
        <p:nvSpPr>
          <p:cNvPr id="8" name="タイトル 7">
            <a:extLst>
              <a:ext uri="{FF2B5EF4-FFF2-40B4-BE49-F238E27FC236}">
                <a16:creationId xmlns:a16="http://schemas.microsoft.com/office/drawing/2014/main" id="{A084AC7C-13D1-513D-C33E-443F102ECE28}"/>
              </a:ext>
            </a:extLst>
          </p:cNvPr>
          <p:cNvSpPr>
            <a:spLocks noGrp="1"/>
          </p:cNvSpPr>
          <p:nvPr>
            <p:ph type="title"/>
          </p:nvPr>
        </p:nvSpPr>
        <p:spPr>
          <a:xfrm>
            <a:off x="321845" y="175028"/>
            <a:ext cx="8461208" cy="671225"/>
          </a:xfrm>
        </p:spPr>
        <p:txBody>
          <a:bodyPr>
            <a:normAutofit fontScale="90000"/>
          </a:bodyPr>
          <a:lstStyle/>
          <a:p>
            <a:r>
              <a:rPr lang="ja-JP" altLang="en-US" dirty="0"/>
              <a:t>３次元コンピュータグラフィックスソフトウェア</a:t>
            </a:r>
            <a:r>
              <a:rPr lang="en-US" altLang="ja-JP" dirty="0"/>
              <a:t>Blender</a:t>
            </a:r>
            <a:r>
              <a:rPr lang="ja-JP" altLang="en-US" dirty="0"/>
              <a:t>でできること</a:t>
            </a:r>
          </a:p>
        </p:txBody>
      </p:sp>
    </p:spTree>
    <p:extLst>
      <p:ext uri="{BB962C8B-B14F-4D97-AF65-F5344CB8AC3E}">
        <p14:creationId xmlns:p14="http://schemas.microsoft.com/office/powerpoint/2010/main" val="12930380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1845" y="846253"/>
            <a:ext cx="8461208" cy="631673"/>
          </a:xfrm>
        </p:spPr>
        <p:txBody>
          <a:bodyPr>
            <a:normAutofit/>
          </a:bodyPr>
          <a:lstStyle/>
          <a:p>
            <a:pPr marL="0" indent="0">
              <a:buNone/>
            </a:pPr>
            <a:r>
              <a:rPr kumimoji="1" lang="ja-JP" altLang="en-US" b="1" dirty="0"/>
              <a:t>仮想空間の実現</a:t>
            </a:r>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タイトル 6">
            <a:extLst>
              <a:ext uri="{FF2B5EF4-FFF2-40B4-BE49-F238E27FC236}">
                <a16:creationId xmlns:a16="http://schemas.microsoft.com/office/drawing/2014/main" id="{AE1746C3-D355-DF38-701C-C008481BB495}"/>
              </a:ext>
            </a:extLst>
          </p:cNvPr>
          <p:cNvSpPr>
            <a:spLocks noGrp="1"/>
          </p:cNvSpPr>
          <p:nvPr>
            <p:ph type="title"/>
          </p:nvPr>
        </p:nvSpPr>
        <p:spPr/>
        <p:txBody>
          <a:bodyPr>
            <a:normAutofit fontScale="90000"/>
          </a:bodyPr>
          <a:lstStyle/>
          <a:p>
            <a:r>
              <a:rPr lang="ja-JP" altLang="en-US" dirty="0"/>
              <a:t>３次元コンピュータグラフィックスソフトウェア</a:t>
            </a:r>
            <a:r>
              <a:rPr lang="en-US" altLang="ja-JP" dirty="0"/>
              <a:t>Blender</a:t>
            </a:r>
            <a:r>
              <a:rPr lang="ja-JP" altLang="en-US" dirty="0"/>
              <a:t>でできること</a:t>
            </a:r>
          </a:p>
        </p:txBody>
      </p:sp>
      <p:pic>
        <p:nvPicPr>
          <p:cNvPr id="5" name="Picture 2" descr="https://www.kkaneko.jp/sample/34207_fukuyama-shi_CityGML2/34207op/mydata/bldg-a.png">
            <a:extLst>
              <a:ext uri="{FF2B5EF4-FFF2-40B4-BE49-F238E27FC236}">
                <a16:creationId xmlns:a16="http://schemas.microsoft.com/office/drawing/2014/main" id="{906F92B4-51FD-318D-3661-B286770249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845" y="1278812"/>
            <a:ext cx="8735644" cy="462033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F01C7DF9-8380-5E1D-AFFB-5CA071A61934}"/>
              </a:ext>
            </a:extLst>
          </p:cNvPr>
          <p:cNvSpPr txBox="1"/>
          <p:nvPr/>
        </p:nvSpPr>
        <p:spPr>
          <a:xfrm>
            <a:off x="1219918" y="6211669"/>
            <a:ext cx="6319359" cy="646331"/>
          </a:xfrm>
          <a:prstGeom prst="rect">
            <a:avLst/>
          </a:prstGeom>
          <a:noFill/>
        </p:spPr>
        <p:txBody>
          <a:bodyPr wrap="non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3D</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都市モデル（</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Project PLATEAU</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）福山市（</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年度）</a:t>
            </a: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建物のデータ頂点数</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4,321,085,</a:t>
            </a: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三角形ポリゴン数</a:t>
            </a:r>
            <a:r>
              <a:rPr kumimoji="0"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7,325,872</a:t>
            </a:r>
          </a:p>
        </p:txBody>
      </p:sp>
    </p:spTree>
    <p:extLst>
      <p:ext uri="{BB962C8B-B14F-4D97-AF65-F5344CB8AC3E}">
        <p14:creationId xmlns:p14="http://schemas.microsoft.com/office/powerpoint/2010/main" val="1803974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6C114A-D843-A763-13E9-C2FA8A6FE88A}"/>
              </a:ext>
            </a:extLst>
          </p:cNvPr>
          <p:cNvSpPr>
            <a:spLocks noGrp="1"/>
          </p:cNvSpPr>
          <p:nvPr>
            <p:ph type="title"/>
          </p:nvPr>
        </p:nvSpPr>
        <p:spPr/>
        <p:txBody>
          <a:bodyPr>
            <a:normAutofit fontScale="90000"/>
          </a:bodyPr>
          <a:lstStyle/>
          <a:p>
            <a:r>
              <a:rPr kumimoji="1" lang="ja-JP" altLang="en-US" dirty="0"/>
              <a:t>３次元コンピュータグラフィックスと仮想世界</a:t>
            </a:r>
          </a:p>
        </p:txBody>
      </p:sp>
      <p:sp>
        <p:nvSpPr>
          <p:cNvPr id="3" name="コンテンツ プレースホルダー 2">
            <a:extLst>
              <a:ext uri="{FF2B5EF4-FFF2-40B4-BE49-F238E27FC236}">
                <a16:creationId xmlns:a16="http://schemas.microsoft.com/office/drawing/2014/main" id="{7B8D74D1-4AD1-7DE2-E12D-FA7AAFA247A5}"/>
              </a:ext>
            </a:extLst>
          </p:cNvPr>
          <p:cNvSpPr>
            <a:spLocks noGrp="1"/>
          </p:cNvSpPr>
          <p:nvPr>
            <p:ph idx="1"/>
          </p:nvPr>
        </p:nvSpPr>
        <p:spPr/>
        <p:txBody>
          <a:bodyPr/>
          <a:lstStyle/>
          <a:p>
            <a:r>
              <a:rPr lang="en-US" altLang="ja-JP" dirty="0"/>
              <a:t>3</a:t>
            </a:r>
            <a:r>
              <a:rPr lang="ja-JP" altLang="en-US" dirty="0"/>
              <a:t>次元コンピュータグラフィックスにより，コンピューター上に，現実世界の再現，新しい世界の造形が可能になった</a:t>
            </a:r>
            <a:endParaRPr lang="en-US" altLang="ja-JP" dirty="0"/>
          </a:p>
          <a:p>
            <a:r>
              <a:rPr lang="ja-JP" altLang="en-US" dirty="0"/>
              <a:t>ゲーム，建築，医療など，様々な分野で活用</a:t>
            </a:r>
            <a:endParaRPr lang="en-US" altLang="ja-JP" dirty="0"/>
          </a:p>
          <a:p>
            <a:r>
              <a:rPr kumimoji="1" lang="en-US" altLang="ja-JP" dirty="0"/>
              <a:t>Blender</a:t>
            </a:r>
            <a:r>
              <a:rPr kumimoji="1" lang="ja-JP" altLang="en-US" dirty="0"/>
              <a:t>などのソフトウェアの普及．一般のパソコンでも可能．</a:t>
            </a:r>
          </a:p>
        </p:txBody>
      </p:sp>
      <p:sp>
        <p:nvSpPr>
          <p:cNvPr id="4" name="スライド番号プレースホルダー 3">
            <a:extLst>
              <a:ext uri="{FF2B5EF4-FFF2-40B4-BE49-F238E27FC236}">
                <a16:creationId xmlns:a16="http://schemas.microsoft.com/office/drawing/2014/main" id="{854829B5-3C55-B735-EB97-3A854ABAFB90}"/>
              </a:ext>
            </a:extLst>
          </p:cNvPr>
          <p:cNvSpPr>
            <a:spLocks noGrp="1"/>
          </p:cNvSpPr>
          <p:nvPr>
            <p:ph type="sldNum" sz="quarter" idx="12"/>
          </p:nvPr>
        </p:nvSpPr>
        <p:spPr/>
        <p:txBody>
          <a:bodyPr/>
          <a:lstStyle/>
          <a:p>
            <a:fld id="{E205D82C-95A1-431E-8E38-AA614A14CDCF}" type="slidenum">
              <a:rPr kumimoji="1" lang="ja-JP" altLang="en-US" smtClean="0"/>
              <a:t>55</a:t>
            </a:fld>
            <a:endParaRPr kumimoji="1" lang="ja-JP" altLang="en-US"/>
          </a:p>
        </p:txBody>
      </p:sp>
    </p:spTree>
    <p:extLst>
      <p:ext uri="{BB962C8B-B14F-4D97-AF65-F5344CB8AC3E}">
        <p14:creationId xmlns:p14="http://schemas.microsoft.com/office/powerpoint/2010/main" val="5169081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15-8</a:t>
            </a:r>
            <a:r>
              <a:rPr lang="ja-JP" altLang="en-US" dirty="0"/>
              <a:t>情報セキュリティの重要性</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7806501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A268F2-203E-6BBC-5D80-E69DD15560C0}"/>
              </a:ext>
            </a:extLst>
          </p:cNvPr>
          <p:cNvSpPr>
            <a:spLocks noGrp="1"/>
          </p:cNvSpPr>
          <p:nvPr>
            <p:ph type="title"/>
          </p:nvPr>
        </p:nvSpPr>
        <p:spPr/>
        <p:txBody>
          <a:bodyPr>
            <a:normAutofit fontScale="90000"/>
          </a:bodyPr>
          <a:lstStyle/>
          <a:p>
            <a:r>
              <a:rPr kumimoji="1" lang="ja-JP" altLang="en-US" dirty="0"/>
              <a:t>デジタル社会の特徴と影響</a:t>
            </a:r>
          </a:p>
        </p:txBody>
      </p:sp>
      <p:sp>
        <p:nvSpPr>
          <p:cNvPr id="3" name="コンテンツ プレースホルダー 2">
            <a:extLst>
              <a:ext uri="{FF2B5EF4-FFF2-40B4-BE49-F238E27FC236}">
                <a16:creationId xmlns:a16="http://schemas.microsoft.com/office/drawing/2014/main" id="{16786103-EF29-3FE5-F3B3-257C65742FE8}"/>
              </a:ext>
            </a:extLst>
          </p:cNvPr>
          <p:cNvSpPr>
            <a:spLocks noGrp="1"/>
          </p:cNvSpPr>
          <p:nvPr>
            <p:ph idx="1"/>
          </p:nvPr>
        </p:nvSpPr>
        <p:spPr>
          <a:xfrm>
            <a:off x="2533549" y="3308548"/>
            <a:ext cx="3460883" cy="607162"/>
          </a:xfrm>
        </p:spPr>
        <p:txBody>
          <a:bodyPr>
            <a:normAutofit lnSpcReduction="10000"/>
          </a:bodyPr>
          <a:lstStyle/>
          <a:p>
            <a:pPr marL="0" indent="0" algn="ctr">
              <a:buNone/>
            </a:pPr>
            <a:r>
              <a:rPr kumimoji="1" lang="ja-JP" altLang="en-US" sz="3600" b="1" dirty="0">
                <a:latin typeface="メイリオ" panose="020B0604030504040204" pitchFamily="50" charset="-128"/>
              </a:rPr>
              <a:t>デジタル社会</a:t>
            </a:r>
          </a:p>
        </p:txBody>
      </p:sp>
      <p:sp>
        <p:nvSpPr>
          <p:cNvPr id="4" name="スライド番号プレースホルダー 3">
            <a:extLst>
              <a:ext uri="{FF2B5EF4-FFF2-40B4-BE49-F238E27FC236}">
                <a16:creationId xmlns:a16="http://schemas.microsoft.com/office/drawing/2014/main" id="{93F17C93-11D5-F363-523D-C33B2F423F0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2E04D790-DDF9-0737-81F9-CA3089D50242}"/>
              </a:ext>
            </a:extLst>
          </p:cNvPr>
          <p:cNvSpPr txBox="1"/>
          <p:nvPr/>
        </p:nvSpPr>
        <p:spPr>
          <a:xfrm>
            <a:off x="2313071" y="1653003"/>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情報の広範な流通と共有</a:t>
            </a:r>
          </a:p>
        </p:txBody>
      </p:sp>
      <p:sp>
        <p:nvSpPr>
          <p:cNvPr id="9" name="テキスト ボックス 8">
            <a:extLst>
              <a:ext uri="{FF2B5EF4-FFF2-40B4-BE49-F238E27FC236}">
                <a16:creationId xmlns:a16="http://schemas.microsoft.com/office/drawing/2014/main" id="{66FF54EE-AD74-F8B5-BD02-ED826739F29D}"/>
              </a:ext>
            </a:extLst>
          </p:cNvPr>
          <p:cNvSpPr txBox="1"/>
          <p:nvPr/>
        </p:nvSpPr>
        <p:spPr>
          <a:xfrm>
            <a:off x="5799222" y="3350519"/>
            <a:ext cx="457200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個人が情報発信者に</a:t>
            </a:r>
          </a:p>
        </p:txBody>
      </p:sp>
      <p:sp>
        <p:nvSpPr>
          <p:cNvPr id="13" name="テキスト ボックス 12">
            <a:extLst>
              <a:ext uri="{FF2B5EF4-FFF2-40B4-BE49-F238E27FC236}">
                <a16:creationId xmlns:a16="http://schemas.microsoft.com/office/drawing/2014/main" id="{74DCC11F-34B1-0425-854F-CA3B0EEB8466}"/>
              </a:ext>
            </a:extLst>
          </p:cNvPr>
          <p:cNvSpPr txBox="1"/>
          <p:nvPr/>
        </p:nvSpPr>
        <p:spPr>
          <a:xfrm>
            <a:off x="2103120" y="4943387"/>
            <a:ext cx="528426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技術革新による社会変革</a:t>
            </a:r>
          </a:p>
        </p:txBody>
      </p:sp>
      <p:sp>
        <p:nvSpPr>
          <p:cNvPr id="15" name="テキスト ボックス 14">
            <a:extLst>
              <a:ext uri="{FF2B5EF4-FFF2-40B4-BE49-F238E27FC236}">
                <a16:creationId xmlns:a16="http://schemas.microsoft.com/office/drawing/2014/main" id="{ADA7B658-02BF-9168-173D-360F4C8BE812}"/>
              </a:ext>
            </a:extLst>
          </p:cNvPr>
          <p:cNvSpPr txBox="1"/>
          <p:nvPr/>
        </p:nvSpPr>
        <p:spPr>
          <a:xfrm>
            <a:off x="-9625" y="3298195"/>
            <a:ext cx="3378467"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情報の価値向上</a:t>
            </a:r>
          </a:p>
        </p:txBody>
      </p:sp>
      <p:sp>
        <p:nvSpPr>
          <p:cNvPr id="16" name="楕円 15">
            <a:extLst>
              <a:ext uri="{FF2B5EF4-FFF2-40B4-BE49-F238E27FC236}">
                <a16:creationId xmlns:a16="http://schemas.microsoft.com/office/drawing/2014/main" id="{4BDD9AA8-CABD-5D4F-AC4C-7C45D07E90DB}"/>
              </a:ext>
            </a:extLst>
          </p:cNvPr>
          <p:cNvSpPr/>
          <p:nvPr/>
        </p:nvSpPr>
        <p:spPr>
          <a:xfrm>
            <a:off x="-9626" y="1105363"/>
            <a:ext cx="9153625" cy="490888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03760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F92F9D0-20A3-4FFC-BF2B-87BA5B22DE83}"/>
              </a:ext>
            </a:extLst>
          </p:cNvPr>
          <p:cNvSpPr>
            <a:spLocks noGrp="1"/>
          </p:cNvSpPr>
          <p:nvPr>
            <p:ph type="title"/>
          </p:nvPr>
        </p:nvSpPr>
        <p:spPr/>
        <p:txBody>
          <a:bodyPr>
            <a:normAutofit fontScale="90000"/>
          </a:bodyPr>
          <a:lstStyle/>
          <a:p>
            <a:r>
              <a:rPr kumimoji="1" lang="ja-JP" altLang="en-US"/>
              <a:t>フェイクビデオ</a:t>
            </a:r>
            <a:endParaRPr kumimoji="1" lang="ja-JP" altLang="en-US" dirty="0"/>
          </a:p>
        </p:txBody>
      </p:sp>
      <p:pic>
        <p:nvPicPr>
          <p:cNvPr id="6" name="コンテンツ プレースホルダー 5" descr="メガネを掛けた男性&#10;&#10;自動的に生成された説明">
            <a:extLst>
              <a:ext uri="{FF2B5EF4-FFF2-40B4-BE49-F238E27FC236}">
                <a16:creationId xmlns:a16="http://schemas.microsoft.com/office/drawing/2014/main" id="{57986A39-6987-47D4-BF6D-3A71F9D52F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194" y="1124852"/>
            <a:ext cx="2438740" cy="2438740"/>
          </a:xfrm>
        </p:spPr>
      </p:pic>
      <p:sp>
        <p:nvSpPr>
          <p:cNvPr id="4" name="スライド番号プレースホルダー 3">
            <a:extLst>
              <a:ext uri="{FF2B5EF4-FFF2-40B4-BE49-F238E27FC236}">
                <a16:creationId xmlns:a16="http://schemas.microsoft.com/office/drawing/2014/main" id="{C1B34411-C392-4C76-B634-E6E71290C3B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7" name="テキスト ボックス 6">
            <a:extLst>
              <a:ext uri="{FF2B5EF4-FFF2-40B4-BE49-F238E27FC236}">
                <a16:creationId xmlns:a16="http://schemas.microsoft.com/office/drawing/2014/main" id="{1FEDD7FA-2F24-4AC3-B03D-A3A502908667}"/>
              </a:ext>
            </a:extLst>
          </p:cNvPr>
          <p:cNvSpPr txBox="1"/>
          <p:nvPr/>
        </p:nvSpPr>
        <p:spPr>
          <a:xfrm>
            <a:off x="2769612" y="2208157"/>
            <a:ext cx="54373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8" name="テキスト ボックス 7">
            <a:extLst>
              <a:ext uri="{FF2B5EF4-FFF2-40B4-BE49-F238E27FC236}">
                <a16:creationId xmlns:a16="http://schemas.microsoft.com/office/drawing/2014/main" id="{F9FAC27C-2371-43D7-8A66-92BDB38456D4}"/>
              </a:ext>
            </a:extLst>
          </p:cNvPr>
          <p:cNvSpPr txBox="1"/>
          <p:nvPr/>
        </p:nvSpPr>
        <p:spPr>
          <a:xfrm>
            <a:off x="260541" y="4640430"/>
            <a:ext cx="8461208" cy="83099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AI</a:t>
            </a:r>
            <a:r>
              <a:rPr kumimoji="1"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の進化により，映像や音声の偽造が容易となり，それが事実かどうかの判断が難しくなっている</a:t>
            </a:r>
          </a:p>
        </p:txBody>
      </p:sp>
      <p:pic>
        <p:nvPicPr>
          <p:cNvPr id="10" name="図 9">
            <a:extLst>
              <a:ext uri="{FF2B5EF4-FFF2-40B4-BE49-F238E27FC236}">
                <a16:creationId xmlns:a16="http://schemas.microsoft.com/office/drawing/2014/main" id="{105CD827-51F1-4664-A0E5-CA2F9160CC81}"/>
              </a:ext>
            </a:extLst>
          </p:cNvPr>
          <p:cNvPicPr>
            <a:picLocks noChangeAspect="1"/>
          </p:cNvPicPr>
          <p:nvPr/>
        </p:nvPicPr>
        <p:blipFill>
          <a:blip r:embed="rId3"/>
          <a:stretch>
            <a:fillRect/>
          </a:stretch>
        </p:blipFill>
        <p:spPr>
          <a:xfrm>
            <a:off x="3415510" y="1153769"/>
            <a:ext cx="2438739" cy="2409823"/>
          </a:xfrm>
          <a:prstGeom prst="rect">
            <a:avLst/>
          </a:prstGeom>
        </p:spPr>
      </p:pic>
      <p:sp>
        <p:nvSpPr>
          <p:cNvPr id="11" name="テキスト ボックス 10">
            <a:extLst>
              <a:ext uri="{FF2B5EF4-FFF2-40B4-BE49-F238E27FC236}">
                <a16:creationId xmlns:a16="http://schemas.microsoft.com/office/drawing/2014/main" id="{8756B6E8-DD75-4E1A-8511-7B6F6A5E9C0B}"/>
              </a:ext>
            </a:extLst>
          </p:cNvPr>
          <p:cNvSpPr txBox="1"/>
          <p:nvPr/>
        </p:nvSpPr>
        <p:spPr>
          <a:xfrm>
            <a:off x="5956408" y="2208157"/>
            <a:ext cx="46358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pic>
        <p:nvPicPr>
          <p:cNvPr id="13" name="図 12">
            <a:extLst>
              <a:ext uri="{FF2B5EF4-FFF2-40B4-BE49-F238E27FC236}">
                <a16:creationId xmlns:a16="http://schemas.microsoft.com/office/drawing/2014/main" id="{D06D675F-2224-4E82-AB20-C89B50C9F1F9}"/>
              </a:ext>
            </a:extLst>
          </p:cNvPr>
          <p:cNvPicPr>
            <a:picLocks noChangeAspect="1"/>
          </p:cNvPicPr>
          <p:nvPr/>
        </p:nvPicPr>
        <p:blipFill>
          <a:blip r:embed="rId4"/>
          <a:stretch>
            <a:fillRect/>
          </a:stretch>
        </p:blipFill>
        <p:spPr>
          <a:xfrm>
            <a:off x="6522155" y="1124852"/>
            <a:ext cx="2391844" cy="2438740"/>
          </a:xfrm>
          <a:prstGeom prst="rect">
            <a:avLst/>
          </a:prstGeom>
        </p:spPr>
      </p:pic>
      <p:sp>
        <p:nvSpPr>
          <p:cNvPr id="12" name="テキスト ボックス 11">
            <a:extLst>
              <a:ext uri="{FF2B5EF4-FFF2-40B4-BE49-F238E27FC236}">
                <a16:creationId xmlns:a16="http://schemas.microsoft.com/office/drawing/2014/main" id="{7E86B9DD-62C1-4AE9-B461-7E6B731DF49C}"/>
              </a:ext>
            </a:extLst>
          </p:cNvPr>
          <p:cNvSpPr txBox="1"/>
          <p:nvPr/>
        </p:nvSpPr>
        <p:spPr>
          <a:xfrm>
            <a:off x="720994" y="3694207"/>
            <a:ext cx="1210588"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金子の顔</a:t>
            </a:r>
          </a:p>
        </p:txBody>
      </p:sp>
      <p:sp>
        <p:nvSpPr>
          <p:cNvPr id="14" name="テキスト ボックス 13">
            <a:extLst>
              <a:ext uri="{FF2B5EF4-FFF2-40B4-BE49-F238E27FC236}">
                <a16:creationId xmlns:a16="http://schemas.microsoft.com/office/drawing/2014/main" id="{CD5943F4-6E7D-4D13-BB42-241CE1E2F710}"/>
              </a:ext>
            </a:extLst>
          </p:cNvPr>
          <p:cNvSpPr txBox="1"/>
          <p:nvPr/>
        </p:nvSpPr>
        <p:spPr>
          <a:xfrm>
            <a:off x="3617739" y="3727761"/>
            <a:ext cx="249299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有名人の声，表情，</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語り</a:t>
            </a:r>
          </a:p>
        </p:txBody>
      </p:sp>
      <p:sp>
        <p:nvSpPr>
          <p:cNvPr id="15" name="テキスト ボックス 14">
            <a:extLst>
              <a:ext uri="{FF2B5EF4-FFF2-40B4-BE49-F238E27FC236}">
                <a16:creationId xmlns:a16="http://schemas.microsoft.com/office/drawing/2014/main" id="{B9A6582A-89F6-41C5-9156-9F332800055B}"/>
              </a:ext>
            </a:extLst>
          </p:cNvPr>
          <p:cNvSpPr txBox="1"/>
          <p:nvPr/>
        </p:nvSpPr>
        <p:spPr>
          <a:xfrm>
            <a:off x="6514484" y="3761315"/>
            <a:ext cx="2492990"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金子がその有名人</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そっくり</a:t>
            </a:r>
            <a:r>
              <a:rPr kumimoji="1" lang="ja-JP" altLang="en-US" sz="20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で語りだす</a:t>
            </a:r>
            <a:endParaRPr kumimoji="1" lang="en-US" altLang="ja-JP" sz="2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629607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3646FE2-F3F3-42AE-892E-930766158C1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3" name="kaneko02">
            <a:hlinkClick r:id="" action="ppaction://media"/>
            <a:extLst>
              <a:ext uri="{FF2B5EF4-FFF2-40B4-BE49-F238E27FC236}">
                <a16:creationId xmlns:a16="http://schemas.microsoft.com/office/drawing/2014/main" id="{4FE4009A-3C85-4A94-A0B5-0132DAD995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9050" y="146050"/>
            <a:ext cx="5886450" cy="5886450"/>
          </a:xfrm>
          <a:prstGeom prst="rect">
            <a:avLst/>
          </a:prstGeom>
        </p:spPr>
      </p:pic>
    </p:spTree>
    <p:extLst>
      <p:ext uri="{BB962C8B-B14F-4D97-AF65-F5344CB8AC3E}">
        <p14:creationId xmlns:p14="http://schemas.microsoft.com/office/powerpoint/2010/main" val="11836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15-1</a:t>
            </a:r>
            <a:r>
              <a:rPr lang="ja-JP" altLang="en-US" dirty="0"/>
              <a:t> </a:t>
            </a:r>
            <a:r>
              <a:rPr lang="en-US" altLang="ja-JP" dirty="0"/>
              <a:t>AI</a:t>
            </a:r>
            <a:r>
              <a:rPr lang="ja-JP" altLang="en-US" dirty="0"/>
              <a:t>による画像生成</a:t>
            </a:r>
            <a:br>
              <a:rPr lang="en-US" altLang="ja-JP" dirty="0"/>
            </a:br>
            <a:endParaRPr lang="ja-JP" altLang="en-US" dirty="0"/>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6</a:t>
            </a:fld>
            <a:endParaRPr lang="ja-JP" altLang="en-US" dirty="0"/>
          </a:p>
        </p:txBody>
      </p:sp>
      <p:sp>
        <p:nvSpPr>
          <p:cNvPr id="3" name="字幕 2">
            <a:extLst>
              <a:ext uri="{FF2B5EF4-FFF2-40B4-BE49-F238E27FC236}">
                <a16:creationId xmlns:a16="http://schemas.microsoft.com/office/drawing/2014/main" id="{6C0E2BBA-3493-C71E-9E82-B67E18A8D9A3}"/>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2439983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t>不正</a:t>
            </a:r>
            <a:r>
              <a:rPr kumimoji="1" lang="ja-JP" altLang="en-US" dirty="0"/>
              <a:t>サイトへの誘導</a:t>
            </a:r>
          </a:p>
        </p:txBody>
      </p:sp>
      <p:sp>
        <p:nvSpPr>
          <p:cNvPr id="3" name="コンテンツ プレースホルダー 2"/>
          <p:cNvSpPr>
            <a:spLocks noGrp="1"/>
          </p:cNvSpPr>
          <p:nvPr>
            <p:ph idx="1"/>
          </p:nvPr>
        </p:nvSpPr>
        <p:spPr>
          <a:xfrm>
            <a:off x="5585589" y="1190579"/>
            <a:ext cx="3356882" cy="3121649"/>
          </a:xfrm>
        </p:spPr>
        <p:txBody>
          <a:bodyPr>
            <a:noAutofit/>
          </a:bodyPr>
          <a:lstStyle/>
          <a:p>
            <a:pPr marL="0" indent="0">
              <a:buNone/>
            </a:pPr>
            <a:r>
              <a:rPr kumimoji="1" lang="ja-JP" altLang="en-US" b="1" dirty="0"/>
              <a:t>電話連絡！</a:t>
            </a:r>
            <a:endParaRPr kumimoji="1" lang="en-US" altLang="ja-JP" b="1" dirty="0"/>
          </a:p>
          <a:p>
            <a:pPr marL="0" indent="0">
              <a:buNone/>
            </a:pPr>
            <a:r>
              <a:rPr lang="ja-JP" altLang="en-US" b="1" dirty="0"/>
              <a:t>送金！</a:t>
            </a:r>
            <a:endParaRPr kumimoji="1" lang="en-US" altLang="ja-JP" b="1" dirty="0"/>
          </a:p>
          <a:p>
            <a:pPr marL="0" indent="0">
              <a:buNone/>
            </a:pPr>
            <a:r>
              <a:rPr lang="ja-JP" altLang="en-US" b="1" dirty="0"/>
              <a:t>ウエブサイトへのアクセス！</a:t>
            </a:r>
            <a:endParaRPr lang="en-US" altLang="ja-JP" b="1" dirty="0"/>
          </a:p>
          <a:p>
            <a:pPr marL="0" indent="0">
              <a:buNone/>
            </a:pPr>
            <a:r>
              <a:rPr kumimoji="1" lang="ja-JP" altLang="en-US" dirty="0"/>
              <a:t>を求める詐欺行為</a:t>
            </a:r>
            <a:endParaRPr kumimoji="1" lang="en-US" altLang="ja-JP" dirty="0"/>
          </a:p>
          <a:p>
            <a:pPr marL="0" indent="0">
              <a:buNone/>
            </a:pPr>
            <a:r>
              <a:rPr lang="ja-JP" altLang="en-US" dirty="0"/>
              <a:t>がある</a:t>
            </a:r>
            <a:endParaRPr kumimoji="1" lang="en-US" altLang="ja-JP" dirty="0"/>
          </a:p>
          <a:p>
            <a:pPr marL="0" indent="0">
              <a:buNone/>
            </a:pPr>
            <a:endParaRPr kumimoji="1" lang="ja-JP" altLang="en-US" dirty="0"/>
          </a:p>
        </p:txBody>
      </p:sp>
      <p:sp>
        <p:nvSpPr>
          <p:cNvPr id="4" name="スライド番号プレースホルダー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p:cNvPicPr>
            <a:picLocks noChangeAspect="1"/>
          </p:cNvPicPr>
          <p:nvPr/>
        </p:nvPicPr>
        <p:blipFill>
          <a:blip r:embed="rId2"/>
          <a:stretch>
            <a:fillRect/>
          </a:stretch>
        </p:blipFill>
        <p:spPr>
          <a:xfrm>
            <a:off x="78921" y="773778"/>
            <a:ext cx="5195740" cy="4375360"/>
          </a:xfrm>
          <a:prstGeom prst="rect">
            <a:avLst/>
          </a:prstGeom>
        </p:spPr>
      </p:pic>
      <p:sp>
        <p:nvSpPr>
          <p:cNvPr id="7" name="テキスト ボックス 6">
            <a:extLst>
              <a:ext uri="{FF2B5EF4-FFF2-40B4-BE49-F238E27FC236}">
                <a16:creationId xmlns:a16="http://schemas.microsoft.com/office/drawing/2014/main" id="{A6CE0E6F-785A-F153-11C1-6F8FDD117122}"/>
              </a:ext>
            </a:extLst>
          </p:cNvPr>
          <p:cNvSpPr txBox="1"/>
          <p:nvPr/>
        </p:nvSpPr>
        <p:spPr>
          <a:xfrm>
            <a:off x="534988" y="5521147"/>
            <a:ext cx="8034921"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個人情報の保護とフィッシング詐欺から身を守るために，</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怪しいメールやウェブサイトへのリンク</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a:t>
            </a:r>
            <a:r>
              <a:rPr kumimoji="0" lang="ja-JP" altLang="en-US" sz="2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クリックしない</a:t>
            </a:r>
            <a:r>
              <a:rPr kumimoji="0" lang="ja-JP" altLang="en-US" sz="2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ように注意が必要である</a:t>
            </a:r>
          </a:p>
        </p:txBody>
      </p:sp>
    </p:spTree>
    <p:extLst>
      <p:ext uri="{BB962C8B-B14F-4D97-AF65-F5344CB8AC3E}">
        <p14:creationId xmlns:p14="http://schemas.microsoft.com/office/powerpoint/2010/main" val="12514853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421C7A-8705-6737-EBF6-98DA74BB1636}"/>
              </a:ext>
            </a:extLst>
          </p:cNvPr>
          <p:cNvSpPr>
            <a:spLocks noGrp="1"/>
          </p:cNvSpPr>
          <p:nvPr>
            <p:ph type="title"/>
          </p:nvPr>
        </p:nvSpPr>
        <p:spPr>
          <a:xfrm>
            <a:off x="321845" y="175028"/>
            <a:ext cx="8081010" cy="825999"/>
          </a:xfrm>
        </p:spPr>
        <p:txBody>
          <a:bodyPr>
            <a:normAutofit fontScale="90000"/>
          </a:bodyPr>
          <a:lstStyle/>
          <a:p>
            <a:r>
              <a:rPr kumimoji="1" lang="ja-JP" altLang="en-US" dirty="0"/>
              <a:t>有害なソフトウェア（マルウェア）の仕組み</a:t>
            </a:r>
          </a:p>
        </p:txBody>
      </p:sp>
      <p:sp>
        <p:nvSpPr>
          <p:cNvPr id="3" name="コンテンツ プレースホルダー 2">
            <a:extLst>
              <a:ext uri="{FF2B5EF4-FFF2-40B4-BE49-F238E27FC236}">
                <a16:creationId xmlns:a16="http://schemas.microsoft.com/office/drawing/2014/main" id="{365233C7-0D1D-AEB9-CEA3-2D1244472D8D}"/>
              </a:ext>
            </a:extLst>
          </p:cNvPr>
          <p:cNvSpPr>
            <a:spLocks noGrp="1"/>
          </p:cNvSpPr>
          <p:nvPr>
            <p:ph idx="1"/>
          </p:nvPr>
        </p:nvSpPr>
        <p:spPr>
          <a:xfrm>
            <a:off x="321845" y="1366787"/>
            <a:ext cx="8461208" cy="4812632"/>
          </a:xfrm>
        </p:spPr>
        <p:txBody>
          <a:bodyPr/>
          <a:lstStyle/>
          <a:p>
            <a:r>
              <a:rPr kumimoji="1" lang="ja-JP" altLang="en-US" dirty="0"/>
              <a:t>侵入：</a:t>
            </a:r>
            <a:r>
              <a:rPr kumimoji="1" lang="ja-JP" altLang="en-US" b="1" dirty="0"/>
              <a:t>メールの添付ファイル</a:t>
            </a:r>
            <a:r>
              <a:rPr kumimoji="1" lang="ja-JP" altLang="en-US" dirty="0"/>
              <a:t>や</a:t>
            </a:r>
            <a:r>
              <a:rPr kumimoji="1" lang="ja-JP" altLang="en-US" b="1" dirty="0"/>
              <a:t>不正サイト</a:t>
            </a:r>
            <a:r>
              <a:rPr kumimoji="1" lang="ja-JP" altLang="en-US" dirty="0"/>
              <a:t>からダウンロード</a:t>
            </a:r>
            <a:endParaRPr kumimoji="1" lang="en-US" altLang="ja-JP" dirty="0"/>
          </a:p>
          <a:p>
            <a:r>
              <a:rPr kumimoji="1" lang="ja-JP" altLang="en-US" dirty="0"/>
              <a:t>感染：システムに潜伏</a:t>
            </a:r>
            <a:endParaRPr kumimoji="1" lang="en-US" altLang="ja-JP" dirty="0"/>
          </a:p>
          <a:p>
            <a:r>
              <a:rPr kumimoji="1" lang="ja-JP" altLang="en-US" dirty="0"/>
              <a:t>活動：</a:t>
            </a:r>
            <a:r>
              <a:rPr kumimoji="1" lang="ja-JP" altLang="en-US" b="1" dirty="0"/>
              <a:t>個人情報の窃取，システムの破壊</a:t>
            </a:r>
            <a:r>
              <a:rPr kumimoji="1" lang="ja-JP" altLang="en-US" dirty="0"/>
              <a:t>など</a:t>
            </a:r>
            <a:endParaRPr kumimoji="1" lang="en-US" altLang="ja-JP" dirty="0"/>
          </a:p>
          <a:p>
            <a:r>
              <a:rPr kumimoji="1" lang="ja-JP" altLang="en-US" dirty="0"/>
              <a:t>拡散：</a:t>
            </a:r>
            <a:r>
              <a:rPr kumimoji="1" lang="ja-JP" altLang="en-US" b="1" dirty="0"/>
              <a:t>他のデバイスやネットワークに感染を拡大</a:t>
            </a:r>
          </a:p>
        </p:txBody>
      </p:sp>
      <p:sp>
        <p:nvSpPr>
          <p:cNvPr id="4" name="スライド番号プレースホルダー 3">
            <a:extLst>
              <a:ext uri="{FF2B5EF4-FFF2-40B4-BE49-F238E27FC236}">
                <a16:creationId xmlns:a16="http://schemas.microsoft.com/office/drawing/2014/main" id="{AB555A71-EC59-1229-DD77-014EBBD66C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526357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7AAE4E-4730-8CE3-1629-1287190152E2}"/>
              </a:ext>
            </a:extLst>
          </p:cNvPr>
          <p:cNvSpPr>
            <a:spLocks noGrp="1"/>
          </p:cNvSpPr>
          <p:nvPr>
            <p:ph type="title"/>
          </p:nvPr>
        </p:nvSpPr>
        <p:spPr/>
        <p:txBody>
          <a:bodyPr>
            <a:normAutofit fontScale="90000"/>
          </a:bodyPr>
          <a:lstStyle/>
          <a:p>
            <a:r>
              <a:rPr kumimoji="1" lang="ja-JP" altLang="en-US" dirty="0"/>
              <a:t>情報セキュリティへの心がけ</a:t>
            </a:r>
          </a:p>
        </p:txBody>
      </p:sp>
      <p:sp>
        <p:nvSpPr>
          <p:cNvPr id="3" name="コンテンツ プレースホルダー 2">
            <a:extLst>
              <a:ext uri="{FF2B5EF4-FFF2-40B4-BE49-F238E27FC236}">
                <a16:creationId xmlns:a16="http://schemas.microsoft.com/office/drawing/2014/main" id="{CCE4297A-2E33-0584-5E8B-6EBD2BF1158D}"/>
              </a:ext>
            </a:extLst>
          </p:cNvPr>
          <p:cNvSpPr>
            <a:spLocks noGrp="1"/>
          </p:cNvSpPr>
          <p:nvPr>
            <p:ph idx="1"/>
          </p:nvPr>
        </p:nvSpPr>
        <p:spPr>
          <a:xfrm>
            <a:off x="321845" y="846252"/>
            <a:ext cx="8461208" cy="5875223"/>
          </a:xfrm>
        </p:spPr>
        <p:txBody>
          <a:bodyPr>
            <a:normAutofit/>
          </a:bodyPr>
          <a:lstStyle/>
          <a:p>
            <a:r>
              <a:rPr kumimoji="1" lang="ja-JP" altLang="en-US" sz="2400" b="1" dirty="0"/>
              <a:t>デジタル社会</a:t>
            </a:r>
            <a:r>
              <a:rPr kumimoji="1" lang="ja-JP" altLang="en-US" sz="2400" dirty="0"/>
              <a:t>において</a:t>
            </a:r>
            <a:r>
              <a:rPr kumimoji="1" lang="ja-JP" altLang="en-US" sz="2400" b="1" dirty="0"/>
              <a:t>情報セキュリティ</a:t>
            </a:r>
            <a:r>
              <a:rPr kumimoji="1" lang="ja-JP" altLang="en-US" sz="2400" dirty="0"/>
              <a:t>は必要不可欠である．</a:t>
            </a:r>
          </a:p>
          <a:p>
            <a:r>
              <a:rPr kumimoji="1" lang="ja-JP" altLang="en-US" sz="2400" b="1" dirty="0"/>
              <a:t>パーソナルな情報の保護</a:t>
            </a:r>
            <a:r>
              <a:rPr kumimoji="1" lang="en-US" altLang="ja-JP" sz="2400" b="1" dirty="0"/>
              <a:t>:</a:t>
            </a:r>
            <a:r>
              <a:rPr kumimoji="1" lang="ja-JP" altLang="en-US" sz="2400" dirty="0"/>
              <a:t>個々人の情報は重要な資産であり，各自が尊重し，守る責任がある．</a:t>
            </a:r>
          </a:p>
          <a:p>
            <a:r>
              <a:rPr kumimoji="1" lang="ja-JP" altLang="en-US" sz="2400" b="1" dirty="0"/>
              <a:t>不正アクセスの防止</a:t>
            </a:r>
            <a:r>
              <a:rPr kumimoji="1" lang="en-US" altLang="ja-JP" sz="2400" dirty="0"/>
              <a:t>:</a:t>
            </a:r>
            <a:r>
              <a:rPr lang="ja-JP" altLang="en-US" sz="2400" dirty="0"/>
              <a:t>オペレーティングシステムのアップデート（更新）などの対策が大切である．</a:t>
            </a:r>
            <a:endParaRPr kumimoji="1" lang="ja-JP" altLang="en-US" sz="2400" dirty="0"/>
          </a:p>
          <a:p>
            <a:r>
              <a:rPr kumimoji="1" lang="ja-JP" altLang="en-US" sz="2400" b="1" dirty="0"/>
              <a:t>データバックアップ</a:t>
            </a:r>
            <a:r>
              <a:rPr kumimoji="1" lang="en-US" altLang="ja-JP" sz="2400" dirty="0"/>
              <a:t>:</a:t>
            </a:r>
            <a:r>
              <a:rPr kumimoji="1" lang="ja-JP" altLang="en-US" sz="2400" dirty="0"/>
              <a:t>データの消失を防ぐために，定期的なバックアップを行うべきである．</a:t>
            </a:r>
          </a:p>
          <a:p>
            <a:r>
              <a:rPr kumimoji="1" lang="ja-JP" altLang="en-US" sz="2400" b="1" dirty="0"/>
              <a:t>社会的なルールの理解と遵守</a:t>
            </a:r>
            <a:r>
              <a:rPr kumimoji="1" lang="en-US" altLang="ja-JP" sz="2400" dirty="0"/>
              <a:t>:</a:t>
            </a:r>
            <a:r>
              <a:rPr lang="ja-JP" altLang="en-US" sz="2400" dirty="0"/>
              <a:t>マナー</a:t>
            </a:r>
            <a:r>
              <a:rPr kumimoji="1" lang="ja-JP" altLang="en-US" sz="2400" dirty="0"/>
              <a:t>を理解し，遵守することが重要である．</a:t>
            </a:r>
          </a:p>
          <a:p>
            <a:endParaRPr kumimoji="1" lang="ja-JP" altLang="en-US" sz="2400" dirty="0"/>
          </a:p>
        </p:txBody>
      </p:sp>
      <p:sp>
        <p:nvSpPr>
          <p:cNvPr id="4" name="スライド番号プレースホルダー 3">
            <a:extLst>
              <a:ext uri="{FF2B5EF4-FFF2-40B4-BE49-F238E27FC236}">
                <a16:creationId xmlns:a16="http://schemas.microsoft.com/office/drawing/2014/main" id="{2BC0FA36-D90C-D9B6-1602-EA8F3FF43A7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1343581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15-9</a:t>
            </a:r>
            <a:r>
              <a:rPr lang="ja-JP" altLang="en-US" dirty="0"/>
              <a:t>展望</a:t>
            </a:r>
          </a:p>
        </p:txBody>
      </p:sp>
      <p:sp>
        <p:nvSpPr>
          <p:cNvPr id="4" name="スライド番号プレースホルダー 3"/>
          <p:cNvSpPr>
            <a:spLocks noGrp="1"/>
          </p:cNvSpPr>
          <p:nvPr>
            <p:ph type="sldNum" sz="quarter" idx="12"/>
          </p:nvPr>
        </p:nvSpPr>
        <p:spPr/>
        <p:txBody>
          <a:bodyPr>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940FB6-D91C-4C45-82A6-6C3F63B50793}" type="slidenum">
              <a:rPr kumimoji="0"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5" name="字幕 4">
            <a:extLst>
              <a:ext uri="{FF2B5EF4-FFF2-40B4-BE49-F238E27FC236}">
                <a16:creationId xmlns:a16="http://schemas.microsoft.com/office/drawing/2014/main" id="{97887DDB-D01B-8E91-8A67-A1F926E2A4B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732921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D0EA745-7C8A-9C28-383E-2BAE35BE7B12}"/>
              </a:ext>
            </a:extLst>
          </p:cNvPr>
          <p:cNvSpPr>
            <a:spLocks noGrp="1"/>
          </p:cNvSpPr>
          <p:nvPr>
            <p:ph idx="1"/>
          </p:nvPr>
        </p:nvSpPr>
        <p:spPr>
          <a:xfrm>
            <a:off x="321845" y="136524"/>
            <a:ext cx="8461208" cy="6042895"/>
          </a:xfrm>
        </p:spPr>
        <p:txBody>
          <a:bodyPr>
            <a:normAutofit/>
          </a:bodyPr>
          <a:lstStyle/>
          <a:p>
            <a:r>
              <a:rPr kumimoji="1" lang="ja-JP" altLang="en-US" dirty="0"/>
              <a:t>コンピューターサイエンスは，私たちの社会と生活を変える力を持つ</a:t>
            </a:r>
            <a:endParaRPr kumimoji="1" lang="en-US" altLang="ja-JP" dirty="0"/>
          </a:p>
          <a:p>
            <a:r>
              <a:rPr lang="ja-JP" altLang="en-US" dirty="0"/>
              <a:t>情報工学分野を学ぶことで「未来を創る」ための力を持つことができる</a:t>
            </a:r>
            <a:endParaRPr lang="en-US" altLang="ja-JP" dirty="0"/>
          </a:p>
          <a:p>
            <a:endParaRPr lang="en-US" altLang="ja-JP" dirty="0"/>
          </a:p>
          <a:p>
            <a:pPr marL="0" indent="0">
              <a:buNone/>
            </a:pPr>
            <a:r>
              <a:rPr kumimoji="1" lang="ja-JP" altLang="en-US" dirty="0"/>
              <a:t>情報工学の未来技術（大学の授業で学ぶ）</a:t>
            </a:r>
            <a:endParaRPr kumimoji="1" lang="en-US" altLang="ja-JP" dirty="0"/>
          </a:p>
          <a:p>
            <a:pPr marL="0" indent="0">
              <a:buNone/>
            </a:pPr>
            <a:r>
              <a:rPr kumimoji="1" lang="ja-JP" altLang="en-US" dirty="0"/>
              <a:t>人工知能（</a:t>
            </a:r>
            <a:r>
              <a:rPr kumimoji="1" lang="en-US" altLang="ja-JP" dirty="0"/>
              <a:t>AI</a:t>
            </a:r>
            <a:r>
              <a:rPr kumimoji="1" lang="ja-JP" altLang="en-US" dirty="0"/>
              <a:t>），クラウドコンピューティング，</a:t>
            </a:r>
            <a:r>
              <a:rPr kumimoji="1" lang="en-US" altLang="ja-JP" dirty="0"/>
              <a:t>IoT</a:t>
            </a:r>
            <a:r>
              <a:rPr kumimoji="1" lang="ja-JP" altLang="en-US" dirty="0"/>
              <a:t>（</a:t>
            </a:r>
            <a:r>
              <a:rPr kumimoji="1" lang="en-US" altLang="ja-JP" dirty="0"/>
              <a:t>Internet of Things</a:t>
            </a:r>
            <a:r>
              <a:rPr kumimoji="1" lang="ja-JP" altLang="en-US" dirty="0"/>
              <a:t>，もののインターネット）サイバーセキュリティ，通信技術，仮想現実 など</a:t>
            </a:r>
          </a:p>
        </p:txBody>
      </p:sp>
      <p:sp>
        <p:nvSpPr>
          <p:cNvPr id="4" name="スライド番号プレースホルダー 3">
            <a:extLst>
              <a:ext uri="{FF2B5EF4-FFF2-40B4-BE49-F238E27FC236}">
                <a16:creationId xmlns:a16="http://schemas.microsoft.com/office/drawing/2014/main" id="{F07DED44-129C-9430-D7D0-EE5AF6B7AE7D}"/>
              </a:ext>
            </a:extLst>
          </p:cNvPr>
          <p:cNvSpPr>
            <a:spLocks noGrp="1"/>
          </p:cNvSpPr>
          <p:nvPr>
            <p:ph type="sldNum" sz="quarter" idx="12"/>
          </p:nvPr>
        </p:nvSpPr>
        <p:spPr/>
        <p:txBody>
          <a:bodyPr/>
          <a:lstStyle/>
          <a:p>
            <a:fld id="{E205D82C-95A1-431E-8E38-AA614A14CDCF}" type="slidenum">
              <a:rPr kumimoji="1" lang="ja-JP" altLang="en-US" smtClean="0"/>
              <a:t>64</a:t>
            </a:fld>
            <a:endParaRPr kumimoji="1" lang="ja-JP" altLang="en-US"/>
          </a:p>
        </p:txBody>
      </p:sp>
    </p:spTree>
    <p:extLst>
      <p:ext uri="{BB962C8B-B14F-4D97-AF65-F5344CB8AC3E}">
        <p14:creationId xmlns:p14="http://schemas.microsoft.com/office/powerpoint/2010/main" val="30735447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ADE5C89F-0CB4-504E-E8F6-BD3C6D03C720}"/>
              </a:ext>
            </a:extLst>
          </p:cNvPr>
          <p:cNvPicPr>
            <a:picLocks noChangeAspect="1"/>
          </p:cNvPicPr>
          <p:nvPr/>
        </p:nvPicPr>
        <p:blipFill>
          <a:blip r:embed="rId2" cstate="print">
            <a:extLst>
              <a:ext uri="{28A0092B-C50C-407E-A947-70E740481C1C}">
                <a14:useLocalDpi xmlns:a14="http://schemas.microsoft.com/office/drawing/2010/main" val="0"/>
              </a:ext>
            </a:extLst>
          </a:blip>
          <a:srcRect l="33021" r="33021"/>
          <a:stretch/>
        </p:blipFill>
        <p:spPr>
          <a:xfrm>
            <a:off x="20" y="10"/>
            <a:ext cx="2373066" cy="504228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effectLst>
            <a:softEdge rad="635000"/>
          </a:effectLst>
        </p:spPr>
      </p:pic>
      <p:sp>
        <p:nvSpPr>
          <p:cNvPr id="3" name="コンテンツ プレースホルダー 2"/>
          <p:cNvSpPr>
            <a:spLocks noGrp="1"/>
          </p:cNvSpPr>
          <p:nvPr>
            <p:ph idx="1"/>
          </p:nvPr>
        </p:nvSpPr>
        <p:spPr>
          <a:xfrm>
            <a:off x="2373086" y="876466"/>
            <a:ext cx="6664635" cy="5105067"/>
          </a:xfrm>
        </p:spPr>
        <p:txBody>
          <a:bodyPr>
            <a:noAutofit/>
          </a:bodyPr>
          <a:lstStyle/>
          <a:p>
            <a:pPr marL="0" indent="0">
              <a:buNone/>
            </a:pPr>
            <a:r>
              <a:rPr lang="ja-JP" altLang="en-US" sz="2400" dirty="0">
                <a:solidFill>
                  <a:srgbClr val="374151"/>
                </a:solidFill>
                <a:latin typeface="メイリオ" panose="020B0604030504040204" pitchFamily="50" charset="-128"/>
              </a:rPr>
              <a:t>①</a:t>
            </a:r>
            <a:r>
              <a:rPr lang="ja-JP" altLang="en-US" sz="2400" b="1" dirty="0">
                <a:solidFill>
                  <a:srgbClr val="374151"/>
                </a:solidFill>
                <a:latin typeface="メイリオ" panose="020B0604030504040204" pitchFamily="50" charset="-128"/>
              </a:rPr>
              <a:t>総合的な技術知識</a:t>
            </a:r>
            <a:r>
              <a:rPr lang="ja-JP" altLang="en-US" sz="2400" dirty="0">
                <a:solidFill>
                  <a:srgbClr val="374151"/>
                </a:solidFill>
                <a:latin typeface="メイリオ" panose="020B0604030504040204" pitchFamily="50" charset="-128"/>
              </a:rPr>
              <a:t>：</a:t>
            </a:r>
            <a:r>
              <a:rPr lang="en-US" altLang="ja-JP" sz="2400" dirty="0">
                <a:solidFill>
                  <a:srgbClr val="374151"/>
                </a:solidFill>
                <a:latin typeface="メイリオ" panose="020B0604030504040204" pitchFamily="50" charset="-128"/>
              </a:rPr>
              <a:t>AI</a:t>
            </a:r>
            <a:r>
              <a:rPr lang="ja-JP" altLang="en-US" sz="2400" dirty="0">
                <a:solidFill>
                  <a:srgbClr val="374151"/>
                </a:solidFill>
                <a:latin typeface="メイリオ" panose="020B0604030504040204" pitchFamily="50" charset="-128"/>
              </a:rPr>
              <a:t>，３次元グラフィックス，データベース，セキュリティなど</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② 実践的スキルと問題解決力の向上：</a:t>
            </a:r>
            <a:r>
              <a:rPr lang="ja-JP" altLang="en-US" sz="2400" b="1" dirty="0">
                <a:solidFill>
                  <a:srgbClr val="374151"/>
                </a:solidFill>
                <a:latin typeface="メイリオ" panose="020B0604030504040204" pitchFamily="50" charset="-128"/>
              </a:rPr>
              <a:t>プログラミング，チャットボット活用などの実践的スキル</a:t>
            </a:r>
            <a:endParaRPr lang="en-US" altLang="ja-JP" sz="2400" b="1"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③</a:t>
            </a:r>
            <a:r>
              <a:rPr lang="ja-JP" altLang="en-US" sz="2400" b="1" dirty="0">
                <a:solidFill>
                  <a:srgbClr val="374151"/>
                </a:solidFill>
                <a:latin typeface="メイリオ" panose="020B0604030504040204" pitchFamily="50" charset="-128"/>
              </a:rPr>
              <a:t>技術の社会的影響と倫理的視点</a:t>
            </a:r>
            <a:r>
              <a:rPr lang="ja-JP" altLang="en-US" sz="2400" dirty="0">
                <a:solidFill>
                  <a:srgbClr val="374151"/>
                </a:solidFill>
                <a:latin typeface="メイリオ" panose="020B0604030504040204" pitchFamily="50" charset="-128"/>
              </a:rPr>
              <a:t>：情報技術が社会や産業に与える影響，技術者としての責任を理解</a:t>
            </a:r>
            <a:endParaRPr lang="en-US" altLang="ja-JP" sz="2400" dirty="0">
              <a:solidFill>
                <a:srgbClr val="374151"/>
              </a:solidFill>
              <a:latin typeface="メイリオ" panose="020B0604030504040204" pitchFamily="50" charset="-128"/>
            </a:endParaRPr>
          </a:p>
          <a:p>
            <a:pPr marL="0" indent="0">
              <a:buNone/>
            </a:pPr>
            <a:r>
              <a:rPr lang="ja-JP" altLang="en-US" sz="2400" dirty="0">
                <a:solidFill>
                  <a:srgbClr val="374151"/>
                </a:solidFill>
                <a:latin typeface="メイリオ" panose="020B0604030504040204" pitchFamily="50" charset="-128"/>
              </a:rPr>
              <a:t>④</a:t>
            </a:r>
            <a:r>
              <a:rPr lang="en-US" altLang="ja-JP" sz="2400" dirty="0">
                <a:solidFill>
                  <a:srgbClr val="374151"/>
                </a:solidFill>
                <a:latin typeface="メイリオ" panose="020B0604030504040204" pitchFamily="50" charset="-128"/>
              </a:rPr>
              <a:t> </a:t>
            </a:r>
            <a:r>
              <a:rPr lang="ja-JP" altLang="en-US" sz="2400" b="1" dirty="0">
                <a:solidFill>
                  <a:srgbClr val="374151"/>
                </a:solidFill>
                <a:latin typeface="メイリオ" panose="020B0604030504040204" pitchFamily="50" charset="-128"/>
              </a:rPr>
              <a:t>キャリア展望と創造的思考</a:t>
            </a:r>
            <a:r>
              <a:rPr lang="ja-JP" altLang="en-US" sz="2400" dirty="0">
                <a:solidFill>
                  <a:srgbClr val="374151"/>
                </a:solidFill>
                <a:latin typeface="メイリオ" panose="020B0604030504040204" pitchFamily="50" charset="-128"/>
              </a:rPr>
              <a:t>：技術革新がもたらす将来の可能性，未来社会の課題解決に向けた創造的思考力の向上</a:t>
            </a:r>
            <a:endParaRPr lang="en-US" altLang="ja-JP" sz="2400" dirty="0">
              <a:solidFill>
                <a:srgbClr val="374151"/>
              </a:solidFill>
              <a:latin typeface="メイリオ" panose="020B0604030504040204" pitchFamily="50" charset="-128"/>
            </a:endParaRPr>
          </a:p>
        </p:txBody>
      </p:sp>
      <p:sp>
        <p:nvSpPr>
          <p:cNvPr id="5" name="スライド番号プレースホルダー 4">
            <a:extLst>
              <a:ext uri="{FF2B5EF4-FFF2-40B4-BE49-F238E27FC236}">
                <a16:creationId xmlns:a16="http://schemas.microsoft.com/office/drawing/2014/main" id="{271AC035-0C11-72EC-EAF9-C2E472D8960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7DD4950-D159-4EF1-90C3-DB06CAAE7C11}"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
        <p:nvSpPr>
          <p:cNvPr id="2" name="テキスト ボックス 1">
            <a:extLst>
              <a:ext uri="{FF2B5EF4-FFF2-40B4-BE49-F238E27FC236}">
                <a16:creationId xmlns:a16="http://schemas.microsoft.com/office/drawing/2014/main" id="{BA76C535-BECD-8EA5-DFD5-B30B2892B1EF}"/>
              </a:ext>
            </a:extLst>
          </p:cNvPr>
          <p:cNvSpPr txBox="1"/>
          <p:nvPr/>
        </p:nvSpPr>
        <p:spPr>
          <a:xfrm>
            <a:off x="2080671" y="209260"/>
            <a:ext cx="5109091" cy="584775"/>
          </a:xfrm>
          <a:prstGeom prst="rect">
            <a:avLst/>
          </a:prstGeom>
          <a:noFill/>
        </p:spPr>
        <p:txBody>
          <a:bodyPr wrap="none" rtlCol="0">
            <a:spAutoFit/>
          </a:bodyPr>
          <a:lstStyle/>
          <a:p>
            <a:r>
              <a:rPr kumimoji="1" lang="ja-JP" altLang="en-US" sz="3200" dirty="0">
                <a:solidFill>
                  <a:srgbClr val="FF0000"/>
                </a:solidFill>
                <a:latin typeface="メイリオ" panose="020B0604030504040204" pitchFamily="50" charset="-128"/>
                <a:ea typeface="メイリオ" panose="020B0604030504040204" pitchFamily="50" charset="-128"/>
              </a:rPr>
              <a:t>今回の授業の意義と満足感</a:t>
            </a:r>
          </a:p>
        </p:txBody>
      </p:sp>
    </p:spTree>
    <p:extLst>
      <p:ext uri="{BB962C8B-B14F-4D97-AF65-F5344CB8AC3E}">
        <p14:creationId xmlns:p14="http://schemas.microsoft.com/office/powerpoint/2010/main" val="357015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724072" y="629268"/>
            <a:ext cx="4939868" cy="1286160"/>
          </a:xfrm>
        </p:spPr>
        <p:txBody>
          <a:bodyPr anchor="b">
            <a:normAutofit/>
          </a:bodyPr>
          <a:lstStyle/>
          <a:p>
            <a:pPr algn="l"/>
            <a:r>
              <a:rPr lang="ja-JP" altLang="en-US" dirty="0"/>
              <a:t>演習</a:t>
            </a:r>
            <a:br>
              <a:rPr lang="en-US" altLang="ja-JP" dirty="0"/>
            </a:br>
            <a:r>
              <a:rPr lang="ja-JP" altLang="en-US" dirty="0"/>
              <a:t>文章からの画像生成</a:t>
            </a:r>
            <a:endParaRPr lang="ja-JP" altLang="en-US" b="1" dirty="0"/>
          </a:p>
        </p:txBody>
      </p:sp>
      <p:sp>
        <p:nvSpPr>
          <p:cNvPr id="3" name="コンテンツ プレースホルダー 2"/>
          <p:cNvSpPr>
            <a:spLocks noGrp="1"/>
          </p:cNvSpPr>
          <p:nvPr>
            <p:ph idx="1"/>
          </p:nvPr>
        </p:nvSpPr>
        <p:spPr>
          <a:xfrm>
            <a:off x="3724073" y="2027321"/>
            <a:ext cx="4939867" cy="4626141"/>
          </a:xfrm>
        </p:spPr>
        <p:txBody>
          <a:bodyPr>
            <a:normAutofit/>
          </a:bodyPr>
          <a:lstStyle/>
          <a:p>
            <a:pPr marL="0" indent="0">
              <a:spcAft>
                <a:spcPts val="600"/>
              </a:spcAft>
              <a:buNone/>
            </a:pPr>
            <a:r>
              <a:rPr lang="ja-JP" altLang="en-US" sz="2400" b="1" dirty="0"/>
              <a:t>ページ６，７</a:t>
            </a:r>
            <a:endParaRPr lang="en-US" altLang="ja-JP" sz="2400" b="1" dirty="0"/>
          </a:p>
          <a:p>
            <a:pPr marL="0" indent="0">
              <a:spcAft>
                <a:spcPts val="600"/>
              </a:spcAft>
              <a:buNone/>
            </a:pPr>
            <a:r>
              <a:rPr lang="en-US" altLang="ja-JP" sz="2400" b="1" dirty="0"/>
              <a:t>【</a:t>
            </a:r>
            <a:r>
              <a:rPr lang="ja-JP" altLang="en-US" sz="2400" b="1" dirty="0"/>
              <a:t>トピックス</a:t>
            </a:r>
            <a:r>
              <a:rPr lang="en-US" altLang="ja-JP" sz="2400" b="1" dirty="0"/>
              <a:t>】</a:t>
            </a:r>
          </a:p>
          <a:p>
            <a:pPr lvl="1">
              <a:spcAft>
                <a:spcPts val="600"/>
              </a:spcAft>
            </a:pPr>
            <a:r>
              <a:rPr lang="ja-JP" altLang="en-US" b="1" dirty="0"/>
              <a:t>文章からの画像生成</a:t>
            </a:r>
            <a:endParaRPr lang="en-US" altLang="ja-JP" b="1" dirty="0"/>
          </a:p>
          <a:p>
            <a:pPr lvl="1">
              <a:spcAft>
                <a:spcPts val="600"/>
              </a:spcAft>
            </a:pPr>
            <a:r>
              <a:rPr lang="ja-JP" altLang="en-US" b="1" dirty="0"/>
              <a:t>プロンプト</a:t>
            </a:r>
            <a:endParaRPr lang="en-US" altLang="ja-JP" b="1" dirty="0"/>
          </a:p>
          <a:p>
            <a:pPr lvl="1">
              <a:spcAft>
                <a:spcPts val="600"/>
              </a:spcAft>
            </a:pPr>
            <a:endParaRPr lang="en-US" altLang="ja-JP" b="1" dirty="0"/>
          </a:p>
          <a:p>
            <a:pPr lvl="1">
              <a:spcAft>
                <a:spcPts val="600"/>
              </a:spcAft>
            </a:pPr>
            <a:endParaRPr lang="en-US" altLang="ja-JP" b="1" dirty="0"/>
          </a:p>
        </p:txBody>
      </p:sp>
      <p:pic>
        <p:nvPicPr>
          <p:cNvPr id="6" name="Picture 5">
            <a:extLst>
              <a:ext uri="{FF2B5EF4-FFF2-40B4-BE49-F238E27FC236}">
                <a16:creationId xmlns:a16="http://schemas.microsoft.com/office/drawing/2014/main" id="{1825C89A-4CA9-463F-B084-0B2641B9566B}"/>
              </a:ext>
            </a:extLst>
          </p:cNvPr>
          <p:cNvPicPr>
            <a:picLocks noChangeAspect="1"/>
          </p:cNvPicPr>
          <p:nvPr/>
        </p:nvPicPr>
        <p:blipFill rotWithShape="1">
          <a:blip r:embed="rId2"/>
          <a:srcRect l="32677" r="29301"/>
          <a:stretch/>
        </p:blipFill>
        <p:spPr>
          <a:xfrm>
            <a:off x="20" y="10"/>
            <a:ext cx="3476673" cy="6857990"/>
          </a:xfrm>
          <a:prstGeom prst="rect">
            <a:avLst/>
          </a:prstGeom>
          <a:effectLst/>
        </p:spPr>
      </p:pic>
      <p:sp>
        <p:nvSpPr>
          <p:cNvPr id="4" name="スライド番号プレースホルダー 3"/>
          <p:cNvSpPr>
            <a:spLocks noGrp="1"/>
          </p:cNvSpPr>
          <p:nvPr>
            <p:ph type="sldNum" sz="quarter" idx="12"/>
          </p:nvPr>
        </p:nvSpPr>
        <p:spPr>
          <a:xfrm>
            <a:off x="8011648" y="6364538"/>
            <a:ext cx="890069" cy="365125"/>
          </a:xfrm>
        </p:spPr>
        <p:txBody>
          <a:bodyPr>
            <a:noAutofit/>
          </a:bodyPr>
          <a:lstStyle/>
          <a:p>
            <a:pPr marL="0" marR="0" lvl="0" indent="0" algn="r" defTabSz="457200" rtl="0" eaLnBrk="1" fontAlgn="auto" latinLnBrk="0" hangingPunct="1">
              <a:lnSpc>
                <a:spcPct val="90000"/>
              </a:lnSpc>
              <a:spcBef>
                <a:spcPts val="0"/>
              </a:spcBef>
              <a:spcAft>
                <a:spcPts val="600"/>
              </a:spcAft>
              <a:buClrTx/>
              <a:buSzTx/>
              <a:buFontTx/>
              <a:buNone/>
              <a:tabLst/>
              <a:defRPr/>
            </a:pPr>
            <a:fld id="{16F77370-7F48-49C1-8603-DB37AE8840E1}" type="slidenum">
              <a:rPr kumimoji="0" lang="ja-JP" altLang="en-US" sz="24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90000"/>
                </a:lnSpc>
                <a:spcBef>
                  <a:spcPts val="0"/>
                </a:spcBef>
                <a:spcAft>
                  <a:spcPts val="600"/>
                </a:spcAft>
                <a:buClrTx/>
                <a:buSzTx/>
                <a:buFontTx/>
                <a:buNone/>
                <a:tabLst/>
                <a:defRPr/>
              </a:pPr>
              <a:t>7</a:t>
            </a:fld>
            <a:endParaRPr kumimoji="0" lang="ja-JP" altLang="en-US" sz="24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spTree>
    <p:extLst>
      <p:ext uri="{BB962C8B-B14F-4D97-AF65-F5344CB8AC3E}">
        <p14:creationId xmlns:p14="http://schemas.microsoft.com/office/powerpoint/2010/main" val="364470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E630CC2-F37E-3EE2-2C2F-F44E662564B4}"/>
              </a:ext>
            </a:extLst>
          </p:cNvPr>
          <p:cNvSpPr>
            <a:spLocks noGrp="1"/>
          </p:cNvSpPr>
          <p:nvPr>
            <p:ph idx="1"/>
          </p:nvPr>
        </p:nvSpPr>
        <p:spPr>
          <a:xfrm>
            <a:off x="4208148" y="925830"/>
            <a:ext cx="4935852" cy="5795645"/>
          </a:xfrm>
        </p:spPr>
        <p:txBody>
          <a:bodyPr>
            <a:normAutofit/>
          </a:bodyPr>
          <a:lstStyle/>
          <a:p>
            <a:pPr marL="0" indent="0">
              <a:buNone/>
            </a:pPr>
            <a:r>
              <a:rPr kumimoji="1" lang="it-IT" altLang="ja-JP" sz="2400" dirty="0"/>
              <a:t>Demo Stable Diffusion 3 Medium</a:t>
            </a:r>
            <a:r>
              <a:rPr kumimoji="1" lang="en-US" altLang="ja-JP" sz="2400" dirty="0"/>
              <a:t> </a:t>
            </a:r>
            <a:r>
              <a:rPr kumimoji="1" lang="ja-JP" altLang="en-US" sz="2400" dirty="0"/>
              <a:t>を試す</a:t>
            </a:r>
            <a:endParaRPr lang="en-US" altLang="ja-JP" sz="2400" dirty="0"/>
          </a:p>
          <a:p>
            <a:pPr marL="0" indent="0">
              <a:buNone/>
            </a:pPr>
            <a:r>
              <a:rPr kumimoji="1" lang="en-US" altLang="ja-JP" sz="2400" dirty="0">
                <a:hlinkClick r:id="rId2"/>
              </a:rPr>
              <a:t>https://huggingface.co/spaces/stabilityai/stable-diffusion-3-medium</a:t>
            </a:r>
            <a:endParaRPr kumimoji="1" lang="en-US" altLang="ja-JP" sz="2400" dirty="0"/>
          </a:p>
          <a:p>
            <a:pPr marL="0" indent="0">
              <a:buNone/>
            </a:pPr>
            <a:endParaRPr kumimoji="1" lang="en-US" altLang="ja-JP" sz="2400" dirty="0"/>
          </a:p>
          <a:p>
            <a:pPr marL="0" indent="0">
              <a:buNone/>
            </a:pPr>
            <a:r>
              <a:rPr lang="ja-JP" altLang="en-US" sz="2400" dirty="0"/>
              <a:t>プロンプトを</a:t>
            </a:r>
            <a:r>
              <a:rPr lang="ja-JP" altLang="en-US" sz="2400" b="1" dirty="0"/>
              <a:t>英語</a:t>
            </a:r>
            <a:r>
              <a:rPr lang="ja-JP" altLang="en-US" sz="2400" dirty="0"/>
              <a:t>で入れて「</a:t>
            </a:r>
            <a:r>
              <a:rPr lang="en-US" altLang="ja-JP" sz="2400" b="1" dirty="0"/>
              <a:t>Run</a:t>
            </a:r>
            <a:r>
              <a:rPr lang="ja-JP" altLang="en-US" sz="2400" dirty="0"/>
              <a:t>」をクリック実行</a:t>
            </a:r>
            <a:endParaRPr lang="en-US" altLang="ja-JP" sz="2400" dirty="0"/>
          </a:p>
          <a:p>
            <a:pPr marL="0" indent="0">
              <a:buNone/>
            </a:pPr>
            <a:r>
              <a:rPr kumimoji="1" lang="ja-JP" altLang="en-US" sz="2400" dirty="0"/>
              <a:t>思い通りの結果を得るためにプロンプトを工夫する．</a:t>
            </a:r>
            <a:endParaRPr kumimoji="1" lang="en-US" altLang="ja-JP" sz="2400" dirty="0"/>
          </a:p>
          <a:p>
            <a:pPr marL="0" indent="0">
              <a:buNone/>
            </a:pPr>
            <a:r>
              <a:rPr kumimoji="1" lang="en-US" altLang="ja-JP" sz="2400" dirty="0"/>
              <a:t>beautiful garden, small house, many flowers, blue sky, clouds, realistic, cinematic, landscape vista photography, Ghibli</a:t>
            </a:r>
          </a:p>
        </p:txBody>
      </p:sp>
      <p:sp>
        <p:nvSpPr>
          <p:cNvPr id="4" name="スライド番号プレースホルダー 3">
            <a:extLst>
              <a:ext uri="{FF2B5EF4-FFF2-40B4-BE49-F238E27FC236}">
                <a16:creationId xmlns:a16="http://schemas.microsoft.com/office/drawing/2014/main" id="{360F2FDF-F438-AFAC-AC96-5906CF7A918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05D82C-95A1-431E-8E38-AA614A14CDCF}" type="slidenum">
              <a:rPr kumimoji="1" lang="ja-JP" altLang="en-US" sz="28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1" lang="ja-JP" altLang="en-US" sz="2800" b="0" i="0" u="none" strike="noStrike" kern="1200" cap="none" spc="0" normalizeH="0" baseline="0" noProof="0">
              <a:ln>
                <a:noFill/>
              </a:ln>
              <a:solidFill>
                <a:prstClr val="black">
                  <a:tint val="75000"/>
                </a:prstClr>
              </a:solidFill>
              <a:effectLst/>
              <a:uLnTx/>
              <a:uFillTx/>
              <a:latin typeface="Arial" panose="020B0604020202020204" pitchFamily="34" charset="0"/>
              <a:ea typeface="メイリオ" panose="020B0604030504040204" pitchFamily="50" charset="-128"/>
              <a:cs typeface="+mn-cs"/>
            </a:endParaRPr>
          </a:p>
        </p:txBody>
      </p:sp>
      <p:pic>
        <p:nvPicPr>
          <p:cNvPr id="6" name="図 5">
            <a:extLst>
              <a:ext uri="{FF2B5EF4-FFF2-40B4-BE49-F238E27FC236}">
                <a16:creationId xmlns:a16="http://schemas.microsoft.com/office/drawing/2014/main" id="{AC004C78-0737-0676-5452-996D2839C135}"/>
              </a:ext>
            </a:extLst>
          </p:cNvPr>
          <p:cNvPicPr>
            <a:picLocks noChangeAspect="1"/>
          </p:cNvPicPr>
          <p:nvPr/>
        </p:nvPicPr>
        <p:blipFill>
          <a:blip r:embed="rId3"/>
          <a:stretch>
            <a:fillRect/>
          </a:stretch>
        </p:blipFill>
        <p:spPr>
          <a:xfrm>
            <a:off x="51881" y="1020505"/>
            <a:ext cx="4107622" cy="4096243"/>
          </a:xfrm>
          <a:prstGeom prst="rect">
            <a:avLst/>
          </a:prstGeom>
        </p:spPr>
      </p:pic>
    </p:spTree>
    <p:extLst>
      <p:ext uri="{BB962C8B-B14F-4D97-AF65-F5344CB8AC3E}">
        <p14:creationId xmlns:p14="http://schemas.microsoft.com/office/powerpoint/2010/main" val="255340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t>15-2</a:t>
            </a:r>
            <a:r>
              <a:rPr lang="ja-JP" altLang="en-US" dirty="0"/>
              <a:t>チャットボット（</a:t>
            </a:r>
            <a:r>
              <a:rPr lang="en-US" altLang="ja-JP" dirty="0"/>
              <a:t>AI</a:t>
            </a:r>
            <a:r>
              <a:rPr lang="ja-JP" altLang="en-US" dirty="0"/>
              <a:t>との対話，コミュニケーション）</a:t>
            </a:r>
          </a:p>
        </p:txBody>
      </p:sp>
      <p:sp>
        <p:nvSpPr>
          <p:cNvPr id="4" name="スライド番号プレースホルダー 3"/>
          <p:cNvSpPr>
            <a:spLocks noGrp="1"/>
          </p:cNvSpPr>
          <p:nvPr>
            <p:ph type="sldNum" sz="quarter" idx="12"/>
          </p:nvPr>
        </p:nvSpPr>
        <p:spPr/>
        <p:txBody>
          <a:bodyPr>
            <a:noAutofit/>
          </a:bodyPr>
          <a:lstStyle/>
          <a:p>
            <a:fld id="{55940FB6-D91C-4C45-82A6-6C3F63B50793}" type="slidenum">
              <a:rPr lang="ja-JP" altLang="en-US" smtClean="0"/>
              <a:pPr/>
              <a:t>9</a:t>
            </a:fld>
            <a:endParaRPr lang="ja-JP" altLang="en-US" dirty="0"/>
          </a:p>
        </p:txBody>
      </p:sp>
      <p:sp>
        <p:nvSpPr>
          <p:cNvPr id="3" name="字幕 2">
            <a:extLst>
              <a:ext uri="{FF2B5EF4-FFF2-40B4-BE49-F238E27FC236}">
                <a16:creationId xmlns:a16="http://schemas.microsoft.com/office/drawing/2014/main" id="{6C0E2BBA-3493-C71E-9E82-B67E18A8D9A3}"/>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63992581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3bc4061-7de7-4948-a85c-a59497b903e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1FCFE92CBA7064987B9D471D5BD5F48" ma:contentTypeVersion="17" ma:contentTypeDescription="新しいドキュメントを作成します。" ma:contentTypeScope="" ma:versionID="8f82229f0fd960365e38031b5d3371ac">
  <xsd:schema xmlns:xsd="http://www.w3.org/2001/XMLSchema" xmlns:xs="http://www.w3.org/2001/XMLSchema" xmlns:p="http://schemas.microsoft.com/office/2006/metadata/properties" xmlns:ns3="f845ff90-4017-4c6c-ada7-0c89e1a7223f" xmlns:ns4="13bc4061-7de7-4948-a85c-a59497b903e8" targetNamespace="http://schemas.microsoft.com/office/2006/metadata/properties" ma:root="true" ma:fieldsID="a9a63839642ee4d4c919226de0c097e2" ns3:_="" ns4:_="">
    <xsd:import namespace="f845ff90-4017-4c6c-ada7-0c89e1a7223f"/>
    <xsd:import namespace="13bc4061-7de7-4948-a85c-a59497b903e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AutoKeyPoints" minOccurs="0"/>
                <xsd:element ref="ns4:MediaServiceKeyPoints" minOccurs="0"/>
                <xsd:element ref="ns4:MediaServiceGenerationTime" minOccurs="0"/>
                <xsd:element ref="ns4:MediaServiceEventHashCode" minOccurs="0"/>
                <xsd:element ref="ns4:MediaLengthInSeconds" minOccurs="0"/>
                <xsd:element ref="ns4:MediaServiceOCR" minOccurs="0"/>
                <xsd:element ref="ns4:_activity" minOccurs="0"/>
                <xsd:element ref="ns4:MediaServiceObjectDetectorVersions" minOccurs="0"/>
                <xsd:element ref="ns4:MediaServiceSearchPropertie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45ff90-4017-4c6c-ada7-0c89e1a7223f"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element name="SharingHintHash" ma:index="10" nillable="true" ma:displayName="共有のヒントのハッシュ"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bc4061-7de7-4948-a85c-a59497b903e8"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594645-9BD7-45E8-BCF2-B27B0D51956A}">
  <ds:schemaRefs>
    <ds:schemaRef ds:uri="http://schemas.microsoft.com/office/2006/metadata/properties"/>
    <ds:schemaRef ds:uri="http://schemas.microsoft.com/office/2006/documentManagement/types"/>
    <ds:schemaRef ds:uri="13bc4061-7de7-4948-a85c-a59497b903e8"/>
    <ds:schemaRef ds:uri="http://purl.org/dc/dcmitype/"/>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 ds:uri="f845ff90-4017-4c6c-ada7-0c89e1a7223f"/>
  </ds:schemaRefs>
</ds:datastoreItem>
</file>

<file path=customXml/itemProps2.xml><?xml version="1.0" encoding="utf-8"?>
<ds:datastoreItem xmlns:ds="http://schemas.openxmlformats.org/officeDocument/2006/customXml" ds:itemID="{523330CD-1EEE-420D-B2DC-101D690F53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45ff90-4017-4c6c-ada7-0c89e1a7223f"/>
    <ds:schemaRef ds:uri="13bc4061-7de7-4948-a85c-a59497b90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EA1111-A996-478F-8DCE-1F9F6C4C29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599</TotalTime>
  <Words>2769</Words>
  <Application>Microsoft Office PowerPoint</Application>
  <PresentationFormat>画面に合わせる (4:3)</PresentationFormat>
  <Paragraphs>536</Paragraphs>
  <Slides>65</Slides>
  <Notes>10</Notes>
  <HiddenSlides>0</HiddenSlides>
  <MMClips>1</MMClips>
  <ScaleCrop>false</ScaleCrop>
  <HeadingPairs>
    <vt:vector size="6" baseType="variant">
      <vt:variant>
        <vt:lpstr>使用されているフォント</vt:lpstr>
      </vt:variant>
      <vt:variant>
        <vt:i4>9</vt:i4>
      </vt:variant>
      <vt:variant>
        <vt:lpstr>テーマ</vt:lpstr>
      </vt:variant>
      <vt:variant>
        <vt:i4>3</vt:i4>
      </vt:variant>
      <vt:variant>
        <vt:lpstr>スライド タイトル</vt:lpstr>
      </vt:variant>
      <vt:variant>
        <vt:i4>65</vt:i4>
      </vt:variant>
    </vt:vector>
  </HeadingPairs>
  <TitlesOfParts>
    <vt:vector size="77" baseType="lpstr">
      <vt:lpstr>Söhne</vt:lpstr>
      <vt:lpstr>メイリオ</vt:lpstr>
      <vt:lpstr>游ゴシック</vt:lpstr>
      <vt:lpstr>Abadi</vt:lpstr>
      <vt:lpstr>Arial</vt:lpstr>
      <vt:lpstr>Calibri</vt:lpstr>
      <vt:lpstr>Calibri Light</vt:lpstr>
      <vt:lpstr>Segoe UI</vt:lpstr>
      <vt:lpstr>Times New Roman</vt:lpstr>
      <vt:lpstr>Office テーマ</vt:lpstr>
      <vt:lpstr>1_Office テーマ</vt:lpstr>
      <vt:lpstr>2_Office テーマ</vt:lpstr>
      <vt:lpstr>cs-15. 全体まとめ </vt:lpstr>
      <vt:lpstr>PowerPoint プレゼンテーション</vt:lpstr>
      <vt:lpstr>情報工学の３つの魅力</vt:lpstr>
      <vt:lpstr>情報工学はデジタル社会の発展に欠かせない</vt:lpstr>
      <vt:lpstr>2050年の未来予測と情報工学</vt:lpstr>
      <vt:lpstr>15-1 AIによる画像生成 </vt:lpstr>
      <vt:lpstr>演習 文章からの画像生成</vt:lpstr>
      <vt:lpstr>PowerPoint プレゼンテーション</vt:lpstr>
      <vt:lpstr>15-2 チャットボット（AIとの対話，コミュニケーション）</vt:lpstr>
      <vt:lpstr>演習 チャットボット</vt:lpstr>
      <vt:lpstr>演習</vt:lpstr>
      <vt:lpstr>ChatGPT</vt:lpstr>
      <vt:lpstr>ChatGPT との問答の例①　質問</vt:lpstr>
      <vt:lpstr>ChatGPT との問答の例②　プログラム作成を頼む</vt:lpstr>
      <vt:lpstr>ChatGPT との問答の例③　ミスを探すことを頼む</vt:lpstr>
      <vt:lpstr>ChatGPT との問答の例④　疑問に思ったことを相談する</vt:lpstr>
      <vt:lpstr>ChatGPT との問答の例⑤　勉強用に要点の作成を頼む</vt:lpstr>
      <vt:lpstr>ChatGPT 利用上の注意点を再確認</vt:lpstr>
      <vt:lpstr>15-3 デジタルの基礎 </vt:lpstr>
      <vt:lpstr>ビットとデジタル化</vt:lpstr>
      <vt:lpstr>文字はデジタルの２進数に変換</vt:lpstr>
      <vt:lpstr>画像と画素</vt:lpstr>
      <vt:lpstr>濃淡画像でのコード化</vt:lpstr>
      <vt:lpstr>カラー画像の成分</vt:lpstr>
      <vt:lpstr>デジタルの基礎</vt:lpstr>
      <vt:lpstr>15-4 プログラミングの基礎 </vt:lpstr>
      <vt:lpstr>コンピュータとプログラム</vt:lpstr>
      <vt:lpstr>プログラミング</vt:lpstr>
      <vt:lpstr>プログラム</vt:lpstr>
      <vt:lpstr>PowerPoint プレゼンテーション</vt:lpstr>
      <vt:lpstr>プログラミングの目的</vt:lpstr>
      <vt:lpstr>プログラミングで，自分のやりたいことを実現するために</vt:lpstr>
      <vt:lpstr>プログラミング</vt:lpstr>
      <vt:lpstr>15-5 データベースの普及</vt:lpstr>
      <vt:lpstr>データベース</vt:lpstr>
      <vt:lpstr>データベースの利用分野　 ①オンラインコミュニケーション</vt:lpstr>
      <vt:lpstr>データベースの利用分野　 ②オンラインの取引</vt:lpstr>
      <vt:lpstr>データベースの利用分野 ③人工知能</vt:lpstr>
      <vt:lpstr>データベースシステム</vt:lpstr>
      <vt:lpstr>15-6 人工知能</vt:lpstr>
      <vt:lpstr>人工知能</vt:lpstr>
      <vt:lpstr>車両の発見・検知</vt:lpstr>
      <vt:lpstr>人や自転車などの，オブジェクトの発見・検知</vt:lpstr>
      <vt:lpstr>人体の向き，ポーズの読み取り</vt:lpstr>
      <vt:lpstr>翻訳を行うオンラインサービス</vt:lpstr>
      <vt:lpstr>人工知能</vt:lpstr>
      <vt:lpstr>15-7 ３次元コンピュータグラフィックス</vt:lpstr>
      <vt:lpstr>Google Earth の起動</vt:lpstr>
      <vt:lpstr>Google Earth の機能</vt:lpstr>
      <vt:lpstr>PowerPoint プレゼンテーション</vt:lpstr>
      <vt:lpstr>PowerPoint プレゼンテーション</vt:lpstr>
      <vt:lpstr>３次元コンピュータグラフィックスソフトウェアBlender でできること</vt:lpstr>
      <vt:lpstr>３次元コンピュータグラフィックスソフトウェアBlender でできること</vt:lpstr>
      <vt:lpstr>３次元コンピュータグラフィックスソフトウェアBlender でできること</vt:lpstr>
      <vt:lpstr>３次元コンピュータグラフィックスと仮想世界</vt:lpstr>
      <vt:lpstr>15-8 情報セキュリティの重要性</vt:lpstr>
      <vt:lpstr>デジタル社会の特徴と影響</vt:lpstr>
      <vt:lpstr>フェイクビデオ</vt:lpstr>
      <vt:lpstr>PowerPoint プレゼンテーション</vt:lpstr>
      <vt:lpstr>不正サイトへの誘導</vt:lpstr>
      <vt:lpstr>有害なソフトウェア（マルウェア）の仕組み</vt:lpstr>
      <vt:lpstr>情報セキュリティへの心がけ</vt:lpstr>
      <vt:lpstr>15-9 展望</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コンピューターサイエンス</dc:title>
  <dc:creator>kunihiko</dc:creator>
  <cp:lastModifiedBy>金子　邦彦</cp:lastModifiedBy>
  <cp:revision>62</cp:revision>
  <dcterms:created xsi:type="dcterms:W3CDTF">2020-06-03T12:20:31Z</dcterms:created>
  <dcterms:modified xsi:type="dcterms:W3CDTF">2024-07-25T15:22:25Z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0x01010011FCFE92CBA7064987B9D471D5BD5F48</vt:lpwstr>
  </property>
</Properties>
</file>