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694" r:id="rId2"/>
    <p:sldId id="1750" r:id="rId3"/>
    <p:sldId id="544" r:id="rId4"/>
    <p:sldId id="1809" r:id="rId5"/>
    <p:sldId id="1810" r:id="rId6"/>
    <p:sldId id="1811" r:id="rId7"/>
    <p:sldId id="699" r:id="rId8"/>
    <p:sldId id="462" r:id="rId9"/>
    <p:sldId id="473" r:id="rId10"/>
    <p:sldId id="648" r:id="rId11"/>
    <p:sldId id="547" r:id="rId12"/>
    <p:sldId id="641" r:id="rId13"/>
    <p:sldId id="688" r:id="rId14"/>
    <p:sldId id="553" r:id="rId15"/>
    <p:sldId id="608" r:id="rId16"/>
    <p:sldId id="610" r:id="rId17"/>
    <p:sldId id="690" r:id="rId18"/>
    <p:sldId id="1812" r:id="rId19"/>
    <p:sldId id="700" r:id="rId20"/>
    <p:sldId id="613" r:id="rId21"/>
    <p:sldId id="615" r:id="rId22"/>
    <p:sldId id="1813" r:id="rId23"/>
    <p:sldId id="561" r:id="rId24"/>
    <p:sldId id="739" r:id="rId25"/>
    <p:sldId id="1814" r:id="rId26"/>
    <p:sldId id="701" r:id="rId27"/>
    <p:sldId id="1815" r:id="rId28"/>
    <p:sldId id="1808" r:id="rId29"/>
    <p:sldId id="616" r:id="rId30"/>
    <p:sldId id="617" r:id="rId31"/>
    <p:sldId id="643" r:id="rId32"/>
    <p:sldId id="1816" r:id="rId33"/>
    <p:sldId id="1817" r:id="rId34"/>
    <p:sldId id="1818" r:id="rId35"/>
    <p:sldId id="692" r:id="rId36"/>
    <p:sldId id="671" r:id="rId37"/>
    <p:sldId id="702" r:id="rId38"/>
    <p:sldId id="672" r:id="rId39"/>
    <p:sldId id="673" r:id="rId40"/>
    <p:sldId id="674" r:id="rId41"/>
    <p:sldId id="676" r:id="rId42"/>
    <p:sldId id="677" r:id="rId43"/>
    <p:sldId id="678" r:id="rId44"/>
    <p:sldId id="680" r:id="rId45"/>
    <p:sldId id="681" r:id="rId46"/>
    <p:sldId id="683" r:id="rId47"/>
    <p:sldId id="684" r:id="rId48"/>
    <p:sldId id="685" r:id="rId49"/>
    <p:sldId id="686" r:id="rId50"/>
    <p:sldId id="740" r:id="rId51"/>
    <p:sldId id="1807" r:id="rId5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3" autoAdjust="0"/>
    <p:restoredTop sz="94660"/>
  </p:normalViewPr>
  <p:slideViewPr>
    <p:cSldViewPr snapToGrid="0">
      <p:cViewPr varScale="1">
        <p:scale>
          <a:sx n="54" d="100"/>
          <a:sy n="54" d="100"/>
        </p:scale>
        <p:origin x="358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87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" Type="http://schemas.openxmlformats.org/officeDocument/2006/relationships/slide" Target="slides/slide2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" Type="http://schemas.openxmlformats.org/officeDocument/2006/relationships/slide" Target="slides/slide3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" Type="http://schemas.openxmlformats.org/officeDocument/2006/relationships/slide" Target="slides/slide4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要約：cs-14. デジタル社会でのマナー，情報セキュリティ ― デジタル時代のガイド　ー （コンピューターサイエンス） URL: https://www.kkaneko.jp/cc/cs/index.html 金子邦彦 謝辞：この資料では「いらすとや」のイラストを使用している。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情報の広範な流通と共有 情報 が，インターネットで 広く流通，共有 される 情報 が， 大規模に次世代に継承 される。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要約：② 個人が情報の発信者に あらゆる人が情報の発信者 となる 検索エンジン Google など ソーシャルネットワーク LINE など 動画共有 YouTube など コミュニケーションツール（電子メール）。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要約：④ 技術革新による社会変革 ・富の爆発的増大 ・ 新しい産業，サービスの誕生 ・ 仕事のやり方 の変化 ・ 価値観 やの変化 例 自動運転：交通事故の減少、移動の効率化 ドローン配送：物流の効率化、過疎地域へのサービス提供 遠隔医療：地域間の医療格差の解消 スマートシティ：エネルギー効率の向上、生活の質の改善。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要約：デジタル社会と コンピュータ コンピュータ では，データの保管，発信，共有，流通を行う デジタル社会において，コンピュータは，人間の知的能力を増幅させる役割を持つ。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要約：情報技術の将来 技術革新が続く 技術確認によるさらなる社会変革の可能性 例 AI（人工知能） による自動運転技術 ⇒ 運輸業界に影響 ドローン配送 ⇒ 物流の効率化の可能性 ブロックチェーン技術 ⇒ 金融取引の仕組みを変革、新しい形の通貨（暗号資産）の誕｜生。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要約：デジタル社会まとめ デジタル社会 は， 情報 が 高い価値 を持つ社会 情報 の収集，蓄積，複製，加工，配布が可能な社会 情報のためのインフラ（通信網，各種情報サービス）が整った 個々が、情報の知識や実践力を持つ ことが求めれる 私たちの行動は，すでにデジタル化されつつある。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要約：WikiPedia 世界中が編集に参加している百科事典  情報の蓄積，共有，継承に役立つ https://ja.wikipedia.org/。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要約：Wikipedia に関する演習 ① 検索窓で，自由に， キーワード を使って 検索してみなさい ． ② Wikipedia の編集には世界中の有志が参加している． そして，憶測等に基づく 不正確な情報 が 混入しない ようにさまざまな工夫が行われている． どのように工夫されているか調べてみなさい．  投稿者が守るべきルールやマナー ， 投稿記事の チェックの体制やルール。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要約：フェイスブック 交流サイト 記事・画像の発信． 他の人の記事・画像の拡散 「友達であること」のアピール（友達申請） つながりのアピール（タグ付け ） フェイスブック トランプ大統領のページ。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要約：デジタル社会 リスク 情報の誤った拡散 プライバシーの侵害 セキュリティ脅威 デジタル依存 マナー 情報の真偽確認 個人情報の慎重な取り扱い セキュリティ意識の向上 適切な利用時間管理。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要約：14-1 デジタル社会。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要約：情報の誤った拡散，情報の真偽確認 【 リスク 】 インターネットを用いた 交流，情報発信 により， 誰もが簡単に世界中に情報を発信 できる 不正確な情報 や 悪意のある情報 が広まる可能性 【 マナー 】 情報の真偽確認が必要。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要約：フェイク ニュース ソーシャルネットで 虚偽情報 や 冗談 は，深刻な問題を引き起こす可能性がある． 嘘や冗談を書く → いろいろな人が面白がる → 拡散する → 嘘か本当 か判断せずに安易に拡散することも起きる →迷惑がかかる あらゆる情報の信頼性を確認する習慣が必要である。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要約：フェイク サイト 価値のないサイト ・他者の作品を無断でコピーし，自作のように見せかけ ・価値のない商品を 価値のあるもの に見せかけ フェイクサイトに関心を持つのは危険である．。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要約：AI（人工知能） によるフェイク生成の仕組み データ収集：大量の画像・音声データを収集 学習： AI（人工知能） がデータを学習． 偽の画像・音声の生成能力を獲得 生成：新たな偽の画像・音声を生成 拡散： SNS などで急速に拡散。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要約：フェイクビデオ ＋ 情報技術の進歩は、情報の信頼性にも新たな課題をもたらしている 。例： 人工知能（ AI（人工知能） ） による フェイクビデオ AI（人工知能） の進化により，映像や音声の偽造が容易となり，それが事実か どうかの判断が難しくなっている → 金子の顔 有名人の声，表情， 語り 金子がその有名人 そっくり で語りだす。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要約：情報の真偽確認 クリティカルシンキング：常に疑問を持つ姿勢 情報源の確認：信頼できるメディアか 確認 複数の情報源：複数の情報源で事実を確認。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要約：ソーシャルネットワークのリスクとマナー 【 リスク 】 プライバシーの侵害 不正確な情報の拡散 仲間内で共有しているつもりでも， 世界中に丸見え という場合もある 公開した情報は 取り消しが困難 【 マナー 】 個人情報の慎重な取り扱い（プライバシー を侵害しない） 不正確な情報 を投稿／拡散しない 誰かが不愉快 になる可能性のある投稿／拡散しない。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要約：ソーシャルネットワーク利用時のチェックリスト □ 投稿前に内容を再確認する □ 他人のプライバシーを尊重する □ 著作権を侵害していないか確認する □ 感情的な投稿を避ける □ 他の人の個人情報を公開しない． 自分の個人情報の公開も最低限に □ 知らない人からの友達リクエストに注意する これらの注意点を常に意識し、安全で有意義な SNS 利用を心がけよう。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要約：セキュリティ脅威とセキュリティ意識の向上 【 セキュリティ脅威 】 パソコンやスマートフォン の 警告やオファー は 危険なものもある 個人情報の窃取、有害なソフトウェアのインストールを目的としていることも 【 セキュリティ意識の向上 】 慌てない 他の人に相談する。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要約：不正 サイトへの誘導 電話連絡！ 送金！ ウエブサイトへのアクセス！ を求める詐欺行為 がある 個人情報の保護とフィッシング詐欺から身を守るために、 怪しいメールやウェブサイトへのリンク を クリックしない ように注意が必要である。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要約：③ 情報 の価値向上 情報の価値向上と個人データの重要性増大 例： ビッグデータ分析により企業が消費者行動を予測し、的確なマーケティング戦略を立案 例： 個人の SNS 投稿が企業の評判に大きな影響を与える。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36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要約：問いかけ． スマートフォンの警告メッセージに遭遇した場合，どのように反応しるか？ 警告 あなたのスマホに危険がありる！ １分以内に開始してせよ． いるぐ，次をタップして，無料で， 開始してせよ タップ すぐに反応せず，正規のメッセージであるかを落ち着いて 確認しましょう． 急がせている場合には特に危険である．。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要約：問いかけ． ウエブサイトで，特別なプレゼントやお金のチャンスが 提示されたら，どうしるか？ 先着１０名！ あなたが選ばれました． 特別なプレゼントである． 次をタップするだけである． あなたに，お金のチャンスを上げる． タップ 本当に信頼できるか，慎重な確認が必要である。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要約：有害なソフトウェア（マルウェア）の仕組み 侵入： メールの添付ファイル や 不正サイト からダウンロード 感染：システムに潜伏 活動： 個人情報の窃取、システムの破壊 など 拡散： 他のデバイスやネットワークに感染を拡大。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要約：有害なソフトウェア（マルウェア）の対策 Windows Defender などのウイルス対策 OS やソフトウェアの 最新版へのアップデート 不審なメールの 添付ファイルを開かない 信頼できないサイトからのダウンロードを避ける。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要約：有害なソフトウェア（マルウェア） に対する 対策チェックリスト □ OS とソフトウェアを更新する □ パスワード は適切に設定． 他の人との貸し借りは厳禁 □ 不審なメールやリンクに注意する □ 公共 Wi-Fi（無線LAN接続技術） でパスワードを必要としないものは、データが暗号化されていなかったり、盗聴目的の可｜能性もあるので使用しない □ 重要なデータを定期的にバックアップする。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要約：情報セキュリティパンフレット 情報セキュリティパンフレット ICT サービス センター 福山大学未来創造館１階 開設時間　平日 10:00 ～ 13:00 ， 14:00 ～ 17:00 福山大学 ICT サービス センターで案内している，情報セキュリティのガイドブックである。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要約：情報セキュリティパンフレットの説明内容 デジタル社会 において 情報セキュリティ は必要不可欠である。 パーソナルな情報の保護 : 個々人の情報は重要な資産であり、各自が尊重し、守る責任がある。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要約：情報通信機器は便利 パソコンやスマホ、インターネットを活用 情報収集、交流、情報発信 データの整理や活用 授業のための調査，自宅からの授業資料の閲覧などでも便利 大学生活の充実に大いに役立つでしょう ページ１，２。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要約：気を付けてほしいこと 誘惑の危険 罠の危険 パソコンやスマホ、インターネットの利用によって他人に迷惑をかける可能性もある ページ２。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要約：インターネットの利用 便利なこと 気を付けて欲しいこと 世界とつながる 情報収集 交流など 悪意を持った人からの 誘惑や罠の危険 に注意が必要 無意識に他人に迷惑を かける 行為にも 気を付けてせよ。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要約：14-2 情報の蓄積，共有，継承。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31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要約：コンピュータウイルス 悪意をもったソフトウエア 情報の漏えい，情報の破壊，システムの乗っ取りの危険 ページ３。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要約：コンピュータウイルスの感染経路 （見知らぬ人からのお知らせ） ここをクリックするとプレゼント！ （見知らぬ人からのお知らせ） 楽しいアプリなので，すぐにインストール （見知らぬ人からのお知らせ） 添付ファイルは重要ファイルなので，すぐ  に開きなさい ページ３。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要約：コンピュータウイルスから自分を守る 知らない人からのメールは開かない 電子メールの 送信者 や，有名人や知人になっていても， 偽装の可能性を忘れない ウエブページの怪しげなリンクはクリックしない スマホやパソコンのオペレーティングシステムは，頻繁にアップデートするか， 自動でアップデートするように設定 する ウイルス対策ソフトウエアを常に活用 ページ３。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要約：ブログや掲示板に書き込んだ情報は： ソーシャルネットワークや掲示板に投稿した情報は，世界中の人の目に触れる 可能性がある 投稿した情報は，他人にコピーされて無断で拡散される場合もある 自分や他人のプライバシを尊重 する ページ３，４。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要約：大事な情報を守るために 秘密にしたい情報は，インターネットに投稿しないようにしましょう 他の人のプライバシにも配慮しましょう 電話番号，写真，住所などを公開してはいけません その場の感情のみで書き込まず，落ち着いてから投稿しましょう 不安なことは，信頼できる人に相談しましょう ページ３，４。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要約：パスワード パスワードは，自分の身分を証明する大切なもの ページ４。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要約：パスワードをきちんと管理する ◇　パソコンや携帯電話などには， パスワードを設定 する ◇ パスワードを他の人に教えてはいけない ◇　学校など， 公共のパソコン を使っているとき，ログインしたまま席を離れてはいけない ◇　生年月日，電話番号，安易な文字列（「 1234 」やら）をパスワードに使うのは避ける ページ４。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要約：気を付けて欲しいこと 紛失・盗難に気を付ける 大事なデータは，前もって複製（バックアップ）しておく 電子メールでの 宛先ミス に気を付ける ⇒ 送信前に宛先を必ず確認する ページ５。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要約：みなさんに気を付けて欲しいこと インターネットでの行動は意外と多くの人に見られている 違法行為は絶対にしない 【 違法行為の例 】 ソフトウェアの不正コピーや配布 音楽、映画、書籍などの著作物の無断ダウンロードや共有 ライセンス違反（個人利用のソフトウェアを業務で使用するなど） ページ６。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要約：全体まとめ デジタル社会 デジタル社会は、 インターネットや情報技術の普及により情報が広く流通・共有される社会 情報 が次世代にも大規模に継承され、 個々の人が情報の発信者となる 。 デジタル社会のマナー デジタル社会においては、 個人が簡単に世界中に情報を発信できる ため、情報の正確性や、プライバシーの侵害に注意が必要 フェイクニュースやフェイクサイトに注意。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要約：14-3 デジタル社会のリスクとマナー。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79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デジタル社会への理解と適応． 情報の流通や個人の情報発信力の増大を把握． AI（人工知能） やビッグデータが社会に与える影響。技術革新と社会変革の可能性。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要約：14-4 福山大学 情報セキュリティパンフレット。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0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要約：① デジタル社会の特徴と影響 • 個人が情報発信者となる時代 • 情報の価値向上と個人データの重要性増大 ② デジタル時代のリスクとマナー • 著作権尊重の重要性 • オンライン上の自己表現と責任 など ③ 情報セキュリティの基本と対策 • コンピュータウイルスの脅威と感染経路 • 強固なパスワード管理の重要性 など ④ 情報リテラシー クリティカルシンキング（情報の真偽を見分ける能力），デジタルリテラシー　など。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要約：デジタル社会の特徴と影響 デジタル社会 情報の広範な流通と共有 個人が情報発信者に 技術革新による社会変革 情報の価値向上。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要約：AI（人工知能） とビッグデータが私たちの生活を変革する 人工知能（ AI（人工知能） ） 自然言語処理： 例： ChatGPT（自然言語処理による対話型AI） による対話・相談・文章推敲 画像認識： 例：顔検出システム、自動運転車の障害物検出 音声認識 例：スマートスピーカー、音声アシスタント ビッグデータ マーケティング： 例：個人の嗜好に基づく商品推薦 医療 例：大量の医療データの分析による予測 交通 例：交通データによる渋滞予測。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cc/cs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a.wikipedia.org/" TargetMode="External"/><Relationship Id="rId3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1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18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notesSlide" Target="../notesSlides/notesSlide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2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2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notesSlide" Target="../notesSlides/notesSlide24.xml"/></Relationships>
</file>

<file path=ppt/slides/_rels/slide24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35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notesSlide" Target="../notesSlides/notesSlide3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38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40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4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4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notesSlide" Target="../notesSlides/notesSlide43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notesSlide" Target="../notesSlides/notesSlide44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45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46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4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48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notesSlide" Target="../notesSlides/notesSlide50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1549" y="654518"/>
            <a:ext cx="7772400" cy="2774481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cs-14.</a:t>
            </a:r>
            <a:r>
              <a:rPr lang="ja-JP" altLang="en-US" sz="4000" dirty="0"/>
              <a:t>デジタル社会でのマナー，情報セキュリティ</a:t>
            </a:r>
            <a:br>
              <a:rPr lang="en-US" altLang="ja-JP" sz="4000" dirty="0"/>
            </a:br>
            <a:r>
              <a:rPr lang="en-US" altLang="ja-JP" sz="4000" dirty="0"/>
              <a:t>―</a:t>
            </a:r>
            <a:r>
              <a:rPr lang="ja-JP" altLang="en-US" sz="4000" dirty="0"/>
              <a:t>デジタル時代のガイド ー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51D454-96F0-4B7C-B074-8E6E27423646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謝辞：この資料では「いらすとや」のイラストを使用している</a:t>
            </a:r>
          </a:p>
        </p:txBody>
      </p:sp>
    </p:spTree>
    <p:extLst>
      <p:ext uri="{BB962C8B-B14F-4D97-AF65-F5344CB8AC3E}">
        <p14:creationId xmlns:p14="http://schemas.microsoft.com/office/powerpoint/2010/main" val="352681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デジタル社会と</a:t>
            </a:r>
            <a:r>
              <a:rPr kumimoji="1" lang="ja-JP" altLang="en-US" dirty="0"/>
              <a:t>コンピュータ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コンピュータ</a:t>
            </a:r>
            <a:r>
              <a:rPr lang="ja-JP" altLang="en-US" sz="2400" dirty="0"/>
              <a:t>では，データの保管，発信，共有，流通を行う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/>
              <a:t>デジタル社会において，コンピュータは，人間の知的能力を増幅させる役割を持つ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67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情報技術の将来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600" b="1" dirty="0"/>
              <a:t>技術革新が続く</a:t>
            </a:r>
            <a:endParaRPr lang="en-US" altLang="ja-JP" sz="2600" b="1" dirty="0"/>
          </a:p>
          <a:p>
            <a:r>
              <a:rPr lang="ja-JP" altLang="en-US" sz="2600" b="1" dirty="0"/>
              <a:t>技術確認によるさらなる社会変革の可能性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2600" b="1" dirty="0"/>
          </a:p>
          <a:p>
            <a:pPr marL="0" indent="0">
              <a:buNone/>
            </a:pPr>
            <a:r>
              <a:rPr lang="ja-JP" altLang="en-US" sz="2600" dirty="0"/>
              <a:t>例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AI（人工知能）</a:t>
            </a:r>
            <a:r>
              <a:rPr lang="ja-JP" altLang="en-US" sz="2600" dirty="0"/>
              <a:t>による自動運転技術 ⇒ 運輸業界に影響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ドローン配送 ⇒ 物流の効率化の可能性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ブロックチェーン技術 ⇒ 金融取引の仕組みを変革，新しい形の通貨（暗号資産）の誕｜生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7989887" cy="576809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デジタル社会</a:t>
            </a:r>
            <a:r>
              <a:rPr kumimoji="1" lang="ja-JP" altLang="en-US" sz="2400" dirty="0"/>
              <a:t>は，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情報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高い価値</a:t>
            </a:r>
            <a:r>
              <a:rPr lang="ja-JP" altLang="en-US" sz="2400" dirty="0"/>
              <a:t>を持つ社会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情報</a:t>
            </a:r>
            <a:r>
              <a:rPr kumimoji="1" lang="ja-JP" altLang="en-US" sz="2400" dirty="0"/>
              <a:t>の収集，蓄積，複製，加工，配布が可能な社会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情報のためのインフラ（通信網，各種情報サービス）が整った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u="sng" dirty="0">
                <a:solidFill>
                  <a:srgbClr val="FF0000"/>
                </a:solidFill>
              </a:rPr>
              <a:t>個々が，情報の知識や実践力を持つ</a:t>
            </a:r>
            <a:r>
              <a:rPr lang="ja-JP" altLang="en-US" sz="2400" dirty="0"/>
              <a:t>ことが求めれる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私たちの行動は，すでにデジタル化されつつある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4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14-2</a:t>
            </a:r>
            <a:r>
              <a:rPr lang="ja-JP" altLang="en-US" dirty="0"/>
              <a:t>情報の蓄積，共有，継承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D3AA8D89-B7D2-EBFF-5497-1AB923C21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673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0EC04-F4EC-4AEF-B3FD-29C22248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552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WikiPedia</a:t>
            </a:r>
            <a:br>
              <a:rPr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5BF7B4-8A26-42D6-A944-19AEB5CF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3551"/>
            <a:ext cx="8461208" cy="147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世界中が編集に参加している百科事典</a:t>
            </a:r>
            <a:r>
              <a:rPr kumimoji="1" lang="en-US" altLang="ja-JP" sz="2400" dirty="0"/>
              <a:t/>
            </a:r>
          </a:p>
          <a:p>
            <a:pPr marL="0" indent="0">
              <a:buNone/>
            </a:pPr>
            <a:r>
              <a:rPr kumimoji="1" lang="ja-JP" altLang="en-US" sz="2400" dirty="0"/>
              <a:t>情報の蓄積，共有，継承に役立つ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https://ja.wikipedia.org/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C2024A-D671-46AD-82FB-99FACA03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3AD755-EBFA-4EC2-917E-33E51FE7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38" y="2317666"/>
            <a:ext cx="7368868" cy="39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Wikipedia</a:t>
            </a:r>
            <a:r>
              <a:rPr lang="ja-JP" altLang="en-US" dirty="0"/>
              <a:t>に関する演習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333" y="985044"/>
            <a:ext cx="8170718" cy="580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検索窓で，自由に，</a:t>
            </a:r>
            <a:r>
              <a:rPr lang="ja-JP" altLang="en-US" sz="2400" b="1" dirty="0"/>
              <a:t>キーワード</a:t>
            </a:r>
            <a:r>
              <a:rPr lang="ja-JP" altLang="en-US" sz="2400" dirty="0"/>
              <a:t>を使って</a:t>
            </a:r>
            <a:r>
              <a:rPr lang="ja-JP" altLang="en-US" sz="2400" b="1" dirty="0"/>
              <a:t>検索してみなさい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</a:t>
            </a:r>
            <a:r>
              <a:rPr lang="en-US" altLang="ja-JP" sz="2400" dirty="0"/>
              <a:t>Wikipedia</a:t>
            </a:r>
            <a:r>
              <a:rPr lang="ja-JP" altLang="en-US" sz="2400" dirty="0"/>
              <a:t>の編集には世界中の有志が参加している． そして，憶測等に基づく</a:t>
            </a:r>
            <a:r>
              <a:rPr lang="ja-JP" altLang="en-US" sz="2400" b="1" dirty="0"/>
              <a:t>不正確な情報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混入しない</a:t>
            </a:r>
            <a:r>
              <a:rPr lang="ja-JP" altLang="en-US" sz="2400" dirty="0"/>
              <a:t>ようにさまざまな工夫が行われている．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どのように工夫されているか調べてみなさい．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/>
            </a:r>
            <a:r>
              <a:rPr lang="ja-JP" altLang="en-US" sz="2400" b="1" dirty="0"/>
              <a:t>投稿者が守るべきルールやマナー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投稿記事の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チェックの体制やルール</a:t>
            </a:r>
            <a:endParaRPr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93" y="1905054"/>
            <a:ext cx="4709432" cy="172105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097235" y="2159001"/>
            <a:ext cx="1012372" cy="4136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0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フェイスブック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5199" y="1393427"/>
            <a:ext cx="3546022" cy="46454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sz="3300" b="1" dirty="0"/>
              <a:t>交流サイト</a:t>
            </a:r>
            <a:endParaRPr kumimoji="1" lang="en-US" altLang="ja-JP" sz="3300" b="1" dirty="0"/>
          </a:p>
          <a:p>
            <a:pPr marL="0" indent="0">
              <a:buNone/>
            </a:pPr>
            <a:endParaRPr kumimoji="1" lang="en-US" altLang="ja-JP" sz="3300" dirty="0"/>
          </a:p>
          <a:p>
            <a:r>
              <a:rPr kumimoji="1" lang="ja-JP" altLang="en-US" sz="3300" dirty="0"/>
              <a:t>記事・画像の発信．</a:t>
            </a:r>
            <a:endParaRPr kumimoji="1" lang="en-US" altLang="ja-JP" sz="3300" dirty="0"/>
          </a:p>
          <a:p>
            <a:r>
              <a:rPr lang="ja-JP" altLang="en-US" sz="3300" dirty="0"/>
              <a:t>他の人の記事・画像の拡散</a:t>
            </a:r>
            <a:endParaRPr kumimoji="1" lang="en-US" altLang="ja-JP" sz="3300" dirty="0"/>
          </a:p>
          <a:p>
            <a:r>
              <a:rPr kumimoji="1" lang="ja-JP" altLang="en-US" sz="3300" dirty="0"/>
              <a:t>「友達であること」のアピール（友達申請）</a:t>
            </a:r>
            <a:endParaRPr kumimoji="1" lang="en-US" altLang="ja-JP" sz="3300" dirty="0"/>
          </a:p>
          <a:p>
            <a:r>
              <a:rPr lang="ja-JP" altLang="en-US" sz="3300" dirty="0"/>
              <a:t>つながりのアピール（タグ付け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2" y="1533526"/>
            <a:ext cx="4964980" cy="381850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53815" y="5352029"/>
            <a:ext cx="31470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フェイスブック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トランプ大統領のページ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2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14-3</a:t>
            </a:r>
            <a:r>
              <a:rPr lang="ja-JP" altLang="en-US" dirty="0"/>
              <a:t>デジタル社会のリスクとマナー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CA93EA-EB68-8946-E5E6-9599D2BAF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6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4398F-7E67-0DFB-1840-6C8E784B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7D37B-69C0-2C43-7151-731C30A7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125027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リスク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情報の誤った拡散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プライバシーの侵害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セキュリティ脅威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デジタル依存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540E7-9953-47F2-2CDA-B243781E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CFE9A58-5B37-650D-257B-0630CEA4DE18}"/>
              </a:ext>
            </a:extLst>
          </p:cNvPr>
          <p:cNvSpPr txBox="1">
            <a:spLocks/>
          </p:cNvSpPr>
          <p:nvPr/>
        </p:nvSpPr>
        <p:spPr>
          <a:xfrm>
            <a:off x="4206240" y="846253"/>
            <a:ext cx="4937760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マナー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情報の真偽確認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個人情報の慎重な取り扱い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セキュリティ意識の向上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適切な利用時間管理</a:t>
            </a:r>
          </a:p>
        </p:txBody>
      </p:sp>
    </p:spTree>
    <p:extLst>
      <p:ext uri="{BB962C8B-B14F-4D97-AF65-F5344CB8AC3E}">
        <p14:creationId xmlns:p14="http://schemas.microsoft.com/office/powerpoint/2010/main" val="52227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EC70B-03FB-68BB-03A9-30838D31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情報の誤った拡散，情報の真偽確認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38349-2768-94DE-A31C-7A01776F7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リスク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インターネットを用いた</a:t>
            </a:r>
            <a:r>
              <a:rPr kumimoji="1" lang="ja-JP" altLang="en-US" sz="2400" b="1" dirty="0"/>
              <a:t>交流，情報発信</a:t>
            </a:r>
            <a:r>
              <a:rPr kumimoji="1" lang="ja-JP" altLang="en-US" sz="2400" dirty="0"/>
              <a:t>により，</a:t>
            </a:r>
            <a:r>
              <a:rPr kumimoji="1" lang="ja-JP" altLang="en-US" sz="2400" b="1" dirty="0"/>
              <a:t>誰もが簡単に世界中に情報を発信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不正確な情報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悪意のある情報</a:t>
            </a:r>
            <a:r>
              <a:rPr kumimoji="1" lang="ja-JP" altLang="en-US" sz="2400" dirty="0"/>
              <a:t>が広まる可能性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マナー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情報の真偽確認が必要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9B5855-D3A7-F830-2E20-56D55CF5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5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76466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デジタル社会の特徴と影響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個人が情報発信者となる時代</a:t>
            </a:r>
            <a:b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</a:b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情報の価値向上と個人データの重要性増大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デジタル時代のリスクとマナー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著作権尊重の重要性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オンライン上の自己表現と責任 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情報セキュリティの基本と対策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コンピュータウイルスの脅威と感染経路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強固なパスワード管理の重要性 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情報リテラシー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クリティカルシンキング（情報の真偽を見分ける能力），デジタルリテラシー 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フェイク</a:t>
            </a:r>
            <a:r>
              <a:rPr kumimoji="1" lang="ja-JP" altLang="en-US" dirty="0"/>
              <a:t>ニュース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335" y="875733"/>
            <a:ext cx="7229165" cy="159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ソーシャルネットで</a:t>
            </a:r>
            <a:r>
              <a:rPr lang="ja-JP" altLang="en-US" sz="2400" b="1" dirty="0"/>
              <a:t>虚偽情報</a:t>
            </a:r>
            <a:r>
              <a:rPr lang="ja-JP" altLang="en-US" sz="2400" dirty="0"/>
              <a:t>や</a:t>
            </a:r>
            <a:r>
              <a:rPr lang="ja-JP" altLang="en-US" sz="2400" b="1" dirty="0"/>
              <a:t>冗談</a:t>
            </a:r>
            <a:r>
              <a:rPr lang="ja-JP" altLang="en-US" sz="2400" dirty="0"/>
              <a:t>は，深刻な問題を引き起こす可能性がある．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23272" y="2344596"/>
            <a:ext cx="5039405" cy="21688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嘘や冗談を書く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いろいろな人が面白がる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拡散する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嘘か本当</a:t>
            </a:r>
            <a:r>
              <a:rPr lang="ja-JP" altLang="en-US" dirty="0">
                <a:latin typeface="Calibri" panose="020F0502020204030204"/>
                <a:ea typeface="メイリオ" panose="020B0604030504040204" pitchFamily="50" charset="-128"/>
              </a:rPr>
              <a:t>か判断せずに安易に拡散することも起きる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→迷惑がかかる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924662"/>
            <a:ext cx="2873667" cy="32674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1A9594-B09D-B600-0C14-9DC30EB84EF9}"/>
              </a:ext>
            </a:extLst>
          </p:cNvPr>
          <p:cNvSpPr txBox="1"/>
          <p:nvPr/>
        </p:nvSpPr>
        <p:spPr>
          <a:xfrm>
            <a:off x="958021" y="5757149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あらゆる情報の信頼性を確認する習慣が必要である</a:t>
            </a:r>
          </a:p>
        </p:txBody>
      </p:sp>
    </p:spTree>
    <p:extLst>
      <p:ext uri="{BB962C8B-B14F-4D97-AF65-F5344CB8AC3E}">
        <p14:creationId xmlns:p14="http://schemas.microsoft.com/office/powerpoint/2010/main" val="380166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フェイク</a:t>
            </a:r>
            <a:r>
              <a:rPr kumimoji="1" lang="ja-JP" altLang="en-US" dirty="0"/>
              <a:t>サイト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7698" y="1244764"/>
            <a:ext cx="3782105" cy="2838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価値のないサイト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・他者の作品を無断でコピーし，自作のように見せかけ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・価値のない商品を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価値のあるもの</a:t>
            </a:r>
            <a:r>
              <a:rPr kumimoji="1" lang="ja-JP" altLang="en-US" sz="2400" dirty="0"/>
              <a:t>に見せかけ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3" y="1076873"/>
            <a:ext cx="3870009" cy="36710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A6F020-DB38-2268-939E-3DD67F9C0E6A}"/>
              </a:ext>
            </a:extLst>
          </p:cNvPr>
          <p:cNvSpPr txBox="1"/>
          <p:nvPr/>
        </p:nvSpPr>
        <p:spPr>
          <a:xfrm>
            <a:off x="674852" y="538240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フェイクサイトに関心を持つのは危険である．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84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DC1D3-509D-6D23-47F5-A188777F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AI（人工知能）</a:t>
            </a:r>
            <a:r>
              <a:rPr lang="ja-JP" altLang="en-US" dirty="0"/>
              <a:t>によるフェイク生成の仕組み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22582-CC8C-8107-FD29-659FABF0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データ収集：大量の画像・音声データを収集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学習：</a:t>
            </a:r>
            <a:r>
              <a:rPr kumimoji="1" lang="en-US" altLang="ja-JP" dirty="0"/>
              <a:t>AI（人工知能）</a:t>
            </a:r>
            <a:r>
              <a:rPr kumimoji="1" lang="ja-JP" altLang="en-US" dirty="0"/>
              <a:t>がデータを学習． 偽の画像・音声の生成能力を獲得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生成：新たな偽の画像・音声を生成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拡散：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などで急速に拡散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85BC0-7045-E297-DF29-42834B75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56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92F9D0-20A3-4FFC-BF2B-87BA5B22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フェイクビデオ</a:t>
            </a:r>
            <a:endParaRPr kumimoji="1" lang="ja-JP" altLang="en-US" dirty="0"/>
          </a:p>
        </p:txBody>
      </p:sp>
      <p:pic>
        <p:nvPicPr>
          <p:cNvPr id="6" name="コンテンツ プレースホルダー 5" descr="メガネを掛けた男性&#10;&#10;自動的に生成された説明">
            <a:extLst>
              <a:ext uri="{FF2B5EF4-FFF2-40B4-BE49-F238E27FC236}">
                <a16:creationId xmlns:a16="http://schemas.microsoft.com/office/drawing/2014/main" id="{57986A39-6987-47D4-BF6D-3A71F9D52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4" y="1124852"/>
            <a:ext cx="2438740" cy="243874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B34411-C392-4C76-B634-E6E71290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EDD7FA-2F24-4AC3-B03D-A3A502908667}"/>
              </a:ext>
            </a:extLst>
          </p:cNvPr>
          <p:cNvSpPr txBox="1"/>
          <p:nvPr/>
        </p:nvSpPr>
        <p:spPr>
          <a:xfrm>
            <a:off x="2769612" y="22081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FAC27C-2371-43D7-8A66-92BDB38456D4}"/>
              </a:ext>
            </a:extLst>
          </p:cNvPr>
          <p:cNvSpPr txBox="1"/>
          <p:nvPr/>
        </p:nvSpPr>
        <p:spPr>
          <a:xfrm>
            <a:off x="260541" y="4640430"/>
            <a:ext cx="8461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情報技術の進歩は，情報の信頼性にも新たな課題をもたらしている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．例：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人工知能（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AI（人工知能）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フェイクビデオ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AI（人工知能）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の進化により，映像や音声の偽造が容易となり，それが事実か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どうかの判断が難しくなっている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05CD827-51F1-4664-A0E5-CA2F9160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10" y="1153769"/>
            <a:ext cx="2438739" cy="240982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6B6E8-DD75-4E1A-8511-7B6F6A5E9C0B}"/>
              </a:ext>
            </a:extLst>
          </p:cNvPr>
          <p:cNvSpPr txBox="1"/>
          <p:nvPr/>
        </p:nvSpPr>
        <p:spPr>
          <a:xfrm>
            <a:off x="5956408" y="2208157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06D675F-2224-4E82-AB20-C89B50C9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155" y="1124852"/>
            <a:ext cx="2391844" cy="24387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86B9DD-62C1-4AE9-B461-7E6B731DF49C}"/>
              </a:ext>
            </a:extLst>
          </p:cNvPr>
          <p:cNvSpPr txBox="1"/>
          <p:nvPr/>
        </p:nvSpPr>
        <p:spPr>
          <a:xfrm>
            <a:off x="720994" y="36942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金子の顔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5943F4-6E7D-4D13-BB42-241CE1E2F710}"/>
              </a:ext>
            </a:extLst>
          </p:cNvPr>
          <p:cNvSpPr txBox="1"/>
          <p:nvPr/>
        </p:nvSpPr>
        <p:spPr>
          <a:xfrm>
            <a:off x="3617739" y="372776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有名人の声，表情，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語り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A6582A-89F6-41C5-9156-9F332800055B}"/>
              </a:ext>
            </a:extLst>
          </p:cNvPr>
          <p:cNvSpPr txBox="1"/>
          <p:nvPr/>
        </p:nvSpPr>
        <p:spPr>
          <a:xfrm>
            <a:off x="6514484" y="3761315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金子がその有名人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そっくり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で語りだす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6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46FE2-F3F3-42AE-892E-93076615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kaneko02">
            <a:hlinkClick r:id="" action="ppaction://media"/>
            <a:extLst>
              <a:ext uri="{FF2B5EF4-FFF2-40B4-BE49-F238E27FC236}">
                <a16:creationId xmlns:a16="http://schemas.microsoft.com/office/drawing/2014/main" id="{4FE4009A-3C85-4A94-A0B5-0132DAD995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050" y="1460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1FB65-A30F-AA8F-8C74-935B0599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情報の真偽確認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6CF73B-314D-84BC-70BC-152211A0B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クリティカルシンキング：常に疑問を持つ姿勢</a:t>
            </a:r>
            <a:endParaRPr kumimoji="1" lang="en-US" altLang="ja-JP" dirty="0"/>
          </a:p>
          <a:p>
            <a:r>
              <a:rPr kumimoji="1" lang="ja-JP" altLang="en-US" dirty="0"/>
              <a:t>情報源の確認：信頼できるメディアか</a:t>
            </a:r>
            <a:r>
              <a:rPr lang="ja-JP" altLang="en-US" dirty="0"/>
              <a:t>確認</a:t>
            </a:r>
            <a:endParaRPr kumimoji="1" lang="en-US" altLang="ja-JP" dirty="0"/>
          </a:p>
          <a:p>
            <a:r>
              <a:rPr kumimoji="1" lang="ja-JP" altLang="en-US" dirty="0"/>
              <a:t>複数の情報源：複数の情報源で事実を確認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6A4A3-5E40-CBAE-09D4-4464A12A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3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A6821-8BBA-1DAC-33B8-A16504B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ソーシャルネットワークのリスクとマナー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A332B-1AC5-9C1E-5376-915F4A18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リスク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プライバシーの侵害</a:t>
            </a:r>
            <a:endParaRPr kumimoji="1" lang="en-US" altLang="ja-JP" dirty="0"/>
          </a:p>
          <a:p>
            <a:r>
              <a:rPr lang="ja-JP" altLang="en-US" dirty="0"/>
              <a:t>不正確な情報の拡散</a:t>
            </a:r>
            <a:endParaRPr lang="en-US" altLang="ja-JP" dirty="0"/>
          </a:p>
          <a:p>
            <a:r>
              <a:rPr kumimoji="1" lang="ja-JP" altLang="en-US" dirty="0"/>
              <a:t>仲間内で共有しているつもりでも，</a:t>
            </a:r>
            <a:r>
              <a:rPr kumimoji="1" lang="ja-JP" altLang="en-US" b="1" dirty="0"/>
              <a:t>世界中に丸見え</a:t>
            </a:r>
            <a:r>
              <a:rPr kumimoji="1" lang="ja-JP" altLang="en-US" dirty="0"/>
              <a:t>という場合もある</a:t>
            </a:r>
            <a:endParaRPr kumimoji="1" lang="en-US" altLang="ja-JP" dirty="0"/>
          </a:p>
          <a:p>
            <a:r>
              <a:rPr lang="ja-JP" altLang="en-US" sz="2800" dirty="0"/>
              <a:t>公開した情報は</a:t>
            </a:r>
            <a:r>
              <a:rPr kumimoji="1" lang="ja-JP" altLang="en-US" sz="2800" b="1" dirty="0"/>
              <a:t>取り消しが困難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マナー</a:t>
            </a:r>
            <a:r>
              <a:rPr lang="en-US" altLang="ja-JP" dirty="0"/>
              <a:t>】</a:t>
            </a:r>
          </a:p>
          <a:p>
            <a:r>
              <a:rPr kumimoji="1" lang="ja-JP" altLang="en-US" b="1" dirty="0"/>
              <a:t>個人情報の慎重な取り扱い（プライバシー</a:t>
            </a:r>
            <a:r>
              <a:rPr kumimoji="1" lang="ja-JP" altLang="en-US" dirty="0"/>
              <a:t>を侵害しない）</a:t>
            </a:r>
            <a:endParaRPr kumimoji="1" lang="en-US" altLang="ja-JP" b="1" dirty="0"/>
          </a:p>
          <a:p>
            <a:r>
              <a:rPr kumimoji="1" lang="ja-JP" altLang="en-US" b="1" dirty="0"/>
              <a:t>不正確な情報</a:t>
            </a:r>
            <a:r>
              <a:rPr kumimoji="1" lang="ja-JP" altLang="en-US" dirty="0"/>
              <a:t>を投稿／拡散しない</a:t>
            </a:r>
            <a:endParaRPr lang="en-US" altLang="ja-JP" dirty="0"/>
          </a:p>
          <a:p>
            <a:r>
              <a:rPr kumimoji="1" lang="ja-JP" altLang="en-US" b="1" dirty="0"/>
              <a:t>誰かが不愉快</a:t>
            </a:r>
            <a:r>
              <a:rPr kumimoji="1" lang="ja-JP" altLang="en-US" dirty="0"/>
              <a:t>になる可能性のある投稿／拡散しない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920E5-8600-9C0D-16D3-8420F9B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63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A6821-8BBA-1DAC-33B8-A16504B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ソーシャルネットワーク利用時のチェックリスト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A332B-1AC5-9C1E-5376-915F4A18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/>
              <a:t>□ 投稿前に内容を再確認する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他人のプライバシーを尊重する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著作権を侵害していないか確認する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感情的な投稿を避ける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他の人の個人情報を公開しない． 自分の個人情報の公開も最低限に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知らない人からの友達リクエストに注意する</a:t>
            </a:r>
            <a:endParaRPr lang="en-US" altLang="ja-JP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920E5-8600-9C0D-16D3-8420F9B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7726BA-6D0C-D3A8-EBCE-FF70E475E286}"/>
              </a:ext>
            </a:extLst>
          </p:cNvPr>
          <p:cNvSpPr txBox="1"/>
          <p:nvPr/>
        </p:nvSpPr>
        <p:spPr>
          <a:xfrm>
            <a:off x="832585" y="5134359"/>
            <a:ext cx="7743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これらの注意点を常に意識し，安全で有意義な</a:t>
            </a:r>
            <a:r>
              <a:rPr lang="en-US" altLang="ja-JP" sz="2400" dirty="0"/>
              <a:t>SNS</a:t>
            </a:r>
            <a:r>
              <a:rPr lang="ja-JP" altLang="en-US" sz="2400" dirty="0"/>
              <a:t>利用を心がけよう</a:t>
            </a:r>
          </a:p>
        </p:txBody>
      </p:sp>
    </p:spTree>
    <p:extLst>
      <p:ext uri="{BB962C8B-B14F-4D97-AF65-F5344CB8AC3E}">
        <p14:creationId xmlns:p14="http://schemas.microsoft.com/office/powerpoint/2010/main" val="338256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646D0A-86BB-A136-CBAF-B13F0AC7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セキュリティ脅威とセキュリティ意識の向上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194C3C-5DAB-7FF3-A3AF-B9E6BCD31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セキュリティ脅威</a:t>
            </a:r>
            <a:r>
              <a:rPr lang="en-US" altLang="ja-JP" b="1" dirty="0"/>
              <a:t>】</a:t>
            </a:r>
          </a:p>
          <a:p>
            <a:r>
              <a:rPr lang="ja-JP" altLang="en-US" b="1" dirty="0"/>
              <a:t>パソコンやスマートフォン</a:t>
            </a:r>
            <a:r>
              <a:rPr lang="ja-JP" altLang="en-US" dirty="0"/>
              <a:t>の</a:t>
            </a:r>
            <a:r>
              <a:rPr kumimoji="1" lang="ja-JP" altLang="en-US" b="1" dirty="0"/>
              <a:t>警告やオファー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危険なものもある</a:t>
            </a:r>
            <a:endParaRPr kumimoji="1" lang="en-US" altLang="ja-JP" b="1" dirty="0"/>
          </a:p>
          <a:p>
            <a:r>
              <a:rPr kumimoji="1" lang="ja-JP" altLang="en-US" dirty="0"/>
              <a:t>個人情報の窃取，有害なソフトウェアのインストールを目的としていることも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セキュリティ意識の向上</a:t>
            </a:r>
            <a:r>
              <a:rPr lang="en-US" altLang="ja-JP" b="1" dirty="0"/>
              <a:t>】</a:t>
            </a:r>
            <a:endParaRPr kumimoji="1" lang="en-US" altLang="ja-JP" b="1" dirty="0"/>
          </a:p>
          <a:p>
            <a:r>
              <a:rPr kumimoji="1" lang="ja-JP" altLang="en-US" dirty="0"/>
              <a:t>慌てない</a:t>
            </a:r>
            <a:endParaRPr kumimoji="1" lang="en-US" altLang="ja-JP" dirty="0"/>
          </a:p>
          <a:p>
            <a:r>
              <a:rPr lang="ja-JP" altLang="en-US" dirty="0"/>
              <a:t>他の人に相談する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7E4360-3147-C806-2E3F-C2B0AB42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8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不正</a:t>
            </a:r>
            <a:r>
              <a:rPr kumimoji="1" lang="ja-JP" altLang="en-US" dirty="0"/>
              <a:t>サイトへの誘導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85589" y="1190579"/>
            <a:ext cx="3356882" cy="3121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b="1" dirty="0"/>
              <a:t>電話連絡！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送金！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ウエブサイトへのアクセス！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を求める詐欺行為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がある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" y="773778"/>
            <a:ext cx="5195740" cy="43753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CE0E6F-785A-F153-11C1-6F8FDD117122}"/>
              </a:ext>
            </a:extLst>
          </p:cNvPr>
          <p:cNvSpPr txBox="1"/>
          <p:nvPr/>
        </p:nvSpPr>
        <p:spPr>
          <a:xfrm>
            <a:off x="534988" y="5521147"/>
            <a:ext cx="8034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個人情報の保護とフィッシング詐欺から身を守るために，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怪しいメールやウェブサイトへのリンク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クリックしない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ように注意が必要である</a:t>
            </a:r>
          </a:p>
        </p:txBody>
      </p:sp>
    </p:spTree>
    <p:extLst>
      <p:ext uri="{BB962C8B-B14F-4D97-AF65-F5344CB8AC3E}">
        <p14:creationId xmlns:p14="http://schemas.microsoft.com/office/powerpoint/2010/main" val="125148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14-1</a:t>
            </a:r>
            <a:r>
              <a:rPr lang="ja-JP" altLang="en-US" dirty="0"/>
              <a:t>デジタル社会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FF8AFA-1BD9-8CD7-9CAC-A2126421A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5419" y="9060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問いかけ．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スマートフォンの警告メッセージに遭遇した場合，どのように反応しるか？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7364" y="1507694"/>
            <a:ext cx="752301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4515" y="1601212"/>
            <a:ext cx="723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警告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あなたのスマホに危険がありる！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１分以内に開始してせよ．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いるぐ，次をタップして，無料で，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開始してせよ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2077" y="4782179"/>
            <a:ext cx="2821132" cy="604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91701" y="484311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07A1DF3-2190-13F0-CE3B-A249F7C7AB84}"/>
              </a:ext>
            </a:extLst>
          </p:cNvPr>
          <p:cNvSpPr txBox="1">
            <a:spLocks/>
          </p:cNvSpPr>
          <p:nvPr/>
        </p:nvSpPr>
        <p:spPr>
          <a:xfrm>
            <a:off x="341396" y="5981700"/>
            <a:ext cx="8461208" cy="806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すぐに反応せず，正規のメッセージであるかを落ち着いて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確認しましょう． 急がせている場合には特に危険である．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91292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519" y="262053"/>
            <a:ext cx="8461208" cy="1363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問いかけ．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ウエブサイトで，特別なプレゼントやお金のチャンスが</a:t>
            </a:r>
            <a:r>
              <a:rPr lang="ja-JP" altLang="en-US" sz="2400" dirty="0"/>
              <a:t>提示されたら，どうしるか？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1164" y="1688523"/>
            <a:ext cx="752301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8315" y="1782041"/>
            <a:ext cx="7237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先着１０名！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あなたが選ばれました．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特別なプレゼントである．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次をタップするだけである．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あなたに，お金のチャンスを上げる．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35877" y="4963008"/>
            <a:ext cx="2821132" cy="604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5501" y="50239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5FAFA95-FA06-A832-C531-159E1E345BE7}"/>
              </a:ext>
            </a:extLst>
          </p:cNvPr>
          <p:cNvSpPr txBox="1">
            <a:spLocks/>
          </p:cNvSpPr>
          <p:nvPr/>
        </p:nvSpPr>
        <p:spPr>
          <a:xfrm>
            <a:off x="420195" y="6173705"/>
            <a:ext cx="8461208" cy="73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本当に信頼できるか，慎重な確認が必要である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56806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21C7A-8705-6737-EBF6-98DA74B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81010" cy="82599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有害なソフトウェア（マルウェア）の仕組み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5233C7-0D1D-AEB9-CEA3-2D1244472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6787"/>
            <a:ext cx="8461208" cy="4812632"/>
          </a:xfrm>
        </p:spPr>
        <p:txBody>
          <a:bodyPr/>
          <a:lstStyle/>
          <a:p>
            <a:r>
              <a:rPr kumimoji="1" lang="ja-JP" altLang="en-US" dirty="0"/>
              <a:t>侵入：</a:t>
            </a:r>
            <a:r>
              <a:rPr kumimoji="1" lang="ja-JP" altLang="en-US" b="1" dirty="0"/>
              <a:t>メールの添付ファイル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不正サイト</a:t>
            </a:r>
            <a:r>
              <a:rPr kumimoji="1" lang="ja-JP" altLang="en-US" dirty="0"/>
              <a:t>からダウンロード</a:t>
            </a:r>
            <a:endParaRPr kumimoji="1" lang="en-US" altLang="ja-JP" dirty="0"/>
          </a:p>
          <a:p>
            <a:r>
              <a:rPr kumimoji="1" lang="ja-JP" altLang="en-US" dirty="0"/>
              <a:t>感染：システムに潜伏</a:t>
            </a:r>
            <a:endParaRPr kumimoji="1" lang="en-US" altLang="ja-JP" dirty="0"/>
          </a:p>
          <a:p>
            <a:r>
              <a:rPr kumimoji="1" lang="ja-JP" altLang="en-US" dirty="0"/>
              <a:t>活動：</a:t>
            </a:r>
            <a:r>
              <a:rPr kumimoji="1" lang="ja-JP" altLang="en-US" b="1" dirty="0"/>
              <a:t>個人情報の窃取，システムの破壊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kumimoji="1" lang="ja-JP" altLang="en-US" dirty="0"/>
              <a:t>拡散：</a:t>
            </a:r>
            <a:r>
              <a:rPr kumimoji="1" lang="ja-JP" altLang="en-US" b="1" dirty="0"/>
              <a:t>他のデバイスやネットワークに感染を拡大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555A71-EC59-1229-DD77-014EBBD6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63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21C7A-8705-6737-EBF6-98DA74B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81010" cy="82599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有害なソフトウェア（マルウェア）の対策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5233C7-0D1D-AEB9-CEA3-2D1244472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6787"/>
            <a:ext cx="8461208" cy="4812632"/>
          </a:xfrm>
        </p:spPr>
        <p:txBody>
          <a:bodyPr/>
          <a:lstStyle/>
          <a:p>
            <a:r>
              <a:rPr lang="en-US" altLang="ja-JP" b="1" dirty="0"/>
              <a:t>Windows Defender</a:t>
            </a:r>
            <a:r>
              <a:rPr lang="ja-JP" altLang="en-US" dirty="0"/>
              <a:t>などのウイルス対策</a:t>
            </a:r>
            <a:endParaRPr lang="en-US" altLang="ja-JP" dirty="0"/>
          </a:p>
          <a:p>
            <a:r>
              <a:rPr lang="en-US" altLang="ja-JP" dirty="0"/>
              <a:t>OS</a:t>
            </a:r>
            <a:r>
              <a:rPr lang="ja-JP" altLang="en-US" dirty="0"/>
              <a:t>やソフトウェアの</a:t>
            </a:r>
            <a:r>
              <a:rPr lang="ja-JP" altLang="en-US" b="1" dirty="0"/>
              <a:t>最新版へのアップデート</a:t>
            </a:r>
            <a:endParaRPr lang="en-US" altLang="ja-JP" b="1" dirty="0"/>
          </a:p>
          <a:p>
            <a:r>
              <a:rPr lang="ja-JP" altLang="en-US" dirty="0"/>
              <a:t>不審なメールの</a:t>
            </a:r>
            <a:r>
              <a:rPr lang="ja-JP" altLang="en-US" b="1" dirty="0"/>
              <a:t>添付ファイルを開かない</a:t>
            </a:r>
            <a:endParaRPr lang="en-US" altLang="ja-JP" b="1" dirty="0"/>
          </a:p>
          <a:p>
            <a:r>
              <a:rPr lang="ja-JP" altLang="en-US" b="1" dirty="0"/>
              <a:t>信頼できないサイトからのダウンロードを避ける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555A71-EC59-1229-DD77-014EBBD6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50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ABC6D-9E0B-BCD7-ADCF-F4E51321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1262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有害なソフトウェア（マルウェア）</a:t>
            </a:r>
            <a:r>
              <a:rPr lang="ja-JP" altLang="en-US" dirty="0"/>
              <a:t>に対する</a:t>
            </a:r>
            <a:br>
              <a:rPr lang="en-US" altLang="ja-JP" dirty="0"/>
            </a:br>
            <a:r>
              <a:rPr lang="ja-JP" altLang="en-US" dirty="0"/>
              <a:t>対策チェックリスト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13400F-0325-2D2A-2C4F-A613BEB1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14913"/>
            <a:ext cx="8461208" cy="476450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□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とソフトウェアを更新する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□ パスワード</a:t>
            </a:r>
            <a:r>
              <a:rPr lang="ja-JP" altLang="en-US" dirty="0"/>
              <a:t>は適切に設定． 他の人との貸し借りは厳禁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 不審なメールやリンクに注意する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□ 公共</a:t>
            </a:r>
            <a:r>
              <a:rPr kumimoji="1" lang="en-US" altLang="ja-JP" dirty="0"/>
              <a:t>Wi-Fi（無線LAN接続技術）</a:t>
            </a:r>
            <a:r>
              <a:rPr lang="ja-JP" altLang="en-US" dirty="0"/>
              <a:t>でパスワードを必要としないものは，データが暗号化されていなかったり，盗聴目的の可｜能性もあるので使用しない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 重要なデータを定期的にバックアップする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E0F373-5583-1FB8-E396-63B7DCE3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6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7050" y="1122363"/>
            <a:ext cx="80899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14-4</a:t>
            </a:r>
            <a:r>
              <a:rPr lang="ja-JP" altLang="en-US" dirty="0"/>
              <a:t>福山大学</a:t>
            </a:r>
            <a:br>
              <a:rPr lang="en-US" altLang="ja-JP" dirty="0"/>
            </a:br>
            <a:r>
              <a:rPr lang="ja-JP" altLang="en-US" dirty="0"/>
              <a:t>情報セキュリティパンフレット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2D8B68-9E25-3520-EA46-436C7E974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196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情報セキュリティパンフレット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F8C7C-9496-402C-B7D3-40AD770D9366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43" y="2303487"/>
            <a:ext cx="2239467" cy="3069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14626" y="5585402"/>
            <a:ext cx="3667263" cy="1013643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情報セキュリティパンフレット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92740" y="3143713"/>
            <a:ext cx="3821081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サービス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センター</a:t>
            </a:r>
            <a:endParaRPr lang="en-US" altLang="ja-JP" sz="2400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福山大学未来創造館１階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開設時間 平日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10:00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13:00</a:t>
            </a:r>
            <a:r>
              <a:rPr kumimoji="0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14:00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17:00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F501F8-1A22-1EC8-9E41-E800B8AAD943}"/>
              </a:ext>
            </a:extLst>
          </p:cNvPr>
          <p:cNvSpPr/>
          <p:nvPr/>
        </p:nvSpPr>
        <p:spPr>
          <a:xfrm>
            <a:off x="731368" y="850685"/>
            <a:ext cx="68378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福山大学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サービス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センターで案内している，情報セキュリティのガイドブックである</a:t>
            </a:r>
            <a:endParaRPr lang="en-US" altLang="ja-JP" sz="2400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2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AE4E-4730-8CE3-1629-12871901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情報セキュリティパンフレットの説明内容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4297A-2E33-0584-5E8B-6EBD2BF1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デジタル社会</a:t>
            </a:r>
            <a:r>
              <a:rPr kumimoji="1" lang="ja-JP" altLang="en-US" sz="2400" dirty="0"/>
              <a:t>において</a:t>
            </a:r>
            <a:r>
              <a:rPr kumimoji="1" lang="ja-JP" altLang="en-US" sz="2400" b="1" dirty="0"/>
              <a:t>情報セキュリティ</a:t>
            </a:r>
            <a:r>
              <a:rPr kumimoji="1" lang="ja-JP" altLang="en-US" sz="2400" dirty="0"/>
              <a:t>は必要不可欠である．</a:t>
            </a:r>
          </a:p>
          <a:p>
            <a:r>
              <a:rPr kumimoji="1" lang="ja-JP" altLang="en-US" sz="2400" b="1" dirty="0"/>
              <a:t>パーソナルな情報の保護</a:t>
            </a:r>
            <a:r>
              <a:rPr kumimoji="1" lang="en-US" altLang="ja-JP" sz="2400" b="1" dirty="0"/>
              <a:t>:</a:t>
            </a:r>
            <a:r>
              <a:rPr kumimoji="1" lang="ja-JP" altLang="en-US" sz="2400" dirty="0"/>
              <a:t>個々人の情報は重要な資産であり，各自が尊重し，守る責任がある．</a:t>
            </a:r>
          </a:p>
          <a:p>
            <a:r>
              <a:rPr kumimoji="1" lang="ja-JP" altLang="en-US" sz="2400" b="1" dirty="0"/>
              <a:t>不正アクセスの防止</a:t>
            </a:r>
            <a:r>
              <a:rPr kumimoji="1" lang="en-US" altLang="ja-JP" sz="2400" dirty="0"/>
              <a:t>:</a:t>
            </a:r>
            <a:r>
              <a:rPr lang="ja-JP" altLang="en-US" sz="2400" dirty="0"/>
              <a:t>オペレーティングシステムのアップデート（更新）などの対策が大切である．</a:t>
            </a:r>
            <a:endParaRPr kumimoji="1" lang="ja-JP" altLang="en-US" sz="2400" dirty="0"/>
          </a:p>
          <a:p>
            <a:r>
              <a:rPr kumimoji="1" lang="ja-JP" altLang="en-US" sz="2400" b="1" dirty="0"/>
              <a:t>データバックアップ</a:t>
            </a:r>
            <a:r>
              <a:rPr kumimoji="1" lang="en-US" altLang="ja-JP" sz="2400" dirty="0"/>
              <a:t>:</a:t>
            </a:r>
            <a:r>
              <a:rPr kumimoji="1" lang="ja-JP" altLang="en-US" sz="2400" dirty="0"/>
              <a:t>データの消失を防ぐために，定期的なバックアップを行うべきである．</a:t>
            </a:r>
          </a:p>
          <a:p>
            <a:r>
              <a:rPr kumimoji="1" lang="ja-JP" altLang="en-US" sz="2400" b="1" dirty="0"/>
              <a:t>社会的なルールの理解と遵守</a:t>
            </a:r>
            <a:r>
              <a:rPr kumimoji="1" lang="en-US" altLang="ja-JP" sz="2400" dirty="0"/>
              <a:t>:</a:t>
            </a:r>
            <a:r>
              <a:rPr lang="ja-JP" altLang="en-US" sz="2400" dirty="0"/>
              <a:t>マナー</a:t>
            </a:r>
            <a:r>
              <a:rPr kumimoji="1" lang="ja-JP" altLang="en-US" sz="2400" dirty="0"/>
              <a:t>を理解し，遵守することが重要である．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C0FA36-D90C-D9B6-1602-EA8F3FF4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58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情報通信機器は便利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55900" y="1506154"/>
            <a:ext cx="5993517" cy="399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パソコンやスマホ，インターネットを活用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情報収集，交流，情報発信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データの整理や活用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授業のための調査，自宅からの授業資料の閲覧などでも便利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大学生活の充実に大いに役立つでしょう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3" y="857251"/>
            <a:ext cx="1689443" cy="22206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69" y="3077935"/>
            <a:ext cx="1465031" cy="19257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81261" y="509179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ページ１，２</a:t>
            </a:r>
          </a:p>
        </p:txBody>
      </p:sp>
    </p:spTree>
    <p:extLst>
      <p:ext uri="{BB962C8B-B14F-4D97-AF65-F5344CB8AC3E}">
        <p14:creationId xmlns:p14="http://schemas.microsoft.com/office/powerpoint/2010/main" val="426695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気を付けてほしいこと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829" y="1565788"/>
            <a:ext cx="5649930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誘惑の危険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罠の危険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パソコンやスマホ，インターネットの利用によって他人に迷惑をかける可能性もある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8" y="1443038"/>
            <a:ext cx="2187892" cy="28758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ページ２</a:t>
            </a:r>
          </a:p>
        </p:txBody>
      </p:sp>
    </p:spTree>
    <p:extLst>
      <p:ext uri="{BB962C8B-B14F-4D97-AF65-F5344CB8AC3E}">
        <p14:creationId xmlns:p14="http://schemas.microsoft.com/office/powerpoint/2010/main" val="242987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68F2-203E-6BBC-5D80-E69DD155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デジタル社会の特徴と影響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786103-EF29-3FE5-F3B3-257C6574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9" y="3308548"/>
            <a:ext cx="3460883" cy="607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</a:rPr>
              <a:t>デジタル社会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F17C93-11D5-F363-523D-C33B2F42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04D790-DDF9-0737-81F9-CA3089D50242}"/>
              </a:ext>
            </a:extLst>
          </p:cNvPr>
          <p:cNvSpPr txBox="1"/>
          <p:nvPr/>
        </p:nvSpPr>
        <p:spPr>
          <a:xfrm>
            <a:off x="2313071" y="1653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情報の広範な流通と共有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FF54EE-AD74-F8B5-BD02-ED826739F29D}"/>
              </a:ext>
            </a:extLst>
          </p:cNvPr>
          <p:cNvSpPr txBox="1"/>
          <p:nvPr/>
        </p:nvSpPr>
        <p:spPr>
          <a:xfrm>
            <a:off x="5799222" y="33505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個人が情報発信者に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DCC11F-34B1-0425-854F-CA3B0EEB8466}"/>
              </a:ext>
            </a:extLst>
          </p:cNvPr>
          <p:cNvSpPr txBox="1"/>
          <p:nvPr/>
        </p:nvSpPr>
        <p:spPr>
          <a:xfrm>
            <a:off x="2103120" y="4943387"/>
            <a:ext cx="528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技術革新による社会変革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7B658-02BF-9168-173D-360F4C8BE812}"/>
              </a:ext>
            </a:extLst>
          </p:cNvPr>
          <p:cNvSpPr txBox="1"/>
          <p:nvPr/>
        </p:nvSpPr>
        <p:spPr>
          <a:xfrm>
            <a:off x="-9625" y="3298195"/>
            <a:ext cx="3378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情報の価値向上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BDD9AA8-CABD-5D4F-AC4C-7C45D07E90DB}"/>
              </a:ext>
            </a:extLst>
          </p:cNvPr>
          <p:cNvSpPr/>
          <p:nvPr/>
        </p:nvSpPr>
        <p:spPr>
          <a:xfrm>
            <a:off x="-9626" y="1105363"/>
            <a:ext cx="9153625" cy="49088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760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インターネットの利用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4779" y="1725676"/>
            <a:ext cx="2515441" cy="4030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便利なこと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90613" y="1729178"/>
            <a:ext cx="3034627" cy="611487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気を付けて欲しいこと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444780" y="2616144"/>
            <a:ext cx="2515441" cy="1552978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世界とつながる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情報収集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交流など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98992" y="2230502"/>
            <a:ext cx="3654457" cy="3649598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90612" y="2514586"/>
            <a:ext cx="3272337" cy="1552978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悪意を持った人からの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誘惑や罠の危険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に注意が必要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無意識に他人に迷惑を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かける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行為にも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気を付けてせよ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59558" y="2193230"/>
            <a:ext cx="3285882" cy="262973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6587" y="1565788"/>
            <a:ext cx="5782514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悪意をもったソフトウエア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情報の漏えい，情報の破壊，システムの乗っ取りの危険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4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コンピュータウイルスの感染経路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1750" y="1565788"/>
            <a:ext cx="6388376" cy="3999875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ここをクリックするとプレゼント！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楽しいアプリなので，すぐにインストール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添付ファイルは重要ファイルなので，すぐ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/>
            </a:r>
            <a:r>
              <a:rPr lang="ja-JP" altLang="en-US" sz="2400" dirty="0">
                <a:latin typeface="メイリオ" panose="020B0604030504040204" pitchFamily="50" charset="-128"/>
              </a:rPr>
              <a:t>に開きなさい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コンピュータウイルスから自分を守る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7274" y="1440783"/>
            <a:ext cx="6353229" cy="39998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知らない人からのメールは開かない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電子メールの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送信者</a:t>
            </a:r>
            <a:r>
              <a:rPr lang="ja-JP" altLang="en-US" sz="2400" dirty="0">
                <a:latin typeface="メイリオ" panose="020B0604030504040204" pitchFamily="50" charset="-128"/>
              </a:rPr>
              <a:t>や，有名人や知人になっていても，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偽装の可能性を忘れない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ウエブページの怪しげなリンクはクリックしない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スマホやパソコンのオペレーティングシステムは，頻繁にアップデートするか，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自動でアップデートするように設定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ウイルス対策ソフトウエアを常に活用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4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ブログや掲示板に書き込んだ情報は：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4657" y="1443037"/>
            <a:ext cx="5932171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ソーシャルネットワークや掲示板に投稿した情報は，世界中の人の目に触れる</a:t>
            </a:r>
            <a:r>
              <a:rPr lang="ja-JP" altLang="en-US" sz="2400" dirty="0"/>
              <a:t>可能性がある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投稿した情報は，他人にコピーされて無断で拡散される場合もある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自分や他人のプライバシを尊重</a:t>
            </a:r>
            <a:r>
              <a:rPr lang="ja-JP" altLang="en-US" sz="2400" dirty="0"/>
              <a:t>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4" y="516591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4" y="1333822"/>
            <a:ext cx="1393859" cy="18321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3" y="3295557"/>
            <a:ext cx="1422922" cy="1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7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大事な情報を守るために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8657" y="1443038"/>
            <a:ext cx="6395829" cy="3068241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秘密にしたい情報は，インターネットに投稿しないようにしましょう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他の人のプライバシにも配慮しましょう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電話番号，写真，住所などを公開してはいけません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その場の感情のみで書き込まず，落ち着いてから投稿しましょう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不安なことは，信頼できる人に相談しましょう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4" y="516591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4" y="1333822"/>
            <a:ext cx="1393859" cy="18321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3" y="3295557"/>
            <a:ext cx="1422922" cy="1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1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4265" y="1688539"/>
            <a:ext cx="6175810" cy="399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パスワードは，自分の身分を証明する大切なもの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ページ４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3" y="15430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4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パスワードをきちんと管理する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1100" y="1136651"/>
            <a:ext cx="6584529" cy="42152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 パソコンや携帯電話などには，</a:t>
            </a:r>
            <a:r>
              <a:rPr lang="ja-JP" altLang="en-US" sz="2400" dirty="0">
                <a:solidFill>
                  <a:srgbClr val="FF0000"/>
                </a:solidFill>
              </a:rPr>
              <a:t>パスワードを設定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</a:t>
            </a:r>
            <a:r>
              <a:rPr lang="ja-JP" altLang="en-US" sz="2400" dirty="0">
                <a:solidFill>
                  <a:srgbClr val="FF0000"/>
                </a:solidFill>
              </a:rPr>
              <a:t>パスワードを他の人に教えてはいけない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 学校など，</a:t>
            </a:r>
            <a:r>
              <a:rPr lang="ja-JP" altLang="en-US" sz="2400" dirty="0">
                <a:solidFill>
                  <a:srgbClr val="FF0000"/>
                </a:solidFill>
              </a:rPr>
              <a:t>公共のパソコン</a:t>
            </a:r>
            <a:r>
              <a:rPr lang="ja-JP" altLang="en-US" sz="2400" dirty="0"/>
              <a:t>を使っているとき，ログインしたまま席を離れてはいけない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 生年月日，電話番号，安易な文字列（「</a:t>
            </a:r>
            <a:r>
              <a:rPr lang="en-US" altLang="ja-JP" sz="2400" dirty="0"/>
              <a:t>1234</a:t>
            </a:r>
            <a:r>
              <a:rPr lang="ja-JP" altLang="en-US" sz="2400" dirty="0"/>
              <a:t>」やら）をパスワードに使うのは避ける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605" y="46162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3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9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5436" y="1592500"/>
            <a:ext cx="6162094" cy="39998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dirty="0"/>
              <a:t>紛失・盗難に気を付ける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大事なデータは，前もって複製（バックアップ）しておく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電子メールでの</a:t>
            </a:r>
            <a:r>
              <a:rPr lang="ja-JP" altLang="en-US" b="1" dirty="0"/>
              <a:t>宛先ミス</a:t>
            </a:r>
            <a:r>
              <a:rPr lang="ja-JP" altLang="en-US" dirty="0"/>
              <a:t>に気を付ける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⇒</a:t>
            </a:r>
            <a:r>
              <a:rPr lang="ja-JP" altLang="en-US" b="1" dirty="0"/>
              <a:t>送信前に宛先を必ず確認する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605" y="46035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ページ５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" y="16446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みなさんに気を付けて欲しいこと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4540" y="1174282"/>
            <a:ext cx="6228493" cy="408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インターネットでの行動は意外と多くの人に見られている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違法行為は絶対にしない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違法行為の例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ソフトウェアの不正コピーや配布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音楽，映画，書籍などの著作物の無断ダウンロードや共有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ライセンス違反（個人利用のソフトウェアを業務で使用するなど）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ページ６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3" y="15430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DEBDB-31BE-ED28-BACB-77EA68DC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AI（人工知能）</a:t>
            </a:r>
            <a:r>
              <a:rPr lang="ja-JP" altLang="en-US" dirty="0"/>
              <a:t>とビッグデータが私たちの生活を変革する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B0024F-3222-C005-DD8E-B93E9298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25015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人工知能（</a:t>
            </a:r>
            <a:r>
              <a:rPr kumimoji="1" lang="en-US" altLang="ja-JP" b="1" dirty="0"/>
              <a:t>AI（人工知能）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r>
              <a:rPr kumimoji="1" lang="ja-JP" altLang="en-US" dirty="0"/>
              <a:t>自然言語処理：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</a:t>
            </a:r>
            <a:r>
              <a:rPr kumimoji="1" lang="en-US" altLang="ja-JP" dirty="0"/>
              <a:t>ChatGPT（自然言語処理による対話型AI）</a:t>
            </a:r>
            <a:r>
              <a:rPr kumimoji="1" lang="ja-JP" altLang="en-US" dirty="0"/>
              <a:t>による対話・相談・文章推敲</a:t>
            </a:r>
            <a:endParaRPr kumimoji="1" lang="en-US" altLang="ja-JP" dirty="0"/>
          </a:p>
          <a:p>
            <a:r>
              <a:rPr kumimoji="1" lang="ja-JP" altLang="en-US" dirty="0"/>
              <a:t>画像認識：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例：顔検出システム，自動運転車の障害物検出</a:t>
            </a:r>
            <a:endParaRPr kumimoji="1" lang="en-US" altLang="ja-JP" dirty="0"/>
          </a:p>
          <a:p>
            <a:r>
              <a:rPr kumimoji="1" lang="ja-JP" altLang="en-US" dirty="0"/>
              <a:t>音声認識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例：スマートスピーカー，音声アシスタント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A11574-9156-D89C-0308-DAE2032A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2E0E87D-D657-8F09-B8A2-44E81BF41D0C}"/>
              </a:ext>
            </a:extLst>
          </p:cNvPr>
          <p:cNvSpPr txBox="1">
            <a:spLocks/>
          </p:cNvSpPr>
          <p:nvPr/>
        </p:nvSpPr>
        <p:spPr>
          <a:xfrm>
            <a:off x="4759993" y="846253"/>
            <a:ext cx="42501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D05C9DB-ECDF-B345-EB63-BF2D422A961C}"/>
              </a:ext>
            </a:extLst>
          </p:cNvPr>
          <p:cNvSpPr txBox="1">
            <a:spLocks/>
          </p:cNvSpPr>
          <p:nvPr/>
        </p:nvSpPr>
        <p:spPr>
          <a:xfrm>
            <a:off x="4735930" y="821825"/>
            <a:ext cx="42501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ビッグデータ</a:t>
            </a:r>
            <a:endParaRPr lang="en-US" altLang="ja-JP" b="1" dirty="0"/>
          </a:p>
          <a:p>
            <a:r>
              <a:rPr lang="ja-JP" altLang="en-US" dirty="0"/>
              <a:t>マーケティング：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例：個人の嗜好に基づく商品推薦</a:t>
            </a:r>
            <a:endParaRPr lang="en-US" altLang="ja-JP" dirty="0"/>
          </a:p>
          <a:p>
            <a:r>
              <a:rPr lang="ja-JP" altLang="en-US" dirty="0"/>
              <a:t>医療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例：大量の医療データの分析による予測</a:t>
            </a:r>
            <a:endParaRPr lang="en-US" altLang="ja-JP" dirty="0"/>
          </a:p>
          <a:p>
            <a:r>
              <a:rPr lang="ja-JP" altLang="en-US" dirty="0"/>
              <a:t>交通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例：交通データによる渋滞予測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9653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201C4-A30F-DD5E-88D3-94812E3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01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69C62B-5489-A004-6A10-A676AEC4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3" y="523780"/>
            <a:ext cx="8772017" cy="5333166"/>
          </a:xfrm>
        </p:spPr>
        <p:txBody>
          <a:bodyPr>
            <a:noAutofit/>
          </a:bodyPr>
          <a:lstStyle/>
          <a:p>
            <a:r>
              <a:rPr lang="ja-JP" altLang="en-US" sz="1800" b="1" dirty="0"/>
              <a:t>デジタル社会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デジタル社会は，</a:t>
            </a:r>
            <a:r>
              <a:rPr lang="ja-JP" altLang="en-US" sz="1800" b="1" dirty="0"/>
              <a:t>インターネットや情報技術の普及により情報が広く流通・共有される社会</a:t>
            </a:r>
            <a:endParaRPr lang="en-US" altLang="ja-JP" sz="1800" b="1" dirty="0"/>
          </a:p>
          <a:p>
            <a:pPr lvl="1"/>
            <a:r>
              <a:rPr lang="ja-JP" altLang="en-US" sz="1800" b="1" dirty="0"/>
              <a:t>情報</a:t>
            </a:r>
            <a:r>
              <a:rPr lang="ja-JP" altLang="en-US" sz="1800" dirty="0"/>
              <a:t>が次世代にも大規模に継承され，</a:t>
            </a:r>
            <a:r>
              <a:rPr lang="ja-JP" altLang="en-US" sz="1800" b="1" dirty="0"/>
              <a:t>個々の人が情報の発信者となる</a:t>
            </a:r>
            <a:r>
              <a:rPr lang="ja-JP" altLang="en-US" sz="1800" dirty="0"/>
              <a:t>．</a:t>
            </a:r>
            <a:endParaRPr lang="en-US" altLang="ja-JP" sz="1800" dirty="0"/>
          </a:p>
          <a:p>
            <a:r>
              <a:rPr lang="ja-JP" altLang="en-US" sz="1800" b="1" dirty="0"/>
              <a:t>デジタル社会のマナー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デジタル社会においては，</a:t>
            </a:r>
            <a:r>
              <a:rPr lang="ja-JP" altLang="en-US" sz="1800" b="1" dirty="0"/>
              <a:t>個人が簡単に世界中に情報を発信できる</a:t>
            </a:r>
            <a:r>
              <a:rPr lang="ja-JP" altLang="en-US" sz="1800" dirty="0"/>
              <a:t>ため，情報の正確性や，プライバシーの侵害に注意が必要</a:t>
            </a:r>
            <a:endParaRPr lang="en-US" altLang="ja-JP" sz="1800" dirty="0"/>
          </a:p>
          <a:p>
            <a:pPr lvl="1"/>
            <a:r>
              <a:rPr lang="ja-JP" altLang="en-US" sz="1800" dirty="0"/>
              <a:t>フェイクニュースやフェイクサイトに注意．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情報の信頼性を確認</a:t>
            </a:r>
            <a:r>
              <a:rPr lang="ja-JP" altLang="en-US" sz="1800" dirty="0"/>
              <a:t>する習慣を持つことが重要．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著作権</a:t>
            </a:r>
            <a:r>
              <a:rPr lang="ja-JP" altLang="en-US" sz="1800" dirty="0"/>
              <a:t>を尊重することも重要．</a:t>
            </a:r>
          </a:p>
          <a:p>
            <a:r>
              <a:rPr lang="ja-JP" altLang="en-US" sz="1800" b="1" dirty="0"/>
              <a:t>情報セキュリティ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情報セキュリティは，デジタル社会において</a:t>
            </a:r>
            <a:r>
              <a:rPr lang="ja-JP" altLang="en-US" sz="1800" b="1" dirty="0"/>
              <a:t>情報やシステムを危険から守る対策</a:t>
            </a:r>
            <a:r>
              <a:rPr lang="ja-JP" altLang="en-US" sz="1800" dirty="0"/>
              <a:t>のこと．</a:t>
            </a:r>
            <a:endParaRPr lang="en-US" altLang="ja-JP" sz="1800" dirty="0"/>
          </a:p>
          <a:p>
            <a:pPr lvl="1"/>
            <a:r>
              <a:rPr lang="en-US" altLang="ja-JP" sz="1800" b="1" dirty="0"/>
              <a:t>AI（人工知能）</a:t>
            </a:r>
            <a:r>
              <a:rPr lang="ja-JP" altLang="en-US" sz="1800" b="1" dirty="0"/>
              <a:t>によるフェイクビデオ</a:t>
            </a:r>
            <a:r>
              <a:rPr lang="ja-JP" altLang="en-US" sz="1800" dirty="0"/>
              <a:t>等，新たな情報操作技術への対応も大切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パスワード</a:t>
            </a:r>
            <a:r>
              <a:rPr lang="ja-JP" altLang="en-US" sz="1800" dirty="0"/>
              <a:t>の適切な管理，</a:t>
            </a:r>
            <a:r>
              <a:rPr lang="ja-JP" altLang="en-US" sz="1800" b="1" dirty="0"/>
              <a:t>コンピュータウイルス</a:t>
            </a:r>
            <a:r>
              <a:rPr lang="ja-JP" altLang="en-US" sz="1800" dirty="0"/>
              <a:t>からの防御，</a:t>
            </a:r>
            <a:r>
              <a:rPr lang="ja-JP" altLang="en-US" sz="1800" b="1" dirty="0"/>
              <a:t>不正アクセスや盗難</a:t>
            </a:r>
            <a:r>
              <a:rPr lang="ja-JP" altLang="en-US" sz="1800" dirty="0"/>
              <a:t>への対策，</a:t>
            </a:r>
            <a:r>
              <a:rPr lang="ja-JP" altLang="en-US" sz="1800" b="1" dirty="0"/>
              <a:t>重要なデータのバックアップ</a:t>
            </a:r>
            <a:r>
              <a:rPr lang="ja-JP" altLang="en-US" sz="1800" dirty="0"/>
              <a:t>などが重要．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個人情報の適切な管理と保護</a:t>
            </a:r>
            <a:r>
              <a:rPr lang="ja-JP" altLang="en-US" sz="1800" dirty="0"/>
              <a:t>（自分の情報だけでなく，他人の情報も含む）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ソーシャルメディアでの情報共有に注意</a:t>
            </a:r>
            <a:r>
              <a:rPr lang="ja-JP" altLang="en-US" sz="1800" dirty="0"/>
              <a:t>し，プライバシー設定を適切に行う</a:t>
            </a:r>
            <a:endParaRPr lang="en-US" altLang="ja-JP" sz="1800" dirty="0"/>
          </a:p>
          <a:p>
            <a:pPr lvl="1"/>
            <a:endParaRPr lang="en-US" altLang="ja-JP" sz="1800" dirty="0"/>
          </a:p>
          <a:p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B44F6D-A7A5-54D2-0072-50AE3DED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085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9863" y="1029903"/>
            <a:ext cx="6425744" cy="5223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ja-JP" altLang="en-US" sz="2000" b="1" dirty="0"/>
              <a:t>デジタル社会への理解と適応．</a:t>
            </a:r>
            <a:r>
              <a:rPr lang="ja-JP" altLang="en-US" sz="2000" dirty="0"/>
              <a:t>情報の流通や個人の情報発信力の増大を把握．</a:t>
            </a:r>
            <a:r>
              <a:rPr lang="en-US" altLang="ja-JP" sz="2000" dirty="0"/>
              <a:t>AI（人工知能）</a:t>
            </a:r>
            <a:r>
              <a:rPr lang="ja-JP" altLang="en-US" sz="2000" dirty="0"/>
              <a:t>やビッグデータが社会に与える影響．技術革新と社会変革の可能性．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</a:t>
            </a:r>
            <a:r>
              <a:rPr lang="ja-JP" altLang="en-US" sz="2000" b="1" dirty="0"/>
              <a:t>情報リテラシーとセキュリティスキルの向上</a:t>
            </a:r>
            <a:r>
              <a:rPr lang="ja-JP" altLang="en-US" sz="2000" dirty="0"/>
              <a:t>．フェイクニュース，不正確な情報，コンピュータウイルス，詐欺，個人情報の拡散など｜のリスクを知る．対策を知る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</a:t>
            </a:r>
            <a:r>
              <a:rPr lang="ja-JP" altLang="en-US" sz="2000" b="1" dirty="0"/>
              <a:t>デジタル時代の倫理とマナーの習得</a:t>
            </a:r>
            <a:r>
              <a:rPr lang="ja-JP" altLang="en-US" sz="2000" dirty="0"/>
              <a:t>．オンライン上での責任ある行動．デジタル社会における倫理的判断力．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④ 解決能力と批判的思考力を向上．グローバルな視野を獲得．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F9C596-636D-57BF-B4DB-2DDF9AAC68B0}"/>
              </a:ext>
            </a:extLst>
          </p:cNvPr>
          <p:cNvSpPr txBox="1"/>
          <p:nvPr/>
        </p:nvSpPr>
        <p:spPr>
          <a:xfrm>
            <a:off x="2198916" y="330291"/>
            <a:ext cx="5790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今回の授業の学ぶ意義と満足感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0776-6856-C047-B2B6-E6374F2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</a:t>
            </a:r>
            <a:r>
              <a:rPr kumimoji="1" lang="ja-JP" altLang="en-US" dirty="0"/>
              <a:t>情報の広範な流通と共有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39037-167B-0DED-2C41-0D6451DD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情報</a:t>
            </a:r>
            <a:r>
              <a:rPr kumimoji="1" lang="ja-JP" altLang="en-US" dirty="0"/>
              <a:t>が，インターネットで</a:t>
            </a:r>
            <a:r>
              <a:rPr kumimoji="1" lang="ja-JP" altLang="en-US" b="1" dirty="0"/>
              <a:t>広く流通，共有</a:t>
            </a:r>
            <a:r>
              <a:rPr kumimoji="1" lang="ja-JP" altLang="en-US" dirty="0"/>
              <a:t>される</a:t>
            </a:r>
            <a:endParaRPr kumimoji="1" lang="en-US" altLang="ja-JP" dirty="0"/>
          </a:p>
          <a:p>
            <a:r>
              <a:rPr kumimoji="1" lang="ja-JP" altLang="en-US" b="1" dirty="0"/>
              <a:t>情報</a:t>
            </a:r>
            <a:r>
              <a:rPr kumimoji="1" lang="ja-JP" altLang="en-US" dirty="0"/>
              <a:t>が，</a:t>
            </a:r>
            <a:r>
              <a:rPr kumimoji="1" lang="ja-JP" altLang="en-US" b="1" dirty="0"/>
              <a:t>大規模に次世代に継承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3EC3A-AEEF-BB14-CB2A-5934C372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0776-6856-C047-B2B6-E6374F2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 個人が情報の発信者に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39037-167B-0DED-2C41-0D6451DD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あらゆる人が情報の発信者</a:t>
            </a:r>
            <a:r>
              <a:rPr kumimoji="1" lang="ja-JP" altLang="en-US" dirty="0"/>
              <a:t>となる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検索エンジン</a:t>
            </a:r>
            <a:r>
              <a:rPr kumimoji="1" lang="en-US" altLang="ja-JP" sz="2400" dirty="0">
                <a:solidFill>
                  <a:schemeClr val="accent5">
                    <a:lumMod val="50000"/>
                  </a:schemeClr>
                </a:solidFill>
              </a:rPr>
              <a:t>Google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ソーシャルネットワーク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LINE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動画共有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YouTube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コミュニケーションツール（電子メール）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3EC3A-AEEF-BB14-CB2A-5934C372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7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情報</a:t>
            </a:r>
            <a:r>
              <a:rPr lang="ja-JP" altLang="en-US" dirty="0"/>
              <a:t>の価値向上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9938" y="1387076"/>
            <a:ext cx="8517300" cy="48072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情報の価値向上と個人データの重要性増大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ビッグデータ分析により企業が消費者行動を予測し，的確なマーケティング戦略を立案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個人の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投稿が企業の評判に大きな影響を与える</a:t>
            </a:r>
          </a:p>
        </p:txBody>
      </p:sp>
    </p:spTree>
    <p:extLst>
      <p:ext uri="{BB962C8B-B14F-4D97-AF65-F5344CB8AC3E}">
        <p14:creationId xmlns:p14="http://schemas.microsoft.com/office/powerpoint/2010/main" val="351294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④ 技術革新による社会変革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4281" y="1097473"/>
            <a:ext cx="8318190" cy="539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・富の爆発的増大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新しい産業，サービスの誕生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仕事のやり方</a:t>
            </a:r>
            <a:r>
              <a:rPr lang="ja-JP" altLang="en-US" sz="2400" dirty="0"/>
              <a:t>の変化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価値観</a:t>
            </a:r>
            <a:r>
              <a:rPr lang="ja-JP" altLang="en-US" sz="2400" dirty="0"/>
              <a:t>やの変化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自動運転：交通事故の減少，移動の効率化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ドローン配送：物流の効率化，過疎地域へのサービス提供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遠隔医療：地域間の医療格差の解消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スマートシティ：エネルギー効率の向上，生活の質の改善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9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2910</Words>
  <Application>Microsoft Office PowerPoint</Application>
  <PresentationFormat>画面に合わせる (4:3)</PresentationFormat>
  <Paragraphs>427</Paragraphs>
  <Slides>51</Slides>
  <Notes>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8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cs-14. デジタル社会でのマナー，情報セキュリティ  ―　デジタル時代のガイド　ー </vt:lpstr>
      <vt:lpstr>PowerPoint プレゼンテーション</vt:lpstr>
      <vt:lpstr>14-1 デジタル社会 </vt:lpstr>
      <vt:lpstr>デジタル社会の特徴と影響</vt:lpstr>
      <vt:lpstr>AIとビッグデータが私たちの生活を変革する</vt:lpstr>
      <vt:lpstr>① 情報の広範な流通と共有</vt:lpstr>
      <vt:lpstr>② 個人が情報の発信者に</vt:lpstr>
      <vt:lpstr>③ 情報の価値向上</vt:lpstr>
      <vt:lpstr>④ 技術革新による社会変革</vt:lpstr>
      <vt:lpstr>デジタル社会とコンピュータ</vt:lpstr>
      <vt:lpstr>情報技術の将来</vt:lpstr>
      <vt:lpstr>デジタル社会まとめ</vt:lpstr>
      <vt:lpstr>14-2 情報の蓄積，共有，継承 </vt:lpstr>
      <vt:lpstr>WikiPedia  </vt:lpstr>
      <vt:lpstr>Wikipedia に関する演習</vt:lpstr>
      <vt:lpstr>フェイスブック</vt:lpstr>
      <vt:lpstr>14-3 デジタル社会のリスクとマナー</vt:lpstr>
      <vt:lpstr>デジタル社会</vt:lpstr>
      <vt:lpstr>情報の誤った拡散，情報の真偽確認</vt:lpstr>
      <vt:lpstr>フェイクニュース</vt:lpstr>
      <vt:lpstr>フェイクサイト</vt:lpstr>
      <vt:lpstr>AIによるフェイク生成の仕組み</vt:lpstr>
      <vt:lpstr>フェイクビデオ</vt:lpstr>
      <vt:lpstr>PowerPoint プレゼンテーション</vt:lpstr>
      <vt:lpstr>情報の真偽確認</vt:lpstr>
      <vt:lpstr>ソーシャルネットワークのリスクとマナー</vt:lpstr>
      <vt:lpstr>ソーシャルネットワーク利用時のチェックリスト</vt:lpstr>
      <vt:lpstr>セキュリティ脅威とセキュリティ意識の向上</vt:lpstr>
      <vt:lpstr>不正サイトへの誘導</vt:lpstr>
      <vt:lpstr>PowerPoint プレゼンテーション</vt:lpstr>
      <vt:lpstr>PowerPoint プレゼンテーション</vt:lpstr>
      <vt:lpstr>有害なソフトウェア（マルウェア）の仕組み</vt:lpstr>
      <vt:lpstr>有害なソフトウェア（マルウェア）の対策</vt:lpstr>
      <vt:lpstr>有害なソフトウェア（マルウェア）に対する 対策チェックリスト</vt:lpstr>
      <vt:lpstr>14-4 福山大学 情報セキュリティパンフレット </vt:lpstr>
      <vt:lpstr>情報セキュリティパンフレット</vt:lpstr>
      <vt:lpstr>情報セキュリティパンフレットの説明内容</vt:lpstr>
      <vt:lpstr>情報通信機器は便利</vt:lpstr>
      <vt:lpstr>気を付けてほしいこと</vt:lpstr>
      <vt:lpstr>インターネットの利用</vt:lpstr>
      <vt:lpstr>コンピュータウイルス</vt:lpstr>
      <vt:lpstr>コンピュータウイルスの感染経路</vt:lpstr>
      <vt:lpstr>コンピュータウイルスから自分を守る</vt:lpstr>
      <vt:lpstr>ブログや掲示板に書き込んだ情報は：</vt:lpstr>
      <vt:lpstr>大事な情報を守るために</vt:lpstr>
      <vt:lpstr>パスワード</vt:lpstr>
      <vt:lpstr>パスワードをきちんと管理する</vt:lpstr>
      <vt:lpstr>気を付けて欲しいこと</vt:lpstr>
      <vt:lpstr>みなさんに気を付けて欲しいこと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53</cp:revision>
  <dcterms:created xsi:type="dcterms:W3CDTF">2020-06-03T12:20:31Z</dcterms:created>
  <dcterms:modified xsi:type="dcterms:W3CDTF">2024-07-20T05:34:02Z</dcterms:modified>
</cp:coreProperties>
</file>