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2"/>
  </p:notesMasterIdLst>
  <p:sldIdLst>
    <p:sldId id="544" r:id="rId3"/>
    <p:sldId id="1750" r:id="rId4"/>
    <p:sldId id="1773" r:id="rId5"/>
    <p:sldId id="1365" r:id="rId6"/>
    <p:sldId id="1378" r:id="rId7"/>
    <p:sldId id="823" r:id="rId8"/>
    <p:sldId id="974" r:id="rId9"/>
    <p:sldId id="1812" r:id="rId10"/>
    <p:sldId id="1791" r:id="rId11"/>
    <p:sldId id="1792" r:id="rId12"/>
    <p:sldId id="2046" r:id="rId13"/>
    <p:sldId id="1796" r:id="rId14"/>
    <p:sldId id="1797" r:id="rId15"/>
    <p:sldId id="1798" r:id="rId16"/>
    <p:sldId id="1799" r:id="rId17"/>
    <p:sldId id="725" r:id="rId18"/>
    <p:sldId id="1756" r:id="rId19"/>
    <p:sldId id="1757" r:id="rId20"/>
    <p:sldId id="1363" r:id="rId21"/>
    <p:sldId id="1817" r:id="rId22"/>
    <p:sldId id="820" r:id="rId23"/>
    <p:sldId id="1340" r:id="rId24"/>
    <p:sldId id="1758" r:id="rId25"/>
    <p:sldId id="896" r:id="rId26"/>
    <p:sldId id="907" r:id="rId27"/>
    <p:sldId id="908" r:id="rId28"/>
    <p:sldId id="1347" r:id="rId29"/>
    <p:sldId id="1759" r:id="rId30"/>
    <p:sldId id="1350" r:id="rId31"/>
    <p:sldId id="900" r:id="rId32"/>
    <p:sldId id="901" r:id="rId33"/>
    <p:sldId id="902" r:id="rId34"/>
    <p:sldId id="905" r:id="rId35"/>
    <p:sldId id="691" r:id="rId36"/>
    <p:sldId id="692" r:id="rId37"/>
    <p:sldId id="1760" r:id="rId38"/>
    <p:sldId id="693" r:id="rId39"/>
    <p:sldId id="1300" r:id="rId40"/>
    <p:sldId id="1800" r:id="rId41"/>
    <p:sldId id="1801" r:id="rId42"/>
    <p:sldId id="1803" r:id="rId43"/>
    <p:sldId id="1804" r:id="rId44"/>
    <p:sldId id="1811" r:id="rId45"/>
    <p:sldId id="1343" r:id="rId46"/>
    <p:sldId id="1818" r:id="rId47"/>
    <p:sldId id="1816" r:id="rId48"/>
    <p:sldId id="1813" r:id="rId49"/>
    <p:sldId id="757" r:id="rId50"/>
    <p:sldId id="799" r:id="rId51"/>
    <p:sldId id="1815" r:id="rId52"/>
    <p:sldId id="1819" r:id="rId53"/>
    <p:sldId id="1384" r:id="rId54"/>
    <p:sldId id="1383" r:id="rId55"/>
    <p:sldId id="1312" r:id="rId56"/>
    <p:sldId id="759" r:id="rId57"/>
    <p:sldId id="1382" r:id="rId58"/>
    <p:sldId id="1805" r:id="rId59"/>
    <p:sldId id="1806" r:id="rId60"/>
    <p:sldId id="1820" r:id="rId6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12" autoAdjust="0"/>
    <p:restoredTop sz="94660"/>
  </p:normalViewPr>
  <p:slideViewPr>
    <p:cSldViewPr snapToGrid="0">
      <p:cViewPr varScale="1">
        <p:scale>
          <a:sx n="45" d="100"/>
          <a:sy n="45" d="100"/>
        </p:scale>
        <p:origin x="36" y="192"/>
      </p:cViewPr>
      <p:guideLst/>
    </p:cSldViewPr>
  </p:slideViewPr>
  <p:notesTextViewPr>
    <p:cViewPr>
      <p:scale>
        <a:sx n="3" d="2"/>
        <a:sy n="3" d="2"/>
      </p:scale>
      <p:origin x="0" y="0"/>
    </p:cViewPr>
  </p:notesTextViewPr>
  <p:sorterViewPr>
    <p:cViewPr varScale="1">
      <p:scale>
        <a:sx n="1" d="1"/>
        <a:sy n="1" d="1"/>
      </p:scale>
      <p:origin x="0" y="-19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2025/5/23</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t>要約：cs-12. 変数，入力と出力，関数 （コンピューターサイエンス） URL: https://www.kkaneko.jp/cc/cs/index.html 金子邦彦。</a:t>
            </a:r>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a:t>
            </a:fld>
            <a:endParaRPr kumimoji="1" lang="ja-JP" altLang="en-US"/>
          </a:p>
        </p:txBody>
      </p:sp>
    </p:spTree>
    <p:extLst>
      <p:ext uri="{BB962C8B-B14F-4D97-AF65-F5344CB8AC3E}">
        <p14:creationId xmlns:p14="http://schemas.microsoft.com/office/powerpoint/2010/main" val="218567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要約：タートルグラフィックス入門 主なメソッド goto （＜横方向の値＞， &lt; 縦方向の値 &gt; ）  移動 forward ( ＜移動量＞ ) 前進 backword ( ＜移動量＞ ) 後退 right ( ＜角度＞ ) 右回りに回転 left ( ＜角度＞ ) 左回りに回転 メソッド オブジェクト メソッド は、オブジェクトが持つ機能を呼び出すためのもの 「 goto 」は 指定した座標への移動。</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要約：亀（タール）の最初の位置は (0, 0)  ( プラスの数 , 0)  ( マイナスの数 , 0)  (0, プラスの数 )  (0, マイナスの数 ) メソッド goto  の引数となる 縦方向の値と，横方向の値。</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要約：演習１ for による繰り返し ページ１２～１４ 【 トピックス 】 trinket の利用 for による繰り返し。</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要約：① trinket の次のページを開く https://trinket.io/python/895c3ea5b6 ② 実行結果が，次のように表示されることを確認。</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要約：③ trinket の次のページを開く https://trinket.io/python/0d8dbc1139 ④ 実行結果が，次のように表示されることを確認 ⑤ プログラム内の 「 5 」や「 20 」や「 100 」や「 170 」をいろいろ書き換えて実行 してみる。</a:t>
            </a:r>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要約：まとめ for  を用いて 特定の 処理を繰り返す ことができる． 「 for i in range(10) 」は 0 から 9 までの値 を  i  に 順次代入 する タートルグラフィックス は カーソルで絵を描く ツールで、 goto 、 forward 、 backward 、 right 、 left などのメソッドで操作。</a:t>
            </a:r>
          </a:p>
        </p:txBody>
      </p:sp>
      <p:sp>
        <p:nvSpPr>
          <p:cNvPr id="4" name="Slide Number Placeholder 3"/>
          <p:cNvSpPr>
            <a:spLocks noGrp="1"/>
          </p:cNvSpPr>
          <p:nvPr>
            <p:ph type="sldNum" sz="quarter" idx="5"/>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t>要約：12-2. 条件分岐のステップ実行。</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80145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要約：ステップ実行 ステップ実行 では、 １行ずつの実行 が行われ、そのときの変数の値の変化などを 確認 できる ステップ実行 により、 プログラムの動作を細かく追跡 でき、不具合が発生している箇所の特定、プログラムの学習に役立つ 通常実行 は、 プログラムを最初から最後まで一度に実行 するもの（プログラム実行中の変数の値の変化を確認するなどは困難）。 ステップ実行 は、 プログラムを１行ずつ実行 し、 実行後にプログラムを一時停止 するもの。</a:t>
            </a:r>
          </a:p>
        </p:txBody>
      </p:sp>
      <p:sp>
        <p:nvSpPr>
          <p:cNvPr id="4" name="Slide Number Placeholder 3"/>
          <p:cNvSpPr>
            <a:spLocks noGrp="1"/>
          </p:cNvSpPr>
          <p:nvPr>
            <p:ph type="sldNum" sz="quarter" idx="5"/>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要約：条件分岐の</a:t>
            </a:r>
            <a:r>
              <a:rPr dirty="0"/>
              <a:t> </a:t>
            </a:r>
            <a:r>
              <a:rPr lang="en-US" dirty="0"/>
              <a:t>Python </a:t>
            </a:r>
            <a:r>
              <a:rPr dirty="0"/>
              <a:t> </a:t>
            </a:r>
            <a:r>
              <a:rPr dirty="0" err="1"/>
              <a:t>プログラム</a:t>
            </a:r>
            <a:r>
              <a:rPr dirty="0"/>
              <a:t>   age </a:t>
            </a:r>
            <a:r>
              <a:rPr dirty="0" err="1"/>
              <a:t>の値が</a:t>
            </a:r>
            <a:r>
              <a:rPr dirty="0"/>
              <a:t> 11 </a:t>
            </a:r>
            <a:r>
              <a:rPr dirty="0" err="1"/>
              <a:t>以下</a:t>
            </a:r>
            <a:r>
              <a:rPr dirty="0"/>
              <a:t>     → 500   12 </a:t>
            </a:r>
            <a:r>
              <a:rPr dirty="0" err="1"/>
              <a:t>以上</a:t>
            </a:r>
            <a:r>
              <a:rPr dirty="0"/>
              <a:t>     → 1800  </a:t>
            </a:r>
            <a:r>
              <a:rPr dirty="0" err="1"/>
              <a:t>条件式は</a:t>
            </a:r>
            <a:r>
              <a:rPr dirty="0"/>
              <a:t>「 age &lt;= 11 」</a:t>
            </a:r>
            <a:r>
              <a:rPr dirty="0" err="1"/>
              <a:t>のようになる</a:t>
            </a:r>
            <a:r>
              <a:rPr dirty="0"/>
              <a:t> age = 18 if age &lt;= 11: print(500) else: print(1800)。</a:t>
            </a:r>
          </a:p>
        </p:txBody>
      </p:sp>
      <p:sp>
        <p:nvSpPr>
          <p:cNvPr id="4" name="Slide Number Placeholder 3"/>
          <p:cNvSpPr>
            <a:spLocks noGrp="1"/>
          </p:cNvSpPr>
          <p:nvPr>
            <p:ph type="sldNum" sz="quarter" idx="5"/>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要約：</a:t>
            </a:r>
            <a:r>
              <a:rPr lang="en-US" dirty="0" err="1"/>
              <a:t>Python</a:t>
            </a:r>
            <a:r>
              <a:rPr lang="en-US" dirty="0"/>
              <a:t> </a:t>
            </a:r>
            <a:r>
              <a:rPr dirty="0"/>
              <a:t> Tutor </a:t>
            </a:r>
            <a:r>
              <a:rPr dirty="0" err="1"/>
              <a:t>という</a:t>
            </a:r>
            <a:r>
              <a:rPr dirty="0"/>
              <a:t> </a:t>
            </a:r>
            <a:r>
              <a:rPr dirty="0" err="1"/>
              <a:t>ウェブサイト</a:t>
            </a:r>
            <a:r>
              <a:rPr dirty="0"/>
              <a:t> </a:t>
            </a:r>
            <a:r>
              <a:rPr dirty="0" err="1"/>
              <a:t>を利用しよう</a:t>
            </a:r>
            <a:r>
              <a:rPr dirty="0"/>
              <a:t> http://www.pythontutor.com/ Web </a:t>
            </a:r>
            <a:r>
              <a:rPr dirty="0" err="1"/>
              <a:t>ブラウザ</a:t>
            </a:r>
            <a:r>
              <a:rPr dirty="0"/>
              <a:t> </a:t>
            </a:r>
            <a:r>
              <a:rPr dirty="0" err="1"/>
              <a:t>を使ってアクセスできる</a:t>
            </a:r>
            <a:r>
              <a:rPr dirty="0"/>
              <a:t> </a:t>
            </a:r>
            <a:r>
              <a:rPr lang="en-US" dirty="0"/>
              <a:t>Python </a:t>
            </a:r>
            <a:r>
              <a:rPr dirty="0"/>
              <a:t>Tutor  </a:t>
            </a:r>
            <a:r>
              <a:rPr dirty="0" err="1"/>
              <a:t>では</a:t>
            </a:r>
            <a:r>
              <a:rPr dirty="0"/>
              <a:t>， </a:t>
            </a:r>
            <a:r>
              <a:rPr lang="en-US" dirty="0"/>
              <a:t>Python </a:t>
            </a:r>
            <a:r>
              <a:rPr dirty="0"/>
              <a:t> </a:t>
            </a:r>
            <a:r>
              <a:rPr dirty="0" err="1"/>
              <a:t>だけでなく</a:t>
            </a:r>
            <a:r>
              <a:rPr dirty="0"/>
              <a:t> ， Java ， C, ， C++ ， JavaScript ， Ruby </a:t>
            </a:r>
            <a:r>
              <a:rPr dirty="0" err="1"/>
              <a:t>など，多くのプログラミング言語を学ぶことができる</a:t>
            </a:r>
            <a:r>
              <a:rPr dirty="0"/>
              <a:t>． </a:t>
            </a:r>
            <a:r>
              <a:rPr lang="en-US" dirty="0"/>
              <a:t>Python </a:t>
            </a:r>
            <a:r>
              <a:rPr dirty="0"/>
              <a:t> Tutor。</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要約</a:t>
            </a:r>
            <a:r>
              <a:rPr dirty="0"/>
              <a:t>：①</a:t>
            </a:r>
            <a:r>
              <a:rPr dirty="0" err="1"/>
              <a:t>実践的な学習</a:t>
            </a:r>
            <a:r>
              <a:rPr dirty="0"/>
              <a:t>。 </a:t>
            </a:r>
            <a:r>
              <a:rPr dirty="0" err="1"/>
              <a:t>Trinket（</a:t>
            </a:r>
            <a:r>
              <a:rPr lang="en-US" dirty="0" err="1"/>
              <a:t>Python</a:t>
            </a:r>
            <a:r>
              <a:rPr lang="en-US" dirty="0"/>
              <a:t> </a:t>
            </a:r>
            <a:r>
              <a:rPr dirty="0" err="1"/>
              <a:t>などを実行できるオンライン｜学習環境</a:t>
            </a:r>
            <a:r>
              <a:rPr dirty="0"/>
              <a:t>） と </a:t>
            </a:r>
            <a:r>
              <a:rPr lang="en-US" dirty="0"/>
              <a:t>Python </a:t>
            </a:r>
            <a:r>
              <a:rPr dirty="0"/>
              <a:t> Tutor </a:t>
            </a:r>
            <a:r>
              <a:rPr dirty="0" err="1"/>
              <a:t>を活用</a:t>
            </a:r>
            <a:r>
              <a:rPr dirty="0"/>
              <a:t> 。</a:t>
            </a:r>
          </a:p>
        </p:txBody>
      </p:sp>
      <p:sp>
        <p:nvSpPr>
          <p:cNvPr id="4" name="Slide Number Placeholder 3"/>
          <p:cNvSpPr>
            <a:spLocks noGrp="1"/>
          </p:cNvSpPr>
          <p:nvPr>
            <p:ph type="sldNum" sz="quarter" idx="5"/>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要約：Trinket（</a:t>
            </a:r>
            <a:r>
              <a:rPr lang="en-US" dirty="0" err="1"/>
              <a:t>Python</a:t>
            </a:r>
            <a:r>
              <a:rPr lang="en-US" dirty="0"/>
              <a:t> </a:t>
            </a:r>
            <a:r>
              <a:rPr dirty="0" err="1"/>
              <a:t>などを実行できるオンライン｜学習環境</a:t>
            </a:r>
            <a:r>
              <a:rPr dirty="0"/>
              <a:t>） と </a:t>
            </a:r>
            <a:r>
              <a:rPr lang="en-US" dirty="0"/>
              <a:t>Python </a:t>
            </a:r>
            <a:r>
              <a:rPr dirty="0"/>
              <a:t> Tutor </a:t>
            </a:r>
            <a:r>
              <a:rPr dirty="0" err="1"/>
              <a:t>の特徴と使い分け</a:t>
            </a:r>
            <a:r>
              <a:rPr dirty="0"/>
              <a:t> </a:t>
            </a:r>
            <a:r>
              <a:rPr dirty="0" err="1"/>
              <a:t>Trinket（</a:t>
            </a:r>
            <a:r>
              <a:rPr lang="en-US" dirty="0" err="1"/>
              <a:t>Python</a:t>
            </a:r>
            <a:r>
              <a:rPr lang="en-US" dirty="0"/>
              <a:t> </a:t>
            </a:r>
            <a:r>
              <a:rPr dirty="0" err="1"/>
              <a:t>などを実行できるオンライン｜学習環境</a:t>
            </a:r>
            <a:r>
              <a:rPr dirty="0"/>
              <a:t>） </a:t>
            </a:r>
            <a:r>
              <a:rPr dirty="0" err="1"/>
              <a:t>特徴：オンラインで</a:t>
            </a:r>
            <a:r>
              <a:rPr dirty="0"/>
              <a:t> </a:t>
            </a:r>
            <a:r>
              <a:rPr lang="en-US" dirty="0"/>
              <a:t>Python </a:t>
            </a:r>
            <a:r>
              <a:rPr dirty="0"/>
              <a:t> </a:t>
            </a:r>
            <a:r>
              <a:rPr dirty="0" err="1"/>
              <a:t>プログラム</a:t>
            </a:r>
            <a:r>
              <a:rPr dirty="0"/>
              <a:t> </a:t>
            </a:r>
            <a:r>
              <a:rPr dirty="0" err="1"/>
              <a:t>を実行</a:t>
            </a:r>
            <a:r>
              <a:rPr dirty="0"/>
              <a:t> ・ </a:t>
            </a:r>
            <a:r>
              <a:rPr dirty="0" err="1"/>
              <a:t>共有できる</a:t>
            </a:r>
            <a:r>
              <a:rPr dirty="0"/>
              <a:t> </a:t>
            </a:r>
            <a:r>
              <a:rPr dirty="0" err="1"/>
              <a:t>使用目的</a:t>
            </a:r>
            <a:r>
              <a:rPr dirty="0"/>
              <a:t>： </a:t>
            </a:r>
            <a:r>
              <a:rPr dirty="0" err="1"/>
              <a:t>基本的なプログラム実行と結果確認</a:t>
            </a:r>
            <a:r>
              <a:rPr dirty="0"/>
              <a:t> </a:t>
            </a:r>
            <a:r>
              <a:rPr lang="en-US" dirty="0"/>
              <a:t>Python </a:t>
            </a:r>
            <a:r>
              <a:rPr dirty="0"/>
              <a:t> Tutor </a:t>
            </a:r>
            <a:r>
              <a:rPr dirty="0" err="1"/>
              <a:t>特徴：プログラムの実行過程を視覚化し、変数の変化を追跡できる</a:t>
            </a:r>
            <a:r>
              <a:rPr dirty="0"/>
              <a:t> </a:t>
            </a:r>
            <a:r>
              <a:rPr dirty="0" err="1"/>
              <a:t>使用目的</a:t>
            </a:r>
            <a:r>
              <a:rPr dirty="0"/>
              <a:t>： </a:t>
            </a:r>
            <a:r>
              <a:rPr dirty="0" err="1"/>
              <a:t>プログラムの動作理解、デバッグ（プログラム中の誤りの発見と解決）スキルの向上</a:t>
            </a:r>
            <a:r>
              <a:rPr dirty="0"/>
              <a:t>。</a:t>
            </a:r>
          </a:p>
        </p:txBody>
      </p:sp>
      <p:sp>
        <p:nvSpPr>
          <p:cNvPr id="4" name="Slide Number Placeholder 3"/>
          <p:cNvSpPr>
            <a:spLocks noGrp="1"/>
          </p:cNvSpPr>
          <p:nvPr>
            <p:ph type="sldNum" sz="quarter" idx="5"/>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要約：</a:t>
            </a:r>
            <a:r>
              <a:rPr lang="en-US" dirty="0" err="1"/>
              <a:t>Python</a:t>
            </a:r>
            <a:r>
              <a:rPr lang="en-US" dirty="0"/>
              <a:t> </a:t>
            </a:r>
            <a:r>
              <a:rPr dirty="0"/>
              <a:t> Tutor </a:t>
            </a:r>
            <a:r>
              <a:rPr dirty="0" err="1"/>
              <a:t>の使用方法</a:t>
            </a:r>
            <a:r>
              <a:rPr dirty="0"/>
              <a:t> ① </a:t>
            </a:r>
            <a:r>
              <a:rPr dirty="0" err="1"/>
              <a:t>まず</a:t>
            </a:r>
            <a:r>
              <a:rPr dirty="0"/>
              <a:t>， </a:t>
            </a:r>
            <a:r>
              <a:rPr dirty="0" err="1"/>
              <a:t>ウェブブラウザ</a:t>
            </a:r>
            <a:r>
              <a:rPr dirty="0"/>
              <a:t> </a:t>
            </a:r>
            <a:r>
              <a:rPr dirty="0" err="1"/>
              <a:t>を開く</a:t>
            </a:r>
            <a:r>
              <a:rPr dirty="0"/>
              <a:t> ② </a:t>
            </a:r>
            <a:r>
              <a:rPr lang="en-US" dirty="0"/>
              <a:t>Python </a:t>
            </a:r>
            <a:r>
              <a:rPr dirty="0"/>
              <a:t> Tutor </a:t>
            </a:r>
            <a:r>
              <a:rPr dirty="0" err="1"/>
              <a:t>を利用するために，以下の</a:t>
            </a:r>
            <a:r>
              <a:rPr dirty="0"/>
              <a:t> URL </a:t>
            </a:r>
            <a:r>
              <a:rPr dirty="0" err="1"/>
              <a:t>にアクセス</a:t>
            </a:r>
            <a:r>
              <a:rPr dirty="0"/>
              <a:t>  http:// www.pythontutor.com / ③ 「 </a:t>
            </a:r>
            <a:r>
              <a:rPr lang="en-US" dirty="0"/>
              <a:t>Python </a:t>
            </a:r>
            <a:r>
              <a:rPr dirty="0"/>
              <a:t> 」</a:t>
            </a:r>
            <a:r>
              <a:rPr dirty="0" err="1"/>
              <a:t>をクリック</a:t>
            </a:r>
            <a:r>
              <a:rPr dirty="0"/>
              <a:t>　⇒ </a:t>
            </a:r>
            <a:r>
              <a:rPr dirty="0" err="1"/>
              <a:t>編集画面</a:t>
            </a:r>
            <a:r>
              <a:rPr dirty="0"/>
              <a:t> </a:t>
            </a:r>
            <a:r>
              <a:rPr dirty="0" err="1"/>
              <a:t>が開く</a:t>
            </a:r>
            <a:r>
              <a:rPr dirty="0"/>
              <a:t>。</a:t>
            </a:r>
          </a:p>
        </p:txBody>
      </p:sp>
      <p:sp>
        <p:nvSpPr>
          <p:cNvPr id="4" name="Slide Number Placeholder 3"/>
          <p:cNvSpPr>
            <a:spLocks noGrp="1"/>
          </p:cNvSpPr>
          <p:nvPr>
            <p:ph type="sldNum" sz="quarter" idx="5"/>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要約：</a:t>
            </a:r>
            <a:r>
              <a:rPr lang="en-US" dirty="0" err="1"/>
              <a:t>Python</a:t>
            </a:r>
            <a:r>
              <a:rPr lang="en-US" dirty="0"/>
              <a:t> </a:t>
            </a:r>
            <a:r>
              <a:rPr dirty="0"/>
              <a:t> Tutor </a:t>
            </a:r>
            <a:r>
              <a:rPr dirty="0" err="1"/>
              <a:t>の編集画面</a:t>
            </a:r>
            <a:r>
              <a:rPr dirty="0"/>
              <a:t> 「 </a:t>
            </a:r>
            <a:r>
              <a:rPr lang="en-US" dirty="0"/>
              <a:t>Python </a:t>
            </a:r>
            <a:r>
              <a:rPr dirty="0"/>
              <a:t> 3.6 」</a:t>
            </a:r>
            <a:r>
              <a:rPr dirty="0" err="1"/>
              <a:t>になっている</a:t>
            </a:r>
            <a:r>
              <a:rPr dirty="0"/>
              <a:t> </a:t>
            </a:r>
            <a:r>
              <a:rPr dirty="0" err="1"/>
              <a:t>実行のためのボタン</a:t>
            </a:r>
            <a:r>
              <a:rPr dirty="0"/>
              <a:t> </a:t>
            </a:r>
            <a:r>
              <a:rPr dirty="0" err="1"/>
              <a:t>エディタ</a:t>
            </a:r>
            <a:r>
              <a:rPr dirty="0"/>
              <a:t> （</a:t>
            </a:r>
            <a:r>
              <a:rPr dirty="0" err="1"/>
              <a:t>プログラムを書き換えることができる</a:t>
            </a:r>
            <a:r>
              <a:rPr dirty="0"/>
              <a:t>）。</a:t>
            </a:r>
          </a:p>
        </p:txBody>
      </p:sp>
      <p:sp>
        <p:nvSpPr>
          <p:cNvPr id="4" name="Slide Number Placeholder 3"/>
          <p:cNvSpPr>
            <a:spLocks noGrp="1"/>
          </p:cNvSpPr>
          <p:nvPr>
            <p:ph type="sldNum" sz="quarter" idx="5"/>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要約：</a:t>
            </a:r>
            <a:r>
              <a:rPr lang="en-US" dirty="0" err="1"/>
              <a:t>Python</a:t>
            </a:r>
            <a:r>
              <a:rPr lang="en-US" dirty="0"/>
              <a:t> </a:t>
            </a:r>
            <a:r>
              <a:rPr dirty="0"/>
              <a:t> Tutor は </a:t>
            </a:r>
            <a:r>
              <a:rPr lang="en-US" dirty="0"/>
              <a:t>Python </a:t>
            </a:r>
            <a:r>
              <a:rPr dirty="0"/>
              <a:t> </a:t>
            </a:r>
            <a:r>
              <a:rPr dirty="0" err="1"/>
              <a:t>などのプログラムを書き実行できる</a:t>
            </a:r>
            <a:r>
              <a:rPr dirty="0"/>
              <a:t> </a:t>
            </a:r>
            <a:r>
              <a:rPr dirty="0" err="1"/>
              <a:t>サイト</a:t>
            </a:r>
            <a:r>
              <a:rPr dirty="0"/>
              <a:t>． </a:t>
            </a:r>
            <a:r>
              <a:rPr dirty="0" err="1"/>
              <a:t>ステップ実行</a:t>
            </a:r>
            <a:r>
              <a:rPr dirty="0"/>
              <a:t> 、 </a:t>
            </a:r>
            <a:r>
              <a:rPr dirty="0" err="1"/>
              <a:t>変数の値表示</a:t>
            </a:r>
            <a:r>
              <a:rPr dirty="0"/>
              <a:t> </a:t>
            </a:r>
            <a:r>
              <a:rPr dirty="0" err="1"/>
              <a:t>などの機能がある</a:t>
            </a:r>
            <a:r>
              <a:rPr dirty="0"/>
              <a:t>。 </a:t>
            </a:r>
            <a:r>
              <a:rPr lang="en-US" dirty="0"/>
              <a:t>Python </a:t>
            </a:r>
            <a:r>
              <a:rPr dirty="0"/>
              <a:t> Tutor </a:t>
            </a:r>
            <a:r>
              <a:rPr dirty="0" err="1"/>
              <a:t>のウェブサイトにアクセス</a:t>
            </a:r>
            <a:r>
              <a:rPr dirty="0"/>
              <a:t>． 「 </a:t>
            </a:r>
            <a:r>
              <a:rPr lang="en-US" dirty="0"/>
              <a:t>Python </a:t>
            </a:r>
            <a:r>
              <a:rPr dirty="0"/>
              <a:t> 」</a:t>
            </a:r>
            <a:r>
              <a:rPr dirty="0" err="1"/>
              <a:t>を選択</a:t>
            </a:r>
            <a:r>
              <a:rPr dirty="0"/>
              <a:t> https://www.pythontutor.com/ </a:t>
            </a:r>
            <a:r>
              <a:rPr lang="en-US" dirty="0"/>
              <a:t>Python </a:t>
            </a:r>
            <a:r>
              <a:rPr dirty="0"/>
              <a:t> Tutor </a:t>
            </a:r>
            <a:r>
              <a:rPr dirty="0" err="1"/>
              <a:t>でのプログラム実行</a:t>
            </a:r>
            <a:r>
              <a:rPr dirty="0"/>
              <a:t> Visualize Execution </a:t>
            </a:r>
            <a:r>
              <a:rPr dirty="0" err="1"/>
              <a:t>ボタン</a:t>
            </a:r>
            <a:r>
              <a:rPr dirty="0"/>
              <a:t> </a:t>
            </a:r>
            <a:r>
              <a:rPr dirty="0" err="1"/>
              <a:t>メイン画面で、プログラムを書く</a:t>
            </a:r>
            <a:r>
              <a:rPr dirty="0"/>
              <a:t> </a:t>
            </a:r>
            <a:r>
              <a:rPr dirty="0" err="1"/>
              <a:t>通常実行</a:t>
            </a:r>
            <a:r>
              <a:rPr dirty="0"/>
              <a:t> :  Last </a:t>
            </a:r>
            <a:r>
              <a:rPr dirty="0" err="1"/>
              <a:t>ステップ実行</a:t>
            </a:r>
            <a:r>
              <a:rPr dirty="0"/>
              <a:t> :First, Prev, Next </a:t>
            </a:r>
            <a:r>
              <a:rPr dirty="0" err="1"/>
              <a:t>変数の値を</a:t>
            </a:r>
            <a:r>
              <a:rPr dirty="0"/>
              <a:t> </a:t>
            </a:r>
            <a:r>
              <a:rPr dirty="0" err="1"/>
              <a:t>視覚的に</a:t>
            </a:r>
            <a:r>
              <a:rPr dirty="0"/>
              <a:t> </a:t>
            </a:r>
            <a:r>
              <a:rPr dirty="0" err="1"/>
              <a:t>確認できる</a:t>
            </a:r>
            <a:r>
              <a:rPr dirty="0"/>
              <a:t> </a:t>
            </a:r>
            <a:r>
              <a:rPr dirty="0" err="1"/>
              <a:t>メイン画面に</a:t>
            </a:r>
            <a:r>
              <a:rPr dirty="0"/>
              <a:t> </a:t>
            </a:r>
            <a:r>
              <a:rPr dirty="0" err="1"/>
              <a:t>戻るには</a:t>
            </a:r>
            <a:r>
              <a:rPr dirty="0"/>
              <a:t> Edit  this  code。</a:t>
            </a:r>
          </a:p>
        </p:txBody>
      </p:sp>
      <p:sp>
        <p:nvSpPr>
          <p:cNvPr id="4" name="Slide Number Placeholder 3"/>
          <p:cNvSpPr>
            <a:spLocks noGrp="1"/>
          </p:cNvSpPr>
          <p:nvPr>
            <p:ph type="sldNum" sz="quarter" idx="5"/>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要約：</a:t>
            </a:r>
            <a:r>
              <a:rPr lang="en-US" dirty="0" err="1"/>
              <a:t>Python</a:t>
            </a:r>
            <a:r>
              <a:rPr lang="en-US" dirty="0"/>
              <a:t> </a:t>
            </a:r>
            <a:r>
              <a:rPr dirty="0"/>
              <a:t> Tutor </a:t>
            </a:r>
            <a:r>
              <a:rPr dirty="0" err="1"/>
              <a:t>での</a:t>
            </a:r>
            <a:r>
              <a:rPr dirty="0"/>
              <a:t> </a:t>
            </a:r>
            <a:r>
              <a:rPr dirty="0" err="1"/>
              <a:t>プログラム実行手順</a:t>
            </a:r>
            <a:r>
              <a:rPr dirty="0"/>
              <a:t> (1) 「 Visualize Execution 」</a:t>
            </a:r>
            <a:r>
              <a:rPr dirty="0" err="1"/>
              <a:t>をクリックして</a:t>
            </a:r>
            <a:r>
              <a:rPr dirty="0"/>
              <a:t> </a:t>
            </a:r>
            <a:r>
              <a:rPr dirty="0" err="1"/>
              <a:t>実行画面</a:t>
            </a:r>
            <a:r>
              <a:rPr dirty="0"/>
              <a:t> </a:t>
            </a:r>
            <a:r>
              <a:rPr dirty="0" err="1"/>
              <a:t>に切り替える</a:t>
            </a:r>
            <a:r>
              <a:rPr dirty="0"/>
              <a:t> (2) 「 Last 」</a:t>
            </a:r>
            <a:r>
              <a:rPr dirty="0" err="1"/>
              <a:t>をクリック</a:t>
            </a:r>
            <a:r>
              <a:rPr dirty="0"/>
              <a:t>． (3)  </a:t>
            </a:r>
            <a:r>
              <a:rPr dirty="0" err="1"/>
              <a:t>実行結果を確認</a:t>
            </a:r>
            <a:r>
              <a:rPr dirty="0"/>
              <a:t> </a:t>
            </a:r>
            <a:r>
              <a:rPr dirty="0" err="1"/>
              <a:t>する</a:t>
            </a:r>
            <a:r>
              <a:rPr dirty="0"/>
              <a:t>． (4) 「 Edit this code 」</a:t>
            </a:r>
            <a:r>
              <a:rPr dirty="0" err="1"/>
              <a:t>をクリックして</a:t>
            </a:r>
            <a:r>
              <a:rPr dirty="0"/>
              <a:t> </a:t>
            </a:r>
            <a:r>
              <a:rPr dirty="0" err="1"/>
              <a:t>編集画面</a:t>
            </a:r>
            <a:r>
              <a:rPr dirty="0"/>
              <a:t> </a:t>
            </a:r>
            <a:r>
              <a:rPr dirty="0" err="1"/>
              <a:t>に戻る</a:t>
            </a:r>
            <a:r>
              <a:rPr dirty="0"/>
              <a:t>。</a:t>
            </a:r>
          </a:p>
        </p:txBody>
      </p:sp>
      <p:sp>
        <p:nvSpPr>
          <p:cNvPr id="4" name="Slide Number Placeholder 3"/>
          <p:cNvSpPr>
            <a:spLocks noGrp="1"/>
          </p:cNvSpPr>
          <p:nvPr>
            <p:ph type="sldNum" sz="quarter" idx="5"/>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要約：</a:t>
            </a:r>
            <a:r>
              <a:rPr lang="en-US" dirty="0" err="1"/>
              <a:t>Python</a:t>
            </a:r>
            <a:r>
              <a:rPr lang="en-US" dirty="0"/>
              <a:t> </a:t>
            </a:r>
            <a:r>
              <a:rPr dirty="0"/>
              <a:t> Tutor </a:t>
            </a:r>
            <a:r>
              <a:rPr dirty="0" err="1"/>
              <a:t>使用上の注意点</a:t>
            </a:r>
            <a:r>
              <a:rPr dirty="0"/>
              <a:t> ① </a:t>
            </a:r>
            <a:r>
              <a:rPr dirty="0" err="1"/>
              <a:t>実行画面で</a:t>
            </a:r>
            <a:r>
              <a:rPr dirty="0"/>
              <a:t>， </a:t>
            </a:r>
            <a:r>
              <a:rPr dirty="0" err="1"/>
              <a:t>赤いエラーメッセージ</a:t>
            </a:r>
            <a:r>
              <a:rPr dirty="0"/>
              <a:t> </a:t>
            </a:r>
            <a:r>
              <a:rPr dirty="0" err="1"/>
              <a:t>が出ることがある</a:t>
            </a:r>
            <a:r>
              <a:rPr dirty="0"/>
              <a:t> </a:t>
            </a:r>
            <a:r>
              <a:rPr dirty="0" err="1"/>
              <a:t>過去の文法ミスに関する確認表示</a:t>
            </a:r>
            <a:r>
              <a:rPr dirty="0"/>
              <a:t>． </a:t>
            </a:r>
            <a:r>
              <a:rPr dirty="0" err="1"/>
              <a:t>基本的には</a:t>
            </a:r>
            <a:r>
              <a:rPr dirty="0"/>
              <a:t>，  </a:t>
            </a:r>
            <a:r>
              <a:rPr dirty="0" err="1"/>
              <a:t>無視</a:t>
            </a:r>
            <a:r>
              <a:rPr dirty="0"/>
              <a:t> </a:t>
            </a:r>
            <a:r>
              <a:rPr dirty="0" err="1"/>
              <a:t>して問題ない</a:t>
            </a:r>
            <a:r>
              <a:rPr dirty="0"/>
              <a:t> </a:t>
            </a:r>
            <a:r>
              <a:rPr dirty="0" err="1"/>
              <a:t>邪魔なときは</a:t>
            </a:r>
            <a:r>
              <a:rPr dirty="0"/>
              <a:t>「 Close 」。</a:t>
            </a:r>
          </a:p>
        </p:txBody>
      </p:sp>
      <p:sp>
        <p:nvSpPr>
          <p:cNvPr id="4" name="Slide Number Placeholder 3"/>
          <p:cNvSpPr>
            <a:spLocks noGrp="1"/>
          </p:cNvSpPr>
          <p:nvPr>
            <p:ph type="sldNum" sz="quarter" idx="5"/>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要約：</a:t>
            </a:r>
            <a:r>
              <a:rPr lang="en-US" dirty="0" err="1"/>
              <a:t>Python</a:t>
            </a:r>
            <a:r>
              <a:rPr lang="en-US" dirty="0"/>
              <a:t> </a:t>
            </a:r>
            <a:r>
              <a:rPr dirty="0"/>
              <a:t> Tutor </a:t>
            </a:r>
            <a:r>
              <a:rPr dirty="0" err="1"/>
              <a:t>使用上の注意点</a:t>
            </a:r>
            <a:r>
              <a:rPr dirty="0"/>
              <a:t>② 「 please wait ... executing 」</a:t>
            </a:r>
            <a:r>
              <a:rPr dirty="0" err="1"/>
              <a:t>のとき</a:t>
            </a:r>
            <a:r>
              <a:rPr dirty="0"/>
              <a:t>， １０秒ほど待つ ．  </a:t>
            </a:r>
            <a:r>
              <a:rPr lang="en-US" dirty="0"/>
              <a:t>Python </a:t>
            </a:r>
            <a:r>
              <a:rPr dirty="0"/>
              <a:t>  Tutor が </a:t>
            </a:r>
            <a:r>
              <a:rPr dirty="0" err="1"/>
              <a:t>混雑しているとき</a:t>
            </a:r>
            <a:r>
              <a:rPr dirty="0"/>
              <a:t> ， 「 Server Busy ・・・」  </a:t>
            </a:r>
            <a:r>
              <a:rPr dirty="0" err="1"/>
              <a:t>と表示される場合</a:t>
            </a:r>
            <a:r>
              <a:rPr dirty="0"/>
              <a:t> </a:t>
            </a:r>
            <a:r>
              <a:rPr dirty="0" err="1"/>
              <a:t>がある</a:t>
            </a:r>
            <a:r>
              <a:rPr dirty="0"/>
              <a:t>． </a:t>
            </a:r>
            <a:r>
              <a:rPr dirty="0" err="1"/>
              <a:t>このメッセージは，サーバが混雑していることを示す</a:t>
            </a:r>
            <a:r>
              <a:rPr dirty="0"/>
              <a:t>． </a:t>
            </a:r>
            <a:r>
              <a:rPr dirty="0" err="1"/>
              <a:t>数秒から数十秒待つ</a:t>
            </a:r>
            <a:r>
              <a:rPr dirty="0"/>
              <a:t> と </a:t>
            </a:r>
            <a:r>
              <a:rPr dirty="0" err="1"/>
              <a:t>自動で処理が始まる</a:t>
            </a:r>
            <a:r>
              <a:rPr dirty="0"/>
              <a:t> </a:t>
            </a:r>
            <a:r>
              <a:rPr dirty="0" err="1"/>
              <a:t>はずである（しかし，表示が変わらないときは，操作をもう一度試してせよ</a:t>
            </a:r>
            <a:r>
              <a:rPr dirty="0"/>
              <a:t>）。</a:t>
            </a:r>
          </a:p>
        </p:txBody>
      </p:sp>
      <p:sp>
        <p:nvSpPr>
          <p:cNvPr id="4" name="Slide Number Placeholder 3"/>
          <p:cNvSpPr>
            <a:spLocks noGrp="1"/>
          </p:cNvSpPr>
          <p:nvPr>
            <p:ph type="sldNum" sz="quarter" idx="5"/>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要約：演習２ </a:t>
            </a:r>
            <a:r>
              <a:rPr dirty="0" err="1"/>
              <a:t>条件分岐のステップ実行</a:t>
            </a:r>
            <a:r>
              <a:rPr dirty="0"/>
              <a:t> </a:t>
            </a:r>
            <a:r>
              <a:rPr dirty="0" err="1"/>
              <a:t>資料</a:t>
            </a:r>
            <a:r>
              <a:rPr dirty="0"/>
              <a:t>： ２７～ ３７ 【 </a:t>
            </a:r>
            <a:r>
              <a:rPr dirty="0" err="1"/>
              <a:t>トピックス</a:t>
            </a:r>
            <a:r>
              <a:rPr dirty="0"/>
              <a:t> 】 </a:t>
            </a:r>
            <a:r>
              <a:rPr lang="en-US" dirty="0"/>
              <a:t>Python </a:t>
            </a:r>
            <a:r>
              <a:rPr dirty="0"/>
              <a:t> Tutor </a:t>
            </a:r>
            <a:r>
              <a:rPr dirty="0" err="1"/>
              <a:t>字下げ</a:t>
            </a:r>
            <a:r>
              <a:rPr dirty="0"/>
              <a:t> : </a:t>
            </a:r>
            <a:r>
              <a:rPr dirty="0" err="1"/>
              <a:t>条件分岐</a:t>
            </a:r>
            <a:r>
              <a:rPr dirty="0"/>
              <a:t> if else </a:t>
            </a:r>
            <a:r>
              <a:rPr dirty="0" err="1"/>
              <a:t>ステップ実行</a:t>
            </a:r>
            <a:r>
              <a:rPr dirty="0"/>
              <a:t>。</a:t>
            </a:r>
          </a:p>
        </p:txBody>
      </p:sp>
      <p:sp>
        <p:nvSpPr>
          <p:cNvPr id="4" name="Slide Number Placeholder 3"/>
          <p:cNvSpPr>
            <a:spLocks noGrp="1"/>
          </p:cNvSpPr>
          <p:nvPr>
            <p:ph type="sldNum" sz="quarter" idx="5"/>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要約：ステップ実行により確認できること ステップ実行により，ジャンプの様子を観察 ジャンプの 様子を示す 矢印 ステップ実行は、 ボタンやスライダーでコントロール 変数の値の 確認もできる。</a:t>
            </a:r>
          </a:p>
        </p:txBody>
      </p:sp>
      <p:sp>
        <p:nvSpPr>
          <p:cNvPr id="4" name="Slide Number Placeholder 3"/>
          <p:cNvSpPr>
            <a:spLocks noGrp="1"/>
          </p:cNvSpPr>
          <p:nvPr>
            <p:ph type="sldNum" sz="quarter" idx="5"/>
          </p:nvPr>
        </p:nvSpPr>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要約：</a:t>
            </a:r>
            <a:r>
              <a:rPr lang="en-US" dirty="0" err="1"/>
              <a:t>Python</a:t>
            </a:r>
            <a:r>
              <a:rPr lang="en-US" dirty="0"/>
              <a:t> </a:t>
            </a:r>
            <a:r>
              <a:rPr dirty="0"/>
              <a:t> Tutor </a:t>
            </a:r>
            <a:r>
              <a:rPr dirty="0" err="1"/>
              <a:t>の起動</a:t>
            </a:r>
            <a:r>
              <a:rPr dirty="0"/>
              <a:t> ① </a:t>
            </a:r>
            <a:r>
              <a:rPr dirty="0" err="1"/>
              <a:t>ウェブブラウザ</a:t>
            </a:r>
            <a:r>
              <a:rPr dirty="0"/>
              <a:t> </a:t>
            </a:r>
            <a:r>
              <a:rPr dirty="0" err="1"/>
              <a:t>を起動する</a:t>
            </a:r>
            <a:r>
              <a:rPr dirty="0"/>
              <a:t> ② </a:t>
            </a:r>
            <a:r>
              <a:rPr lang="en-US" dirty="0"/>
              <a:t>Python </a:t>
            </a:r>
            <a:r>
              <a:rPr dirty="0"/>
              <a:t> Tutor </a:t>
            </a:r>
            <a:r>
              <a:rPr dirty="0" err="1"/>
              <a:t>を使いたいので，次の</a:t>
            </a:r>
            <a:r>
              <a:rPr dirty="0"/>
              <a:t> URL </a:t>
            </a:r>
            <a:r>
              <a:rPr dirty="0" err="1"/>
              <a:t>を開く</a:t>
            </a:r>
            <a:r>
              <a:rPr dirty="0"/>
              <a:t>  https://www.pythontutor.com/ ③ 「 </a:t>
            </a:r>
            <a:r>
              <a:rPr lang="en-US" dirty="0"/>
              <a:t>Python </a:t>
            </a:r>
            <a:r>
              <a:rPr dirty="0"/>
              <a:t> 」</a:t>
            </a:r>
            <a:r>
              <a:rPr dirty="0" err="1"/>
              <a:t>をクリック</a:t>
            </a:r>
            <a:r>
              <a:rPr dirty="0"/>
              <a:t>　⇒ </a:t>
            </a:r>
            <a:r>
              <a:rPr dirty="0" err="1"/>
              <a:t>メイン画面</a:t>
            </a:r>
            <a:r>
              <a:rPr dirty="0"/>
              <a:t> </a:t>
            </a:r>
            <a:r>
              <a:rPr dirty="0" err="1"/>
              <a:t>が開く</a:t>
            </a:r>
            <a:r>
              <a:rPr dirty="0"/>
              <a:t>。</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要約：アウトライン for による繰り返し 条件分岐のステップ実行 入力と出力 式の抽象化と関数 関数定義， def。</a:t>
            </a:r>
          </a:p>
        </p:txBody>
      </p:sp>
      <p:sp>
        <p:nvSpPr>
          <p:cNvPr id="4" name="Slide Number Placeholder 3"/>
          <p:cNvSpPr>
            <a:spLocks noGrp="1"/>
          </p:cNvSpPr>
          <p:nvPr>
            <p:ph type="sldNum" sz="quarter" idx="5"/>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要約：if</a:t>
            </a:r>
            <a:r>
              <a:rPr dirty="0"/>
              <a:t> (age &lt;= 11) </a:t>
            </a:r>
            <a:r>
              <a:rPr dirty="0" err="1"/>
              <a:t>の直後に</a:t>
            </a:r>
            <a:r>
              <a:rPr dirty="0"/>
              <a:t>「 : 」 else </a:t>
            </a:r>
            <a:r>
              <a:rPr dirty="0" err="1"/>
              <a:t>の直後に</a:t>
            </a:r>
            <a:r>
              <a:rPr dirty="0"/>
              <a:t>「 : 」 （</a:t>
            </a:r>
            <a:r>
              <a:rPr dirty="0" err="1"/>
              <a:t>どちらも，コロン</a:t>
            </a:r>
            <a:r>
              <a:rPr dirty="0"/>
              <a:t>） </a:t>
            </a:r>
            <a:r>
              <a:rPr dirty="0" err="1"/>
              <a:t>字下げも正確に</a:t>
            </a:r>
            <a:r>
              <a:rPr dirty="0"/>
              <a:t>！ print </a:t>
            </a:r>
            <a:r>
              <a:rPr dirty="0" err="1"/>
              <a:t>の前に</a:t>
            </a:r>
            <a:r>
              <a:rPr dirty="0"/>
              <a:t>，「</a:t>
            </a:r>
            <a:r>
              <a:rPr dirty="0" err="1"/>
              <a:t>タブ</a:t>
            </a:r>
            <a:r>
              <a:rPr dirty="0"/>
              <a:t> (Tab) 」を 1 </a:t>
            </a:r>
            <a:r>
              <a:rPr dirty="0" err="1"/>
              <a:t>つだけ</a:t>
            </a:r>
            <a:r>
              <a:rPr dirty="0"/>
              <a:t> ④ </a:t>
            </a:r>
            <a:r>
              <a:rPr lang="en-US" dirty="0"/>
              <a:t>Python </a:t>
            </a:r>
            <a:r>
              <a:rPr dirty="0"/>
              <a:t> Tutor </a:t>
            </a:r>
            <a:r>
              <a:rPr dirty="0" err="1"/>
              <a:t>のエディタで次のプログラムを入れる</a:t>
            </a:r>
            <a:r>
              <a:rPr dirty="0"/>
              <a:t>。</a:t>
            </a:r>
          </a:p>
        </p:txBody>
      </p:sp>
      <p:sp>
        <p:nvSpPr>
          <p:cNvPr id="4" name="Slide Number Placeholder 3"/>
          <p:cNvSpPr>
            <a:spLocks noGrp="1"/>
          </p:cNvSpPr>
          <p:nvPr>
            <p:ph type="sldNum" sz="quarter" idx="5"/>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 del キー」などを使いながら編集 正しくない字下げ 正しい字下げ。</a:t>
            </a:r>
          </a:p>
        </p:txBody>
      </p:sp>
      <p:sp>
        <p:nvSpPr>
          <p:cNvPr id="4" name="Slide Number Placeholder 3"/>
          <p:cNvSpPr>
            <a:spLocks noGrp="1"/>
          </p:cNvSpPr>
          <p:nvPr>
            <p:ph type="sldNum" sz="quarter" idx="5"/>
          </p:nvPr>
        </p:nvSpPr>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要約：⑤ 通常実行 するために，「 Visual Execution 」をクリック． そして「 Last 」をクリック． 結果 1800 を確認 結果の 「 1800 」を 確認。</a:t>
            </a:r>
          </a:p>
        </p:txBody>
      </p:sp>
      <p:sp>
        <p:nvSpPr>
          <p:cNvPr id="4" name="Slide Number Placeholder 3"/>
          <p:cNvSpPr>
            <a:spLocks noGrp="1"/>
          </p:cNvSpPr>
          <p:nvPr>
            <p:ph type="sldNum" sz="quarter" idx="5"/>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要約：⑥プログラム実行を最初の行に戻す操作 「 First 」をクリックして， 最初の行に戻す。</a:t>
            </a:r>
          </a:p>
        </p:txBody>
      </p:sp>
      <p:sp>
        <p:nvSpPr>
          <p:cNvPr id="4" name="Slide Number Placeholder 3"/>
          <p:cNvSpPr>
            <a:spLocks noGrp="1"/>
          </p:cNvSpPr>
          <p:nvPr>
            <p:ph type="sldNum" sz="quarter" idx="5"/>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要約：⑦「 Step 1 of 3 」と表示されているので， 全部で， ステップ数 は 3  あることが分かる （ステップ数と，プログラムの行数は 違うもの ）。</a:t>
            </a:r>
          </a:p>
        </p:txBody>
      </p:sp>
      <p:sp>
        <p:nvSpPr>
          <p:cNvPr id="4" name="Slide Number Placeholder 3"/>
          <p:cNvSpPr>
            <a:spLocks noGrp="1"/>
          </p:cNvSpPr>
          <p:nvPr>
            <p:ph type="sldNum" sz="quarter" idx="5"/>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要約：⑧ ステップ実行 したいので， 「 Next 」をクリックしながら ， 矢印の動きを確認 ． ※ 「 Next 」ボタンを何度かクリックし，それ以上進めなくなったら終了 見どころ 2 行目 から 5 行目 へ ジャンプ する ところ。</a:t>
            </a:r>
          </a:p>
        </p:txBody>
      </p:sp>
      <p:sp>
        <p:nvSpPr>
          <p:cNvPr id="4" name="Slide Number Placeholder 3"/>
          <p:cNvSpPr>
            <a:spLocks noGrp="1"/>
          </p:cNvSpPr>
          <p:nvPr>
            <p:ph type="sldNum" sz="quarter" idx="5"/>
          </p:nvPr>
        </p:nvSpPr>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要約：⑨ First, Prev, Next, Last ボタンとスライダーによよりプログラム実行を制御してみる。</a:t>
            </a:r>
          </a:p>
        </p:txBody>
      </p:sp>
      <p:sp>
        <p:nvSpPr>
          <p:cNvPr id="4" name="Slide Number Placeholder 3"/>
          <p:cNvSpPr>
            <a:spLocks noGrp="1"/>
          </p:cNvSpPr>
          <p:nvPr>
            <p:ph type="sldNum" sz="quarter" idx="5"/>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要約：⑩ メイン画面に戻るには、「 Edit this code 」をクリック。</a:t>
            </a:r>
          </a:p>
        </p:txBody>
      </p:sp>
      <p:sp>
        <p:nvSpPr>
          <p:cNvPr id="4" name="Slide Number Placeholder 3"/>
          <p:cNvSpPr>
            <a:spLocks noGrp="1"/>
          </p:cNvSpPr>
          <p:nvPr>
            <p:ph type="sldNum" sz="quarter" idx="5"/>
          </p:nvPr>
        </p:nvSpPr>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要約：ステップ実行　まとめ 通常実行 は、 プログラムを最初から最後まで一度に実行 する ステップ実行 は、 プログラムを１行ずつ実行 し、 実行後にプログラムを一時停止 するもの ステップ実行 により、 プログラムの動作を細かく追跡 でき、不具合が発生している箇所の特定、プログラムの学習に役立つ。</a:t>
            </a:r>
          </a:p>
        </p:txBody>
      </p:sp>
      <p:sp>
        <p:nvSpPr>
          <p:cNvPr id="4" name="Slide Number Placeholder 3"/>
          <p:cNvSpPr>
            <a:spLocks noGrp="1"/>
          </p:cNvSpPr>
          <p:nvPr>
            <p:ph type="sldNum" sz="quarter" idx="5"/>
          </p:nvPr>
        </p:nvSpPr>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要約：12-3. 入力と出力。</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要約：プログラミング プログラミング は 人間の力を増幅 し、私たちができることを大幅に広げる プログラミング は さまざまな分野で活用されている シミュレーション： 複雑な現象をモデル化し、予測や分析を行いる 大量データ処理：データの収集、加工、分析 AI（人工知能） システムの開発 Web サイト，アプリケーションなどのソフトウェア プログラミングはクリエイティブな行為 さまざまな 作業を自動化 したいとき、 問題解決 したいときにも役立つ。</a:t>
            </a:r>
          </a:p>
        </p:txBody>
      </p:sp>
      <p:sp>
        <p:nvSpPr>
          <p:cNvPr id="4" name="Slide Number Placeholder 3"/>
          <p:cNvSpPr>
            <a:spLocks noGrp="1"/>
          </p:cNvSpPr>
          <p:nvPr>
            <p:ph type="sldNum" sz="quarter" idx="5"/>
          </p:nvPr>
        </p:nvSpPr>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要約：入力と出力 入力は，他のコンピュータや人間などが，コンピュータにデータを入れる input は， キーボードから与えられたデータ（文字列） を， Enter キーが押されるまで読み込む ． 出力は，コンピュータが，他のコンピュータや人間などにデータを出す print  は， メッセージ（文字列） や， 変数の値 の 表示 を行う。</a:t>
            </a:r>
          </a:p>
        </p:txBody>
      </p:sp>
      <p:sp>
        <p:nvSpPr>
          <p:cNvPr id="4" name="Slide Number Placeholder 3"/>
          <p:cNvSpPr>
            <a:spLocks noGrp="1"/>
          </p:cNvSpPr>
          <p:nvPr>
            <p:ph type="sldNum" sz="quarter" idx="5"/>
          </p:nvPr>
        </p:nvSpPr>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要約：演習３ input による入力と print による出力 ページ４１～４３ 【 トピックス 】 trinket の利用 input print。</a:t>
            </a:r>
          </a:p>
        </p:txBody>
      </p:sp>
      <p:sp>
        <p:nvSpPr>
          <p:cNvPr id="4" name="Slide Number Placeholder 3"/>
          <p:cNvSpPr>
            <a:spLocks noGrp="1"/>
          </p:cNvSpPr>
          <p:nvPr>
            <p:ph type="sldNum" sz="quarter" idx="5"/>
          </p:nvPr>
        </p:nvSpPr>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要約：① trinket の次のページを開く https://trinket.io/python/bdca234a3e ② 実行する。 ③ 右下の画面で  3  Enter キー ④ 右下の画面で，続けて 5 Enter キー ⑤ 結果の 7.5  を確認 ⑥ 3 角形の面積を求めるプログラム である． いろいろ試してみよう．。</a:t>
            </a:r>
          </a:p>
        </p:txBody>
      </p:sp>
      <p:sp>
        <p:nvSpPr>
          <p:cNvPr id="4" name="Slide Number Placeholder 3"/>
          <p:cNvSpPr>
            <a:spLocks noGrp="1"/>
          </p:cNvSpPr>
          <p:nvPr>
            <p:ph type="sldNum" sz="quarter" idx="5"/>
          </p:nvPr>
        </p:nvSpPr>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要約：① trinket の次のページを開く https://trinket.io/python/3b490869e4 ② 実行する。 ③ 右下の画面で  3  Enter キー ④ 結果の 28.26  を確認 ⑤ 円周率を 3.14 として，半径から円の面積を求めるプログラム である． いろいろ試してみよう．。</a:t>
            </a:r>
          </a:p>
        </p:txBody>
      </p:sp>
      <p:sp>
        <p:nvSpPr>
          <p:cNvPr id="4" name="Slide Number Placeholder 3"/>
          <p:cNvSpPr>
            <a:spLocks noGrp="1"/>
          </p:cNvSpPr>
          <p:nvPr>
            <p:ph type="sldNum" sz="quarter" idx="5"/>
          </p:nvPr>
        </p:nvSpPr>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t>要約：12-4. 式の抽象化と関数。</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183141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要約：プログラミングの本質を考える 以下の問いについて、あなたの考えを書き出してみましょう。 １． プログラミングで最も難しい課題は何だと思いるか？ 例 : バグの少ないプログラムを書くこと、複雑な問題を解決すること ２． 効率的にプログラムを書くために必要な基本スキルは何でしょうか？ 例 : 論理的思考力、問題分析力 これらの問いについて考えたら、 次のページから学ぶ「抽象化」という概念 が、 あなたの回答とどのように関連しているか 注目しながら読み進めてせよ。</a:t>
            </a:r>
          </a:p>
        </p:txBody>
      </p:sp>
      <p:sp>
        <p:nvSpPr>
          <p:cNvPr id="4" name="Slide Number Placeholder 3"/>
          <p:cNvSpPr>
            <a:spLocks noGrp="1"/>
          </p:cNvSpPr>
          <p:nvPr>
            <p:ph type="sldNum" sz="quarter" idx="5"/>
          </p:nvPr>
        </p:nvSpPr>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要約：プログラミングでの抽象化 プログラミングでの根本問題：  誤り（バグ）のないプログラムの作成 プログラミングの一番の基礎  抽象化を行うこと 以降のページでは、 抽象化 の概念とその 重要性 について詳しく説明しる．。</a:t>
            </a:r>
          </a:p>
        </p:txBody>
      </p:sp>
      <p:sp>
        <p:nvSpPr>
          <p:cNvPr id="4" name="Slide Number Placeholder 3"/>
          <p:cNvSpPr>
            <a:spLocks noGrp="1"/>
          </p:cNvSpPr>
          <p:nvPr>
            <p:ph type="sldNum" sz="quarter" idx="5"/>
          </p:nvPr>
        </p:nvSpPr>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要約：抽象化：複雑さを単純化する技術 抽象化 は、複雑な詳細を隠し、 本質的な特徴だけを取り出す 例： 交通手段の抽象化 タクシー、バス、鉄道、自転車、徒歩 抽象化後：「移動手段」 共通の本質：ある場所から別の場所へ移動すること プログラミングでの応用： 抽象化を使うと、複雑な問題を扱いやすくすることができる。</a:t>
            </a:r>
          </a:p>
        </p:txBody>
      </p:sp>
      <p:sp>
        <p:nvSpPr>
          <p:cNvPr id="4" name="Slide Number Placeholder 3"/>
          <p:cNvSpPr>
            <a:spLocks noGrp="1"/>
          </p:cNvSpPr>
          <p:nvPr>
            <p:ph type="sldNum" sz="quarter" idx="5"/>
          </p:nvPr>
        </p:nvSpPr>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要約：プログラミングにおける抽象化 「 ある値に 1.1 を掛ける 」 という共通の操作を行う 抽象化された式 a は任意の数を表す 変数 a * 1.1 100 * 1.1 150 * 1.1 400 * 1.1 式の抽象化： 類似した複数の式 を１つにまとめる 複数の式。</a:t>
            </a:r>
          </a:p>
        </p:txBody>
      </p:sp>
      <p:sp>
        <p:nvSpPr>
          <p:cNvPr id="4" name="Slide Number Placeholder 3"/>
          <p:cNvSpPr>
            <a:spLocks noGrp="1"/>
          </p:cNvSpPr>
          <p:nvPr>
            <p:ph type="sldNum" sz="quarter" idx="5"/>
          </p:nvPr>
        </p:nvSpPr>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要約：関数による抽象化 抽象化された式 a * 1.1 100 * 1.1 150 * 1.1 400 * 1.1 複数の式 抽象化された式 を関数として定義 def foo ( a ): return a * 1.1 《 利点 》 抽象化された式 を関数として定義することで、 同じ式を 何度も書く必要がなくなる 「抽象化された式」に 名前 が付くので、分かりやすくなる 変更は、関数内の変更だけで済む。</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要約：プログラミング の 楽しさと達成感 楽しさ 未来の技術を学ぶ ことは楽しい。 プログラミングは 自分のアイデアを形 にできる クリエイティブな行為。</a:t>
            </a:r>
          </a:p>
        </p:txBody>
      </p:sp>
      <p:sp>
        <p:nvSpPr>
          <p:cNvPr id="4" name="Slide Number Placeholder 3"/>
          <p:cNvSpPr>
            <a:spLocks noGrp="1"/>
          </p:cNvSpPr>
          <p:nvPr>
            <p:ph type="sldNum" sz="quarter" idx="5"/>
          </p:nvPr>
        </p:nvSpPr>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要約：関数による抽象化：プログラムの再利用性と 可読性の向上 ①コードの簡潔化 抽象化前 : price1 = 100 * 1.1 price2 = 150 * 1.1 price3 = 400 * 1.1 抽象化後 def foo ( a ): return a * 1.1 price1 = foo (100) price2 = foo (150) price3 = foo (400)。</a:t>
            </a:r>
          </a:p>
        </p:txBody>
      </p:sp>
      <p:sp>
        <p:nvSpPr>
          <p:cNvPr id="4" name="Slide Number Placeholder 3"/>
          <p:cNvSpPr>
            <a:spLocks noGrp="1"/>
          </p:cNvSpPr>
          <p:nvPr>
            <p:ph type="sldNum" sz="quarter" idx="5"/>
          </p:nvPr>
        </p:nvSpPr>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要約：関数による抽象化：プログラムの再利用性と 可読性の向上 ② エラーリスクの低減 • 計算式を 1 回だけ書くため、タイプミスなどのヒューマンエラーが減少 ③ 保守性の向上 例：税率が 10% から 8% に変更された場合   修正箇所は 1 か所だけ：  def foo(a): return a * 1.08 抽象化前 : price1 = 100 * 1.1 price2 = 150 * 1.1 price3 = 400 * 1.1 抽象化後 def foo(a): return a * 1.1 price1 = foo(100) price2 = foo(150) price3 = foo(400)。</a:t>
            </a:r>
          </a:p>
        </p:txBody>
      </p:sp>
      <p:sp>
        <p:nvSpPr>
          <p:cNvPr id="4" name="Slide Number Placeholder 3"/>
          <p:cNvSpPr>
            <a:spLocks noGrp="1"/>
          </p:cNvSpPr>
          <p:nvPr>
            <p:ph type="sldNum" sz="quarter" idx="5"/>
          </p:nvPr>
        </p:nvSpPr>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要約：抽象化の重要性： 40 ページの問いかけへの詳細な回答 プログラミングでの根本問題  誤り（バグ）のないプログラムの作成 抽象化により、 同じようなことを何度も書くことが減り 、エラーの可能性が減少 プログラミングの一番の基礎  抽象化を行うこと 式の抽象化により、 バグの防止ができ、プログラムの変更が容易になる 抽象化はプログラミングの根本問題を解決し、基礎となる重要な概念である．。</a:t>
            </a:r>
          </a:p>
        </p:txBody>
      </p:sp>
      <p:sp>
        <p:nvSpPr>
          <p:cNvPr id="4" name="Slide Number Placeholder 3"/>
          <p:cNvSpPr>
            <a:spLocks noGrp="1"/>
          </p:cNvSpPr>
          <p:nvPr>
            <p:ph type="sldNum" sz="quarter" idx="5"/>
          </p:nvPr>
        </p:nvSpPr>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t>要約：12-5. 関数定義， def。</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616515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要約：関数定義 この 関数 の 本体 は  「 return a * 1.1 」 この 関数 は， 式「 a * 1.1 」に， 名前 foo  を付けたもの と考えることもできる。</a:t>
            </a:r>
          </a:p>
        </p:txBody>
      </p:sp>
      <p:sp>
        <p:nvSpPr>
          <p:cNvPr id="4" name="Slide Number Placeholder 3"/>
          <p:cNvSpPr>
            <a:spLocks noGrp="1"/>
          </p:cNvSpPr>
          <p:nvPr>
            <p:ph type="sldNum" sz="quarter" idx="5"/>
          </p:nvPr>
        </p:nvSpPr>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defTabSz="9461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defTabSz="94615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defTabSz="94615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defTabSz="94615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defTabSz="9461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defTabSz="9461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defTabSz="9461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defTabSz="94615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46150" rtl="0" eaLnBrk="1" fontAlgn="auto" latinLnBrk="0" hangingPunct="1">
              <a:lnSpc>
                <a:spcPct val="100000"/>
              </a:lnSpc>
              <a:spcBef>
                <a:spcPts val="0"/>
              </a:spcBef>
              <a:spcAft>
                <a:spcPts val="0"/>
              </a:spcAft>
              <a:buClrTx/>
              <a:buSzTx/>
              <a:buFontTx/>
              <a:buNone/>
              <a:tabLst/>
              <a:defRPr/>
            </a:pPr>
            <a:fld id="{EE498891-EDEB-43A6-A565-6F7F2C673837}" type="slidenum">
              <a:rPr kumimoji="1" lang="ja-JP"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rPr>
              <a:pPr marL="0" marR="0" lvl="0" indent="0" algn="r" defTabSz="946150" rtl="0" eaLnBrk="1" fontAlgn="auto" latinLnBrk="0" hangingPunct="1">
                <a:lnSpc>
                  <a:spcPct val="100000"/>
                </a:lnSpc>
                <a:spcBef>
                  <a:spcPts val="0"/>
                </a:spcBef>
                <a:spcAft>
                  <a:spcPts val="0"/>
                </a:spcAft>
                <a:buClrTx/>
                <a:buSzTx/>
                <a:buFontTx/>
                <a:buNone/>
                <a:tabLst/>
                <a:defRPr/>
              </a:pPr>
              <a:t>55</a:t>
            </a:fld>
            <a:endParaRPr kumimoji="1" lang="en-US" altLang="ja-JP"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sp>
        <p:nvSpPr>
          <p:cNvPr id="106499" name="Rectangle 2"/>
          <p:cNvSpPr>
            <a:spLocks noGrp="1" noRot="1" noChangeAspect="1" noChangeArrowheads="1" noTextEdit="1"/>
          </p:cNvSpPr>
          <p:nvPr>
            <p:ph type="sldImg"/>
          </p:nvPr>
        </p:nvSpPr>
        <p:spPr>
          <a:xfrm>
            <a:off x="995363" y="768350"/>
            <a:ext cx="5114925" cy="3836988"/>
          </a:xfrm>
          <a:ln/>
        </p:spPr>
      </p:sp>
      <p:sp>
        <p:nvSpPr>
          <p:cNvPr id="106500" name="Rectangle 3"/>
          <p:cNvSpPr>
            <a:spLocks noGrp="1" noChangeArrowheads="1"/>
          </p:cNvSpPr>
          <p:nvPr>
            <p:ph type="body" idx="1"/>
          </p:nvPr>
        </p:nvSpPr>
        <p:spPr>
          <a:xfrm>
            <a:off x="946150" y="4860925"/>
            <a:ext cx="5207000"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t>要約：式の抽象化と関数 類似した複数の 式 実行結果 関数 の定義と使用 同じ 実行結果になる 抽象化前 抽象化後。</a:t>
            </a:r>
          </a:p>
        </p:txBody>
      </p:sp>
    </p:spTree>
    <p:extLst>
      <p:ext uri="{BB962C8B-B14F-4D97-AF65-F5344CB8AC3E}">
        <p14:creationId xmlns:p14="http://schemas.microsoft.com/office/powerpoint/2010/main" val="20358031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要約：演習４ 関数を定義し使ってみる ページ５６，５７ 【 トピックス 】 trinket の利用 式の抽象化と関数 関数定義 def。</a:t>
            </a:r>
          </a:p>
        </p:txBody>
      </p:sp>
      <p:sp>
        <p:nvSpPr>
          <p:cNvPr id="4" name="Slide Number Placeholder 3"/>
          <p:cNvSpPr>
            <a:spLocks noGrp="1"/>
          </p:cNvSpPr>
          <p:nvPr>
            <p:ph type="sldNum" sz="quarter" idx="5"/>
          </p:nvPr>
        </p:nvSpPr>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要約：① trinket の次のページを開く https://trinket.io/python/68a090babf ② 実行結果が，次のように表示されることを確認。</a:t>
            </a:r>
          </a:p>
        </p:txBody>
      </p:sp>
      <p:sp>
        <p:nvSpPr>
          <p:cNvPr id="4" name="Slide Number Placeholder 3"/>
          <p:cNvSpPr>
            <a:spLocks noGrp="1"/>
          </p:cNvSpPr>
          <p:nvPr>
            <p:ph type="sldNum" sz="quarter" idx="5"/>
          </p:nvPr>
        </p:nvSpPr>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要約：全体まとめ</a:t>
            </a:r>
            <a:r>
              <a:rPr dirty="0"/>
              <a:t> </a:t>
            </a:r>
            <a:r>
              <a:rPr dirty="0" err="1"/>
              <a:t>プログラム実行の方法</a:t>
            </a:r>
            <a:r>
              <a:rPr dirty="0"/>
              <a:t> • </a:t>
            </a:r>
            <a:r>
              <a:rPr dirty="0" err="1"/>
              <a:t>通常実行</a:t>
            </a:r>
            <a:r>
              <a:rPr dirty="0"/>
              <a:t> : </a:t>
            </a:r>
            <a:r>
              <a:rPr dirty="0" err="1"/>
              <a:t>プログラムを最初から最後まで一度に実行</a:t>
            </a:r>
            <a:r>
              <a:rPr dirty="0"/>
              <a:t> • </a:t>
            </a:r>
            <a:r>
              <a:rPr dirty="0" err="1"/>
              <a:t>ステップ実行</a:t>
            </a:r>
            <a:r>
              <a:rPr dirty="0"/>
              <a:t> : </a:t>
            </a:r>
            <a:r>
              <a:rPr dirty="0" err="1"/>
              <a:t>プログラムを</a:t>
            </a:r>
            <a:r>
              <a:rPr dirty="0"/>
              <a:t> 1 </a:t>
            </a:r>
            <a:r>
              <a:rPr dirty="0" err="1"/>
              <a:t>行ずつ実行し、動作を細かく追跡</a:t>
            </a:r>
            <a:r>
              <a:rPr dirty="0"/>
              <a:t> </a:t>
            </a:r>
            <a:r>
              <a:rPr lang="en-US" dirty="0"/>
              <a:t>Python </a:t>
            </a:r>
            <a:r>
              <a:rPr dirty="0"/>
              <a:t> </a:t>
            </a:r>
            <a:r>
              <a:rPr dirty="0" err="1"/>
              <a:t>プログラムの基本構造</a:t>
            </a:r>
            <a:r>
              <a:rPr dirty="0"/>
              <a:t> • </a:t>
            </a:r>
            <a:r>
              <a:rPr dirty="0" err="1"/>
              <a:t>繰り返し</a:t>
            </a:r>
            <a:r>
              <a:rPr dirty="0"/>
              <a:t> : </a:t>
            </a:r>
            <a:r>
              <a:rPr dirty="0" err="1"/>
              <a:t>特定の処理を反復</a:t>
            </a:r>
            <a:r>
              <a:rPr dirty="0"/>
              <a:t> •  </a:t>
            </a:r>
            <a:r>
              <a:rPr dirty="0" err="1"/>
              <a:t>条件分岐</a:t>
            </a:r>
            <a:r>
              <a:rPr dirty="0"/>
              <a:t> : </a:t>
            </a:r>
            <a:r>
              <a:rPr dirty="0" err="1"/>
              <a:t>プログラムの流れを制御</a:t>
            </a:r>
            <a:r>
              <a:rPr dirty="0"/>
              <a:t> • </a:t>
            </a:r>
            <a:r>
              <a:rPr dirty="0" err="1"/>
              <a:t>入出力</a:t>
            </a:r>
            <a:r>
              <a:rPr dirty="0"/>
              <a:t> : input() </a:t>
            </a:r>
            <a:r>
              <a:rPr dirty="0" err="1"/>
              <a:t>で入力</a:t>
            </a:r>
            <a:r>
              <a:rPr dirty="0"/>
              <a:t>、 print() </a:t>
            </a:r>
            <a:r>
              <a:rPr dirty="0" err="1"/>
              <a:t>で表示</a:t>
            </a:r>
            <a:r>
              <a:rPr dirty="0"/>
              <a:t> </a:t>
            </a:r>
            <a:r>
              <a:rPr dirty="0" err="1"/>
              <a:t>抽象化と関数</a:t>
            </a:r>
            <a:r>
              <a:rPr dirty="0"/>
              <a:t> • </a:t>
            </a:r>
            <a:r>
              <a:rPr dirty="0" err="1"/>
              <a:t>式の抽象化</a:t>
            </a:r>
            <a:r>
              <a:rPr dirty="0"/>
              <a:t> : </a:t>
            </a:r>
            <a:r>
              <a:rPr dirty="0" err="1"/>
              <a:t>類似した複数の式を一つにまとめる</a:t>
            </a:r>
            <a:r>
              <a:rPr dirty="0"/>
              <a:t> •  </a:t>
            </a:r>
            <a:r>
              <a:rPr dirty="0" err="1"/>
              <a:t>関数定義</a:t>
            </a:r>
            <a:r>
              <a:rPr dirty="0"/>
              <a:t> : def </a:t>
            </a:r>
            <a:r>
              <a:rPr dirty="0" err="1"/>
              <a:t>キーワードを使用して</a:t>
            </a:r>
            <a:r>
              <a:rPr dirty="0"/>
              <a:t> </a:t>
            </a:r>
            <a:r>
              <a:rPr dirty="0" err="1"/>
              <a:t>式に名前をつける</a:t>
            </a:r>
            <a:r>
              <a:rPr dirty="0"/>
              <a:t> 例 : def foo(a):  return a * 1.1 </a:t>
            </a:r>
            <a:r>
              <a:rPr dirty="0" err="1"/>
              <a:t>抽象化と関数の利点</a:t>
            </a:r>
            <a:r>
              <a:rPr dirty="0"/>
              <a:t> ： </a:t>
            </a:r>
            <a:r>
              <a:rPr dirty="0" err="1"/>
              <a:t>同じ処理を何度も書く必要がなくなる</a:t>
            </a:r>
            <a:r>
              <a:rPr dirty="0"/>
              <a:t> 、 </a:t>
            </a:r>
            <a:r>
              <a:rPr dirty="0" err="1"/>
              <a:t>可読性の向上</a:t>
            </a:r>
            <a:r>
              <a:rPr dirty="0"/>
              <a:t>、  </a:t>
            </a:r>
            <a:r>
              <a:rPr dirty="0" err="1"/>
              <a:t>保守性の向上</a:t>
            </a:r>
            <a:r>
              <a:rPr dirty="0"/>
              <a:t> : </a:t>
            </a:r>
            <a:r>
              <a:rPr dirty="0" err="1"/>
              <a:t>変更が</a:t>
            </a:r>
            <a:r>
              <a:rPr dirty="0"/>
              <a:t> 1 </a:t>
            </a:r>
            <a:r>
              <a:rPr dirty="0" err="1"/>
              <a:t>箇所で済み、バグの防止にも貢献</a:t>
            </a:r>
            <a:r>
              <a:rPr dirty="0"/>
              <a:t> </a:t>
            </a:r>
            <a:r>
              <a:rPr dirty="0" err="1"/>
              <a:t>学習ツール</a:t>
            </a:r>
            <a:r>
              <a:rPr dirty="0"/>
              <a:t> • </a:t>
            </a:r>
            <a:r>
              <a:rPr dirty="0" err="1"/>
              <a:t>Trinket（</a:t>
            </a:r>
            <a:r>
              <a:rPr lang="en-US" dirty="0" err="1"/>
              <a:t>Python</a:t>
            </a:r>
            <a:r>
              <a:rPr lang="en-US" dirty="0"/>
              <a:t> </a:t>
            </a:r>
            <a:r>
              <a:rPr dirty="0" err="1"/>
              <a:t>などを実行できるオンライン｜学習環境</a:t>
            </a:r>
            <a:r>
              <a:rPr dirty="0"/>
              <a:t>） : </a:t>
            </a:r>
            <a:r>
              <a:rPr dirty="0" err="1"/>
              <a:t>オンラインでのプログラム実行と結果確認</a:t>
            </a:r>
            <a:r>
              <a:rPr dirty="0"/>
              <a:t> • </a:t>
            </a:r>
            <a:r>
              <a:rPr lang="en-US" dirty="0"/>
              <a:t>Python </a:t>
            </a:r>
            <a:r>
              <a:rPr dirty="0"/>
              <a:t> Tutor : </a:t>
            </a:r>
            <a:r>
              <a:rPr dirty="0" err="1"/>
              <a:t>プログラムの実行過程の視覚化とデバッグ</a:t>
            </a:r>
            <a:r>
              <a:rPr dirty="0"/>
              <a:t>。</a:t>
            </a:r>
          </a:p>
        </p:txBody>
      </p:sp>
      <p:sp>
        <p:nvSpPr>
          <p:cNvPr id="4" name="Slide Number Placeholder 3"/>
          <p:cNvSpPr>
            <a:spLocks noGrp="1"/>
          </p:cNvSpPr>
          <p:nvPr>
            <p:ph type="sldNum" sz="quarter" idx="5"/>
          </p:nvPr>
        </p:nvSpPr>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要約</a:t>
            </a:r>
            <a:r>
              <a:rPr dirty="0"/>
              <a:t>：① </a:t>
            </a:r>
            <a:r>
              <a:rPr dirty="0" err="1"/>
              <a:t>実践的スキルと思考力の向上</a:t>
            </a:r>
            <a:r>
              <a:rPr dirty="0"/>
              <a:t> 。 </a:t>
            </a:r>
            <a:r>
              <a:rPr lang="en-US" dirty="0"/>
              <a:t>Python </a:t>
            </a:r>
            <a:r>
              <a:rPr dirty="0"/>
              <a:t> </a:t>
            </a:r>
            <a:r>
              <a:rPr dirty="0" err="1"/>
              <a:t>プログラミングの基礎習得</a:t>
            </a:r>
            <a:r>
              <a:rPr dirty="0"/>
              <a:t>。</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要約：trinket</a:t>
            </a:r>
            <a:r>
              <a:rPr dirty="0"/>
              <a:t> </a:t>
            </a:r>
            <a:r>
              <a:rPr dirty="0" err="1"/>
              <a:t>Trinket（</a:t>
            </a:r>
            <a:r>
              <a:rPr lang="en-US" dirty="0" err="1"/>
              <a:t>Python</a:t>
            </a:r>
            <a:r>
              <a:rPr lang="en-US" dirty="0"/>
              <a:t> </a:t>
            </a:r>
            <a:r>
              <a:rPr dirty="0" err="1"/>
              <a:t>などを実行できるオンライン｜学習環境</a:t>
            </a:r>
            <a:r>
              <a:rPr dirty="0"/>
              <a:t>）  は </a:t>
            </a:r>
            <a:r>
              <a:rPr dirty="0" err="1"/>
              <a:t>オンライン</a:t>
            </a:r>
            <a:r>
              <a:rPr dirty="0"/>
              <a:t> の </a:t>
            </a:r>
            <a:r>
              <a:rPr lang="en-US" dirty="0"/>
              <a:t>Python </a:t>
            </a:r>
            <a:r>
              <a:rPr dirty="0"/>
              <a:t> 、 HTML </a:t>
            </a:r>
            <a:r>
              <a:rPr dirty="0" err="1"/>
              <a:t>等の</a:t>
            </a:r>
            <a:r>
              <a:rPr dirty="0"/>
              <a:t> </a:t>
            </a:r>
            <a:r>
              <a:rPr dirty="0" err="1"/>
              <a:t>学習サイト</a:t>
            </a:r>
            <a:r>
              <a:rPr dirty="0"/>
              <a:t> </a:t>
            </a:r>
            <a:r>
              <a:rPr dirty="0" err="1"/>
              <a:t>有料の機能と無料の機能がある</a:t>
            </a:r>
            <a:r>
              <a:rPr dirty="0"/>
              <a:t> </a:t>
            </a:r>
            <a:r>
              <a:rPr dirty="0" err="1"/>
              <a:t>自分が作成した</a:t>
            </a:r>
            <a:r>
              <a:rPr dirty="0"/>
              <a:t> </a:t>
            </a:r>
            <a:r>
              <a:rPr lang="en-US" dirty="0"/>
              <a:t>Python </a:t>
            </a:r>
            <a:r>
              <a:rPr dirty="0"/>
              <a:t> </a:t>
            </a:r>
            <a:r>
              <a:rPr dirty="0" err="1"/>
              <a:t>プログラムを公開し、他の人に実行してもらうことが可能</a:t>
            </a:r>
            <a:r>
              <a:rPr dirty="0"/>
              <a:t> （</a:t>
            </a:r>
            <a:r>
              <a:rPr dirty="0" err="1"/>
              <a:t>そのとき、書き替えて実行も可能</a:t>
            </a:r>
            <a:r>
              <a:rPr dirty="0"/>
              <a:t>） </a:t>
            </a:r>
            <a:r>
              <a:rPr lang="en-US" dirty="0"/>
              <a:t>Python </a:t>
            </a:r>
            <a:r>
              <a:rPr dirty="0"/>
              <a:t> </a:t>
            </a:r>
            <a:r>
              <a:rPr dirty="0" err="1"/>
              <a:t>の標準機能</a:t>
            </a:r>
            <a:r>
              <a:rPr dirty="0"/>
              <a:t> </a:t>
            </a:r>
            <a:r>
              <a:rPr dirty="0" err="1"/>
              <a:t>を登載、その他、次のモジュールやパッケージがインストール済み</a:t>
            </a:r>
            <a:r>
              <a:rPr dirty="0"/>
              <a:t> math, </a:t>
            </a:r>
            <a:r>
              <a:rPr dirty="0" err="1"/>
              <a:t>matplotlib.pyplot</a:t>
            </a:r>
            <a:r>
              <a:rPr dirty="0"/>
              <a:t> , </a:t>
            </a:r>
            <a:r>
              <a:rPr dirty="0" err="1"/>
              <a:t>numpy</a:t>
            </a:r>
            <a:r>
              <a:rPr dirty="0"/>
              <a:t> , operator, processing, </a:t>
            </a:r>
            <a:r>
              <a:rPr dirty="0" err="1"/>
              <a:t>pygal</a:t>
            </a:r>
            <a:r>
              <a:rPr dirty="0"/>
              <a:t> , random, re, string, time, turtle, </a:t>
            </a:r>
            <a:r>
              <a:rPr dirty="0" err="1"/>
              <a:t>urllib.request</a:t>
            </a:r>
            <a:r>
              <a:rPr dirty="0"/>
              <a:t>。</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err="1"/>
              <a:t>要約：trinket</a:t>
            </a:r>
            <a:r>
              <a:rPr dirty="0"/>
              <a:t>  は </a:t>
            </a:r>
            <a:r>
              <a:rPr lang="en-US" dirty="0"/>
              <a:t>Python </a:t>
            </a:r>
            <a:r>
              <a:rPr dirty="0"/>
              <a:t>, HTML </a:t>
            </a:r>
            <a:r>
              <a:rPr dirty="0" err="1"/>
              <a:t>などのプログラムを書き実行できる</a:t>
            </a:r>
            <a:r>
              <a:rPr dirty="0"/>
              <a:t> </a:t>
            </a:r>
            <a:r>
              <a:rPr dirty="0" err="1"/>
              <a:t>サイト</a:t>
            </a:r>
            <a:r>
              <a:rPr dirty="0"/>
              <a:t> https://trinket.io/python/cdc4896571 </a:t>
            </a:r>
            <a:r>
              <a:rPr dirty="0" err="1"/>
              <a:t>のように、違うプログラムには違う</a:t>
            </a:r>
            <a:r>
              <a:rPr dirty="0"/>
              <a:t> URL </a:t>
            </a:r>
            <a:r>
              <a:rPr dirty="0" err="1"/>
              <a:t>が割り当てられる</a:t>
            </a:r>
            <a:r>
              <a:rPr dirty="0"/>
              <a:t> </a:t>
            </a:r>
            <a:r>
              <a:rPr dirty="0" err="1"/>
              <a:t>実行が開始しないときは</a:t>
            </a:r>
            <a:r>
              <a:rPr dirty="0"/>
              <a:t>、「 </a:t>
            </a:r>
            <a:r>
              <a:rPr dirty="0" err="1"/>
              <a:t>実行ボタン</a:t>
            </a:r>
            <a:r>
              <a:rPr dirty="0"/>
              <a:t> 」で </a:t>
            </a:r>
            <a:r>
              <a:rPr dirty="0" err="1"/>
              <a:t>実行</a:t>
            </a:r>
            <a:r>
              <a:rPr dirty="0"/>
              <a:t> </a:t>
            </a:r>
            <a:r>
              <a:rPr dirty="0" err="1"/>
              <a:t>ソースコードを</a:t>
            </a:r>
            <a:r>
              <a:rPr dirty="0"/>
              <a:t> </a:t>
            </a:r>
            <a:r>
              <a:rPr dirty="0" err="1"/>
              <a:t>書き替えて再度実行</a:t>
            </a:r>
            <a:r>
              <a:rPr dirty="0"/>
              <a:t> </a:t>
            </a:r>
            <a:r>
              <a:rPr dirty="0" err="1"/>
              <a:t>することも可能</a:t>
            </a:r>
            <a:r>
              <a:rPr dirty="0"/>
              <a:t> trinket </a:t>
            </a:r>
            <a:r>
              <a:rPr dirty="0" err="1"/>
              <a:t>でのプログラム実行</a:t>
            </a:r>
            <a:r>
              <a:rPr dirty="0"/>
              <a:t> </a:t>
            </a:r>
            <a:r>
              <a:rPr dirty="0" err="1"/>
              <a:t>ソースコードの</a:t>
            </a:r>
            <a:r>
              <a:rPr dirty="0"/>
              <a:t> </a:t>
            </a:r>
            <a:r>
              <a:rPr dirty="0" err="1"/>
              <a:t>メイン画面</a:t>
            </a:r>
            <a:r>
              <a:rPr dirty="0"/>
              <a:t> </a:t>
            </a:r>
            <a:r>
              <a:rPr dirty="0" err="1"/>
              <a:t>実行結果</a:t>
            </a:r>
            <a:r>
              <a:rPr dirty="0"/>
              <a:t> </a:t>
            </a:r>
            <a:r>
              <a:rPr dirty="0" err="1"/>
              <a:t>実行</a:t>
            </a:r>
            <a:r>
              <a:rPr dirty="0"/>
              <a:t>、 STOP </a:t>
            </a:r>
            <a:r>
              <a:rPr dirty="0" err="1"/>
              <a:t>ボタン</a:t>
            </a:r>
            <a:r>
              <a:rPr dirty="0"/>
              <a:t>。</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要約：12-1.  for による繰り返し。</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要約：タートルグラフィックス カーソルを使って絵を描く タートルグラフィックス を用いた演習により、 プログラムによって図形を描画 する． それを通して、プログラムの 動作を視覚的に理解 論理的思考力や課題解決力の向上にもつながる  ( ０ , 0)  ( ０ , 100)  (100, 0) タートルグラフィックスの機能をインポートする「import turtle」が必要。</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85295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63150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3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266996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1308AAC-77C1-4008-9465-32B322AA2FD1}" type="datetime1">
              <a:rPr kumimoji="1" lang="ja-JP" altLang="en-US" smtClean="0"/>
              <a:t>2025/5/23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DD4950-D159-4EF1-90C3-DB06CAAE7C11}" type="slidenum">
              <a:rPr kumimoji="1" lang="ja-JP" altLang="en-US" smtClean="0"/>
              <a:t>‹#›</a:t>
            </a:fld>
            <a:endParaRPr kumimoji="1" lang="ja-JP" altLang="en-US"/>
          </a:p>
        </p:txBody>
      </p:sp>
    </p:spTree>
    <p:extLst>
      <p:ext uri="{BB962C8B-B14F-4D97-AF65-F5344CB8AC3E}">
        <p14:creationId xmlns:p14="http://schemas.microsoft.com/office/powerpoint/2010/main" val="850399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2025/5/23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2025/5/23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35973848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cc/cs/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rinket.io/python/895c3ea5b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trinket.io/python/0d8dbc113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pythontuto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trinket.io/python/bdca234a3e" TargetMode="External"/><Relationship Id="rId7"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hyperlink" Target="https://trinket.io/python/3b490869e4"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s://trinket.io/python/68a090bab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rinket.io/python/cdc489657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8000" y="1122363"/>
            <a:ext cx="8267700" cy="2387600"/>
          </a:xfrm>
        </p:spPr>
        <p:txBody>
          <a:bodyPr>
            <a:noAutofit/>
          </a:bodyPr>
          <a:lstStyle/>
          <a:p>
            <a:r>
              <a:rPr lang="en-US" altLang="ja-JP" dirty="0"/>
              <a:t>cs-12.</a:t>
            </a:r>
            <a:r>
              <a:rPr lang="ja-JP" altLang="en-US" dirty="0"/>
              <a:t>変数，入力と出力，関数</a:t>
            </a:r>
            <a:br>
              <a:rPr lang="en-US" altLang="ja-JP" dirty="0"/>
            </a:br>
            <a:endParaRPr lang="ja-JP" altLang="en-US" dirty="0"/>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54368" y="3361982"/>
            <a:ext cx="6858000" cy="1655762"/>
          </a:xfrm>
        </p:spPr>
        <p:txBody>
          <a:bodyPr>
            <a:noAutofit/>
          </a:bodyPr>
          <a:lstStyle/>
          <a:p>
            <a:r>
              <a:rPr lang="ja-JP" altLang="en-US" dirty="0"/>
              <a:t>（コンピューターサイエンス）</a:t>
            </a:r>
            <a:endParaRPr lang="en-US" altLang="ja-JP" dirty="0"/>
          </a:p>
          <a:p>
            <a:r>
              <a:rPr lang="en-US" altLang="ja-JP" dirty="0"/>
              <a:t>URL:</a:t>
            </a:r>
            <a:r>
              <a:rPr lang="en-US" altLang="ja-JP" dirty="0">
                <a:hlinkClick r:id="rId3"/>
              </a:rPr>
              <a:t>https://www.kkaneko.jp/cc/cs/index.html</a:t>
            </a:r>
            <a:endParaRPr lang="en-US" altLang="ja-JP" dirty="0"/>
          </a:p>
          <a:p>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a:t>
            </a:fld>
            <a:endParaRPr lang="ja-JP" altLang="en-US" dirty="0"/>
          </a:p>
        </p:txBody>
      </p:sp>
      <p:sp>
        <p:nvSpPr>
          <p:cNvPr id="9" name="正方形/長方形 8"/>
          <p:cNvSpPr/>
          <p:nvPr/>
        </p:nvSpPr>
        <p:spPr>
          <a:xfrm>
            <a:off x="3875482" y="4869762"/>
            <a:ext cx="1415772" cy="461665"/>
          </a:xfrm>
          <a:prstGeom prst="rect">
            <a:avLst/>
          </a:prstGeom>
        </p:spPr>
        <p:txBody>
          <a:bodyPr wrap="none">
            <a:noAutofit/>
          </a:bodyPr>
          <a:lstStyle/>
          <a:p>
            <a:pPr algn="ctr"/>
            <a:r>
              <a:rPr lang="ja-JP" altLang="en-US" sz="2400" dirty="0">
                <a:latin typeface="Arial" panose="020B0604020202020204" pitchFamily="34" charset="0"/>
                <a:ea typeface="メイリオ" panose="020B0604030504040204" pitchFamily="50" charset="-128"/>
              </a:rPr>
              <a:t>金子邦彦</a:t>
            </a:r>
          </a:p>
        </p:txBody>
      </p:sp>
      <p:pic>
        <p:nvPicPr>
          <p:cNvPr id="7" name="Picture 2" descr="https://mirrors.creativecommons.org/presskit/buttons/88x31/png/by-nc-sa.e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4047DBB5-87E7-41C0-8239-B092FFAB7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Tree>
    <p:extLst>
      <p:ext uri="{BB962C8B-B14F-4D97-AF65-F5344CB8AC3E}">
        <p14:creationId xmlns:p14="http://schemas.microsoft.com/office/powerpoint/2010/main" val="158132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D7A77E-DAAB-1413-DAE9-3470148D2BD0}"/>
              </a:ext>
            </a:extLst>
          </p:cNvPr>
          <p:cNvSpPr>
            <a:spLocks noGrp="1"/>
          </p:cNvSpPr>
          <p:nvPr>
            <p:ph type="title"/>
          </p:nvPr>
        </p:nvSpPr>
        <p:spPr/>
        <p:txBody>
          <a:bodyPr>
            <a:normAutofit fontScale="90000"/>
          </a:bodyPr>
          <a:lstStyle/>
          <a:p>
            <a:r>
              <a:rPr kumimoji="1" lang="ja-JP" altLang="en-US" dirty="0"/>
              <a:t>タートルグラフィックス入門</a:t>
            </a:r>
          </a:p>
        </p:txBody>
      </p:sp>
      <p:sp>
        <p:nvSpPr>
          <p:cNvPr id="3" name="コンテンツ プレースホルダー 2">
            <a:extLst>
              <a:ext uri="{FF2B5EF4-FFF2-40B4-BE49-F238E27FC236}">
                <a16:creationId xmlns:a16="http://schemas.microsoft.com/office/drawing/2014/main" id="{52EA5173-DBF6-2E24-2F25-0E7E1C3247E0}"/>
              </a:ext>
            </a:extLst>
          </p:cNvPr>
          <p:cNvSpPr>
            <a:spLocks noGrp="1"/>
          </p:cNvSpPr>
          <p:nvPr>
            <p:ph idx="1"/>
          </p:nvPr>
        </p:nvSpPr>
        <p:spPr>
          <a:xfrm>
            <a:off x="321845" y="846252"/>
            <a:ext cx="8461208" cy="5836719"/>
          </a:xfrm>
        </p:spPr>
        <p:txBody>
          <a:bodyPr>
            <a:normAutofit lnSpcReduction="10000"/>
          </a:bodyPr>
          <a:lstStyle/>
          <a:p>
            <a:pPr marL="0" indent="0">
              <a:buNone/>
            </a:pPr>
            <a:endParaRPr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r>
              <a:rPr kumimoji="1" lang="ja-JP" altLang="en-US" sz="2400" dirty="0"/>
              <a:t>主なメソッド</a:t>
            </a:r>
            <a:endParaRPr kumimoji="1" lang="en-US" altLang="ja-JP" sz="2400" dirty="0"/>
          </a:p>
          <a:p>
            <a:r>
              <a:rPr lang="en-US" altLang="ja-JP" sz="2400" b="1" dirty="0" err="1"/>
              <a:t>goto</a:t>
            </a:r>
            <a:r>
              <a:rPr lang="ja-JP" altLang="en-US" sz="2400" dirty="0"/>
              <a:t>（＜横方向の値＞，</a:t>
            </a:r>
            <a:r>
              <a:rPr lang="en-US" altLang="ja-JP" sz="2400" dirty="0"/>
              <a:t>&lt;</a:t>
            </a:r>
            <a:r>
              <a:rPr lang="ja-JP" altLang="en-US" sz="2400" dirty="0"/>
              <a:t>縦方向の値</a:t>
            </a:r>
            <a:r>
              <a:rPr lang="en-US" altLang="ja-JP" sz="2400" dirty="0"/>
              <a:t>&gt;</a:t>
            </a:r>
            <a:r>
              <a:rPr lang="ja-JP" altLang="en-US" sz="2400" dirty="0"/>
              <a:t>）</a:t>
            </a:r>
            <a:r>
              <a:rPr lang="ja-JP" altLang="en-US" sz="2400" b="1" dirty="0"/>
              <a:t>移動</a:t>
            </a:r>
            <a:endParaRPr kumimoji="1" lang="en-US" altLang="ja-JP" sz="2400" b="1" dirty="0"/>
          </a:p>
          <a:p>
            <a:r>
              <a:rPr kumimoji="1" lang="en-US" altLang="ja-JP" sz="2400" b="1" dirty="0"/>
              <a:t>forward</a:t>
            </a:r>
            <a:r>
              <a:rPr kumimoji="1" lang="en-US" altLang="ja-JP" sz="2400" dirty="0"/>
              <a:t>(</a:t>
            </a:r>
            <a:r>
              <a:rPr kumimoji="1" lang="ja-JP" altLang="en-US" sz="2400" dirty="0"/>
              <a:t>＜移動量＞</a:t>
            </a:r>
            <a:r>
              <a:rPr kumimoji="1" lang="en-US" altLang="ja-JP" sz="2400" dirty="0"/>
              <a:t>)</a:t>
            </a:r>
            <a:r>
              <a:rPr lang="ja-JP" altLang="en-US" sz="2400" b="1" dirty="0"/>
              <a:t>前進</a:t>
            </a:r>
            <a:endParaRPr kumimoji="1" lang="en-US" altLang="ja-JP" sz="2400" b="1" dirty="0"/>
          </a:p>
          <a:p>
            <a:r>
              <a:rPr lang="en-US" altLang="ja-JP" sz="2400" b="1" dirty="0" err="1"/>
              <a:t>backword</a:t>
            </a:r>
            <a:r>
              <a:rPr lang="en-US" altLang="ja-JP" sz="2400" dirty="0"/>
              <a:t>(</a:t>
            </a:r>
            <a:r>
              <a:rPr kumimoji="1" lang="ja-JP" altLang="en-US" sz="2400" dirty="0"/>
              <a:t>＜移動量＞</a:t>
            </a:r>
            <a:r>
              <a:rPr lang="en-US" altLang="ja-JP" sz="2400" dirty="0"/>
              <a:t>)</a:t>
            </a:r>
            <a:r>
              <a:rPr lang="ja-JP" altLang="en-US" sz="2400" b="1" dirty="0"/>
              <a:t>後退</a:t>
            </a:r>
            <a:endParaRPr lang="en-US" altLang="ja-JP" sz="2400" b="1" dirty="0"/>
          </a:p>
          <a:p>
            <a:r>
              <a:rPr kumimoji="1" lang="en-US" altLang="ja-JP" sz="2400" b="1" dirty="0"/>
              <a:t>right</a:t>
            </a:r>
            <a:r>
              <a:rPr kumimoji="1" lang="en-US" altLang="ja-JP" sz="2400" dirty="0"/>
              <a:t>(</a:t>
            </a:r>
            <a:r>
              <a:rPr kumimoji="1" lang="ja-JP" altLang="en-US" sz="2400" dirty="0"/>
              <a:t>＜角度＞</a:t>
            </a:r>
            <a:r>
              <a:rPr kumimoji="1" lang="en-US" altLang="ja-JP" sz="2400" dirty="0"/>
              <a:t>)</a:t>
            </a:r>
            <a:r>
              <a:rPr kumimoji="1" lang="ja-JP" altLang="en-US" sz="2400" b="1" dirty="0"/>
              <a:t>右回りに回転</a:t>
            </a:r>
            <a:endParaRPr kumimoji="1" lang="en-US" altLang="ja-JP" sz="2400" b="1" dirty="0"/>
          </a:p>
          <a:p>
            <a:r>
              <a:rPr lang="en-US" altLang="ja-JP" sz="2400" b="1" dirty="0"/>
              <a:t>left</a:t>
            </a:r>
            <a:r>
              <a:rPr lang="en-US" altLang="ja-JP" sz="2400" dirty="0"/>
              <a:t>(</a:t>
            </a:r>
            <a:r>
              <a:rPr kumimoji="1" lang="ja-JP" altLang="en-US" sz="2400" dirty="0"/>
              <a:t>＜角度＞</a:t>
            </a:r>
            <a:r>
              <a:rPr lang="en-US" altLang="ja-JP" sz="2400" dirty="0"/>
              <a:t>)</a:t>
            </a:r>
            <a:r>
              <a:rPr lang="ja-JP" altLang="en-US" sz="2400" b="1" dirty="0"/>
              <a:t>左回りに回転</a:t>
            </a:r>
            <a:endParaRPr kumimoji="1" lang="ja-JP" altLang="en-US" sz="2400" b="1" dirty="0"/>
          </a:p>
        </p:txBody>
      </p:sp>
      <p:sp>
        <p:nvSpPr>
          <p:cNvPr id="4" name="スライド番号プレースホルダー 3">
            <a:extLst>
              <a:ext uri="{FF2B5EF4-FFF2-40B4-BE49-F238E27FC236}">
                <a16:creationId xmlns:a16="http://schemas.microsoft.com/office/drawing/2014/main" id="{24522B42-52AF-D0AE-19E0-30F31420573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82EE38D8-2560-84FF-BA1D-CE49A63D38CA}"/>
              </a:ext>
            </a:extLst>
          </p:cNvPr>
          <p:cNvPicPr>
            <a:picLocks noChangeAspect="1"/>
          </p:cNvPicPr>
          <p:nvPr/>
        </p:nvPicPr>
        <p:blipFill>
          <a:blip r:embed="rId3"/>
          <a:stretch>
            <a:fillRect/>
          </a:stretch>
        </p:blipFill>
        <p:spPr>
          <a:xfrm>
            <a:off x="162427" y="1158037"/>
            <a:ext cx="4834994" cy="1391893"/>
          </a:xfrm>
          <a:prstGeom prst="rect">
            <a:avLst/>
          </a:prstGeom>
        </p:spPr>
      </p:pic>
      <p:sp>
        <p:nvSpPr>
          <p:cNvPr id="6" name="正方形/長方形 5">
            <a:extLst>
              <a:ext uri="{FF2B5EF4-FFF2-40B4-BE49-F238E27FC236}">
                <a16:creationId xmlns:a16="http://schemas.microsoft.com/office/drawing/2014/main" id="{4F3295F0-DAA2-E5B8-D5E6-7D03D6F99D30}"/>
              </a:ext>
            </a:extLst>
          </p:cNvPr>
          <p:cNvSpPr/>
          <p:nvPr/>
        </p:nvSpPr>
        <p:spPr>
          <a:xfrm>
            <a:off x="1344284" y="1905348"/>
            <a:ext cx="2396625" cy="3175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C2108F82-D59C-1882-5454-4418B783BC0E}"/>
              </a:ext>
            </a:extLst>
          </p:cNvPr>
          <p:cNvSpPr/>
          <p:nvPr/>
        </p:nvSpPr>
        <p:spPr>
          <a:xfrm>
            <a:off x="1344283" y="2232429"/>
            <a:ext cx="2396625" cy="3175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FB14F909-DDA9-569C-9BB0-57505D5528AF}"/>
              </a:ext>
            </a:extLst>
          </p:cNvPr>
          <p:cNvSpPr/>
          <p:nvPr/>
        </p:nvSpPr>
        <p:spPr>
          <a:xfrm>
            <a:off x="960239" y="1587847"/>
            <a:ext cx="307737" cy="317502"/>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70AD47">
                  <a:lumMod val="60000"/>
                  <a:lumOff val="40000"/>
                </a:srgbClr>
              </a:solidFill>
              <a:effectLst/>
              <a:uLnTx/>
              <a:uFillTx/>
              <a:latin typeface="Calibri"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5162B31F-C123-AD29-50E4-380E6D0C8380}"/>
              </a:ext>
            </a:extLst>
          </p:cNvPr>
          <p:cNvSpPr/>
          <p:nvPr/>
        </p:nvSpPr>
        <p:spPr>
          <a:xfrm>
            <a:off x="960238" y="1905347"/>
            <a:ext cx="307737" cy="317502"/>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70AD47">
                  <a:lumMod val="60000"/>
                  <a:lumOff val="40000"/>
                </a:srgbClr>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D6BB4677-D97B-094C-21E5-A2C7C13C1D04}"/>
              </a:ext>
            </a:extLst>
          </p:cNvPr>
          <p:cNvSpPr/>
          <p:nvPr/>
        </p:nvSpPr>
        <p:spPr>
          <a:xfrm>
            <a:off x="960237" y="2222847"/>
            <a:ext cx="307737" cy="317502"/>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70AD47">
                  <a:lumMod val="60000"/>
                  <a:lumOff val="40000"/>
                </a:srgbClr>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A2847A5E-170C-7490-B4DF-C67705BF5409}"/>
              </a:ext>
            </a:extLst>
          </p:cNvPr>
          <p:cNvSpPr txBox="1"/>
          <p:nvPr/>
        </p:nvSpPr>
        <p:spPr>
          <a:xfrm>
            <a:off x="2131077" y="2587420"/>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メソッド</a:t>
            </a:r>
          </a:p>
        </p:txBody>
      </p:sp>
      <p:sp>
        <p:nvSpPr>
          <p:cNvPr id="20" name="テキスト ボックス 19">
            <a:extLst>
              <a:ext uri="{FF2B5EF4-FFF2-40B4-BE49-F238E27FC236}">
                <a16:creationId xmlns:a16="http://schemas.microsoft.com/office/drawing/2014/main" id="{71907377-75BD-74F3-2C86-80D98B5CEC37}"/>
              </a:ext>
            </a:extLst>
          </p:cNvPr>
          <p:cNvSpPr txBox="1"/>
          <p:nvPr/>
        </p:nvSpPr>
        <p:spPr>
          <a:xfrm>
            <a:off x="99752" y="2683997"/>
            <a:ext cx="2031325"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70AD47">
                    <a:lumMod val="75000"/>
                  </a:srgbClr>
                </a:solidFill>
                <a:effectLst/>
                <a:uLnTx/>
                <a:uFillTx/>
                <a:latin typeface="Calibri" panose="020F0502020204030204"/>
                <a:ea typeface="游ゴシック" panose="020B0400000000000000" pitchFamily="50" charset="-128"/>
                <a:cs typeface="+mn-cs"/>
              </a:rPr>
              <a:t>オブジェクト</a:t>
            </a:r>
          </a:p>
        </p:txBody>
      </p:sp>
      <p:sp>
        <p:nvSpPr>
          <p:cNvPr id="21" name="コンテンツ プレースホルダー 2">
            <a:extLst>
              <a:ext uri="{FF2B5EF4-FFF2-40B4-BE49-F238E27FC236}">
                <a16:creationId xmlns:a16="http://schemas.microsoft.com/office/drawing/2014/main" id="{236AFE9D-F94B-D32E-8540-F93E1A91D3BC}"/>
              </a:ext>
            </a:extLst>
          </p:cNvPr>
          <p:cNvSpPr txBox="1">
            <a:spLocks/>
          </p:cNvSpPr>
          <p:nvPr/>
        </p:nvSpPr>
        <p:spPr>
          <a:xfrm>
            <a:off x="4523874" y="1196542"/>
            <a:ext cx="4258252" cy="244124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400" b="1" i="0" u="none" strike="noStrike" kern="1200" cap="none" spc="0" normalizeH="0" baseline="0" noProof="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メソッド</a:t>
            </a:r>
            <a:r>
              <a:rPr kumimoji="1" lang="ja-JP" altLang="en-US" sz="24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は，オブジェクトが持つ機能を呼び出すためのもの</a:t>
            </a:r>
            <a:endParaRPr kumimoji="1" lang="en-US" altLang="ja-JP" sz="24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a:t>
            </a:r>
            <a:r>
              <a:rPr kumimoji="1" lang="en-US" altLang="ja-JP" sz="2400" b="1"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goto</a:t>
            </a:r>
            <a:r>
              <a:rPr kumimoji="1" lang="ja-JP" altLang="en-US" sz="24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kumimoji="1" lang="ja-JP" altLang="en-US" sz="2400" b="1"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指定した座標への移動</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40440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60E2BAD-9A81-38A6-726F-7C0F2D8B21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4" name="図 3">
            <a:extLst>
              <a:ext uri="{FF2B5EF4-FFF2-40B4-BE49-F238E27FC236}">
                <a16:creationId xmlns:a16="http://schemas.microsoft.com/office/drawing/2014/main" id="{282F0EEF-7EF2-6E6B-3C6B-8AEDAFB0BDDF}"/>
              </a:ext>
            </a:extLst>
          </p:cNvPr>
          <p:cNvPicPr>
            <a:picLocks noChangeAspect="1"/>
          </p:cNvPicPr>
          <p:nvPr/>
        </p:nvPicPr>
        <p:blipFill>
          <a:blip r:embed="rId3"/>
          <a:stretch>
            <a:fillRect/>
          </a:stretch>
        </p:blipFill>
        <p:spPr>
          <a:xfrm>
            <a:off x="1658706" y="1548660"/>
            <a:ext cx="5826588" cy="4684749"/>
          </a:xfrm>
          <a:prstGeom prst="rect">
            <a:avLst/>
          </a:prstGeom>
          <a:ln>
            <a:solidFill>
              <a:schemeClr val="accent1"/>
            </a:solidFill>
          </a:ln>
        </p:spPr>
      </p:pic>
      <p:cxnSp>
        <p:nvCxnSpPr>
          <p:cNvPr id="6" name="直線矢印コネクタ 5">
            <a:extLst>
              <a:ext uri="{FF2B5EF4-FFF2-40B4-BE49-F238E27FC236}">
                <a16:creationId xmlns:a16="http://schemas.microsoft.com/office/drawing/2014/main" id="{DE6905A4-520C-E8AF-AE4F-2F37779DE85E}"/>
              </a:ext>
            </a:extLst>
          </p:cNvPr>
          <p:cNvCxnSpPr/>
          <p:nvPr/>
        </p:nvCxnSpPr>
        <p:spPr>
          <a:xfrm>
            <a:off x="1121658" y="3904509"/>
            <a:ext cx="6900684"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D4733D1F-107D-6283-D382-A3B0B0AE594F}"/>
              </a:ext>
            </a:extLst>
          </p:cNvPr>
          <p:cNvCxnSpPr>
            <a:cxnSpLocks/>
          </p:cNvCxnSpPr>
          <p:nvPr/>
        </p:nvCxnSpPr>
        <p:spPr>
          <a:xfrm flipV="1">
            <a:off x="4474458" y="1362959"/>
            <a:ext cx="0" cy="49228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44387F1A-AE97-AAE8-0C9B-02DB3BE5D711}"/>
              </a:ext>
            </a:extLst>
          </p:cNvPr>
          <p:cNvSpPr txBox="1"/>
          <p:nvPr/>
        </p:nvSpPr>
        <p:spPr>
          <a:xfrm>
            <a:off x="2010867" y="4552923"/>
            <a:ext cx="2309357"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亀（タール）の最初の位置は</a:t>
            </a:r>
            <a:r>
              <a:rPr kumimoji="0"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(0, 0)</a:t>
            </a:r>
            <a:endParaRPr kumimoji="0"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8E6BB04C-8851-F4F4-BA81-1745B8D18903}"/>
              </a:ext>
            </a:extLst>
          </p:cNvPr>
          <p:cNvSpPr txBox="1"/>
          <p:nvPr/>
        </p:nvSpPr>
        <p:spPr>
          <a:xfrm>
            <a:off x="6303535" y="4061991"/>
            <a:ext cx="306906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a:t>
            </a: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プラスの数</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0)</a:t>
            </a:r>
            <a:endParaRPr kumimoji="0" lang="ja-JP" altLang="en-US" sz="24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0499CA41-1B45-C259-5E42-A51E0413F172}"/>
              </a:ext>
            </a:extLst>
          </p:cNvPr>
          <p:cNvSpPr txBox="1"/>
          <p:nvPr/>
        </p:nvSpPr>
        <p:spPr>
          <a:xfrm>
            <a:off x="96481" y="3969141"/>
            <a:ext cx="306906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a:t>
            </a: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マイナスの数</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0)</a:t>
            </a:r>
            <a:endParaRPr kumimoji="0" lang="ja-JP" altLang="en-US" sz="24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FBF505DD-9DED-3887-7933-61FF5CA34B06}"/>
              </a:ext>
            </a:extLst>
          </p:cNvPr>
          <p:cNvSpPr txBox="1"/>
          <p:nvPr/>
        </p:nvSpPr>
        <p:spPr>
          <a:xfrm>
            <a:off x="4416229" y="1587230"/>
            <a:ext cx="306906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(0,</a:t>
            </a: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プラスの数</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a:t>
            </a:r>
            <a:endParaRPr kumimoji="0" lang="ja-JP" altLang="en-US" sz="24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694797BE-FBC5-A402-17E8-8E72B4889A69}"/>
              </a:ext>
            </a:extLst>
          </p:cNvPr>
          <p:cNvSpPr txBox="1"/>
          <p:nvPr/>
        </p:nvSpPr>
        <p:spPr>
          <a:xfrm>
            <a:off x="4416228" y="5740286"/>
            <a:ext cx="306906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(0,</a:t>
            </a: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マイナスの数</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a:t>
            </a:r>
            <a:endParaRPr kumimoji="0" lang="ja-JP" altLang="en-US" sz="24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5" name="コンテンツ プレースホルダー 2">
            <a:extLst>
              <a:ext uri="{FF2B5EF4-FFF2-40B4-BE49-F238E27FC236}">
                <a16:creationId xmlns:a16="http://schemas.microsoft.com/office/drawing/2014/main" id="{3B3191FD-A99E-67F2-1291-CA4EAAE4EBC6}"/>
              </a:ext>
            </a:extLst>
          </p:cNvPr>
          <p:cNvSpPr txBox="1">
            <a:spLocks/>
          </p:cNvSpPr>
          <p:nvPr/>
        </p:nvSpPr>
        <p:spPr>
          <a:xfrm>
            <a:off x="185624" y="90361"/>
            <a:ext cx="8461208" cy="5333166"/>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Abadi" panose="020B0604020104020204" pitchFamily="34" charset="0"/>
              <a:ea typeface="メイリオ" panose="020B0604030504040204" pitchFamily="50" charset="-128"/>
              <a:cs typeface="Segoe UI" panose="020B0502040204020203" pitchFamily="34" charset="0"/>
            </a:endParaRPr>
          </a:p>
        </p:txBody>
      </p:sp>
      <p:sp>
        <p:nvSpPr>
          <p:cNvPr id="2" name="コンテンツ プレースホルダー 2">
            <a:extLst>
              <a:ext uri="{FF2B5EF4-FFF2-40B4-BE49-F238E27FC236}">
                <a16:creationId xmlns:a16="http://schemas.microsoft.com/office/drawing/2014/main" id="{1BC8CB53-AC37-27B5-A369-6A5180D947EC}"/>
              </a:ext>
            </a:extLst>
          </p:cNvPr>
          <p:cNvSpPr txBox="1">
            <a:spLocks/>
          </p:cNvSpPr>
          <p:nvPr/>
        </p:nvSpPr>
        <p:spPr>
          <a:xfrm>
            <a:off x="344520" y="240911"/>
            <a:ext cx="7382136" cy="106172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メソッド</a:t>
            </a:r>
            <a:r>
              <a:rPr kumimoji="1" lang="en-US" altLang="ja-JP" sz="2400" b="1" i="0" u="none" strike="noStrike" kern="1200" cap="none" spc="0" normalizeH="0" baseline="0" noProof="0" dirty="0" err="1">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goto</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の引数となる</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縦方向の値と，横方向の値</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120208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演習１</a:t>
            </a:r>
            <a:br>
              <a:rPr lang="en-US" altLang="ja-JP" dirty="0"/>
            </a:br>
            <a:r>
              <a:rPr lang="en-US" altLang="ja-JP" dirty="0"/>
              <a:t>for</a:t>
            </a:r>
            <a:r>
              <a:rPr lang="ja-JP" altLang="en-US" dirty="0"/>
              <a:t>による繰り返し</a:t>
            </a:r>
            <a:endParaRPr lang="ja-JP" altLang="en-US" b="1" dirty="0"/>
          </a:p>
        </p:txBody>
      </p:sp>
      <p:sp>
        <p:nvSpPr>
          <p:cNvPr id="3" name="コンテンツ プレースホルダー 2"/>
          <p:cNvSpPr>
            <a:spLocks noGrp="1"/>
          </p:cNvSpPr>
          <p:nvPr>
            <p:ph idx="1"/>
          </p:nvPr>
        </p:nvSpPr>
        <p:spPr>
          <a:xfrm>
            <a:off x="3724073" y="2027321"/>
            <a:ext cx="4939867" cy="4626141"/>
          </a:xfrm>
        </p:spPr>
        <p:txBody>
          <a:bodyPr>
            <a:normAutofit/>
          </a:bodyPr>
          <a:lstStyle/>
          <a:p>
            <a:pPr marL="0" indent="0">
              <a:spcAft>
                <a:spcPts val="600"/>
              </a:spcAft>
              <a:buNone/>
            </a:pPr>
            <a:r>
              <a:rPr lang="ja-JP" altLang="en-US" sz="2400" b="1" dirty="0"/>
              <a:t>ページ１２～１４</a:t>
            </a: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trinket</a:t>
            </a:r>
            <a:r>
              <a:rPr lang="ja-JP" altLang="en-US" b="1" dirty="0"/>
              <a:t>の利用</a:t>
            </a:r>
            <a:endParaRPr lang="en-US" altLang="ja-JP" b="1" dirty="0"/>
          </a:p>
          <a:p>
            <a:pPr lvl="1">
              <a:spcAft>
                <a:spcPts val="600"/>
              </a:spcAft>
            </a:pPr>
            <a:r>
              <a:rPr lang="en-US" altLang="ja-JP" b="1" dirty="0"/>
              <a:t>for</a:t>
            </a:r>
            <a:r>
              <a:rPr lang="ja-JP" altLang="en-US" b="1" dirty="0"/>
              <a:t>による繰り返し</a:t>
            </a:r>
            <a:endParaRPr lang="en-US" altLang="ja-JP" b="1" dirty="0"/>
          </a:p>
          <a:p>
            <a:pPr marL="457200" lvl="1" indent="0">
              <a:spcAft>
                <a:spcPts val="600"/>
              </a:spcAft>
              <a:buNone/>
            </a:pPr>
            <a:endParaRPr lang="en-US" altLang="ja-JP" b="1" dirty="0"/>
          </a:p>
          <a:p>
            <a:pPr lvl="1">
              <a:spcAft>
                <a:spcPts val="600"/>
              </a:spcAft>
            </a:pP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3"/>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a:lnSpc>
                <a:spcPct val="90000"/>
              </a:lnSpc>
              <a:spcAft>
                <a:spcPts val="600"/>
              </a:spcAft>
            </a:pPr>
            <a:fld id="{16F77370-7F48-49C1-8603-DB37AE8840E1}" type="slidenum">
              <a:rPr lang="ja-JP" altLang="en-US" sz="2400" smtClean="0"/>
              <a:pPr>
                <a:lnSpc>
                  <a:spcPct val="90000"/>
                </a:lnSpc>
                <a:spcAft>
                  <a:spcPts val="600"/>
                </a:spcAft>
              </a:pPr>
              <a:t>12</a:t>
            </a:fld>
            <a:endParaRPr lang="ja-JP" altLang="en-US" sz="2400" dirty="0"/>
          </a:p>
        </p:txBody>
      </p:sp>
    </p:spTree>
    <p:extLst>
      <p:ext uri="{BB962C8B-B14F-4D97-AF65-F5344CB8AC3E}">
        <p14:creationId xmlns:p14="http://schemas.microsoft.com/office/powerpoint/2010/main" val="723545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BDC2A5-6C11-7153-1E0E-0BB19D536B2C}"/>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08AF9A70-3861-8057-F79F-3605FF218321}"/>
              </a:ext>
            </a:extLst>
          </p:cNvPr>
          <p:cNvSpPr>
            <a:spLocks noGrp="1"/>
          </p:cNvSpPr>
          <p:nvPr>
            <p:ph idx="1"/>
          </p:nvPr>
        </p:nvSpPr>
        <p:spPr>
          <a:xfrm>
            <a:off x="321845" y="846252"/>
            <a:ext cx="8461208" cy="5875223"/>
          </a:xfrm>
        </p:spPr>
        <p:txBody>
          <a:bodyPr>
            <a:normAutofit/>
          </a:bodyPr>
          <a:lstStyle/>
          <a:p>
            <a:pPr marL="0" indent="0">
              <a:buNone/>
            </a:pPr>
            <a:r>
              <a:rPr lang="ja-JP" altLang="en-US" dirty="0"/>
              <a:t>①</a:t>
            </a:r>
            <a:r>
              <a:rPr lang="en-US" altLang="ja-JP" dirty="0"/>
              <a:t>trinket</a:t>
            </a:r>
            <a:r>
              <a:rPr lang="ja-JP" altLang="en-US" dirty="0"/>
              <a:t>の次のページを開く</a:t>
            </a:r>
            <a:endParaRPr lang="en-US" altLang="ja-JP" dirty="0"/>
          </a:p>
          <a:p>
            <a:pPr marL="0" indent="0">
              <a:buNone/>
            </a:pPr>
            <a:r>
              <a:rPr lang="en-US" altLang="ja-JP" dirty="0">
                <a:hlinkClick r:id="rId3"/>
              </a:rPr>
              <a:t>https://trinket.io/python/895c3ea5b6</a:t>
            </a:r>
            <a:endParaRPr lang="en-US" altLang="ja-JP" dirty="0"/>
          </a:p>
          <a:p>
            <a:pPr marL="0" indent="0">
              <a:buNone/>
            </a:pPr>
            <a:endParaRPr lang="en-US" altLang="ja-JP" dirty="0"/>
          </a:p>
          <a:p>
            <a:pPr marL="0" indent="0">
              <a:buNone/>
            </a:pPr>
            <a:r>
              <a:rPr lang="ja-JP" altLang="en-US" dirty="0"/>
              <a:t>② 実行結果が，次のように表示されることを確認</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C26C1D8A-4F75-182B-75C2-E9D793C66B9F}"/>
              </a:ext>
            </a:extLst>
          </p:cNvPr>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pic>
        <p:nvPicPr>
          <p:cNvPr id="5" name="図 4">
            <a:extLst>
              <a:ext uri="{FF2B5EF4-FFF2-40B4-BE49-F238E27FC236}">
                <a16:creationId xmlns:a16="http://schemas.microsoft.com/office/drawing/2014/main" id="{C6FC2BF2-E820-20D3-FD85-67F9C9959871}"/>
              </a:ext>
            </a:extLst>
          </p:cNvPr>
          <p:cNvPicPr>
            <a:picLocks noChangeAspect="1"/>
          </p:cNvPicPr>
          <p:nvPr/>
        </p:nvPicPr>
        <p:blipFill>
          <a:blip r:embed="rId4"/>
          <a:stretch>
            <a:fillRect/>
          </a:stretch>
        </p:blipFill>
        <p:spPr>
          <a:xfrm>
            <a:off x="553869" y="3051881"/>
            <a:ext cx="7516981" cy="3672697"/>
          </a:xfrm>
          <a:prstGeom prst="rect">
            <a:avLst/>
          </a:prstGeom>
        </p:spPr>
      </p:pic>
    </p:spTree>
    <p:extLst>
      <p:ext uri="{BB962C8B-B14F-4D97-AF65-F5344CB8AC3E}">
        <p14:creationId xmlns:p14="http://schemas.microsoft.com/office/powerpoint/2010/main" val="1668606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8AF9A70-3861-8057-F79F-3605FF218321}"/>
              </a:ext>
            </a:extLst>
          </p:cNvPr>
          <p:cNvSpPr>
            <a:spLocks noGrp="1"/>
          </p:cNvSpPr>
          <p:nvPr>
            <p:ph idx="1"/>
          </p:nvPr>
        </p:nvSpPr>
        <p:spPr>
          <a:xfrm>
            <a:off x="341396" y="187992"/>
            <a:ext cx="8461208" cy="6447758"/>
          </a:xfrm>
        </p:spPr>
        <p:txBody>
          <a:bodyPr>
            <a:normAutofit/>
          </a:bodyPr>
          <a:lstStyle/>
          <a:p>
            <a:pPr marL="0" indent="0">
              <a:buNone/>
            </a:pPr>
            <a:r>
              <a:rPr lang="ja-JP" altLang="en-US" dirty="0"/>
              <a:t>③</a:t>
            </a:r>
            <a:r>
              <a:rPr lang="en-US" altLang="ja-JP" dirty="0"/>
              <a:t>trinket</a:t>
            </a:r>
            <a:r>
              <a:rPr lang="ja-JP" altLang="en-US" dirty="0"/>
              <a:t>の次のページを開く</a:t>
            </a:r>
            <a:endParaRPr lang="en-US" altLang="ja-JP" dirty="0"/>
          </a:p>
          <a:p>
            <a:pPr marL="0" indent="0">
              <a:buNone/>
            </a:pPr>
            <a:r>
              <a:rPr lang="en-US" altLang="ja-JP" dirty="0">
                <a:hlinkClick r:id="rId3"/>
              </a:rPr>
              <a:t>https://trinket.io/python/0d8dbc1139</a:t>
            </a:r>
            <a:endParaRPr lang="en-US" altLang="ja-JP" dirty="0"/>
          </a:p>
          <a:p>
            <a:pPr marL="0" indent="0">
              <a:buNone/>
            </a:pPr>
            <a:endParaRPr lang="en-US" altLang="ja-JP" dirty="0"/>
          </a:p>
          <a:p>
            <a:pPr marL="0" indent="0">
              <a:buNone/>
            </a:pPr>
            <a:r>
              <a:rPr lang="ja-JP" altLang="en-US" dirty="0"/>
              <a:t>④ 実行結果が，次のように表示されることを確認</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r>
              <a:rPr lang="ja-JP" altLang="en-US" dirty="0"/>
              <a:t>⑤ プログラム内の</a:t>
            </a:r>
            <a:r>
              <a:rPr lang="ja-JP" altLang="en-US" b="1" dirty="0"/>
              <a:t>「</a:t>
            </a:r>
            <a:r>
              <a:rPr lang="en-US" altLang="ja-JP" b="1" dirty="0"/>
              <a:t>5</a:t>
            </a:r>
            <a:r>
              <a:rPr lang="ja-JP" altLang="en-US" b="1" dirty="0"/>
              <a:t>」や「</a:t>
            </a:r>
            <a:r>
              <a:rPr lang="en-US" altLang="ja-JP" b="1" dirty="0"/>
              <a:t>20</a:t>
            </a:r>
            <a:r>
              <a:rPr lang="ja-JP" altLang="en-US" b="1" dirty="0"/>
              <a:t>」や「</a:t>
            </a:r>
            <a:r>
              <a:rPr lang="en-US" altLang="ja-JP" b="1" dirty="0"/>
              <a:t>100</a:t>
            </a:r>
            <a:r>
              <a:rPr lang="ja-JP" altLang="en-US" b="1" dirty="0"/>
              <a:t>」や「</a:t>
            </a:r>
            <a:r>
              <a:rPr lang="en-US" altLang="ja-JP" b="1" dirty="0"/>
              <a:t>170</a:t>
            </a:r>
            <a:r>
              <a:rPr lang="ja-JP" altLang="en-US" b="1" dirty="0"/>
              <a:t>」をいろいろ書き換えて実行</a:t>
            </a:r>
            <a:r>
              <a:rPr lang="ja-JP" altLang="en-US" dirty="0"/>
              <a:t>してみる</a:t>
            </a:r>
            <a:endParaRPr lang="en-US" altLang="ja-JP" dirty="0"/>
          </a:p>
        </p:txBody>
      </p:sp>
      <p:sp>
        <p:nvSpPr>
          <p:cNvPr id="4" name="スライド番号プレースホルダー 3">
            <a:extLst>
              <a:ext uri="{FF2B5EF4-FFF2-40B4-BE49-F238E27FC236}">
                <a16:creationId xmlns:a16="http://schemas.microsoft.com/office/drawing/2014/main" id="{C26C1D8A-4F75-182B-75C2-E9D793C66B9F}"/>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pic>
        <p:nvPicPr>
          <p:cNvPr id="7" name="図 6">
            <a:extLst>
              <a:ext uri="{FF2B5EF4-FFF2-40B4-BE49-F238E27FC236}">
                <a16:creationId xmlns:a16="http://schemas.microsoft.com/office/drawing/2014/main" id="{255F3B54-2FBC-C65E-FC9D-B872B6F893DA}"/>
              </a:ext>
            </a:extLst>
          </p:cNvPr>
          <p:cNvPicPr>
            <a:picLocks noChangeAspect="1"/>
          </p:cNvPicPr>
          <p:nvPr/>
        </p:nvPicPr>
        <p:blipFill>
          <a:blip r:embed="rId4"/>
          <a:stretch>
            <a:fillRect/>
          </a:stretch>
        </p:blipFill>
        <p:spPr>
          <a:xfrm>
            <a:off x="1017442" y="2471554"/>
            <a:ext cx="5648615" cy="2397248"/>
          </a:xfrm>
          <a:prstGeom prst="rect">
            <a:avLst/>
          </a:prstGeom>
        </p:spPr>
      </p:pic>
    </p:spTree>
    <p:extLst>
      <p:ext uri="{BB962C8B-B14F-4D97-AF65-F5344CB8AC3E}">
        <p14:creationId xmlns:p14="http://schemas.microsoft.com/office/powerpoint/2010/main" val="25946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15D433-80C9-6084-6D83-BE7D7F6C8FFF}"/>
              </a:ext>
            </a:extLst>
          </p:cNvPr>
          <p:cNvSpPr>
            <a:spLocks noGrp="1"/>
          </p:cNvSpPr>
          <p:nvPr>
            <p:ph type="title"/>
          </p:nvPr>
        </p:nvSpPr>
        <p:spPr/>
        <p:txBody>
          <a:bodyPr>
            <a:normAutofit fontScale="90000"/>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90C9F0AA-9717-23A0-DC4B-8CC872F3AEED}"/>
              </a:ext>
            </a:extLst>
          </p:cNvPr>
          <p:cNvSpPr>
            <a:spLocks noGrp="1"/>
          </p:cNvSpPr>
          <p:nvPr>
            <p:ph idx="1"/>
          </p:nvPr>
        </p:nvSpPr>
        <p:spPr/>
        <p:txBody>
          <a:bodyPr/>
          <a:lstStyle/>
          <a:p>
            <a:r>
              <a:rPr kumimoji="1" lang="en-US" altLang="ja-JP" b="1" dirty="0"/>
              <a:t>for</a:t>
            </a:r>
            <a:r>
              <a:rPr lang="ja-JP" altLang="en-US" dirty="0"/>
              <a:t>を用いて</a:t>
            </a:r>
            <a:r>
              <a:rPr lang="ja-JP" altLang="en-US" b="1" dirty="0"/>
              <a:t>特定の</a:t>
            </a:r>
            <a:r>
              <a:rPr kumimoji="1" lang="ja-JP" altLang="en-US" b="1" dirty="0"/>
              <a:t>処理を繰り返す</a:t>
            </a:r>
            <a:r>
              <a:rPr kumimoji="1" lang="ja-JP" altLang="en-US" dirty="0"/>
              <a:t>ことができる．</a:t>
            </a:r>
            <a:endParaRPr lang="en-US" altLang="ja-JP" dirty="0"/>
          </a:p>
          <a:p>
            <a:r>
              <a:rPr lang="ja-JP" altLang="en-US" dirty="0"/>
              <a:t>「</a:t>
            </a:r>
            <a:r>
              <a:rPr kumimoji="1" lang="en-US" altLang="ja-JP" dirty="0"/>
              <a:t>for</a:t>
            </a:r>
            <a:r>
              <a:rPr kumimoji="1" lang="en-US" altLang="ja-JP" dirty="0" err="1"/>
              <a:t>i</a:t>
            </a:r>
            <a:r>
              <a:rPr kumimoji="1" lang="en-US" altLang="ja-JP" dirty="0"/>
              <a:t>in range(10)</a:t>
            </a:r>
            <a:r>
              <a:rPr kumimoji="1" lang="ja-JP" altLang="en-US" dirty="0"/>
              <a:t>」は</a:t>
            </a:r>
            <a:r>
              <a:rPr kumimoji="1" lang="en-US" altLang="ja-JP" b="1" dirty="0"/>
              <a:t>0</a:t>
            </a:r>
            <a:r>
              <a:rPr kumimoji="1" lang="ja-JP" altLang="en-US" b="1" dirty="0"/>
              <a:t>から</a:t>
            </a:r>
            <a:r>
              <a:rPr kumimoji="1" lang="en-US" altLang="ja-JP" b="1" dirty="0"/>
              <a:t>9</a:t>
            </a:r>
            <a:r>
              <a:rPr kumimoji="1" lang="ja-JP" altLang="en-US" b="1" dirty="0"/>
              <a:t>までの値</a:t>
            </a:r>
            <a:r>
              <a:rPr kumimoji="1" lang="ja-JP" altLang="en-US" dirty="0"/>
              <a:t>を</a:t>
            </a:r>
            <a:r>
              <a:rPr kumimoji="1" lang="en-US" altLang="ja-JP" b="1" dirty="0" err="1"/>
              <a:t>i</a:t>
            </a:r>
            <a:r>
              <a:rPr kumimoji="1" lang="ja-JP" altLang="en-US" dirty="0"/>
              <a:t>に</a:t>
            </a:r>
            <a:r>
              <a:rPr kumimoji="1" lang="ja-JP" altLang="en-US" b="1" dirty="0"/>
              <a:t>順次代入</a:t>
            </a:r>
            <a:r>
              <a:rPr kumimoji="1" lang="ja-JP" altLang="en-US" dirty="0"/>
              <a:t>する</a:t>
            </a:r>
          </a:p>
          <a:p>
            <a:r>
              <a:rPr kumimoji="1" lang="ja-JP" altLang="en-US" b="1" dirty="0"/>
              <a:t>タートルグラフィックス</a:t>
            </a:r>
            <a:r>
              <a:rPr kumimoji="1" lang="ja-JP" altLang="en-US" dirty="0"/>
              <a:t>は</a:t>
            </a:r>
            <a:r>
              <a:rPr kumimoji="1" lang="ja-JP" altLang="en-US" b="1" dirty="0"/>
              <a:t>カーソルで絵を描く</a:t>
            </a:r>
            <a:r>
              <a:rPr kumimoji="1" lang="ja-JP" altLang="en-US" dirty="0"/>
              <a:t>ツールで，</a:t>
            </a:r>
            <a:r>
              <a:rPr kumimoji="1" lang="en-US" altLang="ja-JP" dirty="0" err="1"/>
              <a:t>goto</a:t>
            </a:r>
            <a:r>
              <a:rPr kumimoji="1" lang="ja-JP" altLang="en-US" dirty="0"/>
              <a:t>，</a:t>
            </a:r>
            <a:r>
              <a:rPr kumimoji="1" lang="en-US" altLang="ja-JP" dirty="0"/>
              <a:t>forward</a:t>
            </a:r>
            <a:r>
              <a:rPr kumimoji="1" lang="ja-JP" altLang="en-US" dirty="0"/>
              <a:t>，</a:t>
            </a:r>
            <a:r>
              <a:rPr kumimoji="1" lang="en-US" altLang="ja-JP" dirty="0"/>
              <a:t>backward</a:t>
            </a:r>
            <a:r>
              <a:rPr kumimoji="1" lang="ja-JP" altLang="en-US" dirty="0"/>
              <a:t>，</a:t>
            </a:r>
            <a:r>
              <a:rPr kumimoji="1" lang="en-US" altLang="ja-JP" dirty="0"/>
              <a:t>right</a:t>
            </a:r>
            <a:r>
              <a:rPr kumimoji="1" lang="ja-JP" altLang="en-US" dirty="0"/>
              <a:t>，</a:t>
            </a:r>
            <a:r>
              <a:rPr kumimoji="1" lang="en-US" altLang="ja-JP" dirty="0"/>
              <a:t>left</a:t>
            </a:r>
            <a:r>
              <a:rPr kumimoji="1" lang="ja-JP" altLang="en-US" dirty="0"/>
              <a:t>などのメソッドで操作</a:t>
            </a:r>
          </a:p>
        </p:txBody>
      </p:sp>
      <p:sp>
        <p:nvSpPr>
          <p:cNvPr id="4" name="スライド番号プレースホルダー 3">
            <a:extLst>
              <a:ext uri="{FF2B5EF4-FFF2-40B4-BE49-F238E27FC236}">
                <a16:creationId xmlns:a16="http://schemas.microsoft.com/office/drawing/2014/main" id="{5B58A42B-AB70-E2B0-91B3-B744E95F782C}"/>
              </a:ext>
            </a:extLst>
          </p:cNvPr>
          <p:cNvSpPr>
            <a:spLocks noGrp="1"/>
          </p:cNvSpPr>
          <p:nvPr>
            <p:ph type="sldNum" sz="quarter" idx="12"/>
          </p:nvPr>
        </p:nvSpPr>
        <p:spPr/>
        <p:txBody>
          <a:bodyPr/>
          <a:lstStyle/>
          <a:p>
            <a:fld id="{E205D82C-95A1-431E-8E38-AA614A14CDCF}" type="slidenum">
              <a:rPr kumimoji="1" lang="ja-JP" altLang="en-US" smtClean="0"/>
              <a:t>15</a:t>
            </a:fld>
            <a:endParaRPr kumimoji="1" lang="ja-JP" altLang="en-US"/>
          </a:p>
        </p:txBody>
      </p:sp>
    </p:spTree>
    <p:extLst>
      <p:ext uri="{BB962C8B-B14F-4D97-AF65-F5344CB8AC3E}">
        <p14:creationId xmlns:p14="http://schemas.microsoft.com/office/powerpoint/2010/main" val="1040509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12-2.</a:t>
            </a:r>
            <a:r>
              <a:rPr lang="ja-JP" altLang="en-US" dirty="0"/>
              <a:t>条件分岐のステップ実行</a:t>
            </a:r>
          </a:p>
        </p:txBody>
      </p:sp>
      <p:sp>
        <p:nvSpPr>
          <p:cNvPr id="7" name="字幕 6">
            <a:extLst>
              <a:ext uri="{FF2B5EF4-FFF2-40B4-BE49-F238E27FC236}">
                <a16:creationId xmlns:a16="http://schemas.microsoft.com/office/drawing/2014/main" id="{14AA8009-AECB-4E09-89E2-3EB3CAE9A65A}"/>
              </a:ext>
            </a:extLst>
          </p:cNvPr>
          <p:cNvSpPr>
            <a:spLocks noGrp="1"/>
          </p:cNvSpPr>
          <p:nvPr>
            <p:ph type="subTitle" idx="1"/>
          </p:nvPr>
        </p:nvSpPr>
        <p:spPr/>
        <p:txBody>
          <a:bodyPr>
            <a:noAutofit/>
          </a:bodyPr>
          <a:lstStyle/>
          <a:p>
            <a:endParaRPr kumimoji="1" lang="ja-JP" altLang="en-US"/>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818346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466D83-AE92-DBAF-C758-9D60D1EB6FE8}"/>
              </a:ext>
            </a:extLst>
          </p:cNvPr>
          <p:cNvSpPr>
            <a:spLocks noGrp="1"/>
          </p:cNvSpPr>
          <p:nvPr>
            <p:ph type="title"/>
          </p:nvPr>
        </p:nvSpPr>
        <p:spPr/>
        <p:txBody>
          <a:bodyPr>
            <a:normAutofit fontScale="90000"/>
          </a:bodyPr>
          <a:lstStyle/>
          <a:p>
            <a:r>
              <a:rPr lang="ja-JP" altLang="en-US" dirty="0"/>
              <a:t>ステップ実行</a:t>
            </a:r>
            <a:endParaRPr kumimoji="1" lang="ja-JP" altLang="en-US" dirty="0"/>
          </a:p>
        </p:txBody>
      </p:sp>
      <p:sp>
        <p:nvSpPr>
          <p:cNvPr id="3" name="コンテンツ プレースホルダー 2">
            <a:extLst>
              <a:ext uri="{FF2B5EF4-FFF2-40B4-BE49-F238E27FC236}">
                <a16:creationId xmlns:a16="http://schemas.microsoft.com/office/drawing/2014/main" id="{086A508C-B0A8-E7D2-B5A0-CC05CFBD6296}"/>
              </a:ext>
            </a:extLst>
          </p:cNvPr>
          <p:cNvSpPr>
            <a:spLocks noGrp="1"/>
          </p:cNvSpPr>
          <p:nvPr>
            <p:ph idx="1"/>
          </p:nvPr>
        </p:nvSpPr>
        <p:spPr/>
        <p:txBody>
          <a:bodyPr>
            <a:normAutofit/>
          </a:bodyPr>
          <a:lstStyle/>
          <a:p>
            <a:r>
              <a:rPr kumimoji="1" lang="ja-JP" altLang="en-US" sz="2400" b="1" dirty="0">
                <a:solidFill>
                  <a:srgbClr val="C00000"/>
                </a:solidFill>
              </a:rPr>
              <a:t>ステップ実行</a:t>
            </a:r>
            <a:r>
              <a:rPr kumimoji="1" lang="ja-JP" altLang="en-US" sz="2400" dirty="0"/>
              <a:t>では，</a:t>
            </a:r>
            <a:r>
              <a:rPr kumimoji="1" lang="ja-JP" altLang="en-US" sz="2400" b="1" dirty="0"/>
              <a:t>１行ずつの実行</a:t>
            </a:r>
            <a:r>
              <a:rPr kumimoji="1" lang="ja-JP" altLang="en-US" sz="2400" dirty="0"/>
              <a:t>が行われ，そのときの変数の値の変化などを</a:t>
            </a:r>
            <a:r>
              <a:rPr kumimoji="1" lang="ja-JP" altLang="en-US" sz="2400" b="1" dirty="0"/>
              <a:t>確認</a:t>
            </a:r>
            <a:r>
              <a:rPr kumimoji="1" lang="ja-JP" altLang="en-US" sz="2400" dirty="0"/>
              <a:t>できる</a:t>
            </a:r>
            <a:endParaRPr kumimoji="1" lang="en-US" altLang="ja-JP" sz="2400" dirty="0"/>
          </a:p>
          <a:p>
            <a:endParaRPr lang="en-US" altLang="ja-JP" sz="2400" dirty="0"/>
          </a:p>
          <a:p>
            <a:r>
              <a:rPr kumimoji="1" lang="ja-JP" altLang="en-US" sz="2400" b="1" dirty="0">
                <a:solidFill>
                  <a:srgbClr val="C00000"/>
                </a:solidFill>
              </a:rPr>
              <a:t>ステップ実行</a:t>
            </a:r>
            <a:r>
              <a:rPr kumimoji="1" lang="ja-JP" altLang="en-US" sz="2400" dirty="0"/>
              <a:t>により，</a:t>
            </a:r>
            <a:r>
              <a:rPr kumimoji="1" lang="ja-JP" altLang="en-US" sz="2400" b="1" dirty="0"/>
              <a:t>プログラムの動作を細かく追跡</a:t>
            </a:r>
            <a:r>
              <a:rPr kumimoji="1" lang="ja-JP" altLang="en-US" sz="2400" dirty="0"/>
              <a:t>でき，不具合が発生している箇所の特定，プログラムの学習に役立つ</a:t>
            </a:r>
            <a:endParaRPr kumimoji="1" lang="en-US" altLang="ja-JP" sz="2400" dirty="0"/>
          </a:p>
          <a:p>
            <a:endParaRPr lang="en-US" altLang="ja-JP" sz="2400" dirty="0"/>
          </a:p>
          <a:p>
            <a:r>
              <a:rPr kumimoji="1" lang="ja-JP" altLang="en-US" sz="2400" b="1" dirty="0">
                <a:solidFill>
                  <a:srgbClr val="C00000"/>
                </a:solidFill>
              </a:rPr>
              <a:t>通常実行</a:t>
            </a:r>
            <a:r>
              <a:rPr kumimoji="1" lang="ja-JP" altLang="en-US" sz="2400" dirty="0"/>
              <a:t>は，</a:t>
            </a:r>
            <a:r>
              <a:rPr kumimoji="1" lang="ja-JP" altLang="en-US" sz="2400" b="1" dirty="0"/>
              <a:t>プログラムを最初から最後まで一度に実行</a:t>
            </a:r>
            <a:r>
              <a:rPr kumimoji="1" lang="ja-JP" altLang="en-US" sz="2400" dirty="0"/>
              <a:t>するもの（プログラム実行中の変数の値の変化を確認するなどは困難）．</a:t>
            </a:r>
            <a:r>
              <a:rPr kumimoji="1" lang="ja-JP" altLang="en-US" sz="2400" b="1" dirty="0">
                <a:solidFill>
                  <a:srgbClr val="C00000"/>
                </a:solidFill>
              </a:rPr>
              <a:t>ステップ実行</a:t>
            </a:r>
            <a:r>
              <a:rPr kumimoji="1" lang="ja-JP" altLang="en-US" sz="2400" dirty="0"/>
              <a:t>は，</a:t>
            </a:r>
            <a:r>
              <a:rPr kumimoji="1" lang="ja-JP" altLang="en-US" sz="2400" b="1" dirty="0"/>
              <a:t>プログラムを１行ずつ実行</a:t>
            </a:r>
            <a:r>
              <a:rPr kumimoji="1" lang="ja-JP" altLang="en-US" sz="2400" dirty="0"/>
              <a:t>し，</a:t>
            </a:r>
            <a:r>
              <a:rPr kumimoji="1" lang="ja-JP" altLang="en-US" sz="2400" b="1" dirty="0"/>
              <a:t>実行後にプログラムを一時停止</a:t>
            </a:r>
            <a:r>
              <a:rPr kumimoji="1" lang="ja-JP" altLang="en-US" sz="2400" dirty="0"/>
              <a:t>するもの．</a:t>
            </a:r>
            <a:endParaRPr kumimoji="1" lang="en-US" altLang="ja-JP" sz="2400" dirty="0"/>
          </a:p>
          <a:p>
            <a:endParaRPr lang="en-US" altLang="ja-JP" sz="2400" dirty="0"/>
          </a:p>
          <a:p>
            <a:endParaRPr kumimoji="1" lang="ja-JP" altLang="en-US" sz="2400" dirty="0"/>
          </a:p>
        </p:txBody>
      </p:sp>
      <p:sp>
        <p:nvSpPr>
          <p:cNvPr id="4" name="スライド番号プレースホルダー 3">
            <a:extLst>
              <a:ext uri="{FF2B5EF4-FFF2-40B4-BE49-F238E27FC236}">
                <a16:creationId xmlns:a16="http://schemas.microsoft.com/office/drawing/2014/main" id="{05DCFB9F-42B5-2E0E-C593-8A4A8FA020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995346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dirty="0"/>
              <a:t>条件分岐の</a:t>
            </a:r>
            <a:r>
              <a:rPr kumimoji="1" lang="en-US" altLang="ja-JP" dirty="0"/>
              <a:t>Python</a:t>
            </a:r>
            <a:r>
              <a:rPr kumimoji="1" lang="ja-JP" altLang="en-US" dirty="0"/>
              <a:t>プログラム</a:t>
            </a:r>
          </a:p>
        </p:txBody>
      </p:sp>
      <p:sp>
        <p:nvSpPr>
          <p:cNvPr id="3" name="コンテンツ プレースホルダー 2"/>
          <p:cNvSpPr>
            <a:spLocks noGrp="1"/>
          </p:cNvSpPr>
          <p:nvPr>
            <p:ph idx="1"/>
          </p:nvPr>
        </p:nvSpPr>
        <p:spPr>
          <a:xfrm>
            <a:off x="642683" y="906302"/>
            <a:ext cx="7314373" cy="1339118"/>
          </a:xfrm>
        </p:spPr>
        <p:txBody>
          <a:bodyPr>
            <a:normAutofit/>
          </a:bodyPr>
          <a:lstStyle/>
          <a:p>
            <a:pPr marL="0" indent="0">
              <a:lnSpc>
                <a:spcPct val="120000"/>
              </a:lnSpc>
              <a:buNone/>
            </a:pPr>
            <a:r>
              <a:rPr lang="en-US" altLang="ja-JP" b="1" dirty="0">
                <a:solidFill>
                  <a:srgbClr val="C00000"/>
                </a:solidFill>
              </a:rPr>
              <a:t>age</a:t>
            </a:r>
            <a:r>
              <a:rPr lang="ja-JP" altLang="en-US" dirty="0"/>
              <a:t>の値が</a:t>
            </a:r>
            <a:r>
              <a:rPr lang="en-US" altLang="ja-JP" b="1" dirty="0">
                <a:solidFill>
                  <a:srgbClr val="C00000"/>
                </a:solidFill>
              </a:rPr>
              <a:t>11</a:t>
            </a:r>
            <a:r>
              <a:rPr lang="ja-JP" altLang="en-US" dirty="0"/>
              <a:t>以下 →</a:t>
            </a:r>
            <a:r>
              <a:rPr lang="en-US" altLang="ja-JP" b="1" dirty="0">
                <a:solidFill>
                  <a:srgbClr val="C00000"/>
                </a:solidFill>
              </a:rPr>
              <a:t>500</a:t>
            </a:r>
          </a:p>
          <a:p>
            <a:pPr marL="0" indent="0">
              <a:lnSpc>
                <a:spcPct val="120000"/>
              </a:lnSpc>
              <a:buNone/>
            </a:pPr>
            <a:r>
              <a:rPr lang="en-US" altLang="ja-JP" b="1" dirty="0">
                <a:solidFill>
                  <a:srgbClr val="C00000"/>
                </a:solidFill>
              </a:rPr>
              <a:t>12</a:t>
            </a:r>
            <a:r>
              <a:rPr lang="ja-JP" altLang="en-US" dirty="0"/>
              <a:t>以上 →</a:t>
            </a:r>
            <a:r>
              <a:rPr lang="en-US" altLang="ja-JP" b="1" dirty="0">
                <a:solidFill>
                  <a:srgbClr val="C00000"/>
                </a:solidFill>
              </a:rPr>
              <a:t>1800</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p:cNvSpPr/>
          <p:nvPr/>
        </p:nvSpPr>
        <p:spPr>
          <a:xfrm>
            <a:off x="1446599" y="6077248"/>
            <a:ext cx="5264583" cy="461665"/>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条件式は「</a:t>
            </a:r>
            <a:r>
              <a:rPr kumimoji="0" lang="en-US" altLang="ja-JP"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age &lt;= 11</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」のようになる</a:t>
            </a:r>
          </a:p>
        </p:txBody>
      </p:sp>
      <p:sp>
        <p:nvSpPr>
          <p:cNvPr id="6" name="コンテンツ プレースホルダー 2">
            <a:extLst>
              <a:ext uri="{FF2B5EF4-FFF2-40B4-BE49-F238E27FC236}">
                <a16:creationId xmlns:a16="http://schemas.microsoft.com/office/drawing/2014/main" id="{BB128EEF-4E5E-3C03-274A-A43FE961FBA8}"/>
              </a:ext>
            </a:extLst>
          </p:cNvPr>
          <p:cNvSpPr txBox="1">
            <a:spLocks/>
          </p:cNvSpPr>
          <p:nvPr/>
        </p:nvSpPr>
        <p:spPr>
          <a:xfrm>
            <a:off x="1678859" y="2519262"/>
            <a:ext cx="3769666" cy="2687482"/>
          </a:xfrm>
          <a:prstGeom prst="rect">
            <a:avLst/>
          </a:prstGeom>
          <a:ln>
            <a:solidFill>
              <a:schemeClr val="accent1">
                <a:lumMod val="75000"/>
              </a:schemeClr>
            </a:solidFill>
          </a:ln>
        </p:spPr>
        <p:txBody>
          <a:bodyPr vert="horz" lIns="51435" tIns="25718" rIns="51435" bIns="2571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srgbClr val="003366"/>
                </a:solidFill>
                <a:effectLst/>
                <a:uLnTx/>
                <a:uFillTx/>
                <a:latin typeface="Arial" panose="020B0604020202020204" pitchFamily="34" charset="0"/>
                <a:ea typeface="メイリオ" panose="020B0604030504040204" pitchFamily="50" charset="-128"/>
                <a:cs typeface="+mn-cs"/>
              </a:rPr>
              <a:t>age = 18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srgbClr val="003366"/>
                </a:solidFill>
                <a:effectLst/>
                <a:uLnTx/>
                <a:uFillTx/>
                <a:latin typeface="Arial" panose="020B0604020202020204" pitchFamily="34" charset="0"/>
                <a:ea typeface="メイリオ" panose="020B0604030504040204" pitchFamily="50" charset="-128"/>
                <a:cs typeface="+mn-cs"/>
              </a:rPr>
              <a:t>if age &lt;= 11: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b="1" dirty="0">
                <a:latin typeface="Arial" panose="020B0604020202020204" pitchFamily="34" charset="0"/>
                <a:ea typeface="メイリオ" panose="020B0604030504040204" pitchFamily="50" charset="-128"/>
              </a:rPr>
              <a:t>    </a:t>
            </a:r>
            <a:r>
              <a:rPr kumimoji="1" lang="en-US" altLang="ja-JP" sz="2800" b="1" i="0" u="none" strike="noStrike" kern="1200" cap="none" spc="0" normalizeH="0" baseline="0" noProof="0" dirty="0">
                <a:ln>
                  <a:noFill/>
                </a:ln>
                <a:solidFill>
                  <a:srgbClr val="003366"/>
                </a:solidFill>
                <a:effectLst/>
                <a:uLnTx/>
                <a:uFillTx/>
                <a:latin typeface="Arial" panose="020B0604020202020204" pitchFamily="34" charset="0"/>
                <a:ea typeface="メイリオ" panose="020B0604030504040204" pitchFamily="50" charset="-128"/>
                <a:cs typeface="+mn-cs"/>
              </a:rPr>
              <a:t>print(500)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srgbClr val="003366"/>
                </a:solidFill>
                <a:effectLst/>
                <a:uLnTx/>
                <a:uFillTx/>
                <a:latin typeface="Arial" panose="020B0604020202020204" pitchFamily="34" charset="0"/>
                <a:ea typeface="メイリオ" panose="020B0604030504040204" pitchFamily="50" charset="-128"/>
                <a:cs typeface="+mn-cs"/>
              </a:rPr>
              <a:t>else: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srgbClr val="003366"/>
                </a:solidFill>
                <a:effectLst/>
                <a:uLnTx/>
                <a:uFillTx/>
                <a:latin typeface="Arial" panose="020B0604020202020204" pitchFamily="34" charset="0"/>
                <a:ea typeface="メイリオ" panose="020B0604030504040204" pitchFamily="50" charset="-128"/>
                <a:cs typeface="+mn-cs"/>
              </a:rPr>
              <a:t>    print(1800)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srgbClr val="003366"/>
              </a:solidFill>
              <a:effectLst/>
              <a:uLnTx/>
              <a:uFillTx/>
              <a:latin typeface="Arial" panose="020B0604020202020204" pitchFamily="34" charset="0"/>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srgbClr val="003366"/>
              </a:solidFill>
              <a:effectLst/>
              <a:uLnTx/>
              <a:uFillTx/>
              <a:latin typeface="Arial" panose="020B0604020202020204" pitchFamily="34" charset="0"/>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srgbClr val="003366"/>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55989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3">
            <a:extLst>
              <a:ext uri="{28A0092B-C50C-407E-A947-70E740481C1C}">
                <a14:useLocalDpi xmlns:a14="http://schemas.microsoft.com/office/drawing/2010/main" val="0"/>
              </a:ext>
            </a:extLst>
          </a:blip>
          <a:srcRect l="11079" r="11079"/>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E7DD4950-D159-4EF1-90C3-DB06CAAE7C11}" type="slidenum">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19</a:t>
            </a:fld>
            <a:endPar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846252"/>
            <a:ext cx="5291555" cy="6011747"/>
          </a:xfrm>
        </p:spPr>
        <p:txBody>
          <a:bodyPr>
            <a:normAutofit/>
          </a:bodyPr>
          <a:lstStyle/>
          <a:p>
            <a:r>
              <a:rPr lang="en-US" altLang="ja-JP" b="1" dirty="0"/>
              <a:t>Python Tutor</a:t>
            </a:r>
            <a:r>
              <a:rPr lang="ja-JP" altLang="en-US" dirty="0"/>
              <a:t>という</a:t>
            </a:r>
            <a:r>
              <a:rPr lang="ja-JP" altLang="en-US" b="1" dirty="0"/>
              <a:t>ウェブサイト</a:t>
            </a:r>
            <a:r>
              <a:rPr lang="ja-JP" altLang="en-US" dirty="0"/>
              <a:t>を利用しよう</a:t>
            </a:r>
            <a:r>
              <a:rPr lang="en-US" altLang="ja-JP" b="1" dirty="0">
                <a:hlinkClick r:id="rId4"/>
              </a:rPr>
              <a:t>http://www.pythontutor.com/</a:t>
            </a:r>
            <a:endParaRPr lang="en-US" altLang="ja-JP" b="1" dirty="0"/>
          </a:p>
          <a:p>
            <a:endParaRPr kumimoji="1" lang="en-US" altLang="ja-JP" dirty="0"/>
          </a:p>
          <a:p>
            <a:r>
              <a:rPr lang="en-US" altLang="ja-JP" b="1" dirty="0"/>
              <a:t>Web</a:t>
            </a:r>
            <a:r>
              <a:rPr lang="ja-JP" altLang="en-US" b="1" dirty="0"/>
              <a:t>ブラウザ</a:t>
            </a:r>
            <a:r>
              <a:rPr lang="ja-JP" altLang="en-US" dirty="0"/>
              <a:t>を使ってアクセスできる</a:t>
            </a:r>
            <a:endParaRPr lang="en-US" altLang="ja-JP" dirty="0"/>
          </a:p>
          <a:p>
            <a:endParaRPr kumimoji="1" lang="en-US" altLang="ja-JP" dirty="0"/>
          </a:p>
          <a:p>
            <a:r>
              <a:rPr kumimoji="1" lang="en-US" altLang="ja-JP" b="1" dirty="0"/>
              <a:t>Python</a:t>
            </a:r>
            <a:r>
              <a:rPr lang="en-US" altLang="ja-JP" b="1" dirty="0"/>
              <a:t> </a:t>
            </a:r>
            <a:r>
              <a:rPr kumimoji="1" lang="en-US" altLang="ja-JP" b="1" dirty="0"/>
              <a:t>Tutor</a:t>
            </a:r>
            <a:r>
              <a:rPr kumimoji="1" lang="ja-JP" altLang="en-US" dirty="0"/>
              <a:t>では，</a:t>
            </a:r>
            <a:r>
              <a:rPr kumimoji="1" lang="en-US" altLang="ja-JP" b="1" dirty="0"/>
              <a:t>Python</a:t>
            </a:r>
            <a:r>
              <a:rPr kumimoji="1" lang="ja-JP" altLang="en-US" b="1" dirty="0"/>
              <a:t>だけでなく</a:t>
            </a:r>
            <a:r>
              <a:rPr kumimoji="1" lang="ja-JP" altLang="en-US" dirty="0"/>
              <a:t>，</a:t>
            </a:r>
            <a:r>
              <a:rPr kumimoji="1" lang="en-US" altLang="ja-JP" dirty="0"/>
              <a:t>Java</a:t>
            </a:r>
            <a:r>
              <a:rPr kumimoji="1" lang="ja-JP" altLang="en-US" dirty="0"/>
              <a:t>，</a:t>
            </a:r>
            <a:r>
              <a:rPr kumimoji="1" lang="en-US" altLang="ja-JP" dirty="0"/>
              <a:t>C,</a:t>
            </a:r>
            <a:r>
              <a:rPr kumimoji="1" lang="ja-JP" altLang="en-US" dirty="0"/>
              <a:t>，</a:t>
            </a:r>
            <a:r>
              <a:rPr kumimoji="1" lang="en-US" altLang="ja-JP" dirty="0"/>
              <a:t>C++</a:t>
            </a:r>
            <a:r>
              <a:rPr kumimoji="1" lang="ja-JP" altLang="en-US" dirty="0"/>
              <a:t>，</a:t>
            </a:r>
            <a:r>
              <a:rPr kumimoji="1" lang="en-US" altLang="ja-JP" dirty="0"/>
              <a:t>JavaScript</a:t>
            </a:r>
            <a:r>
              <a:rPr kumimoji="1" lang="ja-JP" altLang="en-US" dirty="0"/>
              <a:t>，</a:t>
            </a:r>
            <a:r>
              <a:rPr kumimoji="1" lang="en-US" altLang="ja-JP" dirty="0"/>
              <a:t>Ruby</a:t>
            </a:r>
            <a:r>
              <a:rPr kumimoji="1" lang="ja-JP" altLang="en-US" dirty="0"/>
              <a:t>など，多くのプログラミング言語を学ぶことができる．</a:t>
            </a:r>
            <a:endParaRPr kumimoji="1" lang="en-US" altLang="ja-JP" dirty="0"/>
          </a:p>
          <a:p>
            <a:endParaRPr lang="ja-JP" altLang="en-US"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p:txBody>
          <a:bodyPr>
            <a:normAutofit fontScale="90000"/>
          </a:bodyPr>
          <a:lstStyle/>
          <a:p>
            <a:r>
              <a:rPr lang="en-US" altLang="ja-JP" dirty="0">
                <a:latin typeface="Segoe UI" panose="020B0502040204020203" pitchFamily="34" charset="0"/>
              </a:rPr>
              <a:t>Python Tutor</a:t>
            </a:r>
            <a:endParaRPr lang="ja-JP" altLang="en-US" dirty="0"/>
          </a:p>
        </p:txBody>
      </p:sp>
    </p:spTree>
    <p:extLst>
      <p:ext uri="{BB962C8B-B14F-4D97-AF65-F5344CB8AC3E}">
        <p14:creationId xmlns:p14="http://schemas.microsoft.com/office/powerpoint/2010/main" val="3429772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3"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373086" y="737563"/>
            <a:ext cx="6664635" cy="4905110"/>
          </a:xfrm>
        </p:spPr>
        <p:txBody>
          <a:bodyPr>
            <a:noAutofit/>
          </a:bodyPr>
          <a:lstStyle/>
          <a:p>
            <a:pPr marL="0" indent="0">
              <a:buNone/>
            </a:pPr>
            <a:r>
              <a:rPr lang="ja-JP" altLang="en-US" sz="2400" dirty="0">
                <a:solidFill>
                  <a:srgbClr val="374151"/>
                </a:solidFill>
                <a:latin typeface="メイリオ" panose="020B0604030504040204" pitchFamily="50" charset="-128"/>
              </a:rPr>
              <a:t>①実践的な学習．</a:t>
            </a:r>
            <a:r>
              <a:rPr lang="en-US" altLang="ja-JP" sz="2400" b="1" dirty="0" err="1">
                <a:solidFill>
                  <a:srgbClr val="374151"/>
                </a:solidFill>
                <a:latin typeface="メイリオ" panose="020B0604030504040204" pitchFamily="50" charset="-128"/>
              </a:rPr>
              <a:t>Trinket（Python</a:t>
            </a:r>
            <a:r>
              <a:rPr lang="en-US" altLang="ja-JP" sz="2400" b="1" dirty="0">
                <a:solidFill>
                  <a:srgbClr val="374151"/>
                </a:solidFill>
                <a:latin typeface="メイリオ" panose="020B0604030504040204" pitchFamily="50" charset="-128"/>
              </a:rPr>
              <a:t> </a:t>
            </a:r>
            <a:r>
              <a:rPr lang="en-US" altLang="ja-JP" sz="2400" b="1" dirty="0" err="1">
                <a:solidFill>
                  <a:srgbClr val="374151"/>
                </a:solidFill>
                <a:latin typeface="メイリオ" panose="020B0604030504040204" pitchFamily="50" charset="-128"/>
              </a:rPr>
              <a:t>などを実行できるオンライン｜学習環境</a:t>
            </a:r>
            <a:r>
              <a:rPr lang="en-US" altLang="ja-JP" sz="2400" b="1" dirty="0">
                <a:solidFill>
                  <a:srgbClr val="374151"/>
                </a:solidFill>
                <a:latin typeface="メイリオ" panose="020B0604030504040204" pitchFamily="50" charset="-128"/>
              </a:rPr>
              <a:t>）</a:t>
            </a:r>
            <a:r>
              <a:rPr lang="ja-JP" altLang="en-US" sz="2400" b="1" dirty="0">
                <a:solidFill>
                  <a:srgbClr val="374151"/>
                </a:solidFill>
                <a:latin typeface="メイリオ" panose="020B0604030504040204" pitchFamily="50" charset="-128"/>
              </a:rPr>
              <a:t>と</a:t>
            </a:r>
            <a:r>
              <a:rPr lang="en-US" altLang="ja-JP" sz="2400" b="1" dirty="0">
                <a:solidFill>
                  <a:srgbClr val="374151"/>
                </a:solidFill>
                <a:latin typeface="メイリオ" panose="020B0604030504040204" pitchFamily="50" charset="-128"/>
              </a:rPr>
              <a:t>Python Tutor</a:t>
            </a:r>
            <a:r>
              <a:rPr lang="ja-JP" altLang="en-US" sz="2400" b="1" dirty="0">
                <a:solidFill>
                  <a:srgbClr val="374151"/>
                </a:solidFill>
                <a:latin typeface="メイリオ" panose="020B0604030504040204" pitchFamily="50" charset="-128"/>
              </a:rPr>
              <a:t>を活用</a:t>
            </a:r>
            <a:r>
              <a:rPr lang="ja-JP" altLang="en-US" sz="2400" dirty="0">
                <a:solidFill>
                  <a:srgbClr val="374151"/>
                </a:solidFill>
                <a:latin typeface="メイリオ" panose="020B0604030504040204" pitchFamily="50" charset="-128"/>
              </a:rPr>
              <a:t>．段階的に確認しながら学習</a:t>
            </a:r>
            <a:endParaRPr lang="en-US" altLang="ja-JP" sz="2400" dirty="0">
              <a:solidFill>
                <a:srgbClr val="374151"/>
              </a:solidFill>
              <a:latin typeface="メイリオ" panose="020B0604030504040204" pitchFamily="50" charset="-128"/>
            </a:endParaRPr>
          </a:p>
          <a:p>
            <a:pPr marL="0" indent="0">
              <a:buNone/>
            </a:pPr>
            <a:r>
              <a:rPr lang="ja-JP" altLang="en-US" sz="2400" dirty="0">
                <a:solidFill>
                  <a:srgbClr val="374151"/>
                </a:solidFill>
                <a:latin typeface="メイリオ" panose="020B0604030504040204" pitchFamily="50" charset="-128"/>
              </a:rPr>
              <a:t>② プログラミング基礎．</a:t>
            </a:r>
            <a:r>
              <a:rPr lang="ja-JP" altLang="en-US" sz="2400" b="1" dirty="0">
                <a:solidFill>
                  <a:srgbClr val="374151"/>
                </a:solidFill>
                <a:latin typeface="メイリオ" panose="020B0604030504040204" pitchFamily="50" charset="-128"/>
              </a:rPr>
              <a:t>変数，入出力，関数，繰り返し，条件分岐</a:t>
            </a:r>
            <a:r>
              <a:rPr lang="ja-JP" altLang="en-US" sz="2400" dirty="0">
                <a:solidFill>
                  <a:srgbClr val="374151"/>
                </a:solidFill>
                <a:latin typeface="メイリオ" panose="020B0604030504040204" pitchFamily="50" charset="-128"/>
              </a:rPr>
              <a:t>について，</a:t>
            </a:r>
            <a:r>
              <a:rPr lang="en-US" altLang="ja-JP" sz="2400" dirty="0">
                <a:solidFill>
                  <a:srgbClr val="374151"/>
                </a:solidFill>
                <a:latin typeface="メイリオ" panose="020B0604030504040204" pitchFamily="50" charset="-128"/>
              </a:rPr>
              <a:t>Python</a:t>
            </a:r>
            <a:r>
              <a:rPr lang="ja-JP" altLang="en-US" sz="2400" dirty="0">
                <a:solidFill>
                  <a:srgbClr val="374151"/>
                </a:solidFill>
                <a:latin typeface="メイリオ" panose="020B0604030504040204" pitchFamily="50" charset="-128"/>
              </a:rPr>
              <a:t>のプログラム例で理解を深める．</a:t>
            </a:r>
            <a:r>
              <a:rPr lang="ja-JP" altLang="en-US" sz="2400" b="1" dirty="0">
                <a:solidFill>
                  <a:srgbClr val="374151"/>
                </a:solidFill>
                <a:latin typeface="メイリオ" panose="020B0604030504040204" pitchFamily="50" charset="-128"/>
              </a:rPr>
              <a:t>抽象化と関数の重要性</a:t>
            </a:r>
            <a:endParaRPr lang="en-US" altLang="ja-JP" sz="2400" b="1" dirty="0">
              <a:solidFill>
                <a:srgbClr val="374151"/>
              </a:solidFill>
              <a:latin typeface="メイリオ" panose="020B0604030504040204" pitchFamily="50" charset="-128"/>
            </a:endParaRPr>
          </a:p>
          <a:p>
            <a:pPr marL="0" indent="0">
              <a:buNone/>
            </a:pPr>
            <a:r>
              <a:rPr lang="ja-JP" altLang="en-US" sz="2400" dirty="0">
                <a:solidFill>
                  <a:srgbClr val="374151"/>
                </a:solidFill>
                <a:latin typeface="メイリオ" panose="020B0604030504040204" pitchFamily="50" charset="-128"/>
              </a:rPr>
              <a:t>③</a:t>
            </a:r>
            <a:r>
              <a:rPr lang="ja-JP" altLang="en-US" sz="2400" b="1" dirty="0">
                <a:solidFill>
                  <a:srgbClr val="374151"/>
                </a:solidFill>
                <a:latin typeface="メイリオ" panose="020B0604030504040204" pitchFamily="50" charset="-128"/>
              </a:rPr>
              <a:t>ステップ実行によるプログラム動作の理解</a:t>
            </a:r>
            <a:r>
              <a:rPr lang="ja-JP" altLang="en-US" sz="2400" dirty="0">
                <a:solidFill>
                  <a:srgbClr val="374151"/>
                </a:solidFill>
                <a:latin typeface="メイリオ" panose="020B0604030504040204" pitchFamily="50" charset="-128"/>
              </a:rPr>
              <a:t>．プログラムのエラー対処力と論理的思考力の向上</a:t>
            </a:r>
            <a:endParaRPr lang="en-US" altLang="ja-JP" sz="2400" dirty="0">
              <a:solidFill>
                <a:srgbClr val="374151"/>
              </a:solidFill>
              <a:latin typeface="メイリオ" panose="020B0604030504040204" pitchFamily="50" charset="-128"/>
            </a:endParaRPr>
          </a:p>
          <a:p>
            <a:pPr marL="0" indent="0">
              <a:buNone/>
            </a:pPr>
            <a:r>
              <a:rPr lang="ja-JP" altLang="en-US" sz="2400" dirty="0">
                <a:solidFill>
                  <a:srgbClr val="374151"/>
                </a:solidFill>
                <a:latin typeface="メイリオ" panose="020B0604030504040204" pitchFamily="50" charset="-128"/>
              </a:rPr>
              <a:t>④</a:t>
            </a:r>
            <a:r>
              <a:rPr lang="en-US" altLang="ja-JP" sz="2400" dirty="0">
                <a:solidFill>
                  <a:srgbClr val="374151"/>
                </a:solidFill>
                <a:latin typeface="メイリオ" panose="020B0604030504040204" pitchFamily="50" charset="-128"/>
              </a:rPr>
              <a:t>Python</a:t>
            </a:r>
            <a:r>
              <a:rPr lang="ja-JP" altLang="en-US" sz="2400" dirty="0">
                <a:solidFill>
                  <a:srgbClr val="374151"/>
                </a:solidFill>
                <a:latin typeface="メイリオ" panose="020B0604030504040204" pitchFamily="50" charset="-128"/>
              </a:rPr>
              <a:t>プログラミングの基本，問題解決能力，自己学習力，実践的なツールの活用力の向上</a:t>
            </a:r>
            <a:endParaRPr lang="en-US" altLang="ja-JP" sz="2400" dirty="0">
              <a:solidFill>
                <a:srgbClr val="374151"/>
              </a:solidFill>
              <a:latin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2</a:t>
            </a:fld>
            <a:endParaRPr kumimoji="1" lang="ja-JP" altLang="en-US" dirty="0"/>
          </a:p>
        </p:txBody>
      </p:sp>
    </p:spTree>
    <p:extLst>
      <p:ext uri="{BB962C8B-B14F-4D97-AF65-F5344CB8AC3E}">
        <p14:creationId xmlns:p14="http://schemas.microsoft.com/office/powerpoint/2010/main" val="3668357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A25BA7-7872-19F7-C396-99999E8251CC}"/>
              </a:ext>
            </a:extLst>
          </p:cNvPr>
          <p:cNvSpPr>
            <a:spLocks noGrp="1"/>
          </p:cNvSpPr>
          <p:nvPr>
            <p:ph type="title"/>
          </p:nvPr>
        </p:nvSpPr>
        <p:spPr/>
        <p:txBody>
          <a:bodyPr>
            <a:normAutofit fontScale="90000"/>
          </a:bodyPr>
          <a:lstStyle/>
          <a:p>
            <a:r>
              <a:rPr kumimoji="1" lang="en-US" altLang="ja-JP" dirty="0" err="1"/>
              <a:t>Trinket（Pythonなどを実行できるオンライン学習環境</a:t>
            </a:r>
            <a:r>
              <a:rPr kumimoji="1" lang="en-US" altLang="ja-JP" dirty="0"/>
              <a:t>）</a:t>
            </a:r>
            <a:r>
              <a:rPr kumimoji="1" lang="ja-JP" altLang="en-US" dirty="0"/>
              <a:t>と</a:t>
            </a:r>
            <a:r>
              <a:rPr kumimoji="1" lang="en-US" altLang="ja-JP" dirty="0"/>
              <a:t>Python Tutor</a:t>
            </a:r>
            <a:r>
              <a:rPr kumimoji="1" lang="ja-JP" altLang="en-US" dirty="0"/>
              <a:t>の特徴と使い分け</a:t>
            </a:r>
          </a:p>
        </p:txBody>
      </p:sp>
      <p:sp>
        <p:nvSpPr>
          <p:cNvPr id="3" name="コンテンツ プレースホルダー 2">
            <a:extLst>
              <a:ext uri="{FF2B5EF4-FFF2-40B4-BE49-F238E27FC236}">
                <a16:creationId xmlns:a16="http://schemas.microsoft.com/office/drawing/2014/main" id="{10E97010-D042-5B9E-D60C-FB80C3469C1A}"/>
              </a:ext>
            </a:extLst>
          </p:cNvPr>
          <p:cNvSpPr>
            <a:spLocks noGrp="1"/>
          </p:cNvSpPr>
          <p:nvPr>
            <p:ph idx="1"/>
          </p:nvPr>
        </p:nvSpPr>
        <p:spPr/>
        <p:txBody>
          <a:bodyPr>
            <a:normAutofit/>
          </a:bodyPr>
          <a:lstStyle/>
          <a:p>
            <a:pPr marL="0" indent="0">
              <a:buNone/>
            </a:pPr>
            <a:r>
              <a:rPr kumimoji="1" lang="en-US" altLang="ja-JP" sz="2400" dirty="0" err="1"/>
              <a:t>Trinket（Python</a:t>
            </a:r>
            <a:r>
              <a:rPr kumimoji="1" lang="en-US" altLang="ja-JP" sz="2400" dirty="0"/>
              <a:t> </a:t>
            </a:r>
            <a:r>
              <a:rPr kumimoji="1" lang="en-US" altLang="ja-JP" sz="2400" dirty="0" err="1"/>
              <a:t>などを実行できるオンライン学習環境</a:t>
            </a:r>
            <a:r>
              <a:rPr kumimoji="1" lang="en-US" altLang="ja-JP" sz="2400" dirty="0"/>
              <a:t>）</a:t>
            </a:r>
          </a:p>
          <a:p>
            <a:r>
              <a:rPr kumimoji="1" lang="ja-JP" altLang="en-US" sz="2400" dirty="0"/>
              <a:t>特徴：オンラインで</a:t>
            </a:r>
            <a:r>
              <a:rPr kumimoji="1" lang="en-US" altLang="ja-JP" sz="2400" dirty="0"/>
              <a:t>Python</a:t>
            </a:r>
            <a:r>
              <a:rPr lang="ja-JP" altLang="en-US" sz="2400" dirty="0"/>
              <a:t>プログラム</a:t>
            </a:r>
            <a:r>
              <a:rPr kumimoji="1" lang="ja-JP" altLang="en-US" sz="2400" dirty="0"/>
              <a:t>を実行</a:t>
            </a:r>
            <a:r>
              <a:rPr lang="ja-JP" altLang="en-US" sz="2400" dirty="0"/>
              <a:t>・</a:t>
            </a:r>
            <a:r>
              <a:rPr kumimoji="1" lang="ja-JP" altLang="en-US" sz="2400" dirty="0"/>
              <a:t>共有できる</a:t>
            </a:r>
            <a:endParaRPr kumimoji="1" lang="en-US" altLang="ja-JP" sz="2400" dirty="0"/>
          </a:p>
          <a:p>
            <a:r>
              <a:rPr kumimoji="1" lang="ja-JP" altLang="en-US" sz="2400" dirty="0"/>
              <a:t>使用目的：</a:t>
            </a:r>
            <a:r>
              <a:rPr kumimoji="1" lang="ja-JP" altLang="en-US" sz="2400" b="1" dirty="0"/>
              <a:t>基本的なプログラム実行と結果確認</a:t>
            </a:r>
            <a:endParaRPr kumimoji="1" lang="en-US" altLang="ja-JP" sz="2400" b="1" dirty="0"/>
          </a:p>
          <a:p>
            <a:pPr marL="0" indent="0">
              <a:buNone/>
            </a:pPr>
            <a:r>
              <a:rPr kumimoji="1" lang="en-US" altLang="ja-JP" sz="2400" dirty="0"/>
              <a:t>Python Tutor</a:t>
            </a:r>
          </a:p>
          <a:p>
            <a:r>
              <a:rPr kumimoji="1" lang="ja-JP" altLang="en-US" sz="2400" dirty="0"/>
              <a:t>特徴：プログラムの実行過程を視覚化し，変数の変化を追跡できる</a:t>
            </a:r>
            <a:endParaRPr kumimoji="1" lang="en-US" altLang="ja-JP" sz="2400" dirty="0"/>
          </a:p>
          <a:p>
            <a:r>
              <a:rPr kumimoji="1" lang="ja-JP" altLang="en-US" sz="2400" dirty="0"/>
              <a:t>使用目的：</a:t>
            </a:r>
            <a:r>
              <a:rPr kumimoji="1" lang="ja-JP" altLang="en-US" sz="2400" b="1" dirty="0"/>
              <a:t>プログラムの動作理解，デバッグ（プログラム中の誤りの発見と解決）スキルの向上</a:t>
            </a:r>
          </a:p>
        </p:txBody>
      </p:sp>
      <p:sp>
        <p:nvSpPr>
          <p:cNvPr id="4" name="スライド番号プレースホルダー 3">
            <a:extLst>
              <a:ext uri="{FF2B5EF4-FFF2-40B4-BE49-F238E27FC236}">
                <a16:creationId xmlns:a16="http://schemas.microsoft.com/office/drawing/2014/main" id="{828FDBD0-4FA9-B1BB-6792-42B3396EBC77}"/>
              </a:ext>
            </a:extLst>
          </p:cNvPr>
          <p:cNvSpPr>
            <a:spLocks noGrp="1"/>
          </p:cNvSpPr>
          <p:nvPr>
            <p:ph type="sldNum" sz="quarter" idx="12"/>
          </p:nvPr>
        </p:nvSpPr>
        <p:spPr/>
        <p:txBody>
          <a:bodyPr/>
          <a:lstStyle/>
          <a:p>
            <a:fld id="{E205D82C-95A1-431E-8E38-AA614A14CDCF}" type="slidenum">
              <a:rPr kumimoji="1" lang="ja-JP" altLang="en-US" smtClean="0"/>
              <a:t>20</a:t>
            </a:fld>
            <a:endParaRPr kumimoji="1" lang="ja-JP" altLang="en-US"/>
          </a:p>
        </p:txBody>
      </p:sp>
    </p:spTree>
    <p:extLst>
      <p:ext uri="{BB962C8B-B14F-4D97-AF65-F5344CB8AC3E}">
        <p14:creationId xmlns:p14="http://schemas.microsoft.com/office/powerpoint/2010/main" val="3718637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38091E3-F014-4EED-8E4F-719BE045CC06}"/>
              </a:ext>
            </a:extLst>
          </p:cNvPr>
          <p:cNvPicPr>
            <a:picLocks noChangeAspect="1"/>
          </p:cNvPicPr>
          <p:nvPr/>
        </p:nvPicPr>
        <p:blipFill>
          <a:blip r:embed="rId3"/>
          <a:stretch>
            <a:fillRect/>
          </a:stretch>
        </p:blipFill>
        <p:spPr>
          <a:xfrm>
            <a:off x="1186156" y="4381196"/>
            <a:ext cx="5452712" cy="2251310"/>
          </a:xfrm>
          <a:prstGeom prst="rect">
            <a:avLst/>
          </a:prstGeom>
        </p:spPr>
      </p:pic>
      <p:sp>
        <p:nvSpPr>
          <p:cNvPr id="2" name="タイトル 1"/>
          <p:cNvSpPr>
            <a:spLocks noGrp="1"/>
          </p:cNvSpPr>
          <p:nvPr>
            <p:ph type="title"/>
          </p:nvPr>
        </p:nvSpPr>
        <p:spPr/>
        <p:txBody>
          <a:bodyPr>
            <a:noAutofit/>
          </a:bodyPr>
          <a:lstStyle/>
          <a:p>
            <a:r>
              <a:rPr lang="en-US" altLang="ja-JP" sz="2900" dirty="0"/>
              <a:t>Python Tutor</a:t>
            </a:r>
            <a:r>
              <a:rPr lang="ja-JP" altLang="en-US" sz="2900" dirty="0"/>
              <a:t>の使用方法</a:t>
            </a:r>
          </a:p>
        </p:txBody>
      </p:sp>
      <p:sp>
        <p:nvSpPr>
          <p:cNvPr id="3" name="コンテンツ プレースホルダー 2"/>
          <p:cNvSpPr>
            <a:spLocks noGrp="1"/>
          </p:cNvSpPr>
          <p:nvPr>
            <p:ph idx="1"/>
          </p:nvPr>
        </p:nvSpPr>
        <p:spPr>
          <a:xfrm>
            <a:off x="341395" y="971195"/>
            <a:ext cx="8678719" cy="5006864"/>
          </a:xfrm>
        </p:spPr>
        <p:txBody>
          <a:bodyPr>
            <a:noAutofit/>
          </a:bodyPr>
          <a:lstStyle/>
          <a:p>
            <a:pPr marL="0" indent="0">
              <a:buNone/>
            </a:pPr>
            <a:r>
              <a:rPr lang="ja-JP" altLang="en-US" dirty="0"/>
              <a:t>① まず，</a:t>
            </a:r>
            <a:r>
              <a:rPr lang="ja-JP" altLang="en-US" b="1" dirty="0"/>
              <a:t>ウェブブラウザ</a:t>
            </a:r>
            <a:r>
              <a:rPr lang="ja-JP" altLang="en-US" dirty="0"/>
              <a:t>を開く</a:t>
            </a:r>
            <a:endParaRPr lang="en-US" altLang="ja-JP" dirty="0"/>
          </a:p>
          <a:p>
            <a:pPr marL="0" indent="0">
              <a:buNone/>
            </a:pPr>
            <a:r>
              <a:rPr lang="ja-JP" altLang="en-US" dirty="0"/>
              <a:t>②</a:t>
            </a:r>
            <a:r>
              <a:rPr lang="en-US" altLang="ja-JP" b="1" dirty="0"/>
              <a:t>Python Tutor</a:t>
            </a:r>
            <a:r>
              <a:rPr lang="ja-JP" altLang="en-US" dirty="0"/>
              <a:t>を利用するために，以下の</a:t>
            </a:r>
            <a:r>
              <a:rPr lang="en-US" altLang="ja-JP" dirty="0"/>
              <a:t>URL</a:t>
            </a:r>
            <a:r>
              <a:rPr lang="ja-JP" altLang="en-US" dirty="0"/>
              <a:t>にアクセス</a:t>
            </a:r>
            <a:endParaRPr lang="en-US" altLang="ja-JP" dirty="0"/>
          </a:p>
          <a:p>
            <a:pPr marL="0" indent="0">
              <a:buNone/>
            </a:pPr>
            <a:r>
              <a:rPr lang="en-US" altLang="ja-JP" b="1" dirty="0"/>
              <a:t>http://</a:t>
            </a:r>
            <a:r>
              <a:rPr lang="en-US" altLang="ja-JP" b="1" dirty="0" err="1"/>
              <a:t>www.pythontutor.com</a:t>
            </a:r>
            <a:r>
              <a:rPr lang="en-US" altLang="ja-JP" b="1" dirty="0"/>
              <a:t>/</a:t>
            </a:r>
          </a:p>
          <a:p>
            <a:pPr marL="0" indent="0">
              <a:buNone/>
            </a:pPr>
            <a:endParaRPr lang="en-US" altLang="ja-JP" dirty="0"/>
          </a:p>
          <a:p>
            <a:pPr marL="0" indent="0">
              <a:buNone/>
            </a:pPr>
            <a:r>
              <a:rPr lang="ja-JP" altLang="en-US" dirty="0"/>
              <a:t>③ 「</a:t>
            </a:r>
            <a:r>
              <a:rPr lang="en-US" altLang="ja-JP" b="1" dirty="0"/>
              <a:t>Python</a:t>
            </a:r>
            <a:r>
              <a:rPr lang="ja-JP" altLang="en-US" dirty="0"/>
              <a:t>」をクリック ⇒</a:t>
            </a:r>
            <a:r>
              <a:rPr lang="ja-JP" altLang="en-US" b="1" dirty="0"/>
              <a:t>編集画面</a:t>
            </a:r>
            <a:r>
              <a:rPr lang="ja-JP" altLang="en-US" dirty="0"/>
              <a:t>が開く</a:t>
            </a:r>
            <a:endParaRPr lang="en-US" altLang="ja-JP" dirty="0"/>
          </a:p>
        </p:txBody>
      </p:sp>
      <p:sp>
        <p:nvSpPr>
          <p:cNvPr id="10"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7ED950E6-79B1-88B3-39D0-D6A663465B5D}"/>
              </a:ext>
            </a:extLst>
          </p:cNvPr>
          <p:cNvSpPr/>
          <p:nvPr/>
        </p:nvSpPr>
        <p:spPr>
          <a:xfrm>
            <a:off x="2529914" y="5506851"/>
            <a:ext cx="970777" cy="3799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212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883FD7-1689-4E6D-988B-A2AE4EAC6F30}"/>
              </a:ext>
            </a:extLst>
          </p:cNvPr>
          <p:cNvSpPr>
            <a:spLocks noGrp="1"/>
          </p:cNvSpPr>
          <p:nvPr>
            <p:ph type="title"/>
          </p:nvPr>
        </p:nvSpPr>
        <p:spPr/>
        <p:txBody>
          <a:bodyPr>
            <a:noAutofit/>
          </a:bodyPr>
          <a:lstStyle/>
          <a:p>
            <a:r>
              <a:rPr kumimoji="1" lang="en-US" altLang="ja-JP" sz="2900" dirty="0"/>
              <a:t>Python Tutor</a:t>
            </a:r>
            <a:r>
              <a:rPr kumimoji="1" lang="ja-JP" altLang="en-US" sz="2900" dirty="0"/>
              <a:t>の編集画面</a:t>
            </a:r>
          </a:p>
        </p:txBody>
      </p:sp>
      <p:sp>
        <p:nvSpPr>
          <p:cNvPr id="4" name="スライド番号プレースホルダー 3">
            <a:extLst>
              <a:ext uri="{FF2B5EF4-FFF2-40B4-BE49-F238E27FC236}">
                <a16:creationId xmlns:a16="http://schemas.microsoft.com/office/drawing/2014/main" id="{7C062DD7-B1C0-4C1A-A775-15A9FF5B21E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C7716B6D-FC6E-4BF2-94F9-E212FDE7C6DB}"/>
              </a:ext>
            </a:extLst>
          </p:cNvPr>
          <p:cNvPicPr>
            <a:picLocks noChangeAspect="1"/>
          </p:cNvPicPr>
          <p:nvPr/>
        </p:nvPicPr>
        <p:blipFill>
          <a:blip r:embed="rId3"/>
          <a:stretch>
            <a:fillRect/>
          </a:stretch>
        </p:blipFill>
        <p:spPr>
          <a:xfrm>
            <a:off x="576030" y="928582"/>
            <a:ext cx="8215803" cy="5427769"/>
          </a:xfrm>
          <a:prstGeom prst="rect">
            <a:avLst/>
          </a:prstGeom>
        </p:spPr>
      </p:pic>
      <p:sp>
        <p:nvSpPr>
          <p:cNvPr id="6" name="正方形/長方形 5">
            <a:extLst>
              <a:ext uri="{FF2B5EF4-FFF2-40B4-BE49-F238E27FC236}">
                <a16:creationId xmlns:a16="http://schemas.microsoft.com/office/drawing/2014/main" id="{41742752-6D14-49F5-9646-04E077495255}"/>
              </a:ext>
            </a:extLst>
          </p:cNvPr>
          <p:cNvSpPr/>
          <p:nvPr/>
        </p:nvSpPr>
        <p:spPr>
          <a:xfrm>
            <a:off x="680572" y="1662113"/>
            <a:ext cx="5643309" cy="29013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7" name="正方形/長方形 6">
            <a:extLst>
              <a:ext uri="{FF2B5EF4-FFF2-40B4-BE49-F238E27FC236}">
                <a16:creationId xmlns:a16="http://schemas.microsoft.com/office/drawing/2014/main" id="{BC565F1B-11C4-4CC6-9A59-B4B78C9EAE13}"/>
              </a:ext>
            </a:extLst>
          </p:cNvPr>
          <p:cNvSpPr/>
          <p:nvPr/>
        </p:nvSpPr>
        <p:spPr>
          <a:xfrm>
            <a:off x="491758" y="4627837"/>
            <a:ext cx="2034216" cy="4698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7CA0E6A1-389B-4B62-89A4-43D502BC527A}"/>
              </a:ext>
            </a:extLst>
          </p:cNvPr>
          <p:cNvSpPr/>
          <p:nvPr/>
        </p:nvSpPr>
        <p:spPr>
          <a:xfrm>
            <a:off x="1463786" y="1343940"/>
            <a:ext cx="1998551" cy="2537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31D266D6-E1B9-442E-B126-538562734117}"/>
              </a:ext>
            </a:extLst>
          </p:cNvPr>
          <p:cNvSpPr txBox="1"/>
          <p:nvPr/>
        </p:nvSpPr>
        <p:spPr>
          <a:xfrm>
            <a:off x="3502226" y="875970"/>
            <a:ext cx="3130985" cy="738664"/>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1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a:t>
            </a:r>
            <a:r>
              <a:rPr kumimoji="1" lang="en-US" altLang="ja-JP" sz="24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Python 3.6</a:t>
            </a:r>
            <a:r>
              <a:rPr kumimoji="1" lang="ja-JP" altLang="en-US" sz="24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」になっている</a:t>
            </a:r>
          </a:p>
        </p:txBody>
      </p:sp>
      <p:sp>
        <p:nvSpPr>
          <p:cNvPr id="10" name="テキスト ボックス 9">
            <a:extLst>
              <a:ext uri="{FF2B5EF4-FFF2-40B4-BE49-F238E27FC236}">
                <a16:creationId xmlns:a16="http://schemas.microsoft.com/office/drawing/2014/main" id="{F21B77EF-BD23-47B8-AD4B-1378D304F558}"/>
              </a:ext>
            </a:extLst>
          </p:cNvPr>
          <p:cNvSpPr txBox="1"/>
          <p:nvPr/>
        </p:nvSpPr>
        <p:spPr>
          <a:xfrm>
            <a:off x="2655843" y="4658397"/>
            <a:ext cx="2608406" cy="415498"/>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実行のためのボタン</a:t>
            </a:r>
          </a:p>
        </p:txBody>
      </p:sp>
      <p:sp>
        <p:nvSpPr>
          <p:cNvPr id="11" name="テキスト ボックス 10">
            <a:extLst>
              <a:ext uri="{FF2B5EF4-FFF2-40B4-BE49-F238E27FC236}">
                <a16:creationId xmlns:a16="http://schemas.microsoft.com/office/drawing/2014/main" id="{DD2C9F3A-47A6-44BE-8AB4-4EBDAB3B6B4D}"/>
              </a:ext>
            </a:extLst>
          </p:cNvPr>
          <p:cNvSpPr txBox="1"/>
          <p:nvPr/>
        </p:nvSpPr>
        <p:spPr>
          <a:xfrm>
            <a:off x="491758" y="2538191"/>
            <a:ext cx="6032422"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エディタ</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（プログラムを書き換えることができる）</a:t>
            </a:r>
          </a:p>
        </p:txBody>
      </p:sp>
    </p:spTree>
    <p:extLst>
      <p:ext uri="{BB962C8B-B14F-4D97-AF65-F5344CB8AC3E}">
        <p14:creationId xmlns:p14="http://schemas.microsoft.com/office/powerpoint/2010/main" val="423204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50F07C5-FB06-0A1B-074A-B52D19376542}"/>
              </a:ext>
            </a:extLst>
          </p:cNvPr>
          <p:cNvPicPr>
            <a:picLocks noChangeAspect="1"/>
          </p:cNvPicPr>
          <p:nvPr/>
        </p:nvPicPr>
        <p:blipFill>
          <a:blip r:embed="rId3"/>
          <a:stretch>
            <a:fillRect/>
          </a:stretch>
        </p:blipFill>
        <p:spPr>
          <a:xfrm>
            <a:off x="797293" y="2877256"/>
            <a:ext cx="4717189" cy="2309060"/>
          </a:xfrm>
          <a:prstGeom prst="rect">
            <a:avLst/>
          </a:prstGeom>
        </p:spPr>
      </p:pic>
      <p:sp>
        <p:nvSpPr>
          <p:cNvPr id="3" name="コンテンツ プレースホルダー 2">
            <a:extLst>
              <a:ext uri="{FF2B5EF4-FFF2-40B4-BE49-F238E27FC236}">
                <a16:creationId xmlns:a16="http://schemas.microsoft.com/office/drawing/2014/main" id="{75CC115E-177C-4A9A-B883-1E1A7F4972A7}"/>
              </a:ext>
            </a:extLst>
          </p:cNvPr>
          <p:cNvSpPr>
            <a:spLocks noGrp="1"/>
          </p:cNvSpPr>
          <p:nvPr>
            <p:ph idx="1"/>
          </p:nvPr>
        </p:nvSpPr>
        <p:spPr>
          <a:xfrm>
            <a:off x="321844" y="585480"/>
            <a:ext cx="8822156" cy="6223534"/>
          </a:xfrm>
          <a:solidFill>
            <a:schemeClr val="bg1"/>
          </a:solidFill>
        </p:spPr>
        <p:txBody>
          <a:bodyPr>
            <a:noAutofit/>
          </a:bodyPr>
          <a:lstStyle/>
          <a:p>
            <a:r>
              <a:rPr lang="en-US" altLang="ja-JP" sz="2400" b="1" dirty="0"/>
              <a:t>Python Tutor</a:t>
            </a:r>
            <a:r>
              <a:rPr lang="ja-JP" altLang="en-US" sz="2400" dirty="0"/>
              <a:t>は</a:t>
            </a:r>
            <a:r>
              <a:rPr lang="en-US" altLang="ja-JP" sz="2400" b="1" dirty="0"/>
              <a:t>Python</a:t>
            </a:r>
            <a:r>
              <a:rPr lang="ja-JP" altLang="en-US" sz="2400" b="1" dirty="0"/>
              <a:t>などのプログラムを書き実行できる</a:t>
            </a:r>
            <a:r>
              <a:rPr lang="ja-JP" altLang="en-US" sz="2400" dirty="0"/>
              <a:t>サイト．</a:t>
            </a:r>
            <a:r>
              <a:rPr lang="ja-JP" altLang="en-US" sz="2400" b="1" dirty="0"/>
              <a:t>ステップ実行</a:t>
            </a:r>
            <a:r>
              <a:rPr lang="ja-JP" altLang="en-US" sz="2400" dirty="0"/>
              <a:t>，</a:t>
            </a:r>
            <a:r>
              <a:rPr lang="ja-JP" altLang="en-US" sz="2400" b="1" dirty="0"/>
              <a:t>変数の値表示</a:t>
            </a:r>
            <a:r>
              <a:rPr lang="ja-JP" altLang="en-US" sz="2400" dirty="0"/>
              <a:t>などの機能がある．</a:t>
            </a:r>
            <a:endParaRPr lang="en-US" altLang="ja-JP" sz="2400" dirty="0"/>
          </a:p>
          <a:p>
            <a:r>
              <a:rPr lang="en-US" altLang="ja-JP" sz="2400" b="1" dirty="0"/>
              <a:t>Python Tutor</a:t>
            </a:r>
            <a:r>
              <a:rPr lang="ja-JP" altLang="en-US" sz="2400" dirty="0"/>
              <a:t>のウェブサイトにアクセス． 「</a:t>
            </a:r>
            <a:r>
              <a:rPr lang="en-US" altLang="ja-JP" sz="2400" b="1" dirty="0"/>
              <a:t>Python</a:t>
            </a:r>
            <a:r>
              <a:rPr lang="ja-JP" altLang="en-US" sz="2400" dirty="0"/>
              <a:t>」を選択</a:t>
            </a:r>
            <a:r>
              <a:rPr lang="en-US" altLang="ja-JP" sz="2400" dirty="0"/>
              <a:t>https://www.pythontutor.com/</a:t>
            </a:r>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p:txBody>
      </p:sp>
      <p:sp>
        <p:nvSpPr>
          <p:cNvPr id="2" name="タイトル 1">
            <a:extLst>
              <a:ext uri="{FF2B5EF4-FFF2-40B4-BE49-F238E27FC236}">
                <a16:creationId xmlns:a16="http://schemas.microsoft.com/office/drawing/2014/main" id="{1158A90F-92D6-4F03-8819-199DBCBC9580}"/>
              </a:ext>
            </a:extLst>
          </p:cNvPr>
          <p:cNvSpPr>
            <a:spLocks noGrp="1"/>
          </p:cNvSpPr>
          <p:nvPr>
            <p:ph type="title"/>
          </p:nvPr>
        </p:nvSpPr>
        <p:spPr/>
        <p:txBody>
          <a:bodyPr>
            <a:normAutofit fontScale="90000"/>
          </a:bodyPr>
          <a:lstStyle/>
          <a:p>
            <a:r>
              <a:rPr lang="en-US" altLang="ja-JP" dirty="0"/>
              <a:t>Python Tutor</a:t>
            </a:r>
            <a:r>
              <a:rPr kumimoji="1" lang="ja-JP" altLang="en-US" dirty="0"/>
              <a:t>でのプログラム実行</a:t>
            </a:r>
          </a:p>
        </p:txBody>
      </p:sp>
      <p:sp>
        <p:nvSpPr>
          <p:cNvPr id="4" name="スライド番号プレースホルダー 3">
            <a:extLst>
              <a:ext uri="{FF2B5EF4-FFF2-40B4-BE49-F238E27FC236}">
                <a16:creationId xmlns:a16="http://schemas.microsoft.com/office/drawing/2014/main" id="{A915B582-13F3-4F13-B0B0-2DF096846D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C23A46CF-BB57-F763-CA0A-379D4E7AEFB7}"/>
              </a:ext>
            </a:extLst>
          </p:cNvPr>
          <p:cNvSpPr txBox="1"/>
          <p:nvPr/>
        </p:nvSpPr>
        <p:spPr>
          <a:xfrm>
            <a:off x="178883" y="5993570"/>
            <a:ext cx="354872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Visualize Execution</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ボタン</a:t>
            </a:r>
          </a:p>
        </p:txBody>
      </p:sp>
      <p:sp>
        <p:nvSpPr>
          <p:cNvPr id="5" name="テキスト ボックス 4">
            <a:extLst>
              <a:ext uri="{FF2B5EF4-FFF2-40B4-BE49-F238E27FC236}">
                <a16:creationId xmlns:a16="http://schemas.microsoft.com/office/drawing/2014/main" id="{57B96B45-96AC-A9E1-F385-37DFA7762F67}"/>
              </a:ext>
            </a:extLst>
          </p:cNvPr>
          <p:cNvSpPr txBox="1"/>
          <p:nvPr/>
        </p:nvSpPr>
        <p:spPr>
          <a:xfrm>
            <a:off x="2235" y="2920812"/>
            <a:ext cx="480131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メイン画面で，プログラムを書く</a:t>
            </a:r>
          </a:p>
        </p:txBody>
      </p:sp>
      <p:sp>
        <p:nvSpPr>
          <p:cNvPr id="11" name="テキスト ボックス 10">
            <a:extLst>
              <a:ext uri="{FF2B5EF4-FFF2-40B4-BE49-F238E27FC236}">
                <a16:creationId xmlns:a16="http://schemas.microsoft.com/office/drawing/2014/main" id="{63B75ABF-6D5A-A936-071C-2FBE7491C188}"/>
              </a:ext>
            </a:extLst>
          </p:cNvPr>
          <p:cNvSpPr txBox="1"/>
          <p:nvPr/>
        </p:nvSpPr>
        <p:spPr>
          <a:xfrm>
            <a:off x="4587510" y="5707916"/>
            <a:ext cx="4052456"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通常実行</a:t>
            </a: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:Last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ステップ実行</a:t>
            </a: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:First, Prev, Next</a:t>
            </a:r>
            <a:endPar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8B003E23-9879-D622-F966-6184695F9AA7}"/>
              </a:ext>
            </a:extLst>
          </p:cNvPr>
          <p:cNvSpPr txBox="1"/>
          <p:nvPr/>
        </p:nvSpPr>
        <p:spPr>
          <a:xfrm>
            <a:off x="7331759" y="2906473"/>
            <a:ext cx="1723549"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変数の値を</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視覚的に</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確認できる</a:t>
            </a:r>
          </a:p>
        </p:txBody>
      </p:sp>
      <p:pic>
        <p:nvPicPr>
          <p:cNvPr id="15" name="図 14">
            <a:extLst>
              <a:ext uri="{FF2B5EF4-FFF2-40B4-BE49-F238E27FC236}">
                <a16:creationId xmlns:a16="http://schemas.microsoft.com/office/drawing/2014/main" id="{2BE30BB1-B8A4-D842-350C-74CA50084F5E}"/>
              </a:ext>
            </a:extLst>
          </p:cNvPr>
          <p:cNvPicPr>
            <a:picLocks noChangeAspect="1"/>
          </p:cNvPicPr>
          <p:nvPr/>
        </p:nvPicPr>
        <p:blipFill>
          <a:blip r:embed="rId4"/>
          <a:stretch>
            <a:fillRect/>
          </a:stretch>
        </p:blipFill>
        <p:spPr>
          <a:xfrm>
            <a:off x="1352706" y="3461985"/>
            <a:ext cx="1877936" cy="2302178"/>
          </a:xfrm>
          <a:prstGeom prst="rect">
            <a:avLst/>
          </a:prstGeom>
          <a:ln>
            <a:solidFill>
              <a:schemeClr val="accent1"/>
            </a:solidFill>
          </a:ln>
        </p:spPr>
      </p:pic>
      <p:sp>
        <p:nvSpPr>
          <p:cNvPr id="12" name="正方形/長方形 11">
            <a:extLst>
              <a:ext uri="{FF2B5EF4-FFF2-40B4-BE49-F238E27FC236}">
                <a16:creationId xmlns:a16="http://schemas.microsoft.com/office/drawing/2014/main" id="{F5672B9D-D768-2700-E6C1-AE4C965CF5F4}"/>
              </a:ext>
            </a:extLst>
          </p:cNvPr>
          <p:cNvSpPr/>
          <p:nvPr/>
        </p:nvSpPr>
        <p:spPr>
          <a:xfrm>
            <a:off x="1277852" y="5449514"/>
            <a:ext cx="1123270" cy="4027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6" name="図 15">
            <a:extLst>
              <a:ext uri="{FF2B5EF4-FFF2-40B4-BE49-F238E27FC236}">
                <a16:creationId xmlns:a16="http://schemas.microsoft.com/office/drawing/2014/main" id="{37629F1A-705B-35B4-3A31-8C3FDD2ED7FD}"/>
              </a:ext>
            </a:extLst>
          </p:cNvPr>
          <p:cNvPicPr>
            <a:picLocks noChangeAspect="1"/>
          </p:cNvPicPr>
          <p:nvPr/>
        </p:nvPicPr>
        <p:blipFill>
          <a:blip r:embed="rId5"/>
          <a:stretch>
            <a:fillRect/>
          </a:stretch>
        </p:blipFill>
        <p:spPr>
          <a:xfrm>
            <a:off x="4382768" y="3718181"/>
            <a:ext cx="2948991" cy="1902197"/>
          </a:xfrm>
          <a:prstGeom prst="rect">
            <a:avLst/>
          </a:prstGeom>
        </p:spPr>
      </p:pic>
      <p:sp>
        <p:nvSpPr>
          <p:cNvPr id="17" name="正方形/長方形 16">
            <a:extLst>
              <a:ext uri="{FF2B5EF4-FFF2-40B4-BE49-F238E27FC236}">
                <a16:creationId xmlns:a16="http://schemas.microsoft.com/office/drawing/2014/main" id="{8CCC58D5-455F-C209-0530-DFA0C6504C2D}"/>
              </a:ext>
            </a:extLst>
          </p:cNvPr>
          <p:cNvSpPr/>
          <p:nvPr/>
        </p:nvSpPr>
        <p:spPr>
          <a:xfrm>
            <a:off x="4488034" y="5046743"/>
            <a:ext cx="2713099" cy="4027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8" name="図 17">
            <a:extLst>
              <a:ext uri="{FF2B5EF4-FFF2-40B4-BE49-F238E27FC236}">
                <a16:creationId xmlns:a16="http://schemas.microsoft.com/office/drawing/2014/main" id="{176FE6C7-95EE-CD00-514A-EC779FDCB63A}"/>
              </a:ext>
            </a:extLst>
          </p:cNvPr>
          <p:cNvPicPr>
            <a:picLocks noChangeAspect="1"/>
          </p:cNvPicPr>
          <p:nvPr/>
        </p:nvPicPr>
        <p:blipFill>
          <a:blip r:embed="rId6"/>
          <a:stretch>
            <a:fillRect/>
          </a:stretch>
        </p:blipFill>
        <p:spPr>
          <a:xfrm>
            <a:off x="7423035" y="4095109"/>
            <a:ext cx="1673441" cy="1514064"/>
          </a:xfrm>
          <a:prstGeom prst="rect">
            <a:avLst/>
          </a:prstGeom>
        </p:spPr>
      </p:pic>
      <p:sp>
        <p:nvSpPr>
          <p:cNvPr id="19" name="正方形/長方形 18">
            <a:extLst>
              <a:ext uri="{FF2B5EF4-FFF2-40B4-BE49-F238E27FC236}">
                <a16:creationId xmlns:a16="http://schemas.microsoft.com/office/drawing/2014/main" id="{D166F8E9-96B3-DD60-A9C4-1B460EE35652}"/>
              </a:ext>
            </a:extLst>
          </p:cNvPr>
          <p:cNvSpPr/>
          <p:nvPr/>
        </p:nvSpPr>
        <p:spPr>
          <a:xfrm>
            <a:off x="5270324" y="4266508"/>
            <a:ext cx="1275020" cy="4027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E015F0D3-26DD-58BA-EBB4-1D7A85E5A913}"/>
              </a:ext>
            </a:extLst>
          </p:cNvPr>
          <p:cNvSpPr txBox="1"/>
          <p:nvPr/>
        </p:nvSpPr>
        <p:spPr>
          <a:xfrm>
            <a:off x="4972316" y="2488332"/>
            <a:ext cx="2031325"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メイン画面に</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戻るには</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Editthiscode</a:t>
            </a:r>
            <a:endPar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23882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840F43E-4E1B-424B-8CAF-821CA90F67C1}"/>
              </a:ext>
            </a:extLst>
          </p:cNvPr>
          <p:cNvPicPr>
            <a:picLocks noChangeAspect="1"/>
          </p:cNvPicPr>
          <p:nvPr/>
        </p:nvPicPr>
        <p:blipFill>
          <a:blip r:embed="rId3"/>
          <a:stretch>
            <a:fillRect/>
          </a:stretch>
        </p:blipFill>
        <p:spPr>
          <a:xfrm>
            <a:off x="5197174" y="4587893"/>
            <a:ext cx="3092584" cy="1396817"/>
          </a:xfrm>
          <a:prstGeom prst="rect">
            <a:avLst/>
          </a:prstGeom>
          <a:ln>
            <a:solidFill>
              <a:schemeClr val="accent1"/>
            </a:solidFill>
          </a:ln>
        </p:spPr>
      </p:pic>
      <p:pic>
        <p:nvPicPr>
          <p:cNvPr id="3" name="図 2">
            <a:extLst>
              <a:ext uri="{FF2B5EF4-FFF2-40B4-BE49-F238E27FC236}">
                <a16:creationId xmlns:a16="http://schemas.microsoft.com/office/drawing/2014/main" id="{C73EF71A-BDE0-46A5-8623-515877BEF9DD}"/>
              </a:ext>
            </a:extLst>
          </p:cNvPr>
          <p:cNvPicPr>
            <a:picLocks noChangeAspect="1"/>
          </p:cNvPicPr>
          <p:nvPr/>
        </p:nvPicPr>
        <p:blipFill>
          <a:blip r:embed="rId4"/>
          <a:stretch>
            <a:fillRect/>
          </a:stretch>
        </p:blipFill>
        <p:spPr>
          <a:xfrm>
            <a:off x="518079" y="710289"/>
            <a:ext cx="2495831" cy="3059661"/>
          </a:xfrm>
          <a:prstGeom prst="rect">
            <a:avLst/>
          </a:prstGeom>
          <a:ln>
            <a:solidFill>
              <a:schemeClr val="accent1"/>
            </a:solidFill>
          </a:ln>
        </p:spPr>
      </p:pic>
      <p:pic>
        <p:nvPicPr>
          <p:cNvPr id="27" name="図 26">
            <a:extLst>
              <a:ext uri="{FF2B5EF4-FFF2-40B4-BE49-F238E27FC236}">
                <a16:creationId xmlns:a16="http://schemas.microsoft.com/office/drawing/2014/main" id="{3DCE27DF-BE3A-412C-9249-1F6BCE31F93D}"/>
              </a:ext>
            </a:extLst>
          </p:cNvPr>
          <p:cNvPicPr>
            <a:picLocks noChangeAspect="1"/>
          </p:cNvPicPr>
          <p:nvPr/>
        </p:nvPicPr>
        <p:blipFill>
          <a:blip r:embed="rId5"/>
          <a:stretch>
            <a:fillRect/>
          </a:stretch>
        </p:blipFill>
        <p:spPr>
          <a:xfrm>
            <a:off x="4907799" y="1160396"/>
            <a:ext cx="2948991" cy="1902197"/>
          </a:xfrm>
          <a:prstGeom prst="rect">
            <a:avLst/>
          </a:prstGeom>
        </p:spPr>
      </p:pic>
      <p:sp>
        <p:nvSpPr>
          <p:cNvPr id="5" name="タイトル 4"/>
          <p:cNvSpPr>
            <a:spLocks noGrp="1"/>
          </p:cNvSpPr>
          <p:nvPr>
            <p:ph type="title"/>
          </p:nvPr>
        </p:nvSpPr>
        <p:spPr/>
        <p:txBody>
          <a:bodyPr>
            <a:noAutofit/>
          </a:bodyPr>
          <a:lstStyle/>
          <a:p>
            <a:r>
              <a:rPr lang="en-US" altLang="ja-JP" sz="2900" dirty="0"/>
              <a:t>Python Tutor</a:t>
            </a:r>
            <a:r>
              <a:rPr lang="ja-JP" altLang="en-US" sz="2900" dirty="0" err="1"/>
              <a:t>での</a:t>
            </a:r>
            <a:r>
              <a:rPr lang="ja-JP" altLang="en-US" sz="2900" dirty="0"/>
              <a:t>プログラム実行手順</a:t>
            </a:r>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正方形/長方形 6"/>
          <p:cNvSpPr/>
          <p:nvPr/>
        </p:nvSpPr>
        <p:spPr>
          <a:xfrm>
            <a:off x="475247" y="3429001"/>
            <a:ext cx="1395664" cy="34095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3" name="右矢印 12"/>
          <p:cNvSpPr/>
          <p:nvPr/>
        </p:nvSpPr>
        <p:spPr>
          <a:xfrm>
            <a:off x="4087149" y="1614948"/>
            <a:ext cx="379640" cy="8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4" name="正方形/長方形 13"/>
          <p:cNvSpPr/>
          <p:nvPr/>
        </p:nvSpPr>
        <p:spPr>
          <a:xfrm>
            <a:off x="879343" y="934175"/>
            <a:ext cx="1214151" cy="6299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7" name="正方形/長方形 16"/>
          <p:cNvSpPr/>
          <p:nvPr/>
        </p:nvSpPr>
        <p:spPr>
          <a:xfrm>
            <a:off x="6964288" y="2574817"/>
            <a:ext cx="726361" cy="31977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1" name="右矢印 20"/>
          <p:cNvSpPr/>
          <p:nvPr/>
        </p:nvSpPr>
        <p:spPr>
          <a:xfrm>
            <a:off x="8123063" y="1614948"/>
            <a:ext cx="379640" cy="8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5" name="正方形/長方形 24"/>
          <p:cNvSpPr/>
          <p:nvPr/>
        </p:nvSpPr>
        <p:spPr>
          <a:xfrm>
            <a:off x="6964288" y="5301817"/>
            <a:ext cx="1447652" cy="3957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8" name="コンテンツ プレースホルダー 2"/>
          <p:cNvSpPr txBox="1">
            <a:spLocks/>
          </p:cNvSpPr>
          <p:nvPr/>
        </p:nvSpPr>
        <p:spPr>
          <a:xfrm>
            <a:off x="26739" y="3844210"/>
            <a:ext cx="4767836" cy="70689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(1)</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a:t>
            </a: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Visualize Execution</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」をクリックして</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実行画面</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に切り替える</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19" name="コンテンツ プレースホルダー 2"/>
          <p:cNvSpPr txBox="1">
            <a:spLocks/>
          </p:cNvSpPr>
          <p:nvPr/>
        </p:nvSpPr>
        <p:spPr>
          <a:xfrm>
            <a:off x="5060115" y="3900275"/>
            <a:ext cx="4288086" cy="79061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(2)</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a:t>
            </a: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Last</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」をクリック．</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22" name="コンテンツ プレースホルダー 2"/>
          <p:cNvSpPr txBox="1">
            <a:spLocks/>
          </p:cNvSpPr>
          <p:nvPr/>
        </p:nvSpPr>
        <p:spPr>
          <a:xfrm>
            <a:off x="879344" y="6296476"/>
            <a:ext cx="3535591" cy="55519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(3)</a:t>
            </a:r>
            <a:r>
              <a:rPr kumimoji="1" lang="ja-JP" altLang="en-US" sz="2400" b="1"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実行結果を確認</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する．</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23" name="右矢印 22"/>
          <p:cNvSpPr/>
          <p:nvPr/>
        </p:nvSpPr>
        <p:spPr>
          <a:xfrm>
            <a:off x="4414935" y="4889607"/>
            <a:ext cx="379640" cy="8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6" name="右矢印 25"/>
          <p:cNvSpPr/>
          <p:nvPr/>
        </p:nvSpPr>
        <p:spPr>
          <a:xfrm>
            <a:off x="730619" y="4889607"/>
            <a:ext cx="379640" cy="864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 name="テキスト ボックス 1">
            <a:extLst>
              <a:ext uri="{FF2B5EF4-FFF2-40B4-BE49-F238E27FC236}">
                <a16:creationId xmlns:a16="http://schemas.microsoft.com/office/drawing/2014/main" id="{EB03CA64-8A7B-4BAF-8186-CFF3A92AE959}"/>
              </a:ext>
            </a:extLst>
          </p:cNvPr>
          <p:cNvSpPr txBox="1"/>
          <p:nvPr/>
        </p:nvSpPr>
        <p:spPr>
          <a:xfrm>
            <a:off x="5472223" y="608173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99F44D06-D09A-4A57-8467-778ED6D28523}"/>
              </a:ext>
            </a:extLst>
          </p:cNvPr>
          <p:cNvSpPr txBox="1"/>
          <p:nvPr/>
        </p:nvSpPr>
        <p:spPr>
          <a:xfrm>
            <a:off x="4414935" y="6081730"/>
            <a:ext cx="405278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(4)</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Edit this code</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」をクリックして</a:t>
            </a:r>
            <a:r>
              <a:rPr kumimoji="0"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編集画面</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に戻る</a:t>
            </a:r>
            <a:endParaRPr kumimoji="0"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28" name="図 27">
            <a:extLst>
              <a:ext uri="{FF2B5EF4-FFF2-40B4-BE49-F238E27FC236}">
                <a16:creationId xmlns:a16="http://schemas.microsoft.com/office/drawing/2014/main" id="{F0C5DE02-0A8B-4B69-8705-8459B22950CD}"/>
              </a:ext>
            </a:extLst>
          </p:cNvPr>
          <p:cNvPicPr>
            <a:picLocks noChangeAspect="1"/>
          </p:cNvPicPr>
          <p:nvPr/>
        </p:nvPicPr>
        <p:blipFill>
          <a:blip r:embed="rId6"/>
          <a:stretch>
            <a:fillRect/>
          </a:stretch>
        </p:blipFill>
        <p:spPr>
          <a:xfrm>
            <a:off x="1736082" y="4656622"/>
            <a:ext cx="1673441" cy="1514064"/>
          </a:xfrm>
          <a:prstGeom prst="rect">
            <a:avLst/>
          </a:prstGeom>
        </p:spPr>
      </p:pic>
    </p:spTree>
    <p:extLst>
      <p:ext uri="{BB962C8B-B14F-4D97-AF65-F5344CB8AC3E}">
        <p14:creationId xmlns:p14="http://schemas.microsoft.com/office/powerpoint/2010/main" val="418639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B75E73-17EC-4008-BD5F-EDC650E905D5}"/>
              </a:ext>
            </a:extLst>
          </p:cNvPr>
          <p:cNvSpPr>
            <a:spLocks noGrp="1"/>
          </p:cNvSpPr>
          <p:nvPr>
            <p:ph type="title"/>
          </p:nvPr>
        </p:nvSpPr>
        <p:spPr/>
        <p:txBody>
          <a:bodyPr>
            <a:noAutofit/>
          </a:bodyPr>
          <a:lstStyle/>
          <a:p>
            <a:r>
              <a:rPr kumimoji="1" lang="en-US" altLang="ja-JP" sz="2900" dirty="0"/>
              <a:t>Python Tutor</a:t>
            </a:r>
            <a:r>
              <a:rPr kumimoji="1" lang="ja-JP" altLang="en-US" sz="2900" dirty="0"/>
              <a:t>使用上の注意点</a:t>
            </a:r>
            <a:r>
              <a:rPr lang="ja-JP" altLang="en-US" sz="2900" dirty="0"/>
              <a:t>①</a:t>
            </a:r>
            <a:endParaRPr kumimoji="1" lang="ja-JP" altLang="en-US" sz="2900" dirty="0"/>
          </a:p>
        </p:txBody>
      </p:sp>
      <p:sp>
        <p:nvSpPr>
          <p:cNvPr id="3" name="コンテンツ プレースホルダー 2">
            <a:extLst>
              <a:ext uri="{FF2B5EF4-FFF2-40B4-BE49-F238E27FC236}">
                <a16:creationId xmlns:a16="http://schemas.microsoft.com/office/drawing/2014/main" id="{17BF3833-AD59-4C44-ABF0-F8B10806CD02}"/>
              </a:ext>
            </a:extLst>
          </p:cNvPr>
          <p:cNvSpPr>
            <a:spLocks noGrp="1"/>
          </p:cNvSpPr>
          <p:nvPr>
            <p:ph idx="1"/>
          </p:nvPr>
        </p:nvSpPr>
        <p:spPr>
          <a:xfrm>
            <a:off x="321844" y="846253"/>
            <a:ext cx="8758655" cy="2881197"/>
          </a:xfrm>
        </p:spPr>
        <p:txBody>
          <a:bodyPr>
            <a:normAutofit/>
          </a:bodyPr>
          <a:lstStyle/>
          <a:p>
            <a:pPr marL="0" indent="0">
              <a:buNone/>
            </a:pPr>
            <a:r>
              <a:rPr kumimoji="1" lang="ja-JP" altLang="en-US" b="1" dirty="0"/>
              <a:t>実行画面で，</a:t>
            </a:r>
            <a:r>
              <a:rPr kumimoji="1" lang="ja-JP" altLang="en-US" b="1" dirty="0">
                <a:solidFill>
                  <a:srgbClr val="FF0000"/>
                </a:solidFill>
              </a:rPr>
              <a:t>赤いエラーメッセージ</a:t>
            </a:r>
            <a:r>
              <a:rPr kumimoji="1" lang="ja-JP" altLang="en-US" b="1" dirty="0"/>
              <a:t>が出ることがある</a:t>
            </a:r>
            <a:endParaRPr lang="en-US" altLang="ja-JP" b="1" dirty="0"/>
          </a:p>
          <a:p>
            <a:pPr marL="0" indent="0">
              <a:buNone/>
            </a:pPr>
            <a:r>
              <a:rPr lang="ja-JP" altLang="en-US" dirty="0"/>
              <a:t>過去の文法ミスに関する確認表示．</a:t>
            </a:r>
            <a:endParaRPr lang="en-US" altLang="ja-JP" dirty="0"/>
          </a:p>
          <a:p>
            <a:pPr marL="0" indent="0">
              <a:buNone/>
            </a:pPr>
            <a:r>
              <a:rPr lang="ja-JP" altLang="en-US" dirty="0"/>
              <a:t>基本的には，</a:t>
            </a:r>
            <a:r>
              <a:rPr kumimoji="1" lang="ja-JP" altLang="en-US" b="1" dirty="0">
                <a:solidFill>
                  <a:srgbClr val="FF0000"/>
                </a:solidFill>
              </a:rPr>
              <a:t>無視</a:t>
            </a:r>
            <a:r>
              <a:rPr kumimoji="1" lang="ja-JP" altLang="en-US" dirty="0">
                <a:solidFill>
                  <a:srgbClr val="FF0000"/>
                </a:solidFill>
              </a:rPr>
              <a:t>して問題ない</a:t>
            </a:r>
            <a:endParaRPr lang="en-US" altLang="ja-JP" dirty="0"/>
          </a:p>
          <a:p>
            <a:pPr marL="0" indent="0">
              <a:buNone/>
            </a:pPr>
            <a:r>
              <a:rPr kumimoji="1" lang="ja-JP" altLang="en-US" dirty="0"/>
              <a:t>邪魔なときは「</a:t>
            </a:r>
            <a:r>
              <a:rPr kumimoji="1" lang="en-US" altLang="ja-JP" b="1" dirty="0"/>
              <a:t>Close</a:t>
            </a:r>
            <a:r>
              <a:rPr kumimoji="1" lang="ja-JP" altLang="en-US" dirty="0"/>
              <a:t>」</a:t>
            </a:r>
          </a:p>
        </p:txBody>
      </p:sp>
      <p:sp>
        <p:nvSpPr>
          <p:cNvPr id="4" name="スライド番号プレースホルダー 3">
            <a:extLst>
              <a:ext uri="{FF2B5EF4-FFF2-40B4-BE49-F238E27FC236}">
                <a16:creationId xmlns:a16="http://schemas.microsoft.com/office/drawing/2014/main" id="{B33C99B2-FC80-4BA6-A115-D6CAD7B36DA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E2AB45E8-8779-4074-BC11-4DECB7169F6D}"/>
              </a:ext>
            </a:extLst>
          </p:cNvPr>
          <p:cNvPicPr>
            <a:picLocks noChangeAspect="1"/>
          </p:cNvPicPr>
          <p:nvPr/>
        </p:nvPicPr>
        <p:blipFill>
          <a:blip r:embed="rId3"/>
          <a:stretch>
            <a:fillRect/>
          </a:stretch>
        </p:blipFill>
        <p:spPr>
          <a:xfrm>
            <a:off x="321844" y="3133776"/>
            <a:ext cx="8536655" cy="3222575"/>
          </a:xfrm>
          <a:prstGeom prst="rect">
            <a:avLst/>
          </a:prstGeom>
        </p:spPr>
      </p:pic>
      <p:sp>
        <p:nvSpPr>
          <p:cNvPr id="7" name="正方形/長方形 6">
            <a:extLst>
              <a:ext uri="{FF2B5EF4-FFF2-40B4-BE49-F238E27FC236}">
                <a16:creationId xmlns:a16="http://schemas.microsoft.com/office/drawing/2014/main" id="{A62FABD7-2395-4A95-A40C-45CECA55D610}"/>
              </a:ext>
            </a:extLst>
          </p:cNvPr>
          <p:cNvSpPr/>
          <p:nvPr/>
        </p:nvSpPr>
        <p:spPr>
          <a:xfrm>
            <a:off x="5584225" y="5897237"/>
            <a:ext cx="726361" cy="31977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502752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239A4B1-734B-45FA-8670-F0AC88082BAB}"/>
              </a:ext>
            </a:extLst>
          </p:cNvPr>
          <p:cNvPicPr>
            <a:picLocks noChangeAspect="1"/>
          </p:cNvPicPr>
          <p:nvPr/>
        </p:nvPicPr>
        <p:blipFill>
          <a:blip r:embed="rId3"/>
          <a:stretch>
            <a:fillRect/>
          </a:stretch>
        </p:blipFill>
        <p:spPr>
          <a:xfrm>
            <a:off x="2355476" y="1217954"/>
            <a:ext cx="2583488" cy="2750637"/>
          </a:xfrm>
          <a:prstGeom prst="rect">
            <a:avLst/>
          </a:prstGeom>
        </p:spPr>
      </p:pic>
      <p:sp>
        <p:nvSpPr>
          <p:cNvPr id="2" name="タイトル 1">
            <a:extLst>
              <a:ext uri="{FF2B5EF4-FFF2-40B4-BE49-F238E27FC236}">
                <a16:creationId xmlns:a16="http://schemas.microsoft.com/office/drawing/2014/main" id="{44328F8E-7664-46D7-944C-A75EEF0A5AEA}"/>
              </a:ext>
            </a:extLst>
          </p:cNvPr>
          <p:cNvSpPr>
            <a:spLocks noGrp="1"/>
          </p:cNvSpPr>
          <p:nvPr>
            <p:ph type="title"/>
          </p:nvPr>
        </p:nvSpPr>
        <p:spPr/>
        <p:txBody>
          <a:bodyPr>
            <a:noAutofit/>
          </a:bodyPr>
          <a:lstStyle/>
          <a:p>
            <a:r>
              <a:rPr lang="en-US" altLang="ja-JP" sz="2900" dirty="0"/>
              <a:t>Python Tutor</a:t>
            </a:r>
            <a:r>
              <a:rPr lang="ja-JP" altLang="en-US" sz="2900" dirty="0"/>
              <a:t>使用上の注意点②</a:t>
            </a:r>
            <a:endParaRPr kumimoji="1" lang="ja-JP" altLang="en-US" sz="2900" dirty="0"/>
          </a:p>
        </p:txBody>
      </p:sp>
      <p:sp>
        <p:nvSpPr>
          <p:cNvPr id="3" name="コンテンツ プレースホルダー 2">
            <a:extLst>
              <a:ext uri="{FF2B5EF4-FFF2-40B4-BE49-F238E27FC236}">
                <a16:creationId xmlns:a16="http://schemas.microsoft.com/office/drawing/2014/main" id="{3A8E8C34-FBE7-42F1-841F-E6B4B35C3EA4}"/>
              </a:ext>
            </a:extLst>
          </p:cNvPr>
          <p:cNvSpPr>
            <a:spLocks noGrp="1"/>
          </p:cNvSpPr>
          <p:nvPr>
            <p:ph idx="1"/>
          </p:nvPr>
        </p:nvSpPr>
        <p:spPr>
          <a:xfrm>
            <a:off x="214268" y="762416"/>
            <a:ext cx="8672744" cy="5959059"/>
          </a:xfrm>
        </p:spPr>
        <p:txBody>
          <a:bodyPr>
            <a:normAutofit fontScale="92500"/>
          </a:bodyPr>
          <a:lstStyle/>
          <a:p>
            <a:pPr marL="0" indent="0">
              <a:buNone/>
            </a:pPr>
            <a:r>
              <a:rPr kumimoji="1" lang="ja-JP" altLang="en-US" dirty="0"/>
              <a:t>「</a:t>
            </a:r>
            <a:r>
              <a:rPr kumimoji="1" lang="en-US" altLang="ja-JP" b="1" dirty="0"/>
              <a:t>please wait ... executing</a:t>
            </a:r>
            <a:r>
              <a:rPr kumimoji="1" lang="ja-JP" altLang="en-US" dirty="0"/>
              <a:t>」のとき，</a:t>
            </a:r>
            <a:r>
              <a:rPr kumimoji="1" lang="ja-JP" altLang="en-US" b="1" dirty="0"/>
              <a:t>１０秒ほど待つ</a:t>
            </a:r>
            <a:r>
              <a:rPr kumimoji="1" lang="ja-JP" altLang="en-US" dirty="0"/>
              <a:t>．</a:t>
            </a: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r>
              <a:rPr lang="en-US" altLang="ja-JP" b="1" dirty="0"/>
              <a:t>Python Tutor</a:t>
            </a:r>
            <a:r>
              <a:rPr lang="ja-JP" altLang="en-US" b="1" dirty="0"/>
              <a:t>が</a:t>
            </a:r>
            <a:r>
              <a:rPr kumimoji="1" lang="ja-JP" altLang="en-US" b="1" dirty="0"/>
              <a:t>混雑しているとき</a:t>
            </a:r>
            <a:r>
              <a:rPr kumimoji="1" lang="ja-JP" altLang="en-US" dirty="0"/>
              <a:t>，</a:t>
            </a:r>
            <a:r>
              <a:rPr lang="ja-JP" altLang="en-US" b="1" u="sng" dirty="0"/>
              <a:t>「</a:t>
            </a:r>
            <a:r>
              <a:rPr lang="en-US" altLang="ja-JP" b="1" u="sng" dirty="0"/>
              <a:t>Server Busy</a:t>
            </a:r>
            <a:r>
              <a:rPr lang="ja-JP" altLang="en-US" b="1" u="sng" dirty="0"/>
              <a:t>・・・」と表示される場合</a:t>
            </a:r>
            <a:r>
              <a:rPr lang="ja-JP" altLang="en-US" dirty="0"/>
              <a:t>がある．</a:t>
            </a:r>
            <a:endParaRPr lang="en-US" altLang="ja-JP" dirty="0"/>
          </a:p>
          <a:p>
            <a:r>
              <a:rPr lang="ja-JP" altLang="en-US" dirty="0"/>
              <a:t>このメッセージは，サーバが混雑していることを示す．</a:t>
            </a:r>
            <a:endParaRPr lang="en-US" altLang="ja-JP" dirty="0"/>
          </a:p>
          <a:p>
            <a:r>
              <a:rPr lang="ja-JP" altLang="en-US" b="1" u="sng" dirty="0"/>
              <a:t>数秒から数十秒待つ</a:t>
            </a:r>
            <a:r>
              <a:rPr lang="ja-JP" altLang="en-US" dirty="0"/>
              <a:t>と</a:t>
            </a:r>
            <a:r>
              <a:rPr lang="ja-JP" altLang="en-US" b="1" dirty="0"/>
              <a:t>自動で処理が始まる</a:t>
            </a:r>
            <a:r>
              <a:rPr lang="ja-JP" altLang="en-US" dirty="0"/>
              <a:t>はずである（しかし，表示が変わらないときは，操作をもう一度試してせよ）</a:t>
            </a:r>
            <a:endParaRPr lang="en-US" altLang="ja-JP"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1DC11EB9-25EF-45CB-8BAD-5C1F3AEF8B3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75215409-9D0D-4022-AC4D-A709E353F770}"/>
              </a:ext>
            </a:extLst>
          </p:cNvPr>
          <p:cNvSpPr/>
          <p:nvPr/>
        </p:nvSpPr>
        <p:spPr>
          <a:xfrm>
            <a:off x="2343444" y="1435445"/>
            <a:ext cx="2926388" cy="2730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88787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演習２</a:t>
            </a:r>
            <a:br>
              <a:rPr lang="en-US" altLang="ja-JP" dirty="0"/>
            </a:br>
            <a:r>
              <a:rPr lang="ja-JP" altLang="en-US" dirty="0"/>
              <a:t>条件分岐のステップ実行</a:t>
            </a:r>
          </a:p>
        </p:txBody>
      </p:sp>
      <p:sp>
        <p:nvSpPr>
          <p:cNvPr id="3" name="コンテンツ プレースホルダー 2"/>
          <p:cNvSpPr>
            <a:spLocks noGrp="1"/>
          </p:cNvSpPr>
          <p:nvPr>
            <p:ph idx="1"/>
          </p:nvPr>
        </p:nvSpPr>
        <p:spPr>
          <a:xfrm>
            <a:off x="3724073" y="2065623"/>
            <a:ext cx="4939867" cy="4710147"/>
          </a:xfrm>
        </p:spPr>
        <p:txBody>
          <a:bodyPr>
            <a:normAutofit/>
          </a:bodyPr>
          <a:lstStyle/>
          <a:p>
            <a:pPr marL="0" indent="0">
              <a:spcAft>
                <a:spcPts val="600"/>
              </a:spcAft>
              <a:buNone/>
            </a:pPr>
            <a:r>
              <a:rPr lang="ja-JP" altLang="en-US" sz="2400" dirty="0"/>
              <a:t>資料：</a:t>
            </a:r>
            <a:r>
              <a:rPr lang="ja-JP" altLang="en-US" sz="2400" b="1" dirty="0"/>
              <a:t>２７～ ３７</a:t>
            </a:r>
            <a:endParaRPr lang="en-US" altLang="ja-JP" sz="2400" b="1" dirty="0"/>
          </a:p>
          <a:p>
            <a:pPr>
              <a:spcAft>
                <a:spcPts val="600"/>
              </a:spcAft>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Python Tutor</a:t>
            </a:r>
          </a:p>
          <a:p>
            <a:pPr lvl="1">
              <a:spcAft>
                <a:spcPts val="600"/>
              </a:spcAft>
            </a:pPr>
            <a:r>
              <a:rPr lang="ja-JP" altLang="en-US" b="1" dirty="0"/>
              <a:t>字下げ</a:t>
            </a:r>
            <a:endParaRPr lang="en-US" altLang="ja-JP" b="1" dirty="0"/>
          </a:p>
          <a:p>
            <a:pPr lvl="1">
              <a:spcAft>
                <a:spcPts val="600"/>
              </a:spcAft>
            </a:pPr>
            <a:r>
              <a:rPr lang="en-US" altLang="ja-JP" b="1" dirty="0"/>
              <a:t>:</a:t>
            </a:r>
          </a:p>
          <a:p>
            <a:pPr lvl="1">
              <a:spcAft>
                <a:spcPts val="600"/>
              </a:spcAft>
            </a:pPr>
            <a:r>
              <a:rPr lang="ja-JP" altLang="en-US" b="1" dirty="0"/>
              <a:t>条件分岐</a:t>
            </a:r>
            <a:endParaRPr lang="en-US" altLang="ja-JP" b="1" dirty="0"/>
          </a:p>
          <a:p>
            <a:pPr lvl="1">
              <a:spcAft>
                <a:spcPts val="600"/>
              </a:spcAft>
            </a:pPr>
            <a:r>
              <a:rPr lang="en-US" altLang="ja-JP" b="1" dirty="0"/>
              <a:t>if</a:t>
            </a:r>
          </a:p>
          <a:p>
            <a:pPr lvl="1">
              <a:spcAft>
                <a:spcPts val="600"/>
              </a:spcAft>
            </a:pPr>
            <a:r>
              <a:rPr lang="en-US" altLang="ja-JP" b="1" dirty="0"/>
              <a:t>else</a:t>
            </a:r>
          </a:p>
          <a:p>
            <a:pPr lvl="1">
              <a:spcAft>
                <a:spcPts val="600"/>
              </a:spcAft>
            </a:pPr>
            <a:r>
              <a:rPr lang="ja-JP" altLang="en-US" b="1" dirty="0"/>
              <a:t>ステップ実行</a:t>
            </a:r>
            <a:endParaRPr lang="en-US" altLang="ja-JP" b="1" dirty="0"/>
          </a:p>
          <a:p>
            <a:pPr lvl="1">
              <a:spcAft>
                <a:spcPts val="600"/>
              </a:spcAft>
            </a:pPr>
            <a:endParaRPr lang="en-US" altLang="ja-JP" sz="1700"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3"/>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16F77370-7F48-49C1-8603-DB37AE8840E1}" type="slidenum">
              <a:rPr kumimoji="0" lang="ja-JP" altLang="en-US" sz="24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27</a:t>
            </a:fld>
            <a:endParaRPr kumimoji="0" lang="ja-JP" altLang="en-US" sz="24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823513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7FAC30-EBAE-CE00-C392-7F42019A5F65}"/>
              </a:ext>
            </a:extLst>
          </p:cNvPr>
          <p:cNvSpPr>
            <a:spLocks noGrp="1"/>
          </p:cNvSpPr>
          <p:nvPr>
            <p:ph type="title"/>
          </p:nvPr>
        </p:nvSpPr>
        <p:spPr/>
        <p:txBody>
          <a:bodyPr>
            <a:normAutofit fontScale="90000"/>
          </a:bodyPr>
          <a:lstStyle/>
          <a:p>
            <a:r>
              <a:rPr lang="ja-JP" altLang="en-US" dirty="0"/>
              <a:t>ステップ実行により確認できること</a:t>
            </a:r>
            <a:endParaRPr kumimoji="1" lang="ja-JP" altLang="en-US" dirty="0"/>
          </a:p>
        </p:txBody>
      </p:sp>
      <p:sp>
        <p:nvSpPr>
          <p:cNvPr id="4" name="スライド番号プレースホルダー 3">
            <a:extLst>
              <a:ext uri="{FF2B5EF4-FFF2-40B4-BE49-F238E27FC236}">
                <a16:creationId xmlns:a16="http://schemas.microsoft.com/office/drawing/2014/main" id="{0ED9FA83-4F40-33A5-8828-7E0EB86870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CACF1335-B520-8309-5253-1C503974D85C}"/>
              </a:ext>
            </a:extLst>
          </p:cNvPr>
          <p:cNvSpPr txBox="1"/>
          <p:nvPr/>
        </p:nvSpPr>
        <p:spPr>
          <a:xfrm>
            <a:off x="1382350" y="894043"/>
            <a:ext cx="634019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ステップ実行により，ジャンプの様子を観察</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DEB4C109-53AB-DC10-9E81-CE07BF359D83}"/>
              </a:ext>
            </a:extLst>
          </p:cNvPr>
          <p:cNvPicPr>
            <a:picLocks noChangeAspect="1"/>
          </p:cNvPicPr>
          <p:nvPr/>
        </p:nvPicPr>
        <p:blipFill>
          <a:blip r:embed="rId3"/>
          <a:stretch>
            <a:fillRect/>
          </a:stretch>
        </p:blipFill>
        <p:spPr>
          <a:xfrm>
            <a:off x="1184658" y="1852288"/>
            <a:ext cx="7278726" cy="3793248"/>
          </a:xfrm>
          <a:prstGeom prst="rect">
            <a:avLst/>
          </a:prstGeom>
        </p:spPr>
      </p:pic>
      <p:sp>
        <p:nvSpPr>
          <p:cNvPr id="11" name="正方形/長方形 10">
            <a:extLst>
              <a:ext uri="{FF2B5EF4-FFF2-40B4-BE49-F238E27FC236}">
                <a16:creationId xmlns:a16="http://schemas.microsoft.com/office/drawing/2014/main" id="{B4A4723F-B7D8-9411-BBD2-138F6716A8D9}"/>
              </a:ext>
            </a:extLst>
          </p:cNvPr>
          <p:cNvSpPr/>
          <p:nvPr/>
        </p:nvSpPr>
        <p:spPr>
          <a:xfrm>
            <a:off x="1797723" y="2252359"/>
            <a:ext cx="542334" cy="1627001"/>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A5B81D86-BAEC-AFC7-AFC2-B95104566AFD}"/>
              </a:ext>
            </a:extLst>
          </p:cNvPr>
          <p:cNvSpPr/>
          <p:nvPr/>
        </p:nvSpPr>
        <p:spPr>
          <a:xfrm>
            <a:off x="1236470" y="4722782"/>
            <a:ext cx="3323371" cy="922754"/>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ADF012E5-BB29-D9C7-1333-27AE530332DA}"/>
              </a:ext>
            </a:extLst>
          </p:cNvPr>
          <p:cNvSpPr/>
          <p:nvPr/>
        </p:nvSpPr>
        <p:spPr>
          <a:xfrm>
            <a:off x="6218373" y="2097790"/>
            <a:ext cx="2245011" cy="2046432"/>
          </a:xfrm>
          <a:prstGeom prst="rect">
            <a:avLst/>
          </a:prstGeom>
          <a:noFill/>
          <a:ln w="7620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731867C9-7FF1-8620-C6ED-8DCA68B96EE3}"/>
              </a:ext>
            </a:extLst>
          </p:cNvPr>
          <p:cNvSpPr txBox="1"/>
          <p:nvPr/>
        </p:nvSpPr>
        <p:spPr>
          <a:xfrm>
            <a:off x="74174" y="2315058"/>
            <a:ext cx="1723549"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ジャンプの</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様子を示す</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矢印</a:t>
            </a:r>
          </a:p>
        </p:txBody>
      </p:sp>
      <p:sp>
        <p:nvSpPr>
          <p:cNvPr id="15" name="テキスト ボックス 14">
            <a:extLst>
              <a:ext uri="{FF2B5EF4-FFF2-40B4-BE49-F238E27FC236}">
                <a16:creationId xmlns:a16="http://schemas.microsoft.com/office/drawing/2014/main" id="{D928B629-26D6-5410-070B-9AD2FE331B83}"/>
              </a:ext>
            </a:extLst>
          </p:cNvPr>
          <p:cNvSpPr txBox="1"/>
          <p:nvPr/>
        </p:nvSpPr>
        <p:spPr>
          <a:xfrm>
            <a:off x="1310920" y="5726617"/>
            <a:ext cx="5109091"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ステップ実行は，</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ボタンやスライダーでコントロール</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B8343A30-E74C-E132-C468-A7F51A2A77D8}"/>
              </a:ext>
            </a:extLst>
          </p:cNvPr>
          <p:cNvSpPr txBox="1"/>
          <p:nvPr/>
        </p:nvSpPr>
        <p:spPr>
          <a:xfrm>
            <a:off x="6132903" y="4205054"/>
            <a:ext cx="2031325"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変数の値の</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確認もできる</a:t>
            </a:r>
            <a:endPar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63504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38091E3-F014-4EED-8E4F-719BE045CC06}"/>
              </a:ext>
            </a:extLst>
          </p:cNvPr>
          <p:cNvPicPr>
            <a:picLocks noChangeAspect="1"/>
          </p:cNvPicPr>
          <p:nvPr/>
        </p:nvPicPr>
        <p:blipFill>
          <a:blip r:embed="rId3"/>
          <a:stretch>
            <a:fillRect/>
          </a:stretch>
        </p:blipFill>
        <p:spPr>
          <a:xfrm>
            <a:off x="1186156" y="4381196"/>
            <a:ext cx="5452712" cy="2251310"/>
          </a:xfrm>
          <a:prstGeom prst="rect">
            <a:avLst/>
          </a:prstGeom>
        </p:spPr>
      </p:pic>
      <p:sp>
        <p:nvSpPr>
          <p:cNvPr id="2" name="タイトル 1"/>
          <p:cNvSpPr>
            <a:spLocks noGrp="1"/>
          </p:cNvSpPr>
          <p:nvPr>
            <p:ph type="title"/>
          </p:nvPr>
        </p:nvSpPr>
        <p:spPr/>
        <p:txBody>
          <a:bodyPr>
            <a:noAutofit/>
          </a:bodyPr>
          <a:lstStyle/>
          <a:p>
            <a:r>
              <a:rPr lang="en-US" altLang="ja-JP" dirty="0"/>
              <a:t>Python Tutor</a:t>
            </a:r>
            <a:r>
              <a:rPr lang="ja-JP" altLang="en-US" dirty="0"/>
              <a:t>の起動</a:t>
            </a:r>
          </a:p>
        </p:txBody>
      </p:sp>
      <p:sp>
        <p:nvSpPr>
          <p:cNvPr id="3" name="コンテンツ プレースホルダー 2"/>
          <p:cNvSpPr>
            <a:spLocks noGrp="1"/>
          </p:cNvSpPr>
          <p:nvPr>
            <p:ph idx="1"/>
          </p:nvPr>
        </p:nvSpPr>
        <p:spPr>
          <a:xfrm>
            <a:off x="341395" y="971195"/>
            <a:ext cx="8678719" cy="5006864"/>
          </a:xfrm>
        </p:spPr>
        <p:txBody>
          <a:bodyPr>
            <a:noAutofit/>
          </a:bodyPr>
          <a:lstStyle/>
          <a:p>
            <a:pPr marL="0" indent="0">
              <a:buNone/>
            </a:pPr>
            <a:r>
              <a:rPr lang="ja-JP" altLang="en-US" dirty="0"/>
              <a:t>①</a:t>
            </a:r>
            <a:r>
              <a:rPr lang="ja-JP" altLang="en-US" b="1" dirty="0"/>
              <a:t>ウェブブラウザ</a:t>
            </a:r>
            <a:r>
              <a:rPr lang="ja-JP" altLang="en-US" dirty="0"/>
              <a:t>を起動する</a:t>
            </a:r>
            <a:endParaRPr lang="en-US" altLang="ja-JP" dirty="0"/>
          </a:p>
          <a:p>
            <a:pPr marL="0" indent="0">
              <a:buNone/>
            </a:pPr>
            <a:endParaRPr lang="en-US" altLang="ja-JP" dirty="0"/>
          </a:p>
          <a:p>
            <a:pPr marL="0" indent="0">
              <a:buNone/>
            </a:pPr>
            <a:r>
              <a:rPr lang="ja-JP" altLang="en-US" dirty="0"/>
              <a:t>②</a:t>
            </a:r>
            <a:r>
              <a:rPr lang="en-US" altLang="ja-JP" b="1" dirty="0"/>
              <a:t>Python Tutor</a:t>
            </a:r>
            <a:r>
              <a:rPr lang="ja-JP" altLang="en-US" dirty="0"/>
              <a:t>を使いたいので，次の</a:t>
            </a:r>
            <a:r>
              <a:rPr lang="en-US" altLang="ja-JP" dirty="0"/>
              <a:t>URL</a:t>
            </a:r>
            <a:r>
              <a:rPr lang="ja-JP" altLang="en-US" dirty="0"/>
              <a:t>を開く</a:t>
            </a:r>
            <a:endParaRPr lang="en-US" altLang="ja-JP" dirty="0"/>
          </a:p>
          <a:p>
            <a:pPr marL="0" indent="0">
              <a:buNone/>
            </a:pPr>
            <a:r>
              <a:rPr lang="en-US" altLang="ja-JP" b="1" dirty="0"/>
              <a:t>https://www.pythontutor.com/</a:t>
            </a:r>
          </a:p>
          <a:p>
            <a:pPr marL="0" indent="0">
              <a:buNone/>
            </a:pPr>
            <a:endParaRPr lang="en-US" altLang="ja-JP" dirty="0"/>
          </a:p>
          <a:p>
            <a:pPr marL="0" indent="0">
              <a:buNone/>
            </a:pPr>
            <a:r>
              <a:rPr lang="ja-JP" altLang="en-US" dirty="0"/>
              <a:t>③ 「</a:t>
            </a:r>
            <a:r>
              <a:rPr lang="en-US" altLang="ja-JP" b="1" dirty="0"/>
              <a:t>Python</a:t>
            </a:r>
            <a:r>
              <a:rPr lang="ja-JP" altLang="en-US" dirty="0"/>
              <a:t>」をクリック ⇒</a:t>
            </a:r>
            <a:r>
              <a:rPr lang="ja-JP" altLang="en-US" b="1" dirty="0"/>
              <a:t>メイン画面</a:t>
            </a:r>
            <a:r>
              <a:rPr lang="ja-JP" altLang="en-US" dirty="0"/>
              <a:t>が開く</a:t>
            </a:r>
            <a:endParaRPr lang="en-US" altLang="ja-JP" dirty="0"/>
          </a:p>
        </p:txBody>
      </p:sp>
      <p:sp>
        <p:nvSpPr>
          <p:cNvPr id="10"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7ED950E6-79B1-88B3-39D0-D6A663465B5D}"/>
              </a:ext>
            </a:extLst>
          </p:cNvPr>
          <p:cNvSpPr/>
          <p:nvPr/>
        </p:nvSpPr>
        <p:spPr>
          <a:xfrm>
            <a:off x="2529914" y="5506851"/>
            <a:ext cx="970777" cy="3799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4773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973321" y="2706624"/>
            <a:ext cx="4986684" cy="3483864"/>
          </a:xfrm>
        </p:spPr>
        <p:txBody>
          <a:bodyPr>
            <a:normAutofit/>
          </a:bodyPr>
          <a:lstStyle/>
          <a:p>
            <a:pPr marL="514350" indent="-514350">
              <a:buFont typeface="+mj-lt"/>
              <a:buAutoNum type="arabicPeriod"/>
            </a:pPr>
            <a:r>
              <a:rPr lang="en-US" altLang="ja-JP" sz="2400" dirty="0">
                <a:latin typeface="メイリオ" panose="020B0604030504040204" pitchFamily="50" charset="-128"/>
              </a:rPr>
              <a:t>for</a:t>
            </a:r>
            <a:r>
              <a:rPr lang="ja-JP" altLang="en-US" sz="2400" dirty="0">
                <a:latin typeface="メイリオ" panose="020B0604030504040204" pitchFamily="50" charset="-128"/>
              </a:rPr>
              <a:t>による繰り返し</a:t>
            </a:r>
            <a:endParaRPr lang="en-US" altLang="ja-JP" sz="2400" dirty="0">
              <a:latin typeface="メイリオ" panose="020B0604030504040204" pitchFamily="50" charset="-128"/>
            </a:endParaRPr>
          </a:p>
          <a:p>
            <a:pPr marL="514350" indent="-514350">
              <a:buFont typeface="+mj-lt"/>
              <a:buAutoNum type="arabicPeriod"/>
            </a:pPr>
            <a:r>
              <a:rPr lang="ja-JP" altLang="en-US" sz="2400" dirty="0">
                <a:latin typeface="メイリオ" panose="020B0604030504040204" pitchFamily="50" charset="-128"/>
              </a:rPr>
              <a:t>条件分岐のステップ実行</a:t>
            </a:r>
            <a:endParaRPr lang="en-US" altLang="ja-JP" sz="2400" dirty="0">
              <a:latin typeface="メイリオ" panose="020B0604030504040204" pitchFamily="50" charset="-128"/>
            </a:endParaRPr>
          </a:p>
          <a:p>
            <a:pPr marL="514350" indent="-514350">
              <a:buFont typeface="+mj-lt"/>
              <a:buAutoNum type="arabicPeriod"/>
            </a:pPr>
            <a:r>
              <a:rPr lang="ja-JP" altLang="en-US" sz="2400" dirty="0">
                <a:latin typeface="メイリオ" panose="020B0604030504040204" pitchFamily="50" charset="-128"/>
              </a:rPr>
              <a:t>入力と出力</a:t>
            </a:r>
            <a:endParaRPr lang="en-US" altLang="ja-JP" sz="2400" dirty="0">
              <a:latin typeface="メイリオ" panose="020B0604030504040204" pitchFamily="50" charset="-128"/>
            </a:endParaRPr>
          </a:p>
          <a:p>
            <a:pPr marL="514350" indent="-514350">
              <a:buFont typeface="+mj-lt"/>
              <a:buAutoNum type="arabicPeriod"/>
            </a:pPr>
            <a:r>
              <a:rPr lang="ja-JP" altLang="en-US" sz="2400" dirty="0">
                <a:latin typeface="メイリオ" panose="020B0604030504040204" pitchFamily="50" charset="-128"/>
              </a:rPr>
              <a:t>式の抽象化と関数</a:t>
            </a:r>
            <a:endParaRPr lang="en-US" altLang="ja-JP" sz="2400" dirty="0">
              <a:latin typeface="メイリオ" panose="020B0604030504040204" pitchFamily="50" charset="-128"/>
            </a:endParaRPr>
          </a:p>
          <a:p>
            <a:pPr marL="514350" indent="-514350">
              <a:buFont typeface="+mj-lt"/>
              <a:buAutoNum type="arabicPeriod"/>
            </a:pPr>
            <a:r>
              <a:rPr lang="ja-JP" altLang="en-US" sz="2400" dirty="0">
                <a:latin typeface="メイリオ" panose="020B0604030504040204" pitchFamily="50" charset="-128"/>
              </a:rPr>
              <a:t>関数定義，</a:t>
            </a:r>
            <a:r>
              <a:rPr lang="en-US" altLang="ja-JP" sz="2400" dirty="0">
                <a:latin typeface="メイリオ" panose="020B0604030504040204" pitchFamily="50" charset="-128"/>
              </a:rPr>
              <a:t>def</a:t>
            </a: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3</a:t>
            </a:fld>
            <a:endParaRPr kumimoji="1" lang="ja-JP" altLang="en-US"/>
          </a:p>
        </p:txBody>
      </p:sp>
    </p:spTree>
    <p:extLst>
      <p:ext uri="{BB962C8B-B14F-4D97-AF65-F5344CB8AC3E}">
        <p14:creationId xmlns:p14="http://schemas.microsoft.com/office/powerpoint/2010/main" val="3831995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FD64753-2F0C-9292-6F16-EB19B7720882}"/>
              </a:ext>
            </a:extLst>
          </p:cNvPr>
          <p:cNvPicPr>
            <a:picLocks noChangeAspect="1"/>
          </p:cNvPicPr>
          <p:nvPr/>
        </p:nvPicPr>
        <p:blipFill>
          <a:blip r:embed="rId3"/>
          <a:stretch>
            <a:fillRect/>
          </a:stretch>
        </p:blipFill>
        <p:spPr>
          <a:xfrm>
            <a:off x="624825" y="2233220"/>
            <a:ext cx="4759046" cy="2391560"/>
          </a:xfrm>
          <a:prstGeom prst="rect">
            <a:avLst/>
          </a:prstGeom>
        </p:spPr>
      </p:pic>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p:cNvSpPr txBox="1"/>
          <p:nvPr/>
        </p:nvSpPr>
        <p:spPr>
          <a:xfrm>
            <a:off x="5309826" y="3137739"/>
            <a:ext cx="3757632"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if (age &lt;= 11)</a:t>
            </a: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の直後に「</a:t>
            </a:r>
            <a:r>
              <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endPar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else</a:t>
            </a:r>
            <a:r>
              <a:rPr kumimoji="0"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の直後に「</a:t>
            </a:r>
            <a:r>
              <a:rPr kumimoji="0"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0"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endParaRPr kumimoji="0"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（どちらも，コロン）</a:t>
            </a:r>
            <a:endParaRPr kumimoji="1" lang="en-US" altLang="ja-JP"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1803395" y="5797030"/>
            <a:ext cx="6389826" cy="954107"/>
          </a:xfrm>
          <a:prstGeom prst="rect">
            <a:avLst/>
          </a:prstGeom>
          <a:noFill/>
          <a:ln>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字下げも正確に！</a:t>
            </a:r>
            <a:endParaRPr kumimoji="1" lang="en-US" altLang="ja-JP"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print</a:t>
            </a:r>
            <a:r>
              <a:rPr kumimoji="1" lang="ja-JP" altLang="en-US"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の前に，「タブ</a:t>
            </a:r>
            <a:r>
              <a:rPr kumimoji="1" lang="en-US" altLang="ja-JP"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(Tab)</a:t>
            </a:r>
            <a:r>
              <a:rPr kumimoji="1" lang="ja-JP" altLang="en-US"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」を</a:t>
            </a:r>
            <a:r>
              <a:rPr kumimoji="1" lang="en-US" altLang="ja-JP"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a:t>
            </a:r>
            <a:r>
              <a:rPr kumimoji="1" lang="ja-JP" altLang="en-US"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つだけ</a:t>
            </a:r>
          </a:p>
        </p:txBody>
      </p:sp>
      <p:cxnSp>
        <p:nvCxnSpPr>
          <p:cNvPr id="10" name="直線矢印コネクタ 9"/>
          <p:cNvCxnSpPr>
            <a:cxnSpLocks/>
          </p:cNvCxnSpPr>
          <p:nvPr/>
        </p:nvCxnSpPr>
        <p:spPr>
          <a:xfrm flipH="1" flipV="1">
            <a:off x="4657519" y="3030587"/>
            <a:ext cx="652307" cy="3203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7" idx="1"/>
          </p:cNvCxnSpPr>
          <p:nvPr/>
        </p:nvCxnSpPr>
        <p:spPr>
          <a:xfrm flipH="1">
            <a:off x="2756896" y="3737904"/>
            <a:ext cx="2552930" cy="1795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553457" y="914435"/>
            <a:ext cx="7168143"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④</a:t>
            </a:r>
            <a:r>
              <a:rPr kumimoji="0"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Python Tutor</a:t>
            </a:r>
            <a:r>
              <a:rPr kumimoji="0"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のエディタで次のプログラムを入れる</a:t>
            </a:r>
          </a:p>
        </p:txBody>
      </p:sp>
      <p:sp>
        <p:nvSpPr>
          <p:cNvPr id="3" name="タイトル 2">
            <a:extLst>
              <a:ext uri="{FF2B5EF4-FFF2-40B4-BE49-F238E27FC236}">
                <a16:creationId xmlns:a16="http://schemas.microsoft.com/office/drawing/2014/main" id="{AE298570-CBD5-409A-BB6D-0B85A761B21A}"/>
              </a:ext>
            </a:extLst>
          </p:cNvPr>
          <p:cNvSpPr>
            <a:spLocks noGrp="1"/>
          </p:cNvSpPr>
          <p:nvPr>
            <p:ph type="title"/>
          </p:nvPr>
        </p:nvSpPr>
        <p:spPr/>
        <p:txBody>
          <a:bodyPr>
            <a:normAutofit fontScale="90000"/>
          </a:bodyPr>
          <a:lstStyle/>
          <a:p>
            <a:endParaRPr kumimoji="1" lang="ja-JP" altLang="en-US"/>
          </a:p>
        </p:txBody>
      </p:sp>
    </p:spTree>
    <p:extLst>
      <p:ext uri="{BB962C8B-B14F-4D97-AF65-F5344CB8AC3E}">
        <p14:creationId xmlns:p14="http://schemas.microsoft.com/office/powerpoint/2010/main" val="1620987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8" name="コンテンツ プレースホルダー 2"/>
          <p:cNvSpPr txBox="1">
            <a:spLocks/>
          </p:cNvSpPr>
          <p:nvPr/>
        </p:nvSpPr>
        <p:spPr>
          <a:xfrm>
            <a:off x="516535" y="5301121"/>
            <a:ext cx="3900266" cy="117225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srgbClr val="003366"/>
                </a:solidFill>
                <a:effectLst/>
                <a:uLnTx/>
                <a:uFillTx/>
                <a:latin typeface="Calibri" panose="020F0502020204030204"/>
                <a:ea typeface="游ゴシック" panose="020B0400000000000000" pitchFamily="50" charset="-128"/>
                <a:cs typeface="+mn-cs"/>
              </a:rPr>
              <a:t>「</a:t>
            </a:r>
            <a:r>
              <a:rPr kumimoji="1" lang="en-US" altLang="ja-JP" sz="2800" b="0" i="0" u="none" strike="noStrike" kern="1200" cap="none" spc="0" normalizeH="0" baseline="0" noProof="0" dirty="0">
                <a:ln>
                  <a:noFill/>
                </a:ln>
                <a:solidFill>
                  <a:srgbClr val="003366"/>
                </a:solidFill>
                <a:effectLst/>
                <a:uLnTx/>
                <a:uFillTx/>
                <a:latin typeface="Calibri" panose="020F0502020204030204"/>
                <a:ea typeface="游ゴシック" panose="020B0400000000000000" pitchFamily="50" charset="-128"/>
                <a:cs typeface="+mn-cs"/>
              </a:rPr>
              <a:t>del</a:t>
            </a:r>
            <a:r>
              <a:rPr kumimoji="1" lang="ja-JP" altLang="en-US" sz="2800" b="0" i="0" u="none" strike="noStrike" kern="1200" cap="none" spc="0" normalizeH="0" baseline="0" noProof="0" dirty="0">
                <a:ln>
                  <a:noFill/>
                </a:ln>
                <a:solidFill>
                  <a:srgbClr val="003366"/>
                </a:solidFill>
                <a:effectLst/>
                <a:uLnTx/>
                <a:uFillTx/>
                <a:latin typeface="Calibri" panose="020F0502020204030204"/>
                <a:ea typeface="游ゴシック" panose="020B0400000000000000" pitchFamily="50" charset="-128"/>
                <a:cs typeface="+mn-cs"/>
              </a:rPr>
              <a:t>キー」などを使いながら編集</a:t>
            </a:r>
          </a:p>
        </p:txBody>
      </p:sp>
      <p:sp>
        <p:nvSpPr>
          <p:cNvPr id="9" name="テキスト ボックス 8"/>
          <p:cNvSpPr txBox="1"/>
          <p:nvPr/>
        </p:nvSpPr>
        <p:spPr>
          <a:xfrm>
            <a:off x="891486" y="4535056"/>
            <a:ext cx="3057247"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正しくない字下げ</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6003370" y="4469175"/>
            <a:ext cx="2339102"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正しい字下げ</a:t>
            </a:r>
            <a:endParaRPr kumimoji="1" lang="ja-JP" altLang="en-US" sz="2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5" name="図 4">
            <a:extLst>
              <a:ext uri="{FF2B5EF4-FFF2-40B4-BE49-F238E27FC236}">
                <a16:creationId xmlns:a16="http://schemas.microsoft.com/office/drawing/2014/main" id="{F78C5A1F-1511-A3DC-F4F6-AEF69852180F}"/>
              </a:ext>
            </a:extLst>
          </p:cNvPr>
          <p:cNvPicPr>
            <a:picLocks noChangeAspect="1"/>
          </p:cNvPicPr>
          <p:nvPr/>
        </p:nvPicPr>
        <p:blipFill>
          <a:blip r:embed="rId3"/>
          <a:stretch>
            <a:fillRect/>
          </a:stretch>
        </p:blipFill>
        <p:spPr>
          <a:xfrm>
            <a:off x="4848294" y="2051469"/>
            <a:ext cx="4295705" cy="2158717"/>
          </a:xfrm>
          <a:prstGeom prst="rect">
            <a:avLst/>
          </a:prstGeom>
        </p:spPr>
      </p:pic>
      <p:pic>
        <p:nvPicPr>
          <p:cNvPr id="7" name="図 6">
            <a:extLst>
              <a:ext uri="{FF2B5EF4-FFF2-40B4-BE49-F238E27FC236}">
                <a16:creationId xmlns:a16="http://schemas.microsoft.com/office/drawing/2014/main" id="{A2483D52-3B86-4C1D-B9A8-BE512BD8EBC2}"/>
              </a:ext>
            </a:extLst>
          </p:cNvPr>
          <p:cNvPicPr>
            <a:picLocks noChangeAspect="1"/>
          </p:cNvPicPr>
          <p:nvPr/>
        </p:nvPicPr>
        <p:blipFill>
          <a:blip r:embed="rId4"/>
          <a:stretch>
            <a:fillRect/>
          </a:stretch>
        </p:blipFill>
        <p:spPr>
          <a:xfrm>
            <a:off x="0" y="2114257"/>
            <a:ext cx="4591086" cy="2095930"/>
          </a:xfrm>
          <a:prstGeom prst="rect">
            <a:avLst/>
          </a:prstGeom>
        </p:spPr>
      </p:pic>
    </p:spTree>
    <p:extLst>
      <p:ext uri="{BB962C8B-B14F-4D97-AF65-F5344CB8AC3E}">
        <p14:creationId xmlns:p14="http://schemas.microsoft.com/office/powerpoint/2010/main" val="105847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5914BF2-8ADD-D9A3-E8AE-67DEBFE833C4}"/>
              </a:ext>
            </a:extLst>
          </p:cNvPr>
          <p:cNvPicPr>
            <a:picLocks noChangeAspect="1"/>
          </p:cNvPicPr>
          <p:nvPr/>
        </p:nvPicPr>
        <p:blipFill>
          <a:blip r:embed="rId3"/>
          <a:stretch>
            <a:fillRect/>
          </a:stretch>
        </p:blipFill>
        <p:spPr>
          <a:xfrm>
            <a:off x="595832" y="1722609"/>
            <a:ext cx="7952335" cy="4134521"/>
          </a:xfrm>
          <a:prstGeom prst="rect">
            <a:avLst/>
          </a:prstGeom>
        </p:spPr>
      </p:pic>
      <p:sp>
        <p:nvSpPr>
          <p:cNvPr id="3" name="コンテンツ プレースホルダー 2"/>
          <p:cNvSpPr>
            <a:spLocks noGrp="1"/>
          </p:cNvSpPr>
          <p:nvPr>
            <p:ph idx="1"/>
          </p:nvPr>
        </p:nvSpPr>
        <p:spPr>
          <a:xfrm>
            <a:off x="209549" y="210509"/>
            <a:ext cx="8408177" cy="1427517"/>
          </a:xfrm>
        </p:spPr>
        <p:txBody>
          <a:bodyPr>
            <a:normAutofit/>
          </a:bodyPr>
          <a:lstStyle/>
          <a:p>
            <a:pPr marL="0" indent="0">
              <a:lnSpc>
                <a:spcPct val="95000"/>
              </a:lnSpc>
              <a:buNone/>
            </a:pPr>
            <a:r>
              <a:rPr lang="ja-JP" altLang="en-US" dirty="0"/>
              <a:t>⑤</a:t>
            </a:r>
            <a:r>
              <a:rPr lang="ja-JP" altLang="en-US" b="1" dirty="0"/>
              <a:t>通常実行</a:t>
            </a:r>
            <a:r>
              <a:rPr lang="ja-JP" altLang="en-US" dirty="0"/>
              <a:t>するために，「</a:t>
            </a:r>
            <a:r>
              <a:rPr lang="en-US" altLang="ja-JP" b="1" dirty="0"/>
              <a:t>Visual Execution</a:t>
            </a:r>
            <a:r>
              <a:rPr lang="ja-JP" altLang="en-US" dirty="0"/>
              <a:t>」をクリック． そして「</a:t>
            </a:r>
            <a:r>
              <a:rPr lang="en-US" altLang="ja-JP" b="1" dirty="0"/>
              <a:t>Last</a:t>
            </a:r>
            <a:r>
              <a:rPr lang="ja-JP" altLang="en-US" dirty="0"/>
              <a:t>」をクリック． 結果</a:t>
            </a:r>
            <a:r>
              <a:rPr lang="en-US" altLang="ja-JP" dirty="0"/>
              <a:t>1800</a:t>
            </a:r>
            <a:r>
              <a:rPr lang="ja-JP" altLang="en-US" dirty="0"/>
              <a:t>を確認</a:t>
            </a:r>
            <a:endParaRPr lang="en-US" altLang="ja-JP" dirty="0"/>
          </a:p>
          <a:p>
            <a:pPr marL="0" indent="0">
              <a:lnSpc>
                <a:spcPct val="95000"/>
              </a:lnSpc>
              <a:buNone/>
            </a:pPr>
            <a:endParaRPr lang="en-US" altLang="ja-JP"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正方形/長方形 6"/>
          <p:cNvSpPr/>
          <p:nvPr/>
        </p:nvSpPr>
        <p:spPr>
          <a:xfrm>
            <a:off x="5549818" y="3084953"/>
            <a:ext cx="1858977" cy="77091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E68BE9C8-3BF2-ED9C-96C0-36C361C0A90D}"/>
              </a:ext>
            </a:extLst>
          </p:cNvPr>
          <p:cNvSpPr txBox="1"/>
          <p:nvPr/>
        </p:nvSpPr>
        <p:spPr>
          <a:xfrm>
            <a:off x="5837168" y="4279595"/>
            <a:ext cx="2710999" cy="95410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結果の</a:t>
            </a:r>
            <a:endParaRPr kumimoji="1" lang="en-US" altLang="ja-JP" sz="2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a:t>
            </a:r>
            <a:r>
              <a:rPr kumimoji="0" lang="en-US" altLang="ja-JP" sz="2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1800</a:t>
            </a:r>
            <a:r>
              <a:rPr kumimoji="0" lang="ja-JP" altLang="en-US" sz="2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」を</a:t>
            </a:r>
            <a:r>
              <a:rPr kumimoji="1" lang="ja-JP" altLang="en-US" sz="28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確認</a:t>
            </a:r>
          </a:p>
        </p:txBody>
      </p:sp>
      <p:sp>
        <p:nvSpPr>
          <p:cNvPr id="9" name="正方形/長方形 8">
            <a:extLst>
              <a:ext uri="{FF2B5EF4-FFF2-40B4-BE49-F238E27FC236}">
                <a16:creationId xmlns:a16="http://schemas.microsoft.com/office/drawing/2014/main" id="{00D0E401-ADDD-0DF6-8EA0-A253369C1561}"/>
              </a:ext>
            </a:extLst>
          </p:cNvPr>
          <p:cNvSpPr/>
          <p:nvPr/>
        </p:nvSpPr>
        <p:spPr>
          <a:xfrm>
            <a:off x="3097165" y="5086220"/>
            <a:ext cx="876199" cy="44622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55201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FCCD461-13BB-205B-149E-2FE97D259D93}"/>
              </a:ext>
            </a:extLst>
          </p:cNvPr>
          <p:cNvPicPr>
            <a:picLocks noChangeAspect="1"/>
          </p:cNvPicPr>
          <p:nvPr/>
        </p:nvPicPr>
        <p:blipFill>
          <a:blip r:embed="rId3"/>
          <a:stretch>
            <a:fillRect/>
          </a:stretch>
        </p:blipFill>
        <p:spPr>
          <a:xfrm>
            <a:off x="1651921" y="1886398"/>
            <a:ext cx="4709408" cy="4755229"/>
          </a:xfrm>
          <a:prstGeom prst="rect">
            <a:avLst/>
          </a:prstGeom>
        </p:spPr>
      </p:pic>
      <p:sp>
        <p:nvSpPr>
          <p:cNvPr id="3" name="コンテンツ プレースホルダー 2"/>
          <p:cNvSpPr>
            <a:spLocks noGrp="1"/>
          </p:cNvSpPr>
          <p:nvPr>
            <p:ph idx="1"/>
          </p:nvPr>
        </p:nvSpPr>
        <p:spPr>
          <a:xfrm>
            <a:off x="209549" y="607230"/>
            <a:ext cx="8934451" cy="1075878"/>
          </a:xfrm>
          <a:solidFill>
            <a:schemeClr val="bg1"/>
          </a:solidFill>
        </p:spPr>
        <p:txBody>
          <a:bodyPr>
            <a:normAutofit/>
          </a:bodyPr>
          <a:lstStyle/>
          <a:p>
            <a:pPr marL="0" indent="0">
              <a:lnSpc>
                <a:spcPct val="95000"/>
              </a:lnSpc>
              <a:buNone/>
            </a:pPr>
            <a:r>
              <a:rPr lang="ja-JP" altLang="en-US" dirty="0"/>
              <a:t>⑥プログラム実行を最初の行に戻す操作</a:t>
            </a:r>
            <a:endParaRPr lang="en-US" altLang="ja-JP" dirty="0"/>
          </a:p>
          <a:p>
            <a:pPr marL="0" indent="0">
              <a:lnSpc>
                <a:spcPct val="95000"/>
              </a:lnSpc>
              <a:buNone/>
            </a:pPr>
            <a:r>
              <a:rPr lang="ja-JP" altLang="en-US" dirty="0"/>
              <a:t>「</a:t>
            </a:r>
            <a:r>
              <a:rPr lang="en-US" altLang="ja-JP" b="1" dirty="0"/>
              <a:t>First</a:t>
            </a:r>
            <a:r>
              <a:rPr lang="ja-JP" altLang="en-US" dirty="0"/>
              <a:t>」をクリックして，</a:t>
            </a:r>
            <a:r>
              <a:rPr lang="ja-JP" altLang="en-US" b="1" u="sng" dirty="0"/>
              <a:t>最初の行に戻す</a:t>
            </a:r>
            <a:endParaRPr lang="en-US" altLang="ja-JP" sz="2400" dirty="0"/>
          </a:p>
          <a:p>
            <a:pPr marL="0" indent="0">
              <a:lnSpc>
                <a:spcPct val="120000"/>
              </a:lnSpc>
              <a:buNone/>
            </a:pPr>
            <a:endParaRPr lang="en-US" altLang="ja-JP"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8" name="正方形/長方形 17"/>
          <p:cNvSpPr/>
          <p:nvPr/>
        </p:nvSpPr>
        <p:spPr>
          <a:xfrm>
            <a:off x="1700444" y="5820910"/>
            <a:ext cx="1450074" cy="53544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73557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58AAD23-E01B-0FBD-1777-64C3A6D76565}"/>
              </a:ext>
            </a:extLst>
          </p:cNvPr>
          <p:cNvPicPr>
            <a:picLocks noChangeAspect="1"/>
          </p:cNvPicPr>
          <p:nvPr/>
        </p:nvPicPr>
        <p:blipFill>
          <a:blip r:embed="rId3"/>
          <a:stretch>
            <a:fillRect/>
          </a:stretch>
        </p:blipFill>
        <p:spPr>
          <a:xfrm>
            <a:off x="2304892" y="2581301"/>
            <a:ext cx="3688046" cy="4149052"/>
          </a:xfrm>
          <a:prstGeom prst="rect">
            <a:avLst/>
          </a:prstGeom>
        </p:spPr>
      </p:pic>
      <p:sp>
        <p:nvSpPr>
          <p:cNvPr id="6" name="タイトル 5">
            <a:extLst>
              <a:ext uri="{FF2B5EF4-FFF2-40B4-BE49-F238E27FC236}">
                <a16:creationId xmlns:a16="http://schemas.microsoft.com/office/drawing/2014/main" id="{F120BF8B-10A4-4F0D-B255-65B35CA940FB}"/>
              </a:ext>
            </a:extLst>
          </p:cNvPr>
          <p:cNvSpPr>
            <a:spLocks noGrp="1"/>
          </p:cNvSpPr>
          <p:nvPr>
            <p:ph type="title"/>
          </p:nvPr>
        </p:nvSpPr>
        <p:spPr/>
        <p:txBody>
          <a:bodyPr>
            <a:noAutofit/>
          </a:bodyPr>
          <a:lstStyle/>
          <a:p>
            <a:endParaRPr kumimoji="1" lang="ja-JP" altLang="en-US"/>
          </a:p>
        </p:txBody>
      </p:sp>
      <p:sp>
        <p:nvSpPr>
          <p:cNvPr id="3" name="コンテンツ プレースホルダー 2"/>
          <p:cNvSpPr>
            <a:spLocks noGrp="1"/>
          </p:cNvSpPr>
          <p:nvPr>
            <p:ph idx="1"/>
          </p:nvPr>
        </p:nvSpPr>
        <p:spPr>
          <a:xfrm>
            <a:off x="112088" y="846253"/>
            <a:ext cx="8949321" cy="5333166"/>
          </a:xfrm>
        </p:spPr>
        <p:txBody>
          <a:bodyPr>
            <a:noAutofit/>
          </a:bodyPr>
          <a:lstStyle/>
          <a:p>
            <a:pPr marL="0" indent="0">
              <a:buNone/>
            </a:pPr>
            <a:r>
              <a:rPr lang="ja-JP" altLang="en-US" dirty="0"/>
              <a:t>⑦「</a:t>
            </a:r>
            <a:r>
              <a:rPr lang="en-US" altLang="ja-JP" b="1" dirty="0"/>
              <a:t>Step 1 of</a:t>
            </a:r>
            <a:r>
              <a:rPr lang="en-US" altLang="ja-JP" b="1" dirty="0">
                <a:solidFill>
                  <a:srgbClr val="FF0000"/>
                </a:solidFill>
              </a:rPr>
              <a:t>3</a:t>
            </a:r>
            <a:r>
              <a:rPr lang="ja-JP" altLang="en-US" dirty="0"/>
              <a:t>」と表示されているので，</a:t>
            </a:r>
            <a:endParaRPr lang="en-US" altLang="ja-JP" dirty="0"/>
          </a:p>
          <a:p>
            <a:pPr marL="0" indent="0">
              <a:buNone/>
            </a:pPr>
            <a:r>
              <a:rPr lang="ja-JP" altLang="en-US" dirty="0"/>
              <a:t>全部で，</a:t>
            </a:r>
            <a:r>
              <a:rPr lang="ja-JP" altLang="en-US" b="1" dirty="0">
                <a:solidFill>
                  <a:srgbClr val="C00000"/>
                </a:solidFill>
              </a:rPr>
              <a:t>ステップ数</a:t>
            </a:r>
            <a:r>
              <a:rPr lang="ja-JP" altLang="en-US" dirty="0"/>
              <a:t>は</a:t>
            </a:r>
            <a:r>
              <a:rPr lang="en-US" altLang="ja-JP" b="1" dirty="0">
                <a:solidFill>
                  <a:srgbClr val="FF0000"/>
                </a:solidFill>
              </a:rPr>
              <a:t>3</a:t>
            </a:r>
            <a:r>
              <a:rPr lang="ja-JP" altLang="en-US" dirty="0"/>
              <a:t>あることが分かる</a:t>
            </a:r>
            <a:endParaRPr lang="en-US" altLang="ja-JP" dirty="0"/>
          </a:p>
          <a:p>
            <a:pPr marL="0" indent="0">
              <a:buNone/>
            </a:pPr>
            <a:r>
              <a:rPr lang="ja-JP" altLang="en-US" sz="2800" dirty="0"/>
              <a:t>（ステップ数と，プログラムの行数は</a:t>
            </a:r>
            <a:r>
              <a:rPr lang="ja-JP" altLang="en-US" sz="2800" b="1" dirty="0">
                <a:solidFill>
                  <a:srgbClr val="FF0000"/>
                </a:solidFill>
              </a:rPr>
              <a:t>違うもの</a:t>
            </a:r>
            <a:r>
              <a:rPr lang="ja-JP" altLang="en-US" sz="2800" dirty="0"/>
              <a:t>）</a:t>
            </a:r>
          </a:p>
          <a:p>
            <a:pPr marL="0" indent="0">
              <a:buNone/>
            </a:pPr>
            <a:endParaRPr lang="ja-JP" altLang="en-US" dirty="0"/>
          </a:p>
        </p:txBody>
      </p:sp>
      <p:sp>
        <p:nvSpPr>
          <p:cNvPr id="7"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268150" y="6356351"/>
            <a:ext cx="1551107" cy="39738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802294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29EAF405-B123-2393-EA52-8C9AC7A49C1D}"/>
              </a:ext>
            </a:extLst>
          </p:cNvPr>
          <p:cNvPicPr>
            <a:picLocks noChangeAspect="1"/>
          </p:cNvPicPr>
          <p:nvPr/>
        </p:nvPicPr>
        <p:blipFill>
          <a:blip r:embed="rId3"/>
          <a:stretch>
            <a:fillRect/>
          </a:stretch>
        </p:blipFill>
        <p:spPr>
          <a:xfrm>
            <a:off x="4785490" y="2423628"/>
            <a:ext cx="3721583" cy="4143151"/>
          </a:xfrm>
          <a:prstGeom prst="rect">
            <a:avLst/>
          </a:prstGeom>
        </p:spPr>
      </p:pic>
      <p:sp>
        <p:nvSpPr>
          <p:cNvPr id="3" name="コンテンツ プレースホルダー 2"/>
          <p:cNvSpPr>
            <a:spLocks noGrp="1"/>
          </p:cNvSpPr>
          <p:nvPr>
            <p:ph idx="1"/>
          </p:nvPr>
        </p:nvSpPr>
        <p:spPr>
          <a:xfrm>
            <a:off x="381847" y="232992"/>
            <a:ext cx="8125226" cy="5333166"/>
          </a:xfrm>
        </p:spPr>
        <p:txBody>
          <a:bodyPr>
            <a:noAutofit/>
          </a:bodyPr>
          <a:lstStyle/>
          <a:p>
            <a:pPr marL="0" indent="0">
              <a:buNone/>
            </a:pPr>
            <a:r>
              <a:rPr lang="ja-JP" altLang="en-US" dirty="0"/>
              <a:t>⑧</a:t>
            </a:r>
            <a:r>
              <a:rPr lang="ja-JP" altLang="en-US" b="1" dirty="0"/>
              <a:t>ステップ実行</a:t>
            </a:r>
            <a:r>
              <a:rPr lang="ja-JP" altLang="en-US" dirty="0"/>
              <a:t>したいので，</a:t>
            </a:r>
            <a:r>
              <a:rPr lang="ja-JP" altLang="en-US" u="sng" dirty="0"/>
              <a:t>「</a:t>
            </a:r>
            <a:r>
              <a:rPr lang="en-US" altLang="ja-JP" b="1" u="sng" dirty="0"/>
              <a:t>Next</a:t>
            </a:r>
            <a:r>
              <a:rPr lang="ja-JP" altLang="en-US" u="sng" dirty="0"/>
              <a:t>」をクリックしながら</a:t>
            </a:r>
            <a:r>
              <a:rPr lang="ja-JP" altLang="en-US" dirty="0"/>
              <a:t>，</a:t>
            </a:r>
            <a:r>
              <a:rPr lang="ja-JP" altLang="en-US" b="1" dirty="0"/>
              <a:t>矢印の動きを確認</a:t>
            </a:r>
            <a:r>
              <a:rPr lang="ja-JP" altLang="en-US" dirty="0"/>
              <a:t>．</a:t>
            </a:r>
            <a:endParaRPr lang="en-US" altLang="ja-JP" dirty="0"/>
          </a:p>
          <a:p>
            <a:pPr marL="0" indent="0">
              <a:buNone/>
            </a:pPr>
            <a:r>
              <a:rPr lang="en-US" altLang="ja-JP" dirty="0"/>
              <a:t>※</a:t>
            </a:r>
            <a:r>
              <a:rPr lang="ja-JP" altLang="en-US" dirty="0"/>
              <a:t>「</a:t>
            </a:r>
            <a:r>
              <a:rPr lang="en-US" altLang="ja-JP" b="1" dirty="0"/>
              <a:t>Next</a:t>
            </a:r>
            <a:r>
              <a:rPr lang="ja-JP" altLang="en-US" dirty="0"/>
              <a:t>」ボタンを何度かクリックし，それ以上進めなくなったら終了</a:t>
            </a:r>
            <a:endParaRPr lang="en-US" altLang="ja-JP" dirty="0"/>
          </a:p>
          <a:p>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8" name="正方形/長方形 17"/>
          <p:cNvSpPr/>
          <p:nvPr/>
        </p:nvSpPr>
        <p:spPr>
          <a:xfrm>
            <a:off x="6571228" y="5885280"/>
            <a:ext cx="1048983" cy="4710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p:cNvSpPr txBox="1"/>
          <p:nvPr/>
        </p:nvSpPr>
        <p:spPr>
          <a:xfrm>
            <a:off x="1471639" y="3379414"/>
            <a:ext cx="2669320" cy="1061829"/>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見どころ</a:t>
            </a:r>
            <a:endParaRPr kumimoji="1" lang="en-US" altLang="ja-JP" sz="24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2</a:t>
            </a:r>
            <a:r>
              <a:rPr kumimoji="0"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行目</a:t>
            </a: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から</a:t>
            </a:r>
            <a:r>
              <a:rPr kumimoji="0"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5</a:t>
            </a:r>
            <a:r>
              <a:rPr kumimoji="0"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行目</a:t>
            </a: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へ</a:t>
            </a:r>
            <a:endParaRPr kumimoji="0"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ジャンプ</a:t>
            </a:r>
            <a:r>
              <a:rPr kumimoji="0"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する</a:t>
            </a: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ところ</a:t>
            </a:r>
            <a:endPar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 name="右カーブ矢印 1"/>
          <p:cNvSpPr/>
          <p:nvPr/>
        </p:nvSpPr>
        <p:spPr>
          <a:xfrm>
            <a:off x="4592644" y="3525570"/>
            <a:ext cx="565150" cy="9156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171122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1847" y="232992"/>
            <a:ext cx="8125226" cy="5333166"/>
          </a:xfrm>
        </p:spPr>
        <p:txBody>
          <a:bodyPr>
            <a:noAutofit/>
          </a:bodyPr>
          <a:lstStyle/>
          <a:p>
            <a:pPr marL="0" indent="0">
              <a:buNone/>
            </a:pPr>
            <a:r>
              <a:rPr lang="ja-JP" altLang="en-US" dirty="0"/>
              <a:t>⑨</a:t>
            </a:r>
            <a:r>
              <a:rPr lang="en-US" altLang="ja-JP" dirty="0"/>
              <a:t>First, Prev, Next, Last</a:t>
            </a:r>
            <a:r>
              <a:rPr lang="ja-JP" altLang="en-US" dirty="0"/>
              <a:t>ボタンとスライダーによよりプログラム実行を制御してみる</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3F07A344-3930-59A0-C706-E70DBC5885C9}"/>
              </a:ext>
            </a:extLst>
          </p:cNvPr>
          <p:cNvPicPr>
            <a:picLocks noChangeAspect="1"/>
          </p:cNvPicPr>
          <p:nvPr/>
        </p:nvPicPr>
        <p:blipFill>
          <a:blip r:embed="rId3"/>
          <a:stretch>
            <a:fillRect/>
          </a:stretch>
        </p:blipFill>
        <p:spPr>
          <a:xfrm>
            <a:off x="434409" y="1291842"/>
            <a:ext cx="8072664" cy="5172984"/>
          </a:xfrm>
          <a:prstGeom prst="rect">
            <a:avLst/>
          </a:prstGeom>
        </p:spPr>
      </p:pic>
      <p:sp>
        <p:nvSpPr>
          <p:cNvPr id="9" name="正方形/長方形 8">
            <a:extLst>
              <a:ext uri="{FF2B5EF4-FFF2-40B4-BE49-F238E27FC236}">
                <a16:creationId xmlns:a16="http://schemas.microsoft.com/office/drawing/2014/main" id="{4BBD1585-3FE7-7E74-A63E-C5648FF4FE2B}"/>
              </a:ext>
            </a:extLst>
          </p:cNvPr>
          <p:cNvSpPr/>
          <p:nvPr/>
        </p:nvSpPr>
        <p:spPr>
          <a:xfrm>
            <a:off x="538819" y="5223412"/>
            <a:ext cx="8170772" cy="4710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0" name="正方形/長方形 9">
            <a:extLst>
              <a:ext uri="{FF2B5EF4-FFF2-40B4-BE49-F238E27FC236}">
                <a16:creationId xmlns:a16="http://schemas.microsoft.com/office/drawing/2014/main" id="{72FB51AB-3E9E-BBB8-B279-3D2CB8D38190}"/>
              </a:ext>
            </a:extLst>
          </p:cNvPr>
          <p:cNvSpPr/>
          <p:nvPr/>
        </p:nvSpPr>
        <p:spPr>
          <a:xfrm>
            <a:off x="2440592" y="5772048"/>
            <a:ext cx="4506217" cy="36512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194962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C502E6F-0FBC-6924-C7C5-812CCAFD5BC0}"/>
              </a:ext>
            </a:extLst>
          </p:cNvPr>
          <p:cNvPicPr>
            <a:picLocks noChangeAspect="1"/>
          </p:cNvPicPr>
          <p:nvPr/>
        </p:nvPicPr>
        <p:blipFill>
          <a:blip r:embed="rId3"/>
          <a:stretch>
            <a:fillRect/>
          </a:stretch>
        </p:blipFill>
        <p:spPr>
          <a:xfrm>
            <a:off x="2098157" y="1360629"/>
            <a:ext cx="5198574" cy="5333165"/>
          </a:xfrm>
          <a:prstGeom prst="rect">
            <a:avLst/>
          </a:prstGeom>
        </p:spPr>
      </p:pic>
      <p:sp>
        <p:nvSpPr>
          <p:cNvPr id="3" name="コンテンツ プレースホルダー 2"/>
          <p:cNvSpPr>
            <a:spLocks noGrp="1"/>
          </p:cNvSpPr>
          <p:nvPr>
            <p:ph idx="1"/>
          </p:nvPr>
        </p:nvSpPr>
        <p:spPr>
          <a:xfrm>
            <a:off x="341396" y="295920"/>
            <a:ext cx="8461208" cy="5333166"/>
          </a:xfrm>
        </p:spPr>
        <p:txBody>
          <a:bodyPr>
            <a:noAutofit/>
          </a:bodyPr>
          <a:lstStyle/>
          <a:p>
            <a:pPr marL="0" indent="0">
              <a:buNone/>
            </a:pPr>
            <a:r>
              <a:rPr lang="ja-JP" altLang="en-US" dirty="0"/>
              <a:t>⑩ メイン画面に戻るには，「</a:t>
            </a:r>
            <a:r>
              <a:rPr lang="en-US" altLang="ja-JP" b="1" dirty="0"/>
              <a:t>Edit this code</a:t>
            </a:r>
            <a:r>
              <a:rPr lang="ja-JP" altLang="en-US" dirty="0"/>
              <a:t>」をクリック</a:t>
            </a:r>
          </a:p>
        </p:txBody>
      </p:sp>
      <p:sp>
        <p:nvSpPr>
          <p:cNvPr id="5"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正方形/長方形 5"/>
          <p:cNvSpPr/>
          <p:nvPr/>
        </p:nvSpPr>
        <p:spPr>
          <a:xfrm>
            <a:off x="3517207" y="4229390"/>
            <a:ext cx="2251273" cy="54763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549768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0CA389-322E-4FF0-A3F3-220982FA2D76}"/>
              </a:ext>
            </a:extLst>
          </p:cNvPr>
          <p:cNvSpPr>
            <a:spLocks noGrp="1"/>
          </p:cNvSpPr>
          <p:nvPr>
            <p:ph type="title"/>
          </p:nvPr>
        </p:nvSpPr>
        <p:spPr/>
        <p:txBody>
          <a:bodyPr>
            <a:noAutofit/>
          </a:bodyPr>
          <a:lstStyle/>
          <a:p>
            <a:r>
              <a:rPr lang="ja-JP" altLang="en-US" dirty="0"/>
              <a:t>ステップ実行 まとめ</a:t>
            </a:r>
            <a:endParaRPr kumimoji="1" lang="ja-JP" altLang="en-US" dirty="0"/>
          </a:p>
        </p:txBody>
      </p:sp>
      <p:sp>
        <p:nvSpPr>
          <p:cNvPr id="3" name="コンテンツ プレースホルダー 2">
            <a:extLst>
              <a:ext uri="{FF2B5EF4-FFF2-40B4-BE49-F238E27FC236}">
                <a16:creationId xmlns:a16="http://schemas.microsoft.com/office/drawing/2014/main" id="{8E1AA72A-C0DD-4506-8308-BEE6D26A7E9D}"/>
              </a:ext>
            </a:extLst>
          </p:cNvPr>
          <p:cNvSpPr>
            <a:spLocks noGrp="1"/>
          </p:cNvSpPr>
          <p:nvPr>
            <p:ph idx="1"/>
          </p:nvPr>
        </p:nvSpPr>
        <p:spPr>
          <a:xfrm>
            <a:off x="321845" y="846252"/>
            <a:ext cx="8461208" cy="5836719"/>
          </a:xfrm>
        </p:spPr>
        <p:txBody>
          <a:bodyPr>
            <a:normAutofit/>
          </a:bodyPr>
          <a:lstStyle/>
          <a:p>
            <a:r>
              <a:rPr kumimoji="1" lang="ja-JP" altLang="en-US" sz="2400" b="1" dirty="0">
                <a:solidFill>
                  <a:srgbClr val="C00000"/>
                </a:solidFill>
              </a:rPr>
              <a:t>通常実行</a:t>
            </a:r>
            <a:r>
              <a:rPr kumimoji="1" lang="ja-JP" altLang="en-US" sz="2400" dirty="0"/>
              <a:t>は，</a:t>
            </a:r>
            <a:r>
              <a:rPr kumimoji="1" lang="ja-JP" altLang="en-US" sz="2400" b="1" dirty="0"/>
              <a:t>プログラムを最初から最後まで一度に実行</a:t>
            </a:r>
            <a:r>
              <a:rPr kumimoji="1" lang="ja-JP" altLang="en-US" sz="2400" dirty="0"/>
              <a:t>する</a:t>
            </a:r>
            <a:endParaRPr kumimoji="1" lang="en-US" altLang="ja-JP" sz="2400" dirty="0"/>
          </a:p>
          <a:p>
            <a:endParaRPr lang="en-US" altLang="ja-JP" sz="2400" dirty="0"/>
          </a:p>
          <a:p>
            <a:r>
              <a:rPr kumimoji="1" lang="ja-JP" altLang="en-US" sz="2400" b="1" dirty="0">
                <a:solidFill>
                  <a:srgbClr val="C00000"/>
                </a:solidFill>
              </a:rPr>
              <a:t>ステップ実行</a:t>
            </a:r>
            <a:r>
              <a:rPr kumimoji="1" lang="ja-JP" altLang="en-US" sz="2400" dirty="0"/>
              <a:t>は，</a:t>
            </a:r>
            <a:r>
              <a:rPr kumimoji="1" lang="ja-JP" altLang="en-US" sz="2400" b="1" dirty="0"/>
              <a:t>プログラムを１行ずつ実行</a:t>
            </a:r>
            <a:r>
              <a:rPr kumimoji="1" lang="ja-JP" altLang="en-US" sz="2400" dirty="0"/>
              <a:t>し，</a:t>
            </a:r>
            <a:r>
              <a:rPr kumimoji="1" lang="ja-JP" altLang="en-US" sz="2400" b="1" dirty="0"/>
              <a:t>実行後にプログラムを一時停止</a:t>
            </a:r>
            <a:r>
              <a:rPr kumimoji="1" lang="ja-JP" altLang="en-US" sz="2400" dirty="0"/>
              <a:t>するもの</a:t>
            </a:r>
            <a:endParaRPr kumimoji="1" lang="en-US" altLang="ja-JP" sz="2400" dirty="0"/>
          </a:p>
          <a:p>
            <a:endParaRPr lang="en-US" altLang="ja-JP" sz="2400" dirty="0"/>
          </a:p>
          <a:p>
            <a:r>
              <a:rPr kumimoji="1" lang="ja-JP" altLang="en-US" sz="2400" b="1" dirty="0">
                <a:solidFill>
                  <a:srgbClr val="C00000"/>
                </a:solidFill>
              </a:rPr>
              <a:t>ステップ実行</a:t>
            </a:r>
            <a:r>
              <a:rPr kumimoji="1" lang="ja-JP" altLang="en-US" sz="2400" dirty="0"/>
              <a:t>により，</a:t>
            </a:r>
            <a:r>
              <a:rPr kumimoji="1" lang="ja-JP" altLang="en-US" sz="2400" b="1" dirty="0"/>
              <a:t>プログラムの動作を細かく追跡</a:t>
            </a:r>
            <a:r>
              <a:rPr kumimoji="1" lang="ja-JP" altLang="en-US" sz="2400" dirty="0"/>
              <a:t>でき，不具合が発生している箇所の特定，プログラムの学習に役立つ</a:t>
            </a:r>
            <a:endParaRPr lang="en-US" altLang="ja-JP" sz="2400" dirty="0"/>
          </a:p>
          <a:p>
            <a:endParaRPr kumimoji="1" lang="en-US" altLang="ja-JP" sz="2400" dirty="0"/>
          </a:p>
        </p:txBody>
      </p:sp>
      <p:sp>
        <p:nvSpPr>
          <p:cNvPr id="4" name="スライド番号プレースホルダー 3">
            <a:extLst>
              <a:ext uri="{FF2B5EF4-FFF2-40B4-BE49-F238E27FC236}">
                <a16:creationId xmlns:a16="http://schemas.microsoft.com/office/drawing/2014/main" id="{3C74D060-CD35-4EC8-B07C-3FCC6C2D075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995384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altLang="ja-JP" sz="4000" dirty="0"/>
              <a:t>12-3.</a:t>
            </a:r>
            <a:r>
              <a:rPr lang="ja-JP" altLang="en-US" sz="4000" dirty="0"/>
              <a:t>入力と出力</a:t>
            </a:r>
            <a:endParaRPr kumimoji="1" lang="ja-JP" altLang="en-US" sz="4000"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39</a:t>
            </a:fld>
            <a:endParaRPr kumimoji="1" lang="ja-JP" altLang="en-US"/>
          </a:p>
        </p:txBody>
      </p:sp>
    </p:spTree>
    <p:extLst>
      <p:ext uri="{BB962C8B-B14F-4D97-AF65-F5344CB8AC3E}">
        <p14:creationId xmlns:p14="http://schemas.microsoft.com/office/powerpoint/2010/main" val="193280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E97AEA-70FB-11BB-72BE-F9976333ED4D}"/>
              </a:ext>
            </a:extLst>
          </p:cNvPr>
          <p:cNvSpPr>
            <a:spLocks noGrp="1"/>
          </p:cNvSpPr>
          <p:nvPr>
            <p:ph type="title"/>
          </p:nvPr>
        </p:nvSpPr>
        <p:spPr/>
        <p:txBody>
          <a:bodyPr>
            <a:normAutofit fontScale="90000"/>
          </a:bodyPr>
          <a:lstStyle/>
          <a:p>
            <a:r>
              <a:rPr kumimoji="1" lang="ja-JP" altLang="en-US" dirty="0"/>
              <a:t>プログラミング</a:t>
            </a:r>
          </a:p>
        </p:txBody>
      </p:sp>
      <p:sp>
        <p:nvSpPr>
          <p:cNvPr id="3" name="コンテンツ プレースホルダー 2">
            <a:extLst>
              <a:ext uri="{FF2B5EF4-FFF2-40B4-BE49-F238E27FC236}">
                <a16:creationId xmlns:a16="http://schemas.microsoft.com/office/drawing/2014/main" id="{1400932F-6D81-E28C-B789-0B8B2FCF497C}"/>
              </a:ext>
            </a:extLst>
          </p:cNvPr>
          <p:cNvSpPr>
            <a:spLocks noGrp="1"/>
          </p:cNvSpPr>
          <p:nvPr>
            <p:ph idx="1"/>
          </p:nvPr>
        </p:nvSpPr>
        <p:spPr>
          <a:xfrm>
            <a:off x="465315" y="1033434"/>
            <a:ext cx="8359848" cy="5824566"/>
          </a:xfrm>
        </p:spPr>
        <p:txBody>
          <a:bodyPr>
            <a:noAutofit/>
          </a:bodyPr>
          <a:lstStyle/>
          <a:p>
            <a:r>
              <a:rPr kumimoji="1" lang="ja-JP" altLang="en-US" sz="2400" b="1" dirty="0">
                <a:solidFill>
                  <a:srgbClr val="FF0000"/>
                </a:solidFill>
              </a:rPr>
              <a:t>プログラミング</a:t>
            </a:r>
            <a:r>
              <a:rPr kumimoji="1" lang="ja-JP" altLang="en-US" sz="2400" dirty="0"/>
              <a:t>は</a:t>
            </a:r>
            <a:r>
              <a:rPr kumimoji="1" lang="ja-JP" altLang="en-US" sz="2400" b="1" dirty="0">
                <a:solidFill>
                  <a:srgbClr val="FF0000"/>
                </a:solidFill>
              </a:rPr>
              <a:t>人間の力を増幅</a:t>
            </a:r>
            <a:r>
              <a:rPr kumimoji="1" lang="ja-JP" altLang="en-US" sz="2400" dirty="0"/>
              <a:t>し，私たちができることを大幅に広げる</a:t>
            </a:r>
            <a:endParaRPr lang="en-US" altLang="ja-JP" sz="2400" dirty="0"/>
          </a:p>
          <a:p>
            <a:r>
              <a:rPr kumimoji="1" lang="ja-JP" altLang="en-US" sz="2400" b="1" dirty="0">
                <a:solidFill>
                  <a:srgbClr val="FF0000"/>
                </a:solidFill>
              </a:rPr>
              <a:t>プログラミング</a:t>
            </a:r>
            <a:r>
              <a:rPr kumimoji="1" lang="ja-JP" altLang="en-US" sz="2400" dirty="0"/>
              <a:t>は</a:t>
            </a:r>
            <a:r>
              <a:rPr lang="ja-JP" altLang="en-US" sz="2400" dirty="0"/>
              <a:t>さまざまな分野で活用されている</a:t>
            </a:r>
            <a:endParaRPr lang="en-US" altLang="ja-JP" sz="2400" dirty="0"/>
          </a:p>
          <a:p>
            <a:pPr lvl="1"/>
            <a:r>
              <a:rPr lang="ja-JP" altLang="en-US" dirty="0"/>
              <a:t>シミュレーション：</a:t>
            </a:r>
            <a:r>
              <a:rPr kumimoji="1" lang="ja-JP" altLang="en-US" dirty="0"/>
              <a:t>複雑な現象をモデル化し，予測や分析を行いる</a:t>
            </a:r>
            <a:endParaRPr kumimoji="1" lang="en-US" altLang="ja-JP" dirty="0"/>
          </a:p>
          <a:p>
            <a:pPr lvl="1"/>
            <a:r>
              <a:rPr kumimoji="1" lang="ja-JP" altLang="en-US" dirty="0"/>
              <a:t>大量データ処理：データの収集，加工，分析</a:t>
            </a:r>
            <a:endParaRPr kumimoji="1" lang="en-US" altLang="ja-JP" dirty="0"/>
          </a:p>
          <a:p>
            <a:pPr lvl="1"/>
            <a:r>
              <a:rPr kumimoji="1" lang="en-US" altLang="ja-JP" dirty="0"/>
              <a:t>AI（人工知能）</a:t>
            </a:r>
            <a:r>
              <a:rPr kumimoji="1" lang="ja-JP" altLang="en-US" dirty="0"/>
              <a:t>システムの開発</a:t>
            </a:r>
            <a:endParaRPr kumimoji="1" lang="en-US" altLang="ja-JP" dirty="0"/>
          </a:p>
          <a:p>
            <a:pPr lvl="1"/>
            <a:r>
              <a:rPr kumimoji="1" lang="en-US" altLang="ja-JP" dirty="0"/>
              <a:t>Web</a:t>
            </a:r>
            <a:r>
              <a:rPr kumimoji="1" lang="ja-JP" altLang="en-US" dirty="0"/>
              <a:t>サイト，アプリケーションなどのソフトウェア</a:t>
            </a:r>
            <a:endParaRPr lang="en-US" altLang="ja-JP" sz="2800" dirty="0"/>
          </a:p>
          <a:p>
            <a:pPr lvl="1"/>
            <a:endParaRPr lang="en-US" altLang="ja-JP" sz="2400" dirty="0"/>
          </a:p>
          <a:p>
            <a:r>
              <a:rPr kumimoji="1" lang="ja-JP" altLang="en-US" sz="2400" b="1" dirty="0">
                <a:solidFill>
                  <a:srgbClr val="FF0000"/>
                </a:solidFill>
              </a:rPr>
              <a:t>プログラミングはクリエイティブな行為</a:t>
            </a:r>
            <a:endParaRPr lang="en-US" altLang="ja-JP" sz="2400" dirty="0"/>
          </a:p>
          <a:p>
            <a:r>
              <a:rPr kumimoji="1" lang="ja-JP" altLang="en-US" sz="2400" dirty="0"/>
              <a:t>さまざまな</a:t>
            </a:r>
            <a:r>
              <a:rPr kumimoji="1" lang="ja-JP" altLang="en-US" sz="2400" b="1" dirty="0">
                <a:solidFill>
                  <a:srgbClr val="FF0000"/>
                </a:solidFill>
              </a:rPr>
              <a:t>作業を自動化</a:t>
            </a:r>
            <a:r>
              <a:rPr kumimoji="1" lang="ja-JP" altLang="en-US" sz="2400" dirty="0"/>
              <a:t>したいとき，</a:t>
            </a:r>
            <a:r>
              <a:rPr kumimoji="1" lang="ja-JP" altLang="en-US" sz="2400" b="1" dirty="0">
                <a:solidFill>
                  <a:srgbClr val="FF0000"/>
                </a:solidFill>
              </a:rPr>
              <a:t>問題解決</a:t>
            </a:r>
            <a:r>
              <a:rPr kumimoji="1" lang="ja-JP" altLang="en-US" sz="2400" dirty="0"/>
              <a:t>したいときにも役立つ</a:t>
            </a:r>
            <a:endParaRPr kumimoji="1" lang="en-US" altLang="ja-JP" sz="2400" dirty="0"/>
          </a:p>
          <a:p>
            <a:endParaRPr lang="en-US" altLang="ja-JP" sz="2400" b="1" dirty="0">
              <a:solidFill>
                <a:srgbClr val="FF0000"/>
              </a:solidFill>
            </a:endParaRPr>
          </a:p>
        </p:txBody>
      </p:sp>
      <p:sp>
        <p:nvSpPr>
          <p:cNvPr id="4" name="スライド番号プレースホルダー 3">
            <a:extLst>
              <a:ext uri="{FF2B5EF4-FFF2-40B4-BE49-F238E27FC236}">
                <a16:creationId xmlns:a16="http://schemas.microsoft.com/office/drawing/2014/main" id="{9EBDF594-28FA-452F-54B7-CAB229A50D4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941056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3C864B-91A1-B651-6C5F-749278628020}"/>
              </a:ext>
            </a:extLst>
          </p:cNvPr>
          <p:cNvSpPr>
            <a:spLocks noGrp="1"/>
          </p:cNvSpPr>
          <p:nvPr>
            <p:ph type="title"/>
          </p:nvPr>
        </p:nvSpPr>
        <p:spPr/>
        <p:txBody>
          <a:bodyPr>
            <a:normAutofit fontScale="90000"/>
          </a:bodyPr>
          <a:lstStyle/>
          <a:p>
            <a:r>
              <a:rPr kumimoji="1" lang="ja-JP" altLang="en-US" dirty="0"/>
              <a:t>入力と出力</a:t>
            </a:r>
          </a:p>
        </p:txBody>
      </p:sp>
      <p:sp>
        <p:nvSpPr>
          <p:cNvPr id="3" name="コンテンツ プレースホルダー 2">
            <a:extLst>
              <a:ext uri="{FF2B5EF4-FFF2-40B4-BE49-F238E27FC236}">
                <a16:creationId xmlns:a16="http://schemas.microsoft.com/office/drawing/2014/main" id="{B8DC29A3-3057-E6BD-3311-34F359C8CFB4}"/>
              </a:ext>
            </a:extLst>
          </p:cNvPr>
          <p:cNvSpPr>
            <a:spLocks noGrp="1"/>
          </p:cNvSpPr>
          <p:nvPr>
            <p:ph idx="1"/>
          </p:nvPr>
        </p:nvSpPr>
        <p:spPr/>
        <p:txBody>
          <a:bodyPr/>
          <a:lstStyle/>
          <a:p>
            <a:r>
              <a:rPr kumimoji="1" lang="ja-JP" altLang="en-US" dirty="0"/>
              <a:t>入力は，他のコンピュータや人間などが，コンピュータにデータを入れる</a:t>
            </a:r>
            <a:endParaRPr kumimoji="1" lang="en-US" altLang="ja-JP" dirty="0"/>
          </a:p>
          <a:p>
            <a:pPr lvl="1"/>
            <a:r>
              <a:rPr lang="en-US" altLang="ja-JP" sz="2400" b="1" dirty="0"/>
              <a:t>input</a:t>
            </a:r>
            <a:r>
              <a:rPr lang="ja-JP" altLang="en-US" sz="2400" dirty="0"/>
              <a:t>は，</a:t>
            </a:r>
            <a:r>
              <a:rPr lang="ja-JP" altLang="en-US" sz="2400" b="1" dirty="0"/>
              <a:t>キーボードから与えられたデータ（文字列）</a:t>
            </a:r>
            <a:r>
              <a:rPr lang="ja-JP" altLang="en-US" sz="2400" dirty="0"/>
              <a:t>を，</a:t>
            </a:r>
            <a:r>
              <a:rPr lang="en-US" altLang="ja-JP" sz="2400" b="1" dirty="0"/>
              <a:t>Enter</a:t>
            </a:r>
            <a:r>
              <a:rPr lang="ja-JP" altLang="en-US" sz="2400" b="1" dirty="0"/>
              <a:t>キーが押されるまで読み込む</a:t>
            </a:r>
            <a:r>
              <a:rPr lang="ja-JP" altLang="en-US" sz="2400" dirty="0"/>
              <a:t>．</a:t>
            </a:r>
            <a:endParaRPr lang="en-US" altLang="ja-JP" sz="2400" dirty="0"/>
          </a:p>
          <a:p>
            <a:pPr lvl="1"/>
            <a:endParaRPr kumimoji="1" lang="en-US" altLang="ja-JP" dirty="0"/>
          </a:p>
          <a:p>
            <a:r>
              <a:rPr lang="ja-JP" altLang="en-US" dirty="0"/>
              <a:t>出力は，コンピュータが，他のコンピュータや人間などにデータを出す</a:t>
            </a:r>
            <a:endParaRPr lang="en-US" altLang="ja-JP" dirty="0"/>
          </a:p>
          <a:p>
            <a:pPr lvl="1"/>
            <a:r>
              <a:rPr lang="en-US" altLang="ja-JP" sz="2400" b="1" dirty="0"/>
              <a:t>print</a:t>
            </a:r>
            <a:r>
              <a:rPr lang="ja-JP" altLang="en-US" sz="2400" dirty="0"/>
              <a:t>は，</a:t>
            </a:r>
            <a:r>
              <a:rPr lang="ja-JP" altLang="en-US" sz="2400" b="1" u="sng" dirty="0">
                <a:solidFill>
                  <a:srgbClr val="FF0000"/>
                </a:solidFill>
              </a:rPr>
              <a:t>メッセージ（文字列）</a:t>
            </a:r>
            <a:r>
              <a:rPr lang="ja-JP" altLang="en-US" sz="2400" dirty="0"/>
              <a:t>や，</a:t>
            </a:r>
            <a:r>
              <a:rPr lang="ja-JP" altLang="en-US" sz="2400" b="1" u="sng" dirty="0">
                <a:solidFill>
                  <a:srgbClr val="FF0000"/>
                </a:solidFill>
              </a:rPr>
              <a:t>変数の値</a:t>
            </a:r>
            <a:r>
              <a:rPr lang="ja-JP" altLang="en-US" sz="2400" dirty="0"/>
              <a:t>の</a:t>
            </a:r>
            <a:r>
              <a:rPr lang="ja-JP" altLang="en-US" sz="2400" b="1" u="sng" dirty="0">
                <a:solidFill>
                  <a:srgbClr val="FF0000"/>
                </a:solidFill>
              </a:rPr>
              <a:t>表示</a:t>
            </a:r>
            <a:r>
              <a:rPr lang="ja-JP" altLang="en-US" sz="2400" dirty="0"/>
              <a:t>を行う</a:t>
            </a:r>
            <a:endParaRPr lang="en-US" altLang="ja-JP" sz="2400" dirty="0"/>
          </a:p>
          <a:p>
            <a:pPr lvl="1"/>
            <a:endParaRPr kumimoji="1" lang="ja-JP" altLang="en-US" dirty="0"/>
          </a:p>
        </p:txBody>
      </p:sp>
      <p:sp>
        <p:nvSpPr>
          <p:cNvPr id="4" name="スライド番号プレースホルダー 3">
            <a:extLst>
              <a:ext uri="{FF2B5EF4-FFF2-40B4-BE49-F238E27FC236}">
                <a16:creationId xmlns:a16="http://schemas.microsoft.com/office/drawing/2014/main" id="{EB5B3092-D5BA-F408-C82A-BD524094C73B}"/>
              </a:ext>
            </a:extLst>
          </p:cNvPr>
          <p:cNvSpPr>
            <a:spLocks noGrp="1"/>
          </p:cNvSpPr>
          <p:nvPr>
            <p:ph type="sldNum" sz="quarter" idx="12"/>
          </p:nvPr>
        </p:nvSpPr>
        <p:spPr/>
        <p:txBody>
          <a:bodyPr/>
          <a:lstStyle/>
          <a:p>
            <a:fld id="{E205D82C-95A1-431E-8E38-AA614A14CDCF}" type="slidenum">
              <a:rPr kumimoji="1" lang="ja-JP" altLang="en-US" smtClean="0"/>
              <a:t>40</a:t>
            </a:fld>
            <a:endParaRPr kumimoji="1" lang="ja-JP" altLang="en-US"/>
          </a:p>
        </p:txBody>
      </p:sp>
    </p:spTree>
    <p:extLst>
      <p:ext uri="{BB962C8B-B14F-4D97-AF65-F5344CB8AC3E}">
        <p14:creationId xmlns:p14="http://schemas.microsoft.com/office/powerpoint/2010/main" val="1542825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fontScale="90000"/>
          </a:bodyPr>
          <a:lstStyle/>
          <a:p>
            <a:pPr algn="l"/>
            <a:r>
              <a:rPr lang="ja-JP" altLang="en-US" dirty="0"/>
              <a:t>演習３</a:t>
            </a:r>
            <a:br>
              <a:rPr lang="en-US" altLang="ja-JP" dirty="0"/>
            </a:br>
            <a:r>
              <a:rPr lang="en-US" altLang="ja-JP" dirty="0"/>
              <a:t>input</a:t>
            </a:r>
            <a:r>
              <a:rPr lang="ja-JP" altLang="en-US" dirty="0"/>
              <a:t>による入力と</a:t>
            </a:r>
            <a:r>
              <a:rPr lang="en-US" altLang="ja-JP" dirty="0"/>
              <a:t>print</a:t>
            </a:r>
            <a:r>
              <a:rPr lang="ja-JP" altLang="en-US" dirty="0"/>
              <a:t>による出力</a:t>
            </a:r>
            <a:endParaRPr lang="ja-JP" altLang="en-US" b="1" dirty="0"/>
          </a:p>
        </p:txBody>
      </p:sp>
      <p:sp>
        <p:nvSpPr>
          <p:cNvPr id="3" name="コンテンツ プレースホルダー 2"/>
          <p:cNvSpPr>
            <a:spLocks noGrp="1"/>
          </p:cNvSpPr>
          <p:nvPr>
            <p:ph idx="1"/>
          </p:nvPr>
        </p:nvSpPr>
        <p:spPr>
          <a:xfrm>
            <a:off x="3724073" y="2027321"/>
            <a:ext cx="4939867" cy="4626141"/>
          </a:xfrm>
        </p:spPr>
        <p:txBody>
          <a:bodyPr>
            <a:normAutofit/>
          </a:bodyPr>
          <a:lstStyle/>
          <a:p>
            <a:pPr marL="0" indent="0">
              <a:spcAft>
                <a:spcPts val="600"/>
              </a:spcAft>
              <a:buNone/>
            </a:pPr>
            <a:r>
              <a:rPr lang="ja-JP" altLang="en-US" sz="2400" b="1" dirty="0"/>
              <a:t>ページ４１～４３</a:t>
            </a: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trinket</a:t>
            </a:r>
            <a:r>
              <a:rPr lang="ja-JP" altLang="en-US" b="1" dirty="0"/>
              <a:t>の利用</a:t>
            </a:r>
            <a:endParaRPr lang="en-US" altLang="ja-JP" b="1" dirty="0"/>
          </a:p>
          <a:p>
            <a:pPr lvl="1">
              <a:spcAft>
                <a:spcPts val="600"/>
              </a:spcAft>
            </a:pPr>
            <a:r>
              <a:rPr lang="en-US" altLang="ja-JP" b="1" dirty="0"/>
              <a:t>input</a:t>
            </a:r>
          </a:p>
          <a:p>
            <a:pPr lvl="1">
              <a:spcAft>
                <a:spcPts val="600"/>
              </a:spcAft>
            </a:pPr>
            <a:r>
              <a:rPr lang="en-US" altLang="ja-JP" b="1" dirty="0"/>
              <a:t>print</a:t>
            </a:r>
          </a:p>
          <a:p>
            <a:pPr lvl="1">
              <a:spcAft>
                <a:spcPts val="600"/>
              </a:spcAft>
            </a:pPr>
            <a:endParaRPr lang="en-US" altLang="ja-JP" b="1"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3"/>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a:lnSpc>
                <a:spcPct val="90000"/>
              </a:lnSpc>
              <a:spcAft>
                <a:spcPts val="600"/>
              </a:spcAft>
            </a:pPr>
            <a:fld id="{16F77370-7F48-49C1-8603-DB37AE8840E1}" type="slidenum">
              <a:rPr lang="ja-JP" altLang="en-US" sz="2400" smtClean="0"/>
              <a:pPr>
                <a:lnSpc>
                  <a:spcPct val="90000"/>
                </a:lnSpc>
                <a:spcAft>
                  <a:spcPts val="600"/>
                </a:spcAft>
              </a:pPr>
              <a:t>41</a:t>
            </a:fld>
            <a:endParaRPr lang="ja-JP" altLang="en-US" sz="2400" dirty="0"/>
          </a:p>
        </p:txBody>
      </p:sp>
    </p:spTree>
    <p:extLst>
      <p:ext uri="{BB962C8B-B14F-4D97-AF65-F5344CB8AC3E}">
        <p14:creationId xmlns:p14="http://schemas.microsoft.com/office/powerpoint/2010/main" val="3581108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8AF9A70-3861-8057-F79F-3605FF218321}"/>
              </a:ext>
            </a:extLst>
          </p:cNvPr>
          <p:cNvSpPr>
            <a:spLocks noGrp="1"/>
          </p:cNvSpPr>
          <p:nvPr>
            <p:ph idx="1"/>
          </p:nvPr>
        </p:nvSpPr>
        <p:spPr>
          <a:xfrm>
            <a:off x="341396" y="187992"/>
            <a:ext cx="8461208" cy="6670008"/>
          </a:xfrm>
        </p:spPr>
        <p:txBody>
          <a:bodyPr>
            <a:normAutofit lnSpcReduction="10000"/>
          </a:bodyPr>
          <a:lstStyle/>
          <a:p>
            <a:pPr marL="0" indent="0">
              <a:buNone/>
            </a:pPr>
            <a:r>
              <a:rPr lang="ja-JP" altLang="en-US" sz="2400" dirty="0"/>
              <a:t>①</a:t>
            </a:r>
            <a:r>
              <a:rPr lang="en-US" altLang="ja-JP" sz="2400" dirty="0"/>
              <a:t>trinket</a:t>
            </a:r>
            <a:r>
              <a:rPr lang="ja-JP" altLang="en-US" sz="2400" dirty="0"/>
              <a:t>の次のページを開く</a:t>
            </a:r>
            <a:endParaRPr lang="en-US" altLang="ja-JP" sz="2400" dirty="0"/>
          </a:p>
          <a:p>
            <a:pPr marL="0" indent="0">
              <a:buNone/>
            </a:pPr>
            <a:r>
              <a:rPr lang="en-US" altLang="ja-JP" sz="2400" dirty="0">
                <a:hlinkClick r:id="rId3"/>
              </a:rPr>
              <a:t>https://trinket.io/python/bdca234a3e</a:t>
            </a:r>
            <a:endParaRPr lang="en-US" altLang="ja-JP" sz="2400" dirty="0"/>
          </a:p>
          <a:p>
            <a:pPr marL="0" indent="0">
              <a:buNone/>
            </a:pPr>
            <a:r>
              <a:rPr lang="ja-JP" altLang="en-US" sz="2400" dirty="0"/>
              <a:t>② 実行する．</a:t>
            </a:r>
            <a:endParaRPr lang="en-US" altLang="ja-JP" sz="2400" dirty="0"/>
          </a:p>
          <a:p>
            <a:pPr marL="0" indent="0">
              <a:buNone/>
            </a:pPr>
            <a:r>
              <a:rPr lang="ja-JP" altLang="en-US" sz="2400" dirty="0"/>
              <a:t>③ 右下の画面で</a:t>
            </a:r>
            <a:r>
              <a:rPr lang="en-US" altLang="ja-JP" sz="2400" b="1" dirty="0"/>
              <a:t>3 Enter</a:t>
            </a:r>
            <a:r>
              <a:rPr lang="ja-JP" altLang="en-US" sz="2400" b="1" dirty="0"/>
              <a:t>キー</a:t>
            </a:r>
            <a:endParaRPr lang="en-US" altLang="ja-JP" sz="2400" b="1" dirty="0"/>
          </a:p>
          <a:p>
            <a:pPr marL="0" indent="0">
              <a:buNone/>
            </a:pPr>
            <a:endParaRPr lang="en-US" altLang="ja-JP" sz="2400" dirty="0"/>
          </a:p>
          <a:p>
            <a:pPr marL="0" indent="0">
              <a:buNone/>
            </a:pPr>
            <a:endParaRPr lang="en-US" altLang="ja-JP" sz="2400" dirty="0"/>
          </a:p>
          <a:p>
            <a:pPr marL="0" indent="0">
              <a:buNone/>
            </a:pPr>
            <a:r>
              <a:rPr lang="ja-JP" altLang="en-US" sz="2400" dirty="0"/>
              <a:t>④ 右下の画面で，続けて</a:t>
            </a:r>
            <a:r>
              <a:rPr lang="en-US" altLang="ja-JP" sz="2400" b="1" dirty="0"/>
              <a:t>5 Enter</a:t>
            </a:r>
            <a:r>
              <a:rPr lang="ja-JP" altLang="en-US" sz="2400" b="1" dirty="0"/>
              <a:t>キー</a:t>
            </a:r>
            <a:endParaRPr lang="en-US" altLang="ja-JP" sz="2400" b="1" dirty="0"/>
          </a:p>
          <a:p>
            <a:pPr marL="0" indent="0">
              <a:buNone/>
            </a:pPr>
            <a:endParaRPr lang="en-US" altLang="ja-JP" sz="2400" dirty="0"/>
          </a:p>
          <a:p>
            <a:pPr marL="0" indent="0">
              <a:buNone/>
            </a:pPr>
            <a:endParaRPr lang="en-US" altLang="ja-JP" sz="2400" dirty="0"/>
          </a:p>
          <a:p>
            <a:pPr marL="0" indent="0">
              <a:buNone/>
            </a:pPr>
            <a:r>
              <a:rPr lang="ja-JP" altLang="en-US" sz="2400" dirty="0"/>
              <a:t>⑤ 結果の</a:t>
            </a:r>
            <a:r>
              <a:rPr lang="en-US" altLang="ja-JP" sz="2400" b="1" dirty="0"/>
              <a:t>7.5</a:t>
            </a:r>
            <a:r>
              <a:rPr lang="ja-JP" altLang="en-US" sz="2400" dirty="0"/>
              <a:t>を確認</a:t>
            </a: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⑥</a:t>
            </a:r>
            <a:r>
              <a:rPr lang="en-US" altLang="ja-JP" sz="2400" b="1" dirty="0"/>
              <a:t>3</a:t>
            </a:r>
            <a:r>
              <a:rPr lang="ja-JP" altLang="en-US" sz="2400" b="1" dirty="0"/>
              <a:t>角形の面積を求めるプログラム</a:t>
            </a:r>
            <a:r>
              <a:rPr lang="ja-JP" altLang="en-US" sz="2400" dirty="0"/>
              <a:t>である． いろいろ試してみよう．</a:t>
            </a:r>
            <a:endParaRPr lang="en-US" altLang="ja-JP" sz="2400" dirty="0"/>
          </a:p>
        </p:txBody>
      </p:sp>
      <p:sp>
        <p:nvSpPr>
          <p:cNvPr id="4" name="スライド番号プレースホルダー 3">
            <a:extLst>
              <a:ext uri="{FF2B5EF4-FFF2-40B4-BE49-F238E27FC236}">
                <a16:creationId xmlns:a16="http://schemas.microsoft.com/office/drawing/2014/main" id="{C26C1D8A-4F75-182B-75C2-E9D793C66B9F}"/>
              </a:ext>
            </a:extLst>
          </p:cNvPr>
          <p:cNvSpPr>
            <a:spLocks noGrp="1"/>
          </p:cNvSpPr>
          <p:nvPr>
            <p:ph type="sldNum" sz="quarter" idx="12"/>
          </p:nvPr>
        </p:nvSpPr>
        <p:spPr/>
        <p:txBody>
          <a:bodyPr/>
          <a:lstStyle/>
          <a:p>
            <a:fld id="{E205D82C-95A1-431E-8E38-AA614A14CDCF}" type="slidenum">
              <a:rPr kumimoji="1" lang="ja-JP" altLang="en-US" smtClean="0"/>
              <a:t>42</a:t>
            </a:fld>
            <a:endParaRPr kumimoji="1" lang="ja-JP" altLang="en-US"/>
          </a:p>
        </p:txBody>
      </p:sp>
      <p:pic>
        <p:nvPicPr>
          <p:cNvPr id="5" name="図 4">
            <a:extLst>
              <a:ext uri="{FF2B5EF4-FFF2-40B4-BE49-F238E27FC236}">
                <a16:creationId xmlns:a16="http://schemas.microsoft.com/office/drawing/2014/main" id="{2DFA972E-110B-6531-0157-B78148D54943}"/>
              </a:ext>
            </a:extLst>
          </p:cNvPr>
          <p:cNvPicPr>
            <a:picLocks noChangeAspect="1"/>
          </p:cNvPicPr>
          <p:nvPr/>
        </p:nvPicPr>
        <p:blipFill>
          <a:blip r:embed="rId4"/>
          <a:stretch>
            <a:fillRect/>
          </a:stretch>
        </p:blipFill>
        <p:spPr>
          <a:xfrm>
            <a:off x="1725575" y="1944675"/>
            <a:ext cx="3030575" cy="903151"/>
          </a:xfrm>
          <a:prstGeom prst="rect">
            <a:avLst/>
          </a:prstGeom>
        </p:spPr>
      </p:pic>
      <p:pic>
        <p:nvPicPr>
          <p:cNvPr id="8" name="図 7">
            <a:extLst>
              <a:ext uri="{FF2B5EF4-FFF2-40B4-BE49-F238E27FC236}">
                <a16:creationId xmlns:a16="http://schemas.microsoft.com/office/drawing/2014/main" id="{B2B61DEA-D0B5-2AAB-1279-B8A1433A7149}"/>
              </a:ext>
            </a:extLst>
          </p:cNvPr>
          <p:cNvPicPr>
            <a:picLocks noChangeAspect="1"/>
          </p:cNvPicPr>
          <p:nvPr/>
        </p:nvPicPr>
        <p:blipFill>
          <a:blip r:embed="rId5"/>
          <a:stretch>
            <a:fillRect/>
          </a:stretch>
        </p:blipFill>
        <p:spPr>
          <a:xfrm>
            <a:off x="1725575" y="3354705"/>
            <a:ext cx="2440025" cy="904410"/>
          </a:xfrm>
          <a:prstGeom prst="rect">
            <a:avLst/>
          </a:prstGeom>
        </p:spPr>
      </p:pic>
      <p:pic>
        <p:nvPicPr>
          <p:cNvPr id="10" name="図 9">
            <a:extLst>
              <a:ext uri="{FF2B5EF4-FFF2-40B4-BE49-F238E27FC236}">
                <a16:creationId xmlns:a16="http://schemas.microsoft.com/office/drawing/2014/main" id="{755611E8-40A0-B092-9FBE-A0AD042397ED}"/>
              </a:ext>
            </a:extLst>
          </p:cNvPr>
          <p:cNvPicPr>
            <a:picLocks noChangeAspect="1"/>
          </p:cNvPicPr>
          <p:nvPr/>
        </p:nvPicPr>
        <p:blipFill>
          <a:blip r:embed="rId6"/>
          <a:stretch>
            <a:fillRect/>
          </a:stretch>
        </p:blipFill>
        <p:spPr>
          <a:xfrm>
            <a:off x="1725575" y="4604508"/>
            <a:ext cx="2706725" cy="942883"/>
          </a:xfrm>
          <a:prstGeom prst="rect">
            <a:avLst/>
          </a:prstGeom>
        </p:spPr>
      </p:pic>
      <p:pic>
        <p:nvPicPr>
          <p:cNvPr id="6" name="図 5">
            <a:extLst>
              <a:ext uri="{FF2B5EF4-FFF2-40B4-BE49-F238E27FC236}">
                <a16:creationId xmlns:a16="http://schemas.microsoft.com/office/drawing/2014/main" id="{2DD97D71-20C9-289D-5152-EA4C0AFFF49E}"/>
              </a:ext>
            </a:extLst>
          </p:cNvPr>
          <p:cNvPicPr>
            <a:picLocks noChangeAspect="1"/>
          </p:cNvPicPr>
          <p:nvPr/>
        </p:nvPicPr>
        <p:blipFill>
          <a:blip r:embed="rId7"/>
          <a:stretch>
            <a:fillRect/>
          </a:stretch>
        </p:blipFill>
        <p:spPr>
          <a:xfrm>
            <a:off x="5668404" y="1039402"/>
            <a:ext cx="3432954" cy="668628"/>
          </a:xfrm>
          <a:prstGeom prst="rect">
            <a:avLst/>
          </a:prstGeom>
        </p:spPr>
      </p:pic>
    </p:spTree>
    <p:extLst>
      <p:ext uri="{BB962C8B-B14F-4D97-AF65-F5344CB8AC3E}">
        <p14:creationId xmlns:p14="http://schemas.microsoft.com/office/powerpoint/2010/main" val="2932761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8AF9A70-3861-8057-F79F-3605FF218321}"/>
              </a:ext>
            </a:extLst>
          </p:cNvPr>
          <p:cNvSpPr>
            <a:spLocks noGrp="1"/>
          </p:cNvSpPr>
          <p:nvPr>
            <p:ph idx="1"/>
          </p:nvPr>
        </p:nvSpPr>
        <p:spPr>
          <a:xfrm>
            <a:off x="341396" y="187992"/>
            <a:ext cx="8461208" cy="6670008"/>
          </a:xfrm>
        </p:spPr>
        <p:txBody>
          <a:bodyPr>
            <a:normAutofit/>
          </a:bodyPr>
          <a:lstStyle/>
          <a:p>
            <a:pPr marL="0" indent="0">
              <a:buNone/>
            </a:pPr>
            <a:r>
              <a:rPr lang="ja-JP" altLang="en-US" sz="2400" dirty="0"/>
              <a:t>①</a:t>
            </a:r>
            <a:r>
              <a:rPr lang="en-US" altLang="ja-JP" sz="2400" dirty="0"/>
              <a:t>trinket</a:t>
            </a:r>
            <a:r>
              <a:rPr lang="ja-JP" altLang="en-US" sz="2400" dirty="0"/>
              <a:t>の次のページを開く</a:t>
            </a:r>
            <a:endParaRPr lang="en-US" altLang="ja-JP" sz="2400" dirty="0"/>
          </a:p>
          <a:p>
            <a:pPr marL="0" indent="0">
              <a:buNone/>
            </a:pPr>
            <a:r>
              <a:rPr lang="en-US" altLang="ja-JP" sz="2400" dirty="0">
                <a:hlinkClick r:id="rId3"/>
              </a:rPr>
              <a:t>https://trinket.io/python/3b490869e4</a:t>
            </a:r>
            <a:endParaRPr lang="en-US" altLang="ja-JP" sz="2400" dirty="0"/>
          </a:p>
          <a:p>
            <a:pPr marL="0" indent="0">
              <a:buNone/>
            </a:pPr>
            <a:r>
              <a:rPr lang="ja-JP" altLang="en-US" sz="2400" dirty="0"/>
              <a:t>② 実行する．</a:t>
            </a:r>
            <a:endParaRPr lang="en-US" altLang="ja-JP" sz="2400" dirty="0"/>
          </a:p>
          <a:p>
            <a:pPr marL="0" indent="0">
              <a:buNone/>
            </a:pPr>
            <a:r>
              <a:rPr lang="ja-JP" altLang="en-US" sz="2400" dirty="0"/>
              <a:t>③ 右下の画面で</a:t>
            </a:r>
            <a:r>
              <a:rPr lang="en-US" altLang="ja-JP" sz="2400" b="1" dirty="0"/>
              <a:t>3 Enter</a:t>
            </a:r>
            <a:r>
              <a:rPr lang="ja-JP" altLang="en-US" sz="2400" b="1" dirty="0"/>
              <a:t>キー</a:t>
            </a:r>
            <a:endParaRPr lang="en-US" altLang="ja-JP" sz="2400" b="1"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④ 結果の</a:t>
            </a:r>
            <a:r>
              <a:rPr lang="en-US" altLang="ja-JP" sz="2400" b="1" dirty="0"/>
              <a:t>28.26</a:t>
            </a:r>
            <a:r>
              <a:rPr lang="ja-JP" altLang="en-US" sz="2400" dirty="0"/>
              <a:t>を確認</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⑤</a:t>
            </a:r>
            <a:r>
              <a:rPr lang="ja-JP" altLang="en-US" sz="2400" b="1" dirty="0"/>
              <a:t>円周率を</a:t>
            </a:r>
            <a:r>
              <a:rPr lang="en-US" altLang="ja-JP" sz="2400" b="1" dirty="0"/>
              <a:t>3.14</a:t>
            </a:r>
            <a:r>
              <a:rPr lang="ja-JP" altLang="en-US" sz="2400" b="1" dirty="0"/>
              <a:t>として，半径から円の面積を求めるプログラム</a:t>
            </a:r>
            <a:r>
              <a:rPr lang="ja-JP" altLang="en-US" sz="2400" dirty="0"/>
              <a:t>である． いろいろ試してみよう．</a:t>
            </a:r>
            <a:endParaRPr lang="en-US" altLang="ja-JP" sz="2400" dirty="0"/>
          </a:p>
        </p:txBody>
      </p:sp>
      <p:sp>
        <p:nvSpPr>
          <p:cNvPr id="4" name="スライド番号プレースホルダー 3">
            <a:extLst>
              <a:ext uri="{FF2B5EF4-FFF2-40B4-BE49-F238E27FC236}">
                <a16:creationId xmlns:a16="http://schemas.microsoft.com/office/drawing/2014/main" id="{C26C1D8A-4F75-182B-75C2-E9D793C66B9F}"/>
              </a:ext>
            </a:extLst>
          </p:cNvPr>
          <p:cNvSpPr>
            <a:spLocks noGrp="1"/>
          </p:cNvSpPr>
          <p:nvPr>
            <p:ph type="sldNum" sz="quarter" idx="12"/>
          </p:nvPr>
        </p:nvSpPr>
        <p:spPr/>
        <p:txBody>
          <a:bodyPr/>
          <a:lstStyle/>
          <a:p>
            <a:fld id="{E205D82C-95A1-431E-8E38-AA614A14CDCF}" type="slidenum">
              <a:rPr kumimoji="1" lang="ja-JP" altLang="en-US" smtClean="0"/>
              <a:t>43</a:t>
            </a:fld>
            <a:endParaRPr kumimoji="1" lang="ja-JP" altLang="en-US"/>
          </a:p>
        </p:txBody>
      </p:sp>
      <p:pic>
        <p:nvPicPr>
          <p:cNvPr id="6" name="図 5">
            <a:extLst>
              <a:ext uri="{FF2B5EF4-FFF2-40B4-BE49-F238E27FC236}">
                <a16:creationId xmlns:a16="http://schemas.microsoft.com/office/drawing/2014/main" id="{324E38F3-0AA4-8C30-980D-A8388309446B}"/>
              </a:ext>
            </a:extLst>
          </p:cNvPr>
          <p:cNvPicPr>
            <a:picLocks noChangeAspect="1"/>
          </p:cNvPicPr>
          <p:nvPr/>
        </p:nvPicPr>
        <p:blipFill>
          <a:blip r:embed="rId4"/>
          <a:stretch>
            <a:fillRect/>
          </a:stretch>
        </p:blipFill>
        <p:spPr>
          <a:xfrm>
            <a:off x="1664124" y="2218440"/>
            <a:ext cx="4034031" cy="1132359"/>
          </a:xfrm>
          <a:prstGeom prst="rect">
            <a:avLst/>
          </a:prstGeom>
        </p:spPr>
      </p:pic>
      <p:pic>
        <p:nvPicPr>
          <p:cNvPr id="9" name="図 8">
            <a:extLst>
              <a:ext uri="{FF2B5EF4-FFF2-40B4-BE49-F238E27FC236}">
                <a16:creationId xmlns:a16="http://schemas.microsoft.com/office/drawing/2014/main" id="{DE57A1B9-9B6A-082B-FC7E-A876A2270122}"/>
              </a:ext>
            </a:extLst>
          </p:cNvPr>
          <p:cNvPicPr>
            <a:picLocks noChangeAspect="1"/>
          </p:cNvPicPr>
          <p:nvPr/>
        </p:nvPicPr>
        <p:blipFill>
          <a:blip r:embed="rId5"/>
          <a:stretch>
            <a:fillRect/>
          </a:stretch>
        </p:blipFill>
        <p:spPr>
          <a:xfrm>
            <a:off x="1664124" y="4103475"/>
            <a:ext cx="4826115" cy="1277772"/>
          </a:xfrm>
          <a:prstGeom prst="rect">
            <a:avLst/>
          </a:prstGeom>
        </p:spPr>
      </p:pic>
      <p:pic>
        <p:nvPicPr>
          <p:cNvPr id="12" name="図 11">
            <a:extLst>
              <a:ext uri="{FF2B5EF4-FFF2-40B4-BE49-F238E27FC236}">
                <a16:creationId xmlns:a16="http://schemas.microsoft.com/office/drawing/2014/main" id="{9F0FD21F-8F1D-899D-BF1E-5202F74EEFDE}"/>
              </a:ext>
            </a:extLst>
          </p:cNvPr>
          <p:cNvPicPr>
            <a:picLocks noChangeAspect="1"/>
          </p:cNvPicPr>
          <p:nvPr/>
        </p:nvPicPr>
        <p:blipFill>
          <a:blip r:embed="rId6"/>
          <a:stretch>
            <a:fillRect/>
          </a:stretch>
        </p:blipFill>
        <p:spPr>
          <a:xfrm>
            <a:off x="5775601" y="749406"/>
            <a:ext cx="3351194" cy="559630"/>
          </a:xfrm>
          <a:prstGeom prst="rect">
            <a:avLst/>
          </a:prstGeom>
        </p:spPr>
      </p:pic>
    </p:spTree>
    <p:extLst>
      <p:ext uri="{BB962C8B-B14F-4D97-AF65-F5344CB8AC3E}">
        <p14:creationId xmlns:p14="http://schemas.microsoft.com/office/powerpoint/2010/main" val="706783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4000" dirty="0"/>
              <a:t>12-4.</a:t>
            </a:r>
            <a:r>
              <a:rPr lang="ja-JP" altLang="en-US" sz="4000" dirty="0"/>
              <a:t>式の抽象化と関数</a:t>
            </a:r>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B1920BFB-2B02-D5EC-8C44-C45D980F4725}"/>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156153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B04D84-77F9-C237-04C5-4EF3FF743BEB}"/>
              </a:ext>
            </a:extLst>
          </p:cNvPr>
          <p:cNvSpPr>
            <a:spLocks noGrp="1"/>
          </p:cNvSpPr>
          <p:nvPr>
            <p:ph type="title"/>
          </p:nvPr>
        </p:nvSpPr>
        <p:spPr/>
        <p:txBody>
          <a:bodyPr>
            <a:normAutofit fontScale="90000"/>
          </a:bodyPr>
          <a:lstStyle/>
          <a:p>
            <a:r>
              <a:rPr kumimoji="1" lang="ja-JP" altLang="en-US" dirty="0"/>
              <a:t>プログラミングの本質を考える</a:t>
            </a:r>
          </a:p>
        </p:txBody>
      </p:sp>
      <p:sp>
        <p:nvSpPr>
          <p:cNvPr id="3" name="コンテンツ プレースホルダー 2">
            <a:extLst>
              <a:ext uri="{FF2B5EF4-FFF2-40B4-BE49-F238E27FC236}">
                <a16:creationId xmlns:a16="http://schemas.microsoft.com/office/drawing/2014/main" id="{8C3814F4-C9C4-71B3-B3BB-A7373317F0CC}"/>
              </a:ext>
            </a:extLst>
          </p:cNvPr>
          <p:cNvSpPr>
            <a:spLocks noGrp="1"/>
          </p:cNvSpPr>
          <p:nvPr>
            <p:ph idx="1"/>
          </p:nvPr>
        </p:nvSpPr>
        <p:spPr/>
        <p:txBody>
          <a:bodyPr>
            <a:normAutofit lnSpcReduction="10000"/>
          </a:bodyPr>
          <a:lstStyle/>
          <a:p>
            <a:pPr marL="0" indent="0">
              <a:buNone/>
            </a:pPr>
            <a:r>
              <a:rPr kumimoji="1" lang="ja-JP" altLang="en-US" sz="2400" dirty="0"/>
              <a:t>以下の問いについて，あなたの考えを書き出してみましょう．</a:t>
            </a:r>
            <a:endParaRPr kumimoji="1" lang="en-US" altLang="ja-JP" sz="2400" dirty="0"/>
          </a:p>
          <a:p>
            <a:pPr marL="0" indent="0">
              <a:buNone/>
            </a:pPr>
            <a:endParaRPr lang="en-US" altLang="ja-JP" sz="2400" b="1" dirty="0"/>
          </a:p>
          <a:p>
            <a:pPr marL="0" indent="0">
              <a:buNone/>
            </a:pPr>
            <a:r>
              <a:rPr kumimoji="1" lang="ja-JP" altLang="en-US" sz="2400" b="1" dirty="0"/>
              <a:t>１． プログラミングで最も難しい課題は何だと思いるか？</a:t>
            </a:r>
            <a:endParaRPr kumimoji="1" lang="en-US" altLang="ja-JP" sz="2400" b="1" dirty="0"/>
          </a:p>
          <a:p>
            <a:pPr marL="0" indent="0">
              <a:buNone/>
            </a:pPr>
            <a:r>
              <a:rPr kumimoji="1" lang="ja-JP" altLang="en-US" sz="2400" dirty="0"/>
              <a:t>例</a:t>
            </a:r>
            <a:r>
              <a:rPr kumimoji="1" lang="en-US" altLang="ja-JP" sz="2400" dirty="0"/>
              <a:t>:</a:t>
            </a:r>
            <a:r>
              <a:rPr kumimoji="1" lang="ja-JP" altLang="en-US" sz="2400" dirty="0"/>
              <a:t>バグの少ないプログラムを書くこと，複雑な問題を解決すること</a:t>
            </a:r>
            <a:endParaRPr kumimoji="1" lang="en-US" altLang="ja-JP" sz="2400" dirty="0"/>
          </a:p>
          <a:p>
            <a:pPr marL="0" indent="0">
              <a:buNone/>
            </a:pPr>
            <a:r>
              <a:rPr lang="ja-JP" altLang="en-US" sz="2400" b="1" dirty="0"/>
              <a:t>２．</a:t>
            </a:r>
            <a:r>
              <a:rPr kumimoji="1" lang="ja-JP" altLang="en-US" sz="2400" b="1" dirty="0"/>
              <a:t>効率的にプログラムを書くために必要な基本スキルは何でしょうか？</a:t>
            </a:r>
            <a:endParaRPr kumimoji="1" lang="en-US" altLang="ja-JP" sz="2400" b="1" dirty="0"/>
          </a:p>
          <a:p>
            <a:pPr marL="0" indent="0">
              <a:buNone/>
            </a:pPr>
            <a:r>
              <a:rPr kumimoji="1" lang="ja-JP" altLang="en-US" sz="2400" dirty="0"/>
              <a:t>例</a:t>
            </a:r>
            <a:r>
              <a:rPr kumimoji="1" lang="en-US" altLang="ja-JP" sz="2400" dirty="0"/>
              <a:t>:</a:t>
            </a:r>
            <a:r>
              <a:rPr kumimoji="1" lang="ja-JP" altLang="en-US" sz="2400" dirty="0"/>
              <a:t>論理的思考力，問題分析力</a:t>
            </a:r>
            <a:endParaRPr kumimoji="1" lang="en-US" altLang="ja-JP" sz="2400" dirty="0"/>
          </a:p>
          <a:p>
            <a:pPr marL="0" indent="0">
              <a:buNone/>
            </a:pPr>
            <a:endParaRPr lang="en-US" altLang="ja-JP" sz="2400" dirty="0"/>
          </a:p>
          <a:p>
            <a:pPr marL="0" indent="0">
              <a:buNone/>
            </a:pPr>
            <a:r>
              <a:rPr lang="ja-JP" altLang="en-US" sz="2400" dirty="0"/>
              <a:t>これらの問いについて考えたら，</a:t>
            </a:r>
            <a:r>
              <a:rPr lang="ja-JP" altLang="en-US" sz="2400" b="1" dirty="0"/>
              <a:t>次のページから学ぶ「抽象化」という概念</a:t>
            </a:r>
            <a:r>
              <a:rPr lang="ja-JP" altLang="en-US" sz="2400" dirty="0"/>
              <a:t>が，</a:t>
            </a:r>
            <a:r>
              <a:rPr lang="ja-JP" altLang="en-US" sz="2400" b="1" dirty="0"/>
              <a:t>あなたの回答とどのように関連しているか</a:t>
            </a:r>
            <a:r>
              <a:rPr lang="ja-JP" altLang="en-US" sz="2400" dirty="0"/>
              <a:t>注目しながら読み進めてせよ</a:t>
            </a:r>
            <a:endParaRPr kumimoji="1" lang="ja-JP" altLang="en-US" sz="2400" dirty="0"/>
          </a:p>
        </p:txBody>
      </p:sp>
      <p:sp>
        <p:nvSpPr>
          <p:cNvPr id="4" name="スライド番号プレースホルダー 3">
            <a:extLst>
              <a:ext uri="{FF2B5EF4-FFF2-40B4-BE49-F238E27FC236}">
                <a16:creationId xmlns:a16="http://schemas.microsoft.com/office/drawing/2014/main" id="{FDCAC549-DD87-5692-9F55-4A4B48D3066F}"/>
              </a:ext>
            </a:extLst>
          </p:cNvPr>
          <p:cNvSpPr>
            <a:spLocks noGrp="1"/>
          </p:cNvSpPr>
          <p:nvPr>
            <p:ph type="sldNum" sz="quarter" idx="12"/>
          </p:nvPr>
        </p:nvSpPr>
        <p:spPr/>
        <p:txBody>
          <a:bodyPr/>
          <a:lstStyle/>
          <a:p>
            <a:fld id="{E205D82C-95A1-431E-8E38-AA614A14CDCF}" type="slidenum">
              <a:rPr kumimoji="1" lang="ja-JP" altLang="en-US" smtClean="0"/>
              <a:t>45</a:t>
            </a:fld>
            <a:endParaRPr kumimoji="1" lang="ja-JP" altLang="en-US"/>
          </a:p>
        </p:txBody>
      </p:sp>
    </p:spTree>
    <p:extLst>
      <p:ext uri="{BB962C8B-B14F-4D97-AF65-F5344CB8AC3E}">
        <p14:creationId xmlns:p14="http://schemas.microsoft.com/office/powerpoint/2010/main" val="36623921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7D7B7E-2F90-3F9A-2EED-8AD6E5EDF4CF}"/>
              </a:ext>
            </a:extLst>
          </p:cNvPr>
          <p:cNvSpPr>
            <a:spLocks noGrp="1"/>
          </p:cNvSpPr>
          <p:nvPr>
            <p:ph type="title"/>
          </p:nvPr>
        </p:nvSpPr>
        <p:spPr/>
        <p:txBody>
          <a:bodyPr>
            <a:normAutofit fontScale="90000"/>
          </a:bodyPr>
          <a:lstStyle/>
          <a:p>
            <a:r>
              <a:rPr kumimoji="1" lang="ja-JP" altLang="en-US" dirty="0"/>
              <a:t>プログラミングでの抽象化</a:t>
            </a:r>
          </a:p>
        </p:txBody>
      </p:sp>
      <p:sp>
        <p:nvSpPr>
          <p:cNvPr id="3" name="コンテンツ プレースホルダー 2">
            <a:extLst>
              <a:ext uri="{FF2B5EF4-FFF2-40B4-BE49-F238E27FC236}">
                <a16:creationId xmlns:a16="http://schemas.microsoft.com/office/drawing/2014/main" id="{72D7492E-9765-E20E-9BC5-3FE0A245933C}"/>
              </a:ext>
            </a:extLst>
          </p:cNvPr>
          <p:cNvSpPr>
            <a:spLocks noGrp="1"/>
          </p:cNvSpPr>
          <p:nvPr>
            <p:ph idx="1"/>
          </p:nvPr>
        </p:nvSpPr>
        <p:spPr/>
        <p:txBody>
          <a:bodyPr/>
          <a:lstStyle/>
          <a:p>
            <a:r>
              <a:rPr kumimoji="1" lang="ja-JP" altLang="en-US" dirty="0"/>
              <a:t>プログラミングでの根本問題：</a:t>
            </a:r>
            <a:endParaRPr kumimoji="1" lang="en-US" altLang="ja-JP" dirty="0"/>
          </a:p>
          <a:p>
            <a:pPr marL="0" indent="0">
              <a:buNone/>
            </a:pPr>
            <a:r>
              <a:rPr kumimoji="1" lang="ja-JP" altLang="en-US" b="1" dirty="0"/>
              <a:t>誤り（バグ）のないプログラムの作成</a:t>
            </a:r>
            <a:endParaRPr lang="en-US" altLang="ja-JP" b="1" dirty="0"/>
          </a:p>
          <a:p>
            <a:r>
              <a:rPr kumimoji="1" lang="ja-JP" altLang="en-US" dirty="0"/>
              <a:t>プログラミングの一番の基礎</a:t>
            </a:r>
            <a:endParaRPr kumimoji="1" lang="en-US" altLang="ja-JP" dirty="0"/>
          </a:p>
          <a:p>
            <a:pPr marL="0" indent="0">
              <a:buNone/>
            </a:pPr>
            <a:r>
              <a:rPr kumimoji="1" lang="ja-JP" altLang="en-US" b="1" dirty="0"/>
              <a:t>抽象化を行うこと</a:t>
            </a:r>
            <a:endParaRPr kumimoji="1" lang="en-US" altLang="ja-JP" b="1" dirty="0"/>
          </a:p>
          <a:p>
            <a:pPr marL="0" indent="0">
              <a:buNone/>
            </a:pPr>
            <a:endParaRPr lang="en-US" altLang="ja-JP" dirty="0"/>
          </a:p>
          <a:p>
            <a:pPr marL="0" indent="0">
              <a:buNone/>
            </a:pPr>
            <a:r>
              <a:rPr kumimoji="1" lang="ja-JP" altLang="en-US" dirty="0"/>
              <a:t>以降のページでは，</a:t>
            </a:r>
            <a:r>
              <a:rPr kumimoji="1" lang="ja-JP" altLang="en-US" b="1" dirty="0"/>
              <a:t>抽象化</a:t>
            </a:r>
            <a:r>
              <a:rPr kumimoji="1" lang="ja-JP" altLang="en-US" dirty="0"/>
              <a:t>の概念とその</a:t>
            </a:r>
            <a:r>
              <a:rPr kumimoji="1" lang="ja-JP" altLang="en-US" b="1" dirty="0"/>
              <a:t>重要性</a:t>
            </a:r>
            <a:r>
              <a:rPr kumimoji="1" lang="ja-JP" altLang="en-US" dirty="0"/>
              <a:t>について詳しく説明しる．</a:t>
            </a:r>
          </a:p>
        </p:txBody>
      </p:sp>
      <p:sp>
        <p:nvSpPr>
          <p:cNvPr id="4" name="スライド番号プレースホルダー 3">
            <a:extLst>
              <a:ext uri="{FF2B5EF4-FFF2-40B4-BE49-F238E27FC236}">
                <a16:creationId xmlns:a16="http://schemas.microsoft.com/office/drawing/2014/main" id="{0898732C-8291-4663-FF01-65BAA0D4702A}"/>
              </a:ext>
            </a:extLst>
          </p:cNvPr>
          <p:cNvSpPr>
            <a:spLocks noGrp="1"/>
          </p:cNvSpPr>
          <p:nvPr>
            <p:ph type="sldNum" sz="quarter" idx="12"/>
          </p:nvPr>
        </p:nvSpPr>
        <p:spPr/>
        <p:txBody>
          <a:bodyPr/>
          <a:lstStyle/>
          <a:p>
            <a:fld id="{E205D82C-95A1-431E-8E38-AA614A14CDCF}" type="slidenum">
              <a:rPr kumimoji="1" lang="ja-JP" altLang="en-US" smtClean="0"/>
              <a:t>46</a:t>
            </a:fld>
            <a:endParaRPr kumimoji="1" lang="ja-JP" altLang="en-US"/>
          </a:p>
        </p:txBody>
      </p:sp>
    </p:spTree>
    <p:extLst>
      <p:ext uri="{BB962C8B-B14F-4D97-AF65-F5344CB8AC3E}">
        <p14:creationId xmlns:p14="http://schemas.microsoft.com/office/powerpoint/2010/main" val="2224705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D3E6BA-FA64-B39F-5423-9A06EEFE2E67}"/>
              </a:ext>
            </a:extLst>
          </p:cNvPr>
          <p:cNvSpPr>
            <a:spLocks noGrp="1"/>
          </p:cNvSpPr>
          <p:nvPr>
            <p:ph type="title"/>
          </p:nvPr>
        </p:nvSpPr>
        <p:spPr/>
        <p:txBody>
          <a:bodyPr>
            <a:normAutofit fontScale="90000"/>
          </a:bodyPr>
          <a:lstStyle/>
          <a:p>
            <a:r>
              <a:rPr lang="ja-JP" altLang="en-US" dirty="0"/>
              <a:t>抽象化：複雑さを単純化する技術</a:t>
            </a:r>
            <a:endParaRPr kumimoji="1" lang="ja-JP" altLang="en-US" dirty="0"/>
          </a:p>
        </p:txBody>
      </p:sp>
      <p:sp>
        <p:nvSpPr>
          <p:cNvPr id="3" name="コンテンツ プレースホルダー 2">
            <a:extLst>
              <a:ext uri="{FF2B5EF4-FFF2-40B4-BE49-F238E27FC236}">
                <a16:creationId xmlns:a16="http://schemas.microsoft.com/office/drawing/2014/main" id="{A02E888F-5420-341A-B222-8D4E2FCA9A78}"/>
              </a:ext>
            </a:extLst>
          </p:cNvPr>
          <p:cNvSpPr>
            <a:spLocks noGrp="1"/>
          </p:cNvSpPr>
          <p:nvPr>
            <p:ph idx="1"/>
          </p:nvPr>
        </p:nvSpPr>
        <p:spPr>
          <a:xfrm>
            <a:off x="321845" y="846253"/>
            <a:ext cx="8461208" cy="1190703"/>
          </a:xfrm>
        </p:spPr>
        <p:txBody>
          <a:bodyPr/>
          <a:lstStyle/>
          <a:p>
            <a:pPr marL="0" indent="0">
              <a:buNone/>
            </a:pPr>
            <a:r>
              <a:rPr lang="ja-JP" altLang="en-US" b="1" dirty="0"/>
              <a:t>抽象化</a:t>
            </a:r>
            <a:r>
              <a:rPr lang="ja-JP" altLang="en-US" dirty="0"/>
              <a:t>は，複雑な詳細を隠し，</a:t>
            </a:r>
            <a:r>
              <a:rPr lang="ja-JP" altLang="en-US" b="1" dirty="0"/>
              <a:t>本質的な特徴だけを取り出す</a:t>
            </a:r>
            <a:endParaRPr lang="en-US" altLang="ja-JP" b="1" dirty="0"/>
          </a:p>
          <a:p>
            <a:pPr marL="0" indent="0">
              <a:buNone/>
            </a:pPr>
            <a:endParaRPr lang="en-US" altLang="ja-JP" b="1" dirty="0"/>
          </a:p>
          <a:p>
            <a:pPr marL="0" indent="0">
              <a:buNone/>
            </a:pPr>
            <a:endParaRPr kumimoji="1" lang="en-US" altLang="ja-JP" b="1" dirty="0"/>
          </a:p>
        </p:txBody>
      </p:sp>
      <p:sp>
        <p:nvSpPr>
          <p:cNvPr id="4" name="スライド番号プレースホルダー 3">
            <a:extLst>
              <a:ext uri="{FF2B5EF4-FFF2-40B4-BE49-F238E27FC236}">
                <a16:creationId xmlns:a16="http://schemas.microsoft.com/office/drawing/2014/main" id="{451CF883-C3F4-51A3-5BAD-4D6E2C1CFD76}"/>
              </a:ext>
            </a:extLst>
          </p:cNvPr>
          <p:cNvSpPr>
            <a:spLocks noGrp="1"/>
          </p:cNvSpPr>
          <p:nvPr>
            <p:ph type="sldNum" sz="quarter" idx="12"/>
          </p:nvPr>
        </p:nvSpPr>
        <p:spPr/>
        <p:txBody>
          <a:bodyPr/>
          <a:lstStyle/>
          <a:p>
            <a:fld id="{E205D82C-95A1-431E-8E38-AA614A14CDCF}" type="slidenum">
              <a:rPr kumimoji="1" lang="ja-JP" altLang="en-US" smtClean="0"/>
              <a:t>47</a:t>
            </a:fld>
            <a:endParaRPr kumimoji="1" lang="ja-JP" altLang="en-US"/>
          </a:p>
        </p:txBody>
      </p:sp>
      <p:sp>
        <p:nvSpPr>
          <p:cNvPr id="12" name="テキスト ボックス 11">
            <a:extLst>
              <a:ext uri="{FF2B5EF4-FFF2-40B4-BE49-F238E27FC236}">
                <a16:creationId xmlns:a16="http://schemas.microsoft.com/office/drawing/2014/main" id="{6D50DEF8-6587-627B-DC28-E318AECD8430}"/>
              </a:ext>
            </a:extLst>
          </p:cNvPr>
          <p:cNvSpPr txBox="1"/>
          <p:nvPr/>
        </p:nvSpPr>
        <p:spPr>
          <a:xfrm>
            <a:off x="657922" y="2019760"/>
            <a:ext cx="7779834" cy="1569660"/>
          </a:xfrm>
          <a:prstGeom prst="rect">
            <a:avLst/>
          </a:prstGeom>
          <a:noFill/>
        </p:spPr>
        <p:txBody>
          <a:bodyPr wrap="square">
            <a:spAutoFit/>
          </a:bodyPr>
          <a:lstStyle/>
          <a:p>
            <a:r>
              <a:rPr lang="ja-JP" altLang="en-US" sz="2400" dirty="0"/>
              <a:t>例： 交通手段の抽象化</a:t>
            </a:r>
            <a:endParaRPr lang="en-US" altLang="ja-JP" sz="2400" dirty="0"/>
          </a:p>
          <a:p>
            <a:r>
              <a:rPr lang="ja-JP" altLang="en-US" sz="2400" dirty="0"/>
              <a:t>タクシー，バス，鉄道，自転車，徒歩</a:t>
            </a:r>
            <a:endParaRPr lang="en-US" altLang="ja-JP" sz="2400" dirty="0"/>
          </a:p>
          <a:p>
            <a:r>
              <a:rPr lang="ja-JP" altLang="en-US" sz="2400" dirty="0"/>
              <a:t>抽象化後：「移動手段」</a:t>
            </a:r>
            <a:endParaRPr lang="en-US" altLang="ja-JP" sz="2400" dirty="0"/>
          </a:p>
          <a:p>
            <a:r>
              <a:rPr lang="ja-JP" altLang="en-US" sz="2400" dirty="0"/>
              <a:t>共通の本質：ある場所から別の場所へ移動すること</a:t>
            </a:r>
          </a:p>
        </p:txBody>
      </p:sp>
      <p:sp>
        <p:nvSpPr>
          <p:cNvPr id="13" name="コンテンツ プレースホルダー 2">
            <a:extLst>
              <a:ext uri="{FF2B5EF4-FFF2-40B4-BE49-F238E27FC236}">
                <a16:creationId xmlns:a16="http://schemas.microsoft.com/office/drawing/2014/main" id="{54B549A2-088F-9736-EB05-7E5764C1627A}"/>
              </a:ext>
            </a:extLst>
          </p:cNvPr>
          <p:cNvSpPr txBox="1">
            <a:spLocks/>
          </p:cNvSpPr>
          <p:nvPr/>
        </p:nvSpPr>
        <p:spPr>
          <a:xfrm>
            <a:off x="341396" y="4462965"/>
            <a:ext cx="8148399" cy="154878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プログラミングでの応用：</a:t>
            </a:r>
            <a:endParaRPr lang="en-US" altLang="ja-JP" dirty="0"/>
          </a:p>
          <a:p>
            <a:pPr marL="0" indent="0">
              <a:buFont typeface="Arial" panose="020B0604020202020204" pitchFamily="34" charset="0"/>
              <a:buNone/>
            </a:pPr>
            <a:r>
              <a:rPr lang="ja-JP" altLang="en-US" dirty="0"/>
              <a:t>抽象化を使うと，複雑な問題を扱いやすくすることができる</a:t>
            </a:r>
            <a:endParaRPr lang="en-US" altLang="ja-JP" b="1" dirty="0"/>
          </a:p>
        </p:txBody>
      </p:sp>
    </p:spTree>
    <p:extLst>
      <p:ext uri="{BB962C8B-B14F-4D97-AF65-F5344CB8AC3E}">
        <p14:creationId xmlns:p14="http://schemas.microsoft.com/office/powerpoint/2010/main" val="1510023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プログラミングにおける抽象化</a:t>
            </a:r>
          </a:p>
        </p:txBody>
      </p:sp>
      <p:sp>
        <p:nvSpPr>
          <p:cNvPr id="8" name="スライド番号プレースホルダー 7"/>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p:cNvSpPr txBox="1"/>
          <p:nvPr/>
        </p:nvSpPr>
        <p:spPr>
          <a:xfrm>
            <a:off x="-5155" y="5539504"/>
            <a:ext cx="4577155" cy="1211383"/>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a:t>
            </a:r>
            <a:r>
              <a:rPr kumimoji="0" lang="ja-JP" altLang="en-US"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ある値に</a:t>
            </a:r>
            <a:r>
              <a:rPr kumimoji="0" lang="en-US" altLang="ja-JP"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1.1</a:t>
            </a:r>
            <a:r>
              <a:rPr kumimoji="0" lang="ja-JP" altLang="en-US"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を掛ける</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a:t>
            </a:r>
            <a:endPar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Arial" panose="020B0604020202020204" pitchFamily="34" charset="0"/>
                <a:ea typeface="メイリオ" panose="020B0604030504040204" pitchFamily="50" charset="-128"/>
              </a:rPr>
              <a:t>という共通の操作を行う</a:t>
            </a:r>
            <a:endPar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9" name="テキスト ボックス 8"/>
          <p:cNvSpPr txBox="1"/>
          <p:nvPr/>
        </p:nvSpPr>
        <p:spPr>
          <a:xfrm>
            <a:off x="4749553" y="4514941"/>
            <a:ext cx="4192918" cy="138499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抽象化された式</a:t>
            </a:r>
            <a:endParaRPr kumimoji="0" lang="en-US" altLang="ja-JP"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dirty="0">
                <a:solidFill>
                  <a:prstClr val="black"/>
                </a:solidFill>
                <a:latin typeface="Arial" panose="020B0604020202020204" pitchFamily="34" charset="0"/>
                <a:ea typeface="メイリオ" panose="020B0604030504040204" pitchFamily="50" charset="-128"/>
              </a:rPr>
              <a:t>a</a:t>
            </a:r>
            <a:r>
              <a:rPr lang="ja-JP" altLang="en-US" sz="2800" dirty="0">
                <a:solidFill>
                  <a:prstClr val="black"/>
                </a:solidFill>
                <a:latin typeface="Arial" panose="020B0604020202020204" pitchFamily="34" charset="0"/>
                <a:ea typeface="メイリオ" panose="020B0604030504040204" pitchFamily="50" charset="-128"/>
              </a:rPr>
              <a:t>は任意の数を表す</a:t>
            </a:r>
            <a:r>
              <a:rPr lang="ja-JP" altLang="en-US" sz="2800" b="1" dirty="0">
                <a:solidFill>
                  <a:prstClr val="black"/>
                </a:solidFill>
                <a:latin typeface="Arial" panose="020B0604020202020204" pitchFamily="34" charset="0"/>
                <a:ea typeface="メイリオ" panose="020B0604030504040204" pitchFamily="50" charset="-128"/>
              </a:rPr>
              <a:t>変数</a:t>
            </a:r>
            <a:endParaRPr kumimoji="0" lang="en-US" altLang="ja-JP"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3" name="右矢印 2"/>
          <p:cNvSpPr/>
          <p:nvPr/>
        </p:nvSpPr>
        <p:spPr>
          <a:xfrm>
            <a:off x="3658981" y="3610342"/>
            <a:ext cx="497205" cy="415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1" name="テキスト ボックス 10"/>
          <p:cNvSpPr txBox="1"/>
          <p:nvPr/>
        </p:nvSpPr>
        <p:spPr>
          <a:xfrm>
            <a:off x="4935383" y="3484362"/>
            <a:ext cx="1223412" cy="523220"/>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a</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1.1</a:t>
            </a: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10" name="テキスト ボックス 9"/>
          <p:cNvSpPr txBox="1"/>
          <p:nvPr/>
        </p:nvSpPr>
        <p:spPr>
          <a:xfrm>
            <a:off x="1139133" y="2928477"/>
            <a:ext cx="1624163" cy="2677656"/>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100</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150</a:t>
            </a:r>
            <a:r>
              <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1.1</a:t>
            </a:r>
            <a:endPar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400</a:t>
            </a:r>
            <a:r>
              <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1.1</a:t>
            </a:r>
            <a:endPar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72B0E2CA-0F22-2A6E-4AAD-858A07E12CB4}"/>
              </a:ext>
            </a:extLst>
          </p:cNvPr>
          <p:cNvSpPr txBox="1"/>
          <p:nvPr/>
        </p:nvSpPr>
        <p:spPr>
          <a:xfrm>
            <a:off x="426025" y="964090"/>
            <a:ext cx="7870482" cy="1384995"/>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rgbClr val="C00000"/>
                </a:solidFill>
                <a:latin typeface="Arial" panose="020B0604020202020204" pitchFamily="34" charset="0"/>
                <a:ea typeface="メイリオ" panose="020B0604030504040204" pitchFamily="50" charset="-128"/>
              </a:rPr>
              <a:t>式の抽象化：</a:t>
            </a:r>
            <a:r>
              <a:rPr kumimoji="0" lang="ja-JP" altLang="en-US" sz="2800" b="1" i="0" u="none" strike="noStrike" kern="1200" cap="none" spc="0" normalizeH="0" baseline="0" noProof="0" dirty="0">
                <a:ln>
                  <a:noFill/>
                </a:ln>
                <a:effectLst/>
                <a:uLnTx/>
                <a:uFillTx/>
                <a:latin typeface="Arial" panose="020B0604020202020204" pitchFamily="34" charset="0"/>
                <a:ea typeface="メイリオ" panose="020B0604030504040204" pitchFamily="50" charset="-128"/>
                <a:cs typeface="+mn-cs"/>
              </a:rPr>
              <a:t>類似した複数の式</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を１つにまとめる</a:t>
            </a:r>
            <a:endPar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6" name="テキスト ボックス 5">
            <a:extLst>
              <a:ext uri="{FF2B5EF4-FFF2-40B4-BE49-F238E27FC236}">
                <a16:creationId xmlns:a16="http://schemas.microsoft.com/office/drawing/2014/main" id="{2131DAFE-27B2-B26B-D861-C10B01E834F8}"/>
              </a:ext>
            </a:extLst>
          </p:cNvPr>
          <p:cNvSpPr txBox="1"/>
          <p:nvPr/>
        </p:nvSpPr>
        <p:spPr>
          <a:xfrm>
            <a:off x="1139133" y="2220629"/>
            <a:ext cx="2288578" cy="1211383"/>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複数の式</a:t>
            </a:r>
          </a:p>
        </p:txBody>
      </p:sp>
    </p:spTree>
    <p:extLst>
      <p:ext uri="{BB962C8B-B14F-4D97-AF65-F5344CB8AC3E}">
        <p14:creationId xmlns:p14="http://schemas.microsoft.com/office/powerpoint/2010/main" val="529508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関数による抽象化</a:t>
            </a:r>
          </a:p>
        </p:txBody>
      </p:sp>
      <p:sp>
        <p:nvSpPr>
          <p:cNvPr id="8" name="スライド番号プレースホルダー 7"/>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テキスト ボックス 3">
            <a:extLst>
              <a:ext uri="{FF2B5EF4-FFF2-40B4-BE49-F238E27FC236}">
                <a16:creationId xmlns:a16="http://schemas.microsoft.com/office/drawing/2014/main" id="{8522C8A7-424C-3B3E-8EBB-079F42DC9F7C}"/>
              </a:ext>
            </a:extLst>
          </p:cNvPr>
          <p:cNvSpPr txBox="1"/>
          <p:nvPr/>
        </p:nvSpPr>
        <p:spPr>
          <a:xfrm>
            <a:off x="2475679" y="2981483"/>
            <a:ext cx="3030238" cy="752364"/>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抽象化された式</a:t>
            </a:r>
            <a:endParaRPr kumimoji="0" lang="en-US" altLang="ja-JP"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6" name="右矢印 2">
            <a:extLst>
              <a:ext uri="{FF2B5EF4-FFF2-40B4-BE49-F238E27FC236}">
                <a16:creationId xmlns:a16="http://schemas.microsoft.com/office/drawing/2014/main" id="{0FAA1274-E35A-6449-924D-395E2C159C7E}"/>
              </a:ext>
            </a:extLst>
          </p:cNvPr>
          <p:cNvSpPr/>
          <p:nvPr/>
        </p:nvSpPr>
        <p:spPr>
          <a:xfrm>
            <a:off x="2037294" y="2374651"/>
            <a:ext cx="497205" cy="415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18" name="テキスト ボックス 17">
            <a:extLst>
              <a:ext uri="{FF2B5EF4-FFF2-40B4-BE49-F238E27FC236}">
                <a16:creationId xmlns:a16="http://schemas.microsoft.com/office/drawing/2014/main" id="{7CA3577D-B1D0-186E-F552-E74AA173E0A3}"/>
              </a:ext>
            </a:extLst>
          </p:cNvPr>
          <p:cNvSpPr txBox="1"/>
          <p:nvPr/>
        </p:nvSpPr>
        <p:spPr>
          <a:xfrm>
            <a:off x="3159899" y="2305449"/>
            <a:ext cx="1223412" cy="523220"/>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a</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1.1</a:t>
            </a: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BEA6D446-8CC3-FEBA-7970-A6F0F008A296}"/>
              </a:ext>
            </a:extLst>
          </p:cNvPr>
          <p:cNvSpPr txBox="1"/>
          <p:nvPr/>
        </p:nvSpPr>
        <p:spPr>
          <a:xfrm>
            <a:off x="180245" y="1525459"/>
            <a:ext cx="1624163" cy="2677656"/>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100</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150</a:t>
            </a:r>
            <a:r>
              <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1.1</a:t>
            </a:r>
            <a:endPar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mn-cs"/>
              </a:rPr>
              <a:t>400</a:t>
            </a:r>
            <a:r>
              <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1.1</a:t>
            </a:r>
            <a:endPar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730F32C6-28B4-4E41-24B4-AA74AC5788B3}"/>
              </a:ext>
            </a:extLst>
          </p:cNvPr>
          <p:cNvSpPr txBox="1"/>
          <p:nvPr/>
        </p:nvSpPr>
        <p:spPr>
          <a:xfrm>
            <a:off x="180245" y="817611"/>
            <a:ext cx="2288578" cy="1211383"/>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複数の式</a:t>
            </a:r>
          </a:p>
        </p:txBody>
      </p:sp>
      <p:sp>
        <p:nvSpPr>
          <p:cNvPr id="21" name="テキスト ボックス 20">
            <a:extLst>
              <a:ext uri="{FF2B5EF4-FFF2-40B4-BE49-F238E27FC236}">
                <a16:creationId xmlns:a16="http://schemas.microsoft.com/office/drawing/2014/main" id="{446EDF04-7C0A-4F35-BAA9-400E4D96BECB}"/>
              </a:ext>
            </a:extLst>
          </p:cNvPr>
          <p:cNvSpPr txBox="1"/>
          <p:nvPr/>
        </p:nvSpPr>
        <p:spPr>
          <a:xfrm>
            <a:off x="5667569" y="3450751"/>
            <a:ext cx="3030238" cy="752364"/>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抽象化された式</a:t>
            </a:r>
            <a:r>
              <a:rPr lang="ja-JP" altLang="en-US" sz="2800" u="sng" dirty="0">
                <a:solidFill>
                  <a:prstClr val="black"/>
                </a:solidFill>
                <a:latin typeface="Arial" panose="020B0604020202020204" pitchFamily="34" charset="0"/>
                <a:ea typeface="メイリオ" panose="020B0604030504040204" pitchFamily="50" charset="-128"/>
              </a:rPr>
              <a:t>を関数として定義</a:t>
            </a:r>
            <a:endParaRPr kumimoji="0" lang="en-US" altLang="ja-JP"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2" name="右矢印 2">
            <a:extLst>
              <a:ext uri="{FF2B5EF4-FFF2-40B4-BE49-F238E27FC236}">
                <a16:creationId xmlns:a16="http://schemas.microsoft.com/office/drawing/2014/main" id="{78615979-CC8E-961C-1791-CA1707839F5D}"/>
              </a:ext>
            </a:extLst>
          </p:cNvPr>
          <p:cNvSpPr/>
          <p:nvPr/>
        </p:nvSpPr>
        <p:spPr>
          <a:xfrm>
            <a:off x="5087499" y="2420423"/>
            <a:ext cx="497205" cy="415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3" name="テキスト ボックス 22">
            <a:extLst>
              <a:ext uri="{FF2B5EF4-FFF2-40B4-BE49-F238E27FC236}">
                <a16:creationId xmlns:a16="http://schemas.microsoft.com/office/drawing/2014/main" id="{B14222B2-983E-9338-3FF3-988C1148FB4A}"/>
              </a:ext>
            </a:extLst>
          </p:cNvPr>
          <p:cNvSpPr txBox="1"/>
          <p:nvPr/>
        </p:nvSpPr>
        <p:spPr>
          <a:xfrm>
            <a:off x="5817590" y="2024717"/>
            <a:ext cx="2698771" cy="1084683"/>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dirty="0">
                <a:solidFill>
                  <a:prstClr val="black"/>
                </a:solidFill>
                <a:latin typeface="Arial" panose="020B0604020202020204" pitchFamily="34" charset="0"/>
                <a:ea typeface="メイリオ" panose="020B0604030504040204" pitchFamily="50" charset="-128"/>
              </a:rPr>
              <a:t>def</a:t>
            </a:r>
            <a:r>
              <a:rPr kumimoji="1" lang="en-US" altLang="ja-JP" sz="2800" b="1" dirty="0">
                <a:solidFill>
                  <a:srgbClr val="FF0000"/>
                </a:solidFill>
                <a:latin typeface="Arial" panose="020B0604020202020204" pitchFamily="34" charset="0"/>
                <a:ea typeface="メイリオ" panose="020B0604030504040204" pitchFamily="50" charset="-128"/>
              </a:rPr>
              <a:t>foo</a:t>
            </a:r>
            <a:r>
              <a:rPr kumimoji="1" lang="en-US" altLang="ja-JP" sz="2800" dirty="0">
                <a:solidFill>
                  <a:prstClr val="black"/>
                </a:solidFill>
                <a:latin typeface="Arial" panose="020B0604020202020204" pitchFamily="34" charset="0"/>
                <a:ea typeface="メイリオ" panose="020B0604030504040204" pitchFamily="50" charset="-128"/>
              </a:rPr>
              <a:t>(</a:t>
            </a:r>
            <a:r>
              <a:rPr kumimoji="1" lang="en-US" altLang="ja-JP" sz="2800" b="1" dirty="0">
                <a:solidFill>
                  <a:srgbClr val="FF0000"/>
                </a:solidFill>
                <a:latin typeface="Arial" panose="020B0604020202020204" pitchFamily="34" charset="0"/>
                <a:ea typeface="メイリオ" panose="020B0604030504040204" pitchFamily="50" charset="-128"/>
              </a:rPr>
              <a:t>a</a:t>
            </a:r>
            <a:r>
              <a:rPr kumimoji="1" lang="en-US" altLang="ja-JP" sz="2800" dirty="0">
                <a:solidFill>
                  <a:prstClr val="black"/>
                </a:solidFill>
                <a:latin typeface="Arial" panose="020B0604020202020204" pitchFamily="34" charset="0"/>
                <a:ea typeface="メイリオ" panose="020B0604030504040204"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a:t>
            </a:r>
            <a:r>
              <a:rPr kumimoji="1" lang="en-US" altLang="ja-JP" sz="2800" b="0" i="0" u="none" strike="noStrike" kern="1200" cap="none" spc="0" normalizeH="0" baseline="0" noProof="0" dirty="0" err="1">
                <a:ln>
                  <a:noFill/>
                </a:ln>
                <a:solidFill>
                  <a:prstClr val="black"/>
                </a:solidFill>
                <a:effectLst/>
                <a:uLnTx/>
                <a:uFillTx/>
                <a:latin typeface="Arial" panose="020B0604020202020204" pitchFamily="34" charset="0"/>
                <a:ea typeface="メイリオ" panose="020B0604030504040204" pitchFamily="50" charset="-128"/>
                <a:cs typeface="+mn-cs"/>
              </a:rPr>
              <a:t>return</a:t>
            </a:r>
            <a:r>
              <a:rPr kumimoji="1" lang="en-US" altLang="ja-JP" sz="2800" b="0" i="0" u="none" strike="noStrike" kern="1200" cap="none" spc="0" normalizeH="0" baseline="0" noProof="0" dirty="0" err="1">
                <a:ln>
                  <a:noFill/>
                </a:ln>
                <a:solidFill>
                  <a:srgbClr val="FF0000"/>
                </a:solidFill>
                <a:effectLst/>
                <a:uLnTx/>
                <a:uFillTx/>
                <a:latin typeface="Arial" panose="020B0604020202020204" pitchFamily="34" charset="0"/>
                <a:ea typeface="メイリオ" panose="020B0604030504040204" pitchFamily="50" charset="-128"/>
                <a:cs typeface="+mn-cs"/>
              </a:rPr>
              <a:t>a</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 1.1</a:t>
            </a:r>
            <a:endPar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24" name="テキスト ボックス 23">
            <a:extLst>
              <a:ext uri="{FF2B5EF4-FFF2-40B4-BE49-F238E27FC236}">
                <a16:creationId xmlns:a16="http://schemas.microsoft.com/office/drawing/2014/main" id="{28F3E42E-1AE3-5BA5-4C81-B33C6D385195}"/>
              </a:ext>
            </a:extLst>
          </p:cNvPr>
          <p:cNvSpPr txBox="1"/>
          <p:nvPr/>
        </p:nvSpPr>
        <p:spPr>
          <a:xfrm>
            <a:off x="432954" y="4231890"/>
            <a:ext cx="7900713" cy="2201301"/>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0"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a:t>
            </a:r>
            <a:r>
              <a:rPr kumimoji="0" lang="ja-JP" altLang="en-US" sz="2800" b="0"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利点</a:t>
            </a:r>
            <a:r>
              <a:rPr kumimoji="0" lang="en-US" altLang="ja-JP" sz="2800" b="0"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抽象化された式</a:t>
            </a:r>
            <a:r>
              <a:rPr lang="ja-JP" altLang="en-US" sz="2800" dirty="0">
                <a:solidFill>
                  <a:prstClr val="black"/>
                </a:solidFill>
                <a:latin typeface="Arial" panose="020B0604020202020204" pitchFamily="34" charset="0"/>
                <a:ea typeface="メイリオ" panose="020B0604030504040204" pitchFamily="50" charset="-128"/>
              </a:rPr>
              <a:t>を関数として定義することで，</a:t>
            </a:r>
            <a:endParaRPr lang="en-US" altLang="ja-JP" sz="2800" dirty="0">
              <a:solidFill>
                <a:prstClr val="black"/>
              </a:solidFill>
              <a:latin typeface="Arial" panose="020B0604020202020204" pitchFamily="34" charset="0"/>
              <a:ea typeface="メイリオ" panose="020B0604030504040204" pitchFamily="50" charset="-128"/>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800" b="0"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同じ式を</a:t>
            </a:r>
            <a:r>
              <a:rPr kumimoji="0" lang="ja-JP" altLang="en-US" sz="2800" b="1"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何度も書く必要がなくなる</a:t>
            </a:r>
            <a:endParaRPr kumimoji="0" lang="en-US" altLang="ja-JP" sz="2800" b="1"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2800" dirty="0">
                <a:solidFill>
                  <a:prstClr val="black"/>
                </a:solidFill>
                <a:latin typeface="Arial" panose="020B0604020202020204" pitchFamily="34" charset="0"/>
                <a:ea typeface="メイリオ" panose="020B0604030504040204" pitchFamily="50" charset="-128"/>
              </a:rPr>
              <a:t>「抽象化された式」に</a:t>
            </a:r>
            <a:r>
              <a:rPr lang="ja-JP" altLang="en-US" sz="2800" b="1" dirty="0">
                <a:solidFill>
                  <a:prstClr val="black"/>
                </a:solidFill>
                <a:latin typeface="Arial" panose="020B0604020202020204" pitchFamily="34" charset="0"/>
                <a:ea typeface="メイリオ" panose="020B0604030504040204" pitchFamily="50" charset="-128"/>
              </a:rPr>
              <a:t>名前</a:t>
            </a:r>
            <a:r>
              <a:rPr lang="ja-JP" altLang="en-US" sz="2800" dirty="0">
                <a:solidFill>
                  <a:prstClr val="black"/>
                </a:solidFill>
                <a:latin typeface="Arial" panose="020B0604020202020204" pitchFamily="34" charset="0"/>
                <a:ea typeface="メイリオ" panose="020B0604030504040204" pitchFamily="50" charset="-128"/>
              </a:rPr>
              <a:t>が付くので，分かりやすくなる</a:t>
            </a:r>
            <a:endParaRPr lang="en-US" altLang="ja-JP" sz="2800" dirty="0">
              <a:solidFill>
                <a:prstClr val="black"/>
              </a:solidFill>
              <a:latin typeface="Arial" panose="020B0604020202020204" pitchFamily="34" charset="0"/>
              <a:ea typeface="メイリオ" panose="020B0604030504040204" pitchFamily="50" charset="-128"/>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800" b="0"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変更は，関数内の変更だけで済む</a:t>
            </a:r>
            <a:endParaRPr kumimoji="0" lang="en-US" altLang="ja-JP" sz="2800" b="0" i="0"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267116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F8AC9A-61D3-2765-9D09-6A1145EE289F}"/>
              </a:ext>
            </a:extLst>
          </p:cNvPr>
          <p:cNvSpPr>
            <a:spLocks noGrp="1"/>
          </p:cNvSpPr>
          <p:nvPr>
            <p:ph type="title"/>
          </p:nvPr>
        </p:nvSpPr>
        <p:spPr>
          <a:xfrm>
            <a:off x="465315" y="221838"/>
            <a:ext cx="8450085" cy="557296"/>
          </a:xfrm>
        </p:spPr>
        <p:txBody>
          <a:bodyPr/>
          <a:lstStyle/>
          <a:p>
            <a:r>
              <a:rPr lang="ja-JP" altLang="en-US" dirty="0"/>
              <a:t>プログラミング</a:t>
            </a:r>
            <a:r>
              <a:rPr kumimoji="1" lang="ja-JP" altLang="en-US" dirty="0"/>
              <a:t>の</a:t>
            </a:r>
            <a:r>
              <a:rPr lang="ja-JP" altLang="en-US" dirty="0"/>
              <a:t>楽しさと達成感</a:t>
            </a:r>
            <a:endParaRPr kumimoji="1" lang="ja-JP" altLang="en-US" dirty="0"/>
          </a:p>
        </p:txBody>
      </p:sp>
      <p:sp>
        <p:nvSpPr>
          <p:cNvPr id="3" name="コンテンツ プレースホルダー 2">
            <a:extLst>
              <a:ext uri="{FF2B5EF4-FFF2-40B4-BE49-F238E27FC236}">
                <a16:creationId xmlns:a16="http://schemas.microsoft.com/office/drawing/2014/main" id="{6DEF1E50-D59B-448E-4BF5-7DFD7D58B1D7}"/>
              </a:ext>
            </a:extLst>
          </p:cNvPr>
          <p:cNvSpPr>
            <a:spLocks noGrp="1"/>
          </p:cNvSpPr>
          <p:nvPr>
            <p:ph idx="1"/>
          </p:nvPr>
        </p:nvSpPr>
        <p:spPr>
          <a:xfrm>
            <a:off x="465315" y="1120140"/>
            <a:ext cx="8528290" cy="5676247"/>
          </a:xfrm>
        </p:spPr>
        <p:txBody>
          <a:bodyPr>
            <a:normAutofit/>
          </a:bodyPr>
          <a:lstStyle/>
          <a:p>
            <a:pPr algn="l">
              <a:lnSpc>
                <a:spcPct val="100000"/>
              </a:lnSpc>
              <a:spcBef>
                <a:spcPts val="1200"/>
              </a:spcBef>
              <a:buFont typeface="Arial" panose="020B0604020202020204" pitchFamily="34" charset="0"/>
              <a:buChar char="•"/>
            </a:pPr>
            <a:r>
              <a:rPr lang="ja-JP" altLang="en-US" sz="2400" b="1" i="0" dirty="0">
                <a:solidFill>
                  <a:srgbClr val="374151"/>
                </a:solidFill>
                <a:effectLst/>
                <a:latin typeface="Söhne"/>
              </a:rPr>
              <a:t>楽しさ</a:t>
            </a:r>
            <a:endParaRPr lang="en-US" altLang="ja-JP" sz="2400" b="1" i="0" dirty="0">
              <a:solidFill>
                <a:srgbClr val="374151"/>
              </a:solidFill>
              <a:effectLst/>
              <a:latin typeface="Söhne"/>
            </a:endParaRPr>
          </a:p>
          <a:p>
            <a:pPr lvl="1">
              <a:lnSpc>
                <a:spcPct val="100000"/>
              </a:lnSpc>
              <a:spcBef>
                <a:spcPts val="1200"/>
              </a:spcBef>
            </a:pPr>
            <a:r>
              <a:rPr lang="ja-JP" altLang="en-US" b="1" i="0" dirty="0">
                <a:solidFill>
                  <a:srgbClr val="374151"/>
                </a:solidFill>
                <a:effectLst/>
                <a:latin typeface="Söhne"/>
              </a:rPr>
              <a:t>未来の技術を学ぶ</a:t>
            </a:r>
            <a:r>
              <a:rPr lang="ja-JP" altLang="en-US" b="0" i="0" dirty="0">
                <a:solidFill>
                  <a:srgbClr val="374151"/>
                </a:solidFill>
                <a:effectLst/>
                <a:latin typeface="Söhne"/>
              </a:rPr>
              <a:t>ことは楽しい．</a:t>
            </a:r>
          </a:p>
          <a:p>
            <a:pPr lvl="1">
              <a:lnSpc>
                <a:spcPct val="100000"/>
              </a:lnSpc>
              <a:spcBef>
                <a:spcPts val="1200"/>
              </a:spcBef>
            </a:pPr>
            <a:r>
              <a:rPr lang="ja-JP" altLang="en-US" b="0" i="0" dirty="0">
                <a:solidFill>
                  <a:srgbClr val="374151"/>
                </a:solidFill>
                <a:effectLst/>
                <a:latin typeface="Söhne"/>
              </a:rPr>
              <a:t>プログラミングは</a:t>
            </a:r>
            <a:r>
              <a:rPr lang="ja-JP" altLang="en-US" b="1" i="0" dirty="0">
                <a:solidFill>
                  <a:srgbClr val="374151"/>
                </a:solidFill>
                <a:effectLst/>
                <a:latin typeface="Söhne"/>
              </a:rPr>
              <a:t>自分のアイデアを形</a:t>
            </a:r>
            <a:r>
              <a:rPr lang="ja-JP" altLang="en-US" b="0" i="0" dirty="0">
                <a:solidFill>
                  <a:srgbClr val="374151"/>
                </a:solidFill>
                <a:effectLst/>
                <a:latin typeface="Söhne"/>
              </a:rPr>
              <a:t>にできる</a:t>
            </a:r>
            <a:r>
              <a:rPr lang="ja-JP" altLang="en-US" b="1" i="0" dirty="0">
                <a:solidFill>
                  <a:srgbClr val="374151"/>
                </a:solidFill>
                <a:effectLst/>
                <a:latin typeface="Söhne"/>
              </a:rPr>
              <a:t>クリエイティブな行為．</a:t>
            </a:r>
            <a:endParaRPr lang="en-US" altLang="ja-JP" b="1" i="0" dirty="0">
              <a:solidFill>
                <a:srgbClr val="374151"/>
              </a:solidFill>
              <a:effectLst/>
              <a:latin typeface="Söhne"/>
            </a:endParaRPr>
          </a:p>
          <a:p>
            <a:pPr lvl="1">
              <a:lnSpc>
                <a:spcPct val="100000"/>
              </a:lnSpc>
              <a:spcBef>
                <a:spcPts val="1200"/>
              </a:spcBef>
            </a:pPr>
            <a:r>
              <a:rPr lang="ja-JP" altLang="en-US" dirty="0"/>
              <a:t>視覚的なプログラムを書くことで，ゲーム感覚をもって楽しみながら学習することも可能｜．</a:t>
            </a:r>
            <a:endParaRPr lang="en-US" altLang="ja-JP" b="1" dirty="0">
              <a:solidFill>
                <a:srgbClr val="374151"/>
              </a:solidFill>
              <a:latin typeface="Söhne"/>
            </a:endParaRPr>
          </a:p>
          <a:p>
            <a:pPr algn="l">
              <a:lnSpc>
                <a:spcPct val="100000"/>
              </a:lnSpc>
              <a:spcBef>
                <a:spcPts val="1200"/>
              </a:spcBef>
              <a:buFont typeface="Arial" panose="020B0604020202020204" pitchFamily="34" charset="0"/>
              <a:buChar char="•"/>
            </a:pPr>
            <a:r>
              <a:rPr lang="ja-JP" altLang="en-US" sz="2400" b="1" dirty="0"/>
              <a:t>達成感</a:t>
            </a:r>
            <a:endParaRPr lang="en-US" altLang="ja-JP" sz="2400" b="1" dirty="0"/>
          </a:p>
          <a:p>
            <a:pPr lvl="1">
              <a:lnSpc>
                <a:spcPct val="100000"/>
              </a:lnSpc>
              <a:spcBef>
                <a:spcPts val="1200"/>
              </a:spcBef>
            </a:pPr>
            <a:r>
              <a:rPr lang="ja-JP" altLang="en-US" b="1" dirty="0"/>
              <a:t>プログラミング</a:t>
            </a:r>
            <a:r>
              <a:rPr lang="ja-JP" altLang="en-US" dirty="0"/>
              <a:t>を通じて</a:t>
            </a:r>
            <a:r>
              <a:rPr lang="ja-JP" altLang="en-US" b="1" dirty="0"/>
              <a:t>問題解決のスキルを身につける</a:t>
            </a:r>
            <a:r>
              <a:rPr lang="ja-JP" altLang="en-US" dirty="0"/>
              <a:t>ことは，大きな達成感につながる</a:t>
            </a:r>
            <a:endParaRPr lang="en-US" altLang="ja-JP" dirty="0"/>
          </a:p>
          <a:p>
            <a:pPr lvl="1">
              <a:lnSpc>
                <a:spcPct val="100000"/>
              </a:lnSpc>
              <a:spcBef>
                <a:spcPts val="1200"/>
              </a:spcBef>
            </a:pPr>
            <a:r>
              <a:rPr lang="ja-JP" altLang="en-US" dirty="0"/>
              <a:t>新しいソフトウェアや技術を生み出す．</a:t>
            </a:r>
            <a:endParaRPr lang="en-US" altLang="ja-JP" dirty="0"/>
          </a:p>
          <a:p>
            <a:pPr lvl="1">
              <a:lnSpc>
                <a:spcPct val="100000"/>
              </a:lnSpc>
              <a:spcBef>
                <a:spcPts val="1200"/>
              </a:spcBef>
            </a:pPr>
            <a:endParaRPr lang="ja-JP" altLang="en-US" b="1" i="0" dirty="0">
              <a:solidFill>
                <a:srgbClr val="374151"/>
              </a:solidFill>
              <a:effectLst/>
              <a:latin typeface="Söhne"/>
            </a:endParaRPr>
          </a:p>
        </p:txBody>
      </p:sp>
      <p:sp>
        <p:nvSpPr>
          <p:cNvPr id="4" name="スライド番号プレースホルダー 3">
            <a:extLst>
              <a:ext uri="{FF2B5EF4-FFF2-40B4-BE49-F238E27FC236}">
                <a16:creationId xmlns:a16="http://schemas.microsoft.com/office/drawing/2014/main" id="{61DE8037-9A19-EB02-EC9A-08EC700B107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43110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4C5D28-F7D1-909D-B0B1-5F88AE7CA587}"/>
              </a:ext>
            </a:extLst>
          </p:cNvPr>
          <p:cNvSpPr>
            <a:spLocks noGrp="1"/>
          </p:cNvSpPr>
          <p:nvPr>
            <p:ph type="title"/>
          </p:nvPr>
        </p:nvSpPr>
        <p:spPr>
          <a:xfrm>
            <a:off x="321845" y="175028"/>
            <a:ext cx="8461208" cy="724504"/>
          </a:xfrm>
        </p:spPr>
        <p:txBody>
          <a:bodyPr>
            <a:normAutofit fontScale="90000"/>
          </a:bodyPr>
          <a:lstStyle/>
          <a:p>
            <a:r>
              <a:rPr kumimoji="1" lang="ja-JP" altLang="en-US" sz="3200" dirty="0"/>
              <a:t>関数による抽象化：プログラムの再利用性と</a:t>
            </a:r>
            <a:br>
              <a:rPr kumimoji="1" lang="en-US" altLang="ja-JP" sz="3200" dirty="0"/>
            </a:br>
            <a:r>
              <a:rPr kumimoji="1" lang="ja-JP" altLang="en-US" sz="3200" dirty="0"/>
              <a:t>可読性の向上</a:t>
            </a:r>
            <a:endParaRPr kumimoji="1" lang="ja-JP" altLang="en-US" dirty="0"/>
          </a:p>
        </p:txBody>
      </p:sp>
      <p:sp>
        <p:nvSpPr>
          <p:cNvPr id="3" name="コンテンツ プレースホルダー 2">
            <a:extLst>
              <a:ext uri="{FF2B5EF4-FFF2-40B4-BE49-F238E27FC236}">
                <a16:creationId xmlns:a16="http://schemas.microsoft.com/office/drawing/2014/main" id="{26F1E2F8-795B-3E15-C266-C0B4FFCAE7D1}"/>
              </a:ext>
            </a:extLst>
          </p:cNvPr>
          <p:cNvSpPr>
            <a:spLocks noGrp="1"/>
          </p:cNvSpPr>
          <p:nvPr>
            <p:ph idx="1"/>
          </p:nvPr>
        </p:nvSpPr>
        <p:spPr>
          <a:xfrm>
            <a:off x="321845" y="1025913"/>
            <a:ext cx="8383540" cy="5925014"/>
          </a:xfrm>
        </p:spPr>
        <p:txBody>
          <a:bodyPr>
            <a:normAutofit/>
          </a:bodyPr>
          <a:lstStyle/>
          <a:p>
            <a:pPr marL="0" indent="0">
              <a:buNone/>
            </a:pPr>
            <a:r>
              <a:rPr kumimoji="1" lang="ja-JP" altLang="en-US" sz="2400" dirty="0"/>
              <a:t>①コードの簡潔化</a:t>
            </a:r>
            <a:endParaRPr kumimoji="1" lang="en-US" altLang="ja-JP" sz="2400" dirty="0"/>
          </a:p>
          <a:p>
            <a:pPr marL="0" indent="0">
              <a:buNone/>
            </a:pPr>
            <a:r>
              <a:rPr kumimoji="1" lang="ja-JP" altLang="en-US" sz="2400" dirty="0"/>
              <a:t>抽象化前</a:t>
            </a:r>
            <a:r>
              <a:rPr kumimoji="1" lang="en-US" altLang="ja-JP" sz="2400" dirty="0"/>
              <a:t>:</a:t>
            </a:r>
          </a:p>
          <a:p>
            <a:pPr marL="0" indent="0">
              <a:buNone/>
            </a:pPr>
            <a:r>
              <a:rPr kumimoji="1" lang="en-US" altLang="ja-JP" sz="2400" dirty="0"/>
              <a:t>price1 = 100 * 1.1</a:t>
            </a:r>
          </a:p>
          <a:p>
            <a:pPr marL="0" indent="0">
              <a:buNone/>
            </a:pPr>
            <a:r>
              <a:rPr kumimoji="1" lang="en-US" altLang="ja-JP" sz="2400" dirty="0"/>
              <a:t>price2 = 150 * 1.1</a:t>
            </a:r>
          </a:p>
          <a:p>
            <a:pPr marL="0" indent="0">
              <a:buNone/>
            </a:pPr>
            <a:r>
              <a:rPr kumimoji="1" lang="en-US" altLang="ja-JP" sz="2400" dirty="0"/>
              <a:t>price3 = 400 * 1.1</a:t>
            </a:r>
          </a:p>
          <a:p>
            <a:pPr marL="0" indent="0">
              <a:buNone/>
            </a:pPr>
            <a:r>
              <a:rPr kumimoji="1" lang="ja-JP" altLang="en-US" sz="2400" dirty="0"/>
              <a:t>抽象化後</a:t>
            </a:r>
            <a:endParaRPr kumimoji="1" lang="en-US" altLang="ja-JP" sz="2400" dirty="0"/>
          </a:p>
          <a:p>
            <a:pPr marL="0" indent="0">
              <a:buNone/>
            </a:pPr>
            <a:r>
              <a:rPr kumimoji="1" lang="en-US" altLang="ja-JP" sz="2400" dirty="0"/>
              <a:t>def</a:t>
            </a:r>
            <a:r>
              <a:rPr kumimoji="1" lang="en-US" altLang="ja-JP" sz="2400" dirty="0">
                <a:solidFill>
                  <a:srgbClr val="FF0000"/>
                </a:solidFill>
              </a:rPr>
              <a:t>foo</a:t>
            </a:r>
            <a:r>
              <a:rPr kumimoji="1" lang="en-US" altLang="ja-JP" sz="2400" dirty="0"/>
              <a:t>(</a:t>
            </a:r>
            <a:r>
              <a:rPr kumimoji="1" lang="en-US" altLang="ja-JP" sz="2400" dirty="0">
                <a:solidFill>
                  <a:srgbClr val="FF0000"/>
                </a:solidFill>
              </a:rPr>
              <a:t>a</a:t>
            </a:r>
            <a:r>
              <a:rPr kumimoji="1" lang="en-US" altLang="ja-JP" sz="2400" dirty="0"/>
              <a:t>):</a:t>
            </a:r>
          </a:p>
          <a:p>
            <a:pPr marL="0" indent="0">
              <a:buNone/>
            </a:pPr>
            <a:r>
              <a:rPr kumimoji="1" lang="en-US" altLang="ja-JP" sz="2400" dirty="0"/>
              <a:t>    </a:t>
            </a:r>
            <a:r>
              <a:rPr kumimoji="1" lang="en-US" altLang="ja-JP" sz="2400" dirty="0" err="1"/>
              <a:t>return</a:t>
            </a:r>
            <a:r>
              <a:rPr kumimoji="1" lang="en-US" altLang="ja-JP" sz="2400" dirty="0" err="1">
                <a:solidFill>
                  <a:srgbClr val="FF0000"/>
                </a:solidFill>
              </a:rPr>
              <a:t>a</a:t>
            </a:r>
            <a:r>
              <a:rPr kumimoji="1" lang="en-US" altLang="ja-JP" sz="2400" dirty="0"/>
              <a:t>* 1.1</a:t>
            </a:r>
          </a:p>
          <a:p>
            <a:pPr marL="0" indent="0">
              <a:buNone/>
            </a:pPr>
            <a:r>
              <a:rPr kumimoji="1" lang="en-US" altLang="ja-JP" sz="2400" dirty="0"/>
              <a:t>price1 =</a:t>
            </a:r>
            <a:r>
              <a:rPr kumimoji="1" lang="en-US" altLang="ja-JP" sz="2400" dirty="0">
                <a:solidFill>
                  <a:srgbClr val="FF0000"/>
                </a:solidFill>
              </a:rPr>
              <a:t>foo</a:t>
            </a:r>
            <a:r>
              <a:rPr kumimoji="1" lang="en-US" altLang="ja-JP" sz="2400" dirty="0"/>
              <a:t>(100)</a:t>
            </a:r>
          </a:p>
          <a:p>
            <a:pPr marL="0" indent="0">
              <a:buNone/>
            </a:pPr>
            <a:r>
              <a:rPr kumimoji="1" lang="en-US" altLang="ja-JP" sz="2400" dirty="0"/>
              <a:t>price2 =</a:t>
            </a:r>
            <a:r>
              <a:rPr kumimoji="1" lang="en-US" altLang="ja-JP" sz="2400" dirty="0">
                <a:solidFill>
                  <a:srgbClr val="FF0000"/>
                </a:solidFill>
              </a:rPr>
              <a:t>foo</a:t>
            </a:r>
            <a:r>
              <a:rPr kumimoji="1" lang="en-US" altLang="ja-JP" sz="2400" dirty="0"/>
              <a:t>(150)</a:t>
            </a:r>
          </a:p>
          <a:p>
            <a:pPr marL="0" indent="0">
              <a:buNone/>
            </a:pPr>
            <a:r>
              <a:rPr kumimoji="1" lang="en-US" altLang="ja-JP" sz="2400" dirty="0"/>
              <a:t>price3 =</a:t>
            </a:r>
            <a:r>
              <a:rPr kumimoji="1" lang="en-US" altLang="ja-JP" sz="2400" dirty="0">
                <a:solidFill>
                  <a:srgbClr val="FF0000"/>
                </a:solidFill>
              </a:rPr>
              <a:t>foo</a:t>
            </a:r>
            <a:r>
              <a:rPr kumimoji="1" lang="en-US" altLang="ja-JP" sz="2400" dirty="0"/>
              <a:t>(400)</a:t>
            </a:r>
          </a:p>
        </p:txBody>
      </p:sp>
      <p:sp>
        <p:nvSpPr>
          <p:cNvPr id="4" name="スライド番号プレースホルダー 3">
            <a:extLst>
              <a:ext uri="{FF2B5EF4-FFF2-40B4-BE49-F238E27FC236}">
                <a16:creationId xmlns:a16="http://schemas.microsoft.com/office/drawing/2014/main" id="{CBE23E50-8F42-3795-7951-8D3C851DE007}"/>
              </a:ext>
            </a:extLst>
          </p:cNvPr>
          <p:cNvSpPr>
            <a:spLocks noGrp="1"/>
          </p:cNvSpPr>
          <p:nvPr>
            <p:ph type="sldNum" sz="quarter" idx="12"/>
          </p:nvPr>
        </p:nvSpPr>
        <p:spPr/>
        <p:txBody>
          <a:bodyPr/>
          <a:lstStyle/>
          <a:p>
            <a:fld id="{E205D82C-95A1-431E-8E38-AA614A14CDCF}" type="slidenum">
              <a:rPr kumimoji="1" lang="ja-JP" altLang="en-US" smtClean="0"/>
              <a:t>50</a:t>
            </a:fld>
            <a:endParaRPr kumimoji="1" lang="ja-JP" altLang="en-US"/>
          </a:p>
        </p:txBody>
      </p:sp>
    </p:spTree>
    <p:extLst>
      <p:ext uri="{BB962C8B-B14F-4D97-AF65-F5344CB8AC3E}">
        <p14:creationId xmlns:p14="http://schemas.microsoft.com/office/powerpoint/2010/main" val="41655913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4C5D28-F7D1-909D-B0B1-5F88AE7CA587}"/>
              </a:ext>
            </a:extLst>
          </p:cNvPr>
          <p:cNvSpPr>
            <a:spLocks noGrp="1"/>
          </p:cNvSpPr>
          <p:nvPr>
            <p:ph type="title"/>
          </p:nvPr>
        </p:nvSpPr>
        <p:spPr>
          <a:xfrm>
            <a:off x="321845" y="175028"/>
            <a:ext cx="8461208" cy="724504"/>
          </a:xfrm>
        </p:spPr>
        <p:txBody>
          <a:bodyPr>
            <a:normAutofit fontScale="90000"/>
          </a:bodyPr>
          <a:lstStyle/>
          <a:p>
            <a:r>
              <a:rPr kumimoji="1" lang="ja-JP" altLang="en-US" sz="3200" dirty="0"/>
              <a:t>関数による抽象化：プログラムの再利用性と</a:t>
            </a:r>
            <a:br>
              <a:rPr kumimoji="1" lang="en-US" altLang="ja-JP" sz="3200" dirty="0"/>
            </a:br>
            <a:r>
              <a:rPr kumimoji="1" lang="ja-JP" altLang="en-US" sz="3200" dirty="0"/>
              <a:t>可読性の向上</a:t>
            </a:r>
            <a:endParaRPr kumimoji="1" lang="ja-JP" altLang="en-US" dirty="0"/>
          </a:p>
        </p:txBody>
      </p:sp>
      <p:sp>
        <p:nvSpPr>
          <p:cNvPr id="3" name="コンテンツ プレースホルダー 2">
            <a:extLst>
              <a:ext uri="{FF2B5EF4-FFF2-40B4-BE49-F238E27FC236}">
                <a16:creationId xmlns:a16="http://schemas.microsoft.com/office/drawing/2014/main" id="{26F1E2F8-795B-3E15-C266-C0B4FFCAE7D1}"/>
              </a:ext>
            </a:extLst>
          </p:cNvPr>
          <p:cNvSpPr>
            <a:spLocks noGrp="1"/>
          </p:cNvSpPr>
          <p:nvPr>
            <p:ph idx="1"/>
          </p:nvPr>
        </p:nvSpPr>
        <p:spPr>
          <a:xfrm>
            <a:off x="3578001" y="1371511"/>
            <a:ext cx="4882057" cy="4523767"/>
          </a:xfrm>
        </p:spPr>
        <p:txBody>
          <a:bodyPr>
            <a:normAutofit/>
          </a:bodyPr>
          <a:lstStyle/>
          <a:p>
            <a:pPr marL="0" indent="0">
              <a:buNone/>
            </a:pPr>
            <a:r>
              <a:rPr lang="ja-JP" altLang="en-US" sz="2400" dirty="0"/>
              <a:t>②</a:t>
            </a:r>
            <a:r>
              <a:rPr kumimoji="1" lang="ja-JP" altLang="en-US" sz="2400" b="1" dirty="0"/>
              <a:t>エラーリスクの低減</a:t>
            </a:r>
            <a:endParaRPr kumimoji="1" lang="en-US" altLang="ja-JP" sz="2400" b="1" dirty="0"/>
          </a:p>
          <a:p>
            <a:pPr marL="0" indent="0">
              <a:buNone/>
            </a:pPr>
            <a:r>
              <a:rPr kumimoji="1" lang="ja-JP" altLang="en-US" sz="2400" dirty="0"/>
              <a:t>計算式を</a:t>
            </a:r>
            <a:r>
              <a:rPr kumimoji="1" lang="en-US" altLang="ja-JP" sz="2400" dirty="0"/>
              <a:t>1</a:t>
            </a:r>
            <a:r>
              <a:rPr kumimoji="1" lang="ja-JP" altLang="en-US" sz="2400" dirty="0"/>
              <a:t>回だけ書くため，タイプミスなどのヒューマンエラーが減少</a:t>
            </a:r>
            <a:endParaRPr kumimoji="1" lang="en-US" altLang="ja-JP" sz="2400" dirty="0"/>
          </a:p>
          <a:p>
            <a:pPr marL="0" indent="0">
              <a:buNone/>
            </a:pPr>
            <a:r>
              <a:rPr kumimoji="1" lang="ja-JP" altLang="en-US" sz="2400" dirty="0"/>
              <a:t>③</a:t>
            </a:r>
            <a:r>
              <a:rPr kumimoji="1" lang="ja-JP" altLang="en-US" sz="2400" b="1" dirty="0"/>
              <a:t>保守性の向上</a:t>
            </a:r>
            <a:endParaRPr kumimoji="1" lang="en-US" altLang="ja-JP" sz="2400" b="1" dirty="0"/>
          </a:p>
          <a:p>
            <a:pPr marL="0" indent="0">
              <a:buNone/>
            </a:pPr>
            <a:r>
              <a:rPr kumimoji="1" lang="ja-JP" altLang="en-US" sz="2400" dirty="0"/>
              <a:t>例：税率が</a:t>
            </a:r>
            <a:r>
              <a:rPr kumimoji="1" lang="en-US" altLang="ja-JP" sz="2400" dirty="0"/>
              <a:t>10%</a:t>
            </a:r>
            <a:r>
              <a:rPr kumimoji="1" lang="ja-JP" altLang="en-US" sz="2400" dirty="0"/>
              <a:t>から</a:t>
            </a:r>
            <a:r>
              <a:rPr kumimoji="1" lang="en-US" altLang="ja-JP" sz="2400" dirty="0"/>
              <a:t>8%</a:t>
            </a:r>
            <a:r>
              <a:rPr kumimoji="1" lang="ja-JP" altLang="en-US" sz="2400" dirty="0"/>
              <a:t>に変更された場合 修正箇所は</a:t>
            </a:r>
            <a:r>
              <a:rPr kumimoji="1" lang="en-US" altLang="ja-JP" sz="2400" dirty="0"/>
              <a:t>1</a:t>
            </a:r>
            <a:r>
              <a:rPr kumimoji="1" lang="ja-JP" altLang="en-US" sz="2400" dirty="0"/>
              <a:t>か所だけ：</a:t>
            </a:r>
            <a:endParaRPr kumimoji="1" lang="en-US" altLang="ja-JP" sz="2400" dirty="0"/>
          </a:p>
          <a:p>
            <a:pPr marL="0" indent="0">
              <a:buNone/>
            </a:pPr>
            <a:r>
              <a:rPr kumimoji="1" lang="en-US" altLang="ja-JP" sz="2400" dirty="0"/>
              <a:t>def foo(a):</a:t>
            </a:r>
          </a:p>
          <a:p>
            <a:pPr marL="0" indent="0">
              <a:buNone/>
            </a:pPr>
            <a:r>
              <a:rPr kumimoji="1" lang="en-US" altLang="ja-JP" sz="2400" dirty="0"/>
              <a:t>return a * 1.08</a:t>
            </a:r>
          </a:p>
        </p:txBody>
      </p:sp>
      <p:sp>
        <p:nvSpPr>
          <p:cNvPr id="4" name="スライド番号プレースホルダー 3">
            <a:extLst>
              <a:ext uri="{FF2B5EF4-FFF2-40B4-BE49-F238E27FC236}">
                <a16:creationId xmlns:a16="http://schemas.microsoft.com/office/drawing/2014/main" id="{CBE23E50-8F42-3795-7951-8D3C851DE007}"/>
              </a:ext>
            </a:extLst>
          </p:cNvPr>
          <p:cNvSpPr>
            <a:spLocks noGrp="1"/>
          </p:cNvSpPr>
          <p:nvPr>
            <p:ph type="sldNum" sz="quarter" idx="12"/>
          </p:nvPr>
        </p:nvSpPr>
        <p:spPr/>
        <p:txBody>
          <a:bodyPr/>
          <a:lstStyle/>
          <a:p>
            <a:fld id="{E205D82C-95A1-431E-8E38-AA614A14CDCF}" type="slidenum">
              <a:rPr kumimoji="1" lang="ja-JP" altLang="en-US" smtClean="0"/>
              <a:t>51</a:t>
            </a:fld>
            <a:endParaRPr kumimoji="1" lang="ja-JP" altLang="en-US"/>
          </a:p>
        </p:txBody>
      </p:sp>
      <p:sp>
        <p:nvSpPr>
          <p:cNvPr id="7" name="テキスト ボックス 6">
            <a:extLst>
              <a:ext uri="{FF2B5EF4-FFF2-40B4-BE49-F238E27FC236}">
                <a16:creationId xmlns:a16="http://schemas.microsoft.com/office/drawing/2014/main" id="{80688560-86D3-C812-581A-33BA8954F8A4}"/>
              </a:ext>
            </a:extLst>
          </p:cNvPr>
          <p:cNvSpPr txBox="1"/>
          <p:nvPr/>
        </p:nvSpPr>
        <p:spPr>
          <a:xfrm>
            <a:off x="0" y="1371511"/>
            <a:ext cx="5939883" cy="3785652"/>
          </a:xfrm>
          <a:prstGeom prst="rect">
            <a:avLst/>
          </a:prstGeom>
          <a:noFill/>
        </p:spPr>
        <p:txBody>
          <a:bodyPr wrap="square">
            <a:spAutoFit/>
          </a:bodyPr>
          <a:lstStyle/>
          <a:p>
            <a:pPr marL="0" indent="0">
              <a:buNone/>
            </a:pPr>
            <a:r>
              <a:rPr kumimoji="1" lang="ja-JP" altLang="en-US" sz="2400" dirty="0"/>
              <a:t>抽象化前</a:t>
            </a:r>
            <a:r>
              <a:rPr kumimoji="1" lang="en-US" altLang="ja-JP" sz="2400" dirty="0"/>
              <a:t>:</a:t>
            </a:r>
          </a:p>
          <a:p>
            <a:pPr marL="0" indent="0">
              <a:buNone/>
            </a:pPr>
            <a:r>
              <a:rPr kumimoji="1" lang="en-US" altLang="ja-JP" sz="2400" dirty="0"/>
              <a:t>price1 = 100 * 1.1</a:t>
            </a:r>
          </a:p>
          <a:p>
            <a:pPr marL="0" indent="0">
              <a:buNone/>
            </a:pPr>
            <a:r>
              <a:rPr kumimoji="1" lang="en-US" altLang="ja-JP" sz="2400" dirty="0"/>
              <a:t>price2 = 150 * 1.1</a:t>
            </a:r>
          </a:p>
          <a:p>
            <a:pPr marL="0" indent="0">
              <a:buNone/>
            </a:pPr>
            <a:r>
              <a:rPr kumimoji="1" lang="en-US" altLang="ja-JP" sz="2400" dirty="0"/>
              <a:t>price3 = 400 * 1.1</a:t>
            </a:r>
          </a:p>
          <a:p>
            <a:pPr marL="0" indent="0">
              <a:buNone/>
            </a:pPr>
            <a:r>
              <a:rPr kumimoji="1" lang="ja-JP" altLang="en-US" sz="2400" dirty="0"/>
              <a:t>抽象化後</a:t>
            </a:r>
            <a:endParaRPr kumimoji="1" lang="en-US" altLang="ja-JP" sz="2400" dirty="0"/>
          </a:p>
          <a:p>
            <a:pPr marL="0" indent="0">
              <a:buNone/>
            </a:pPr>
            <a:r>
              <a:rPr kumimoji="1" lang="en-US" altLang="ja-JP" sz="2400" dirty="0"/>
              <a:t>def foo(a):</a:t>
            </a:r>
          </a:p>
          <a:p>
            <a:pPr marL="0" indent="0">
              <a:buNone/>
            </a:pPr>
            <a:r>
              <a:rPr kumimoji="1" lang="en-US" altLang="ja-JP" sz="2400" dirty="0"/>
              <a:t>return a * 1.1</a:t>
            </a:r>
          </a:p>
          <a:p>
            <a:pPr marL="0" indent="0">
              <a:buNone/>
            </a:pPr>
            <a:r>
              <a:rPr kumimoji="1" lang="en-US" altLang="ja-JP" sz="2400" dirty="0"/>
              <a:t>price1 = foo(100)</a:t>
            </a:r>
          </a:p>
          <a:p>
            <a:pPr marL="0" indent="0">
              <a:buNone/>
            </a:pPr>
            <a:r>
              <a:rPr kumimoji="1" lang="en-US" altLang="ja-JP" sz="2400" dirty="0"/>
              <a:t>price2 = foo(150)</a:t>
            </a:r>
          </a:p>
          <a:p>
            <a:pPr marL="0" indent="0">
              <a:buNone/>
            </a:pPr>
            <a:r>
              <a:rPr kumimoji="1" lang="en-US" altLang="ja-JP" sz="2400" dirty="0"/>
              <a:t>price3 = foo(400)</a:t>
            </a:r>
            <a:endParaRPr lang="ja-JP" altLang="en-US" sz="2400" dirty="0"/>
          </a:p>
        </p:txBody>
      </p:sp>
    </p:spTree>
    <p:extLst>
      <p:ext uri="{BB962C8B-B14F-4D97-AF65-F5344CB8AC3E}">
        <p14:creationId xmlns:p14="http://schemas.microsoft.com/office/powerpoint/2010/main" val="2392055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9646A6-344E-AEE5-141D-C1228FCD0E38}"/>
              </a:ext>
            </a:extLst>
          </p:cNvPr>
          <p:cNvSpPr>
            <a:spLocks noGrp="1"/>
          </p:cNvSpPr>
          <p:nvPr>
            <p:ph type="title"/>
          </p:nvPr>
        </p:nvSpPr>
        <p:spPr>
          <a:xfrm>
            <a:off x="321845" y="175028"/>
            <a:ext cx="8011833" cy="917792"/>
          </a:xfrm>
        </p:spPr>
        <p:txBody>
          <a:bodyPr>
            <a:noAutofit/>
          </a:bodyPr>
          <a:lstStyle/>
          <a:p>
            <a:r>
              <a:rPr kumimoji="1" lang="ja-JP" altLang="en-US" dirty="0"/>
              <a:t>抽象化の重要性：</a:t>
            </a:r>
            <a:r>
              <a:rPr kumimoji="1" lang="en-US" altLang="ja-JP" dirty="0"/>
              <a:t>40</a:t>
            </a:r>
            <a:r>
              <a:rPr kumimoji="1" lang="ja-JP" altLang="en-US" dirty="0"/>
              <a:t>ページの問いかけへの詳細な回答</a:t>
            </a:r>
          </a:p>
        </p:txBody>
      </p:sp>
      <p:sp>
        <p:nvSpPr>
          <p:cNvPr id="3" name="コンテンツ プレースホルダー 2">
            <a:extLst>
              <a:ext uri="{FF2B5EF4-FFF2-40B4-BE49-F238E27FC236}">
                <a16:creationId xmlns:a16="http://schemas.microsoft.com/office/drawing/2014/main" id="{08B0E4F6-533B-6B26-2B7C-9C43BE2E65D5}"/>
              </a:ext>
            </a:extLst>
          </p:cNvPr>
          <p:cNvSpPr>
            <a:spLocks noGrp="1"/>
          </p:cNvSpPr>
          <p:nvPr>
            <p:ph idx="1"/>
          </p:nvPr>
        </p:nvSpPr>
        <p:spPr>
          <a:xfrm>
            <a:off x="321845" y="1375316"/>
            <a:ext cx="8130005" cy="5482683"/>
          </a:xfrm>
        </p:spPr>
        <p:txBody>
          <a:bodyPr>
            <a:normAutofit/>
          </a:bodyPr>
          <a:lstStyle/>
          <a:p>
            <a:r>
              <a:rPr kumimoji="1" lang="ja-JP" altLang="en-US" sz="2400" dirty="0"/>
              <a:t>プログラミングでの根本問題</a:t>
            </a:r>
            <a:endParaRPr kumimoji="1" lang="en-US" altLang="ja-JP" sz="2400" dirty="0"/>
          </a:p>
          <a:p>
            <a:pPr marL="0" indent="0">
              <a:buNone/>
            </a:pPr>
            <a:r>
              <a:rPr kumimoji="1" lang="ja-JP" altLang="en-US" sz="2400" b="1" dirty="0"/>
              <a:t>誤り（バグ）のないプログラムの作成</a:t>
            </a:r>
            <a:endParaRPr kumimoji="1" lang="en-US" altLang="ja-JP" sz="2400" b="1" dirty="0"/>
          </a:p>
          <a:p>
            <a:pPr marL="0" indent="0">
              <a:buNone/>
            </a:pPr>
            <a:r>
              <a:rPr kumimoji="1" lang="ja-JP" altLang="en-US" sz="2400" dirty="0"/>
              <a:t>抽象化により，</a:t>
            </a:r>
            <a:r>
              <a:rPr lang="ja-JP" altLang="en-US" sz="2400" dirty="0"/>
              <a:t>同じようなことを何度も書くことが減り</a:t>
            </a:r>
            <a:r>
              <a:rPr kumimoji="1" lang="ja-JP" altLang="en-US" sz="2400" dirty="0"/>
              <a:t>，エラーの可能性が減少</a:t>
            </a:r>
            <a:endParaRPr lang="en-US" altLang="ja-JP" sz="2400" dirty="0"/>
          </a:p>
          <a:p>
            <a:r>
              <a:rPr kumimoji="1" lang="ja-JP" altLang="en-US" sz="2400" dirty="0"/>
              <a:t>プログラミングの一番の基礎</a:t>
            </a:r>
            <a:endParaRPr kumimoji="1" lang="en-US" altLang="ja-JP" sz="2400" dirty="0"/>
          </a:p>
          <a:p>
            <a:pPr marL="0" indent="0">
              <a:buNone/>
            </a:pPr>
            <a:r>
              <a:rPr kumimoji="1" lang="ja-JP" altLang="en-US" sz="2400" b="1" dirty="0"/>
              <a:t>抽象化を行うこと</a:t>
            </a:r>
            <a:endParaRPr kumimoji="1" lang="en-US" altLang="ja-JP" sz="2400" b="1" dirty="0"/>
          </a:p>
          <a:p>
            <a:pPr marL="0" indent="0">
              <a:buNone/>
            </a:pPr>
            <a:r>
              <a:rPr kumimoji="1" lang="ja-JP" altLang="en-US" sz="2400" dirty="0"/>
              <a:t>式の抽象化により， バグの防止ができ，プログラムの変更が容易になる</a:t>
            </a:r>
            <a:endParaRPr kumimoji="1" lang="en-US" altLang="ja-JP" sz="2400" dirty="0"/>
          </a:p>
          <a:p>
            <a:pPr marL="0" indent="0">
              <a:buNone/>
            </a:pPr>
            <a:endParaRPr kumimoji="1" lang="en-US" altLang="ja-JP" sz="2400" dirty="0"/>
          </a:p>
          <a:p>
            <a:pPr marL="0" indent="0">
              <a:buNone/>
            </a:pPr>
            <a:r>
              <a:rPr kumimoji="1" lang="ja-JP" altLang="en-US" sz="2400" dirty="0"/>
              <a:t>抽象化はプログラミングの根本問題を解決し，基礎となる重要な概念である．</a:t>
            </a:r>
          </a:p>
        </p:txBody>
      </p:sp>
      <p:sp>
        <p:nvSpPr>
          <p:cNvPr id="4" name="スライド番号プレースホルダー 3">
            <a:extLst>
              <a:ext uri="{FF2B5EF4-FFF2-40B4-BE49-F238E27FC236}">
                <a16:creationId xmlns:a16="http://schemas.microsoft.com/office/drawing/2014/main" id="{C191676B-1FBD-A873-08DA-0F60286499DF}"/>
              </a:ext>
            </a:extLst>
          </p:cNvPr>
          <p:cNvSpPr>
            <a:spLocks noGrp="1"/>
          </p:cNvSpPr>
          <p:nvPr>
            <p:ph type="sldNum" sz="quarter" idx="12"/>
          </p:nvPr>
        </p:nvSpPr>
        <p:spPr/>
        <p:txBody>
          <a:bodyPr/>
          <a:lstStyle/>
          <a:p>
            <a:fld id="{E205D82C-95A1-431E-8E38-AA614A14CDCF}" type="slidenum">
              <a:rPr kumimoji="1" lang="ja-JP" altLang="en-US" smtClean="0"/>
              <a:t>52</a:t>
            </a:fld>
            <a:endParaRPr kumimoji="1" lang="ja-JP" altLang="en-US"/>
          </a:p>
        </p:txBody>
      </p:sp>
    </p:spTree>
    <p:extLst>
      <p:ext uri="{BB962C8B-B14F-4D97-AF65-F5344CB8AC3E}">
        <p14:creationId xmlns:p14="http://schemas.microsoft.com/office/powerpoint/2010/main" val="2883365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4000" dirty="0"/>
              <a:t>12-5.</a:t>
            </a:r>
            <a:r>
              <a:rPr lang="ja-JP" altLang="en-US" sz="4000" dirty="0"/>
              <a:t>関数定義，</a:t>
            </a:r>
            <a:r>
              <a:rPr lang="en-US" altLang="ja-JP" sz="4000" dirty="0"/>
              <a:t>def</a:t>
            </a:r>
            <a:endParaRPr lang="ja-JP" altLang="en-US" sz="4000"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B1920BFB-2B02-D5EC-8C44-C45D980F4725}"/>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913081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関数定義</a:t>
            </a:r>
          </a:p>
        </p:txBody>
      </p:sp>
      <p:sp>
        <p:nvSpPr>
          <p:cNvPr id="8" name="スライド番号プレースホルダー 7"/>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4" name="テキスト ボックス 13"/>
          <p:cNvSpPr txBox="1"/>
          <p:nvPr/>
        </p:nvSpPr>
        <p:spPr>
          <a:xfrm>
            <a:off x="577343" y="2750210"/>
            <a:ext cx="7950212" cy="2246769"/>
          </a:xfrm>
          <a:prstGeom prst="rect">
            <a:avLst/>
          </a:prstGeom>
          <a:noFill/>
        </p:spPr>
        <p:txBody>
          <a:bodyPr wrap="square" rtlCol="0">
            <a:no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この</a:t>
            </a:r>
            <a:r>
              <a:rPr kumimoji="0" lang="ja-JP" altLang="en-US" sz="28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関数</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の</a:t>
            </a:r>
            <a:r>
              <a:rPr kumimoji="0" lang="ja-JP" altLang="en-US" sz="28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本体</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は</a:t>
            </a:r>
            <a:endPar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a:t>
            </a:r>
            <a:r>
              <a:rPr kumimoji="0" lang="en-US" altLang="ja-JP"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return a * 1.1</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a:t>
            </a:r>
            <a:endParaRPr kumimoji="0"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28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この</a:t>
            </a:r>
            <a:r>
              <a:rPr kumimoji="0" lang="ja-JP" altLang="en-US" sz="28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関数</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は，</a:t>
            </a:r>
            <a:r>
              <a:rPr kumimoji="0" lang="ja-JP" altLang="en-US"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式「</a:t>
            </a:r>
            <a:r>
              <a:rPr kumimoji="0" lang="en-US" altLang="ja-JP" sz="2800" b="1"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a * 1.1</a:t>
            </a:r>
            <a:r>
              <a:rPr kumimoji="0" lang="ja-JP" altLang="en-US"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」に，</a:t>
            </a:r>
            <a:r>
              <a:rPr kumimoji="0" lang="ja-JP" altLang="en-US" sz="2800" b="1"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名前</a:t>
            </a:r>
            <a:r>
              <a:rPr kumimoji="0" lang="en-US" altLang="ja-JP" sz="2800" b="1"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foo</a:t>
            </a:r>
            <a:r>
              <a:rPr kumimoji="0" lang="ja-JP" altLang="en-US" sz="2800" b="0" i="0" u="sng"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を付けたもの</a:t>
            </a:r>
            <a:r>
              <a:rPr kumimoji="0"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と考えることもできる</a:t>
            </a:r>
          </a:p>
        </p:txBody>
      </p:sp>
      <p:pic>
        <p:nvPicPr>
          <p:cNvPr id="3" name="図 2">
            <a:extLst>
              <a:ext uri="{FF2B5EF4-FFF2-40B4-BE49-F238E27FC236}">
                <a16:creationId xmlns:a16="http://schemas.microsoft.com/office/drawing/2014/main" id="{D0C16FAD-248D-4C20-9EC5-4BB0184264B8}"/>
              </a:ext>
            </a:extLst>
          </p:cNvPr>
          <p:cNvPicPr>
            <a:picLocks noChangeAspect="1"/>
          </p:cNvPicPr>
          <p:nvPr/>
        </p:nvPicPr>
        <p:blipFill>
          <a:blip r:embed="rId3"/>
          <a:stretch>
            <a:fillRect/>
          </a:stretch>
        </p:blipFill>
        <p:spPr>
          <a:xfrm>
            <a:off x="1039938" y="901674"/>
            <a:ext cx="6271693" cy="1406520"/>
          </a:xfrm>
          <a:prstGeom prst="rect">
            <a:avLst/>
          </a:prstGeom>
        </p:spPr>
      </p:pic>
    </p:spTree>
    <p:extLst>
      <p:ext uri="{BB962C8B-B14F-4D97-AF65-F5344CB8AC3E}">
        <p14:creationId xmlns:p14="http://schemas.microsoft.com/office/powerpoint/2010/main" val="1070631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D7789B3-8B87-CD2B-A1F3-227AAEDA3A61}"/>
              </a:ext>
            </a:extLst>
          </p:cNvPr>
          <p:cNvPicPr>
            <a:picLocks noChangeAspect="1"/>
          </p:cNvPicPr>
          <p:nvPr/>
        </p:nvPicPr>
        <p:blipFill>
          <a:blip r:embed="rId3"/>
          <a:stretch>
            <a:fillRect/>
          </a:stretch>
        </p:blipFill>
        <p:spPr>
          <a:xfrm>
            <a:off x="4705325" y="1359946"/>
            <a:ext cx="4423720" cy="1848183"/>
          </a:xfrm>
          <a:prstGeom prst="rect">
            <a:avLst/>
          </a:prstGeom>
        </p:spPr>
      </p:pic>
      <p:sp>
        <p:nvSpPr>
          <p:cNvPr id="26626" name="Rectangle 2"/>
          <p:cNvSpPr>
            <a:spLocks noGrp="1" noChangeArrowheads="1"/>
          </p:cNvSpPr>
          <p:nvPr>
            <p:ph type="title"/>
          </p:nvPr>
        </p:nvSpPr>
        <p:spPr/>
        <p:txBody>
          <a:bodyPr>
            <a:noAutofit/>
          </a:bodyPr>
          <a:lstStyle/>
          <a:p>
            <a:r>
              <a:rPr lang="ja-JP" altLang="en-US" dirty="0"/>
              <a:t>式の抽象化と関数</a:t>
            </a:r>
          </a:p>
        </p:txBody>
      </p:sp>
      <p:sp>
        <p:nvSpPr>
          <p:cNvPr id="12" name="スライド番号プレースホルダー 11"/>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4" name="テキスト ボックス 13"/>
          <p:cNvSpPr txBox="1"/>
          <p:nvPr/>
        </p:nvSpPr>
        <p:spPr>
          <a:xfrm>
            <a:off x="1047053" y="3611275"/>
            <a:ext cx="2339102" cy="415498"/>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類似した複数の</a:t>
            </a:r>
            <a:r>
              <a:rPr kumimoji="0"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式</a:t>
            </a:r>
            <a:endPar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p:txBody>
      </p:sp>
      <p:sp>
        <p:nvSpPr>
          <p:cNvPr id="16" name="テキスト ボックス 15"/>
          <p:cNvSpPr txBox="1"/>
          <p:nvPr/>
        </p:nvSpPr>
        <p:spPr>
          <a:xfrm>
            <a:off x="1508718" y="6092127"/>
            <a:ext cx="1261884" cy="415498"/>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実行結果</a:t>
            </a:r>
          </a:p>
        </p:txBody>
      </p:sp>
      <p:sp>
        <p:nvSpPr>
          <p:cNvPr id="18" name="テキスト ボックス 17"/>
          <p:cNvSpPr txBox="1"/>
          <p:nvPr/>
        </p:nvSpPr>
        <p:spPr>
          <a:xfrm>
            <a:off x="5589988" y="3547226"/>
            <a:ext cx="2877711" cy="415498"/>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関数</a:t>
            </a: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の定義と使用</a:t>
            </a:r>
          </a:p>
        </p:txBody>
      </p:sp>
      <p:sp>
        <p:nvSpPr>
          <p:cNvPr id="21" name="テキスト ボックス 20"/>
          <p:cNvSpPr txBox="1"/>
          <p:nvPr/>
        </p:nvSpPr>
        <p:spPr>
          <a:xfrm>
            <a:off x="5721855" y="6053446"/>
            <a:ext cx="2069797" cy="738664"/>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同じ</a:t>
            </a:r>
            <a:endParaRPr kumimoji="0"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実行結果になる</a:t>
            </a:r>
          </a:p>
        </p:txBody>
      </p:sp>
      <p:sp>
        <p:nvSpPr>
          <p:cNvPr id="19" name="テキスト ボックス 18"/>
          <p:cNvSpPr txBox="1"/>
          <p:nvPr/>
        </p:nvSpPr>
        <p:spPr>
          <a:xfrm>
            <a:off x="1508718" y="827052"/>
            <a:ext cx="1415772" cy="461665"/>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抽象化前</a:t>
            </a:r>
          </a:p>
        </p:txBody>
      </p:sp>
      <p:sp>
        <p:nvSpPr>
          <p:cNvPr id="25" name="テキスト ボックス 24"/>
          <p:cNvSpPr txBox="1"/>
          <p:nvPr/>
        </p:nvSpPr>
        <p:spPr>
          <a:xfrm>
            <a:off x="6177185" y="768449"/>
            <a:ext cx="1415772" cy="461665"/>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抽象化後</a:t>
            </a:r>
          </a:p>
        </p:txBody>
      </p:sp>
      <p:sp>
        <p:nvSpPr>
          <p:cNvPr id="28" name="正方形/長方形 27"/>
          <p:cNvSpPr/>
          <p:nvPr/>
        </p:nvSpPr>
        <p:spPr>
          <a:xfrm>
            <a:off x="5212887" y="2185234"/>
            <a:ext cx="3087734" cy="11835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9" name="正方形/長方形 28"/>
          <p:cNvSpPr/>
          <p:nvPr/>
        </p:nvSpPr>
        <p:spPr>
          <a:xfrm>
            <a:off x="5212887" y="1329193"/>
            <a:ext cx="3729584" cy="8155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pic>
        <p:nvPicPr>
          <p:cNvPr id="3" name="図 2">
            <a:extLst>
              <a:ext uri="{FF2B5EF4-FFF2-40B4-BE49-F238E27FC236}">
                <a16:creationId xmlns:a16="http://schemas.microsoft.com/office/drawing/2014/main" id="{43DAFDC8-7E63-0E20-09BE-B9A00C12C493}"/>
              </a:ext>
            </a:extLst>
          </p:cNvPr>
          <p:cNvPicPr>
            <a:picLocks noChangeAspect="1"/>
          </p:cNvPicPr>
          <p:nvPr/>
        </p:nvPicPr>
        <p:blipFill>
          <a:blip r:embed="rId4"/>
          <a:stretch>
            <a:fillRect/>
          </a:stretch>
        </p:blipFill>
        <p:spPr>
          <a:xfrm>
            <a:off x="4534989" y="4241283"/>
            <a:ext cx="4380114" cy="1651517"/>
          </a:xfrm>
          <a:prstGeom prst="rect">
            <a:avLst/>
          </a:prstGeom>
        </p:spPr>
      </p:pic>
      <p:pic>
        <p:nvPicPr>
          <p:cNvPr id="5" name="図 4">
            <a:extLst>
              <a:ext uri="{FF2B5EF4-FFF2-40B4-BE49-F238E27FC236}">
                <a16:creationId xmlns:a16="http://schemas.microsoft.com/office/drawing/2014/main" id="{1BB65470-FF0E-8284-1A6A-D78DD2149B59}"/>
              </a:ext>
            </a:extLst>
          </p:cNvPr>
          <p:cNvPicPr>
            <a:picLocks noChangeAspect="1"/>
          </p:cNvPicPr>
          <p:nvPr/>
        </p:nvPicPr>
        <p:blipFill>
          <a:blip r:embed="rId5"/>
          <a:stretch>
            <a:fillRect/>
          </a:stretch>
        </p:blipFill>
        <p:spPr>
          <a:xfrm>
            <a:off x="0" y="1412500"/>
            <a:ext cx="4438677" cy="1554951"/>
          </a:xfrm>
          <a:prstGeom prst="rect">
            <a:avLst/>
          </a:prstGeom>
        </p:spPr>
      </p:pic>
      <p:pic>
        <p:nvPicPr>
          <p:cNvPr id="7" name="図 6">
            <a:extLst>
              <a:ext uri="{FF2B5EF4-FFF2-40B4-BE49-F238E27FC236}">
                <a16:creationId xmlns:a16="http://schemas.microsoft.com/office/drawing/2014/main" id="{EC0EE9E0-D13F-D916-8383-A4274A8D2771}"/>
              </a:ext>
            </a:extLst>
          </p:cNvPr>
          <p:cNvPicPr>
            <a:picLocks noChangeAspect="1"/>
          </p:cNvPicPr>
          <p:nvPr/>
        </p:nvPicPr>
        <p:blipFill>
          <a:blip r:embed="rId6"/>
          <a:stretch>
            <a:fillRect/>
          </a:stretch>
        </p:blipFill>
        <p:spPr>
          <a:xfrm>
            <a:off x="127633" y="4255329"/>
            <a:ext cx="4209258" cy="1554951"/>
          </a:xfrm>
          <a:prstGeom prst="rect">
            <a:avLst/>
          </a:prstGeom>
        </p:spPr>
      </p:pic>
    </p:spTree>
    <p:extLst>
      <p:ext uri="{BB962C8B-B14F-4D97-AF65-F5344CB8AC3E}">
        <p14:creationId xmlns:p14="http://schemas.microsoft.com/office/powerpoint/2010/main" val="16254057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24072" y="629268"/>
            <a:ext cx="4939868" cy="1286160"/>
          </a:xfrm>
        </p:spPr>
        <p:txBody>
          <a:bodyPr anchor="b">
            <a:normAutofit/>
          </a:bodyPr>
          <a:lstStyle/>
          <a:p>
            <a:pPr algn="l"/>
            <a:r>
              <a:rPr lang="ja-JP" altLang="en-US" dirty="0"/>
              <a:t>演習４</a:t>
            </a:r>
          </a:p>
        </p:txBody>
      </p:sp>
      <p:sp>
        <p:nvSpPr>
          <p:cNvPr id="3" name="コンテンツ プレースホルダー 2"/>
          <p:cNvSpPr>
            <a:spLocks noGrp="1"/>
          </p:cNvSpPr>
          <p:nvPr>
            <p:ph idx="1"/>
          </p:nvPr>
        </p:nvSpPr>
        <p:spPr>
          <a:xfrm>
            <a:off x="3724073" y="2438400"/>
            <a:ext cx="4939867" cy="3785419"/>
          </a:xfrm>
        </p:spPr>
        <p:txBody>
          <a:bodyPr>
            <a:normAutofit/>
          </a:bodyPr>
          <a:lstStyle/>
          <a:p>
            <a:pPr marL="0" indent="0">
              <a:spcAft>
                <a:spcPts val="600"/>
              </a:spcAft>
              <a:buNone/>
            </a:pPr>
            <a:r>
              <a:rPr lang="ja-JP" altLang="en-US" sz="2400" b="1" dirty="0"/>
              <a:t>関数を定義し使ってみる</a:t>
            </a:r>
            <a:endParaRPr lang="en-US" altLang="ja-JP" sz="2400" b="1" dirty="0"/>
          </a:p>
          <a:p>
            <a:pPr marL="0" indent="0">
              <a:spcAft>
                <a:spcPts val="600"/>
              </a:spcAft>
              <a:buNone/>
            </a:pPr>
            <a:r>
              <a:rPr lang="ja-JP" altLang="en-US" sz="2400" b="1" dirty="0"/>
              <a:t>ページ５６，５７</a:t>
            </a:r>
            <a:endParaRPr lang="en-US" altLang="ja-JP" sz="2400" b="1" dirty="0"/>
          </a:p>
          <a:p>
            <a:pPr>
              <a:spcAft>
                <a:spcPts val="600"/>
              </a:spcAft>
            </a:pPr>
            <a:endParaRPr lang="en-US" altLang="ja-JP" sz="2400" b="1" dirty="0"/>
          </a:p>
          <a:p>
            <a:pPr marL="0" indent="0">
              <a:spcAft>
                <a:spcPts val="600"/>
              </a:spcAft>
              <a:buNone/>
            </a:pPr>
            <a:r>
              <a:rPr lang="en-US" altLang="ja-JP" sz="2400" b="1" dirty="0"/>
              <a:t>【</a:t>
            </a:r>
            <a:r>
              <a:rPr lang="ja-JP" altLang="en-US" sz="2400" b="1" dirty="0"/>
              <a:t>トピックス</a:t>
            </a:r>
            <a:r>
              <a:rPr lang="en-US" altLang="ja-JP" sz="2400" b="1" dirty="0"/>
              <a:t>】</a:t>
            </a:r>
          </a:p>
          <a:p>
            <a:pPr lvl="1">
              <a:spcAft>
                <a:spcPts val="600"/>
              </a:spcAft>
            </a:pPr>
            <a:r>
              <a:rPr lang="en-US" altLang="ja-JP" b="1" dirty="0"/>
              <a:t>trinket</a:t>
            </a:r>
            <a:r>
              <a:rPr lang="ja-JP" altLang="en-US" b="1" dirty="0"/>
              <a:t>の利用</a:t>
            </a:r>
            <a:endParaRPr lang="en-US" altLang="ja-JP" b="1" dirty="0"/>
          </a:p>
          <a:p>
            <a:pPr lvl="1">
              <a:spcAft>
                <a:spcPts val="600"/>
              </a:spcAft>
            </a:pPr>
            <a:r>
              <a:rPr lang="ja-JP" altLang="en-US" b="1" dirty="0"/>
              <a:t>式の抽象化と関数</a:t>
            </a:r>
            <a:endParaRPr lang="en-US" altLang="ja-JP" b="1" dirty="0"/>
          </a:p>
          <a:p>
            <a:pPr lvl="1">
              <a:spcAft>
                <a:spcPts val="600"/>
              </a:spcAft>
            </a:pPr>
            <a:r>
              <a:rPr lang="ja-JP" altLang="en-US" b="1" dirty="0"/>
              <a:t>関数定義</a:t>
            </a:r>
            <a:endParaRPr lang="en-US" altLang="ja-JP" b="1" dirty="0"/>
          </a:p>
          <a:p>
            <a:pPr lvl="1">
              <a:spcAft>
                <a:spcPts val="600"/>
              </a:spcAft>
            </a:pPr>
            <a:r>
              <a:rPr lang="en-US" altLang="ja-JP" b="1" dirty="0"/>
              <a:t>def</a:t>
            </a:r>
            <a:endParaRPr lang="en-US" altLang="ja-JP" dirty="0"/>
          </a:p>
          <a:p>
            <a:pPr lvl="1">
              <a:spcAft>
                <a:spcPts val="600"/>
              </a:spcAft>
            </a:pPr>
            <a:endParaRPr lang="en-US" altLang="ja-JP" sz="1700" dirty="0"/>
          </a:p>
        </p:txBody>
      </p:sp>
      <p:pic>
        <p:nvPicPr>
          <p:cNvPr id="6" name="Picture 5">
            <a:extLst>
              <a:ext uri="{FF2B5EF4-FFF2-40B4-BE49-F238E27FC236}">
                <a16:creationId xmlns:a16="http://schemas.microsoft.com/office/drawing/2014/main" id="{1825C89A-4CA9-463F-B084-0B2641B9566B}"/>
              </a:ext>
            </a:extLst>
          </p:cNvPr>
          <p:cNvPicPr>
            <a:picLocks noChangeAspect="1"/>
          </p:cNvPicPr>
          <p:nvPr/>
        </p:nvPicPr>
        <p:blipFill rotWithShape="1">
          <a:blip r:embed="rId3"/>
          <a:srcRect l="32677" r="29301"/>
          <a:stretch/>
        </p:blipFill>
        <p:spPr>
          <a:xfrm>
            <a:off x="20" y="10"/>
            <a:ext cx="3476673" cy="6857990"/>
          </a:xfrm>
          <a:prstGeom prst="rect">
            <a:avLst/>
          </a:prstGeom>
          <a:effectLst/>
        </p:spPr>
      </p:pic>
      <p:sp>
        <p:nvSpPr>
          <p:cNvPr id="4" name="スライド番号プレースホルダー 3"/>
          <p:cNvSpPr>
            <a:spLocks noGrp="1"/>
          </p:cNvSpPr>
          <p:nvPr>
            <p:ph type="sldNum" sz="quarter" idx="12"/>
          </p:nvPr>
        </p:nvSpPr>
        <p:spPr>
          <a:xfrm>
            <a:off x="8011648" y="6364538"/>
            <a:ext cx="890069" cy="365125"/>
          </a:xfrm>
        </p:spPr>
        <p:txBody>
          <a:bodyPr>
            <a:noAutofit/>
          </a:bodyPr>
          <a:lstStyle/>
          <a:p>
            <a:pPr>
              <a:lnSpc>
                <a:spcPct val="90000"/>
              </a:lnSpc>
              <a:spcAft>
                <a:spcPts val="600"/>
              </a:spcAft>
            </a:pPr>
            <a:fld id="{16F77370-7F48-49C1-8603-DB37AE8840E1}" type="slidenum">
              <a:rPr lang="ja-JP" altLang="en-US" sz="2400" smtClean="0"/>
              <a:pPr>
                <a:lnSpc>
                  <a:spcPct val="90000"/>
                </a:lnSpc>
                <a:spcAft>
                  <a:spcPts val="600"/>
                </a:spcAft>
              </a:pPr>
              <a:t>56</a:t>
            </a:fld>
            <a:endParaRPr lang="ja-JP" altLang="en-US" sz="2400" dirty="0"/>
          </a:p>
        </p:txBody>
      </p:sp>
    </p:spTree>
    <p:extLst>
      <p:ext uri="{BB962C8B-B14F-4D97-AF65-F5344CB8AC3E}">
        <p14:creationId xmlns:p14="http://schemas.microsoft.com/office/powerpoint/2010/main" val="3977578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BDC2A5-6C11-7153-1E0E-0BB19D536B2C}"/>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08AF9A70-3861-8057-F79F-3605FF218321}"/>
              </a:ext>
            </a:extLst>
          </p:cNvPr>
          <p:cNvSpPr>
            <a:spLocks noGrp="1"/>
          </p:cNvSpPr>
          <p:nvPr>
            <p:ph idx="1"/>
          </p:nvPr>
        </p:nvSpPr>
        <p:spPr>
          <a:xfrm>
            <a:off x="321845" y="846252"/>
            <a:ext cx="8461208" cy="5875223"/>
          </a:xfrm>
        </p:spPr>
        <p:txBody>
          <a:bodyPr>
            <a:normAutofit/>
          </a:bodyPr>
          <a:lstStyle/>
          <a:p>
            <a:pPr marL="0" indent="0">
              <a:buNone/>
            </a:pPr>
            <a:r>
              <a:rPr lang="ja-JP" altLang="en-US" dirty="0"/>
              <a:t>①</a:t>
            </a:r>
            <a:r>
              <a:rPr lang="en-US" altLang="ja-JP" dirty="0"/>
              <a:t>trinket</a:t>
            </a:r>
            <a:r>
              <a:rPr lang="ja-JP" altLang="en-US" dirty="0"/>
              <a:t>の次のページを開く</a:t>
            </a:r>
            <a:endParaRPr lang="en-US" altLang="ja-JP" dirty="0"/>
          </a:p>
          <a:p>
            <a:pPr marL="0" indent="0">
              <a:buNone/>
            </a:pPr>
            <a:r>
              <a:rPr lang="en-US" altLang="ja-JP" dirty="0">
                <a:hlinkClick r:id="rId3"/>
              </a:rPr>
              <a:t>https://trinket.io/python/68a090babf</a:t>
            </a:r>
            <a:endParaRPr lang="en-US" altLang="ja-JP" dirty="0"/>
          </a:p>
          <a:p>
            <a:pPr marL="0" indent="0">
              <a:buNone/>
            </a:pPr>
            <a:endParaRPr lang="en-US" altLang="ja-JP" dirty="0"/>
          </a:p>
          <a:p>
            <a:pPr marL="0" indent="0">
              <a:buNone/>
            </a:pPr>
            <a:r>
              <a:rPr lang="ja-JP" altLang="en-US" dirty="0"/>
              <a:t>② 実行結果が，次のように表示されることを確認</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C26C1D8A-4F75-182B-75C2-E9D793C66B9F}"/>
              </a:ext>
            </a:extLst>
          </p:cNvPr>
          <p:cNvSpPr>
            <a:spLocks noGrp="1"/>
          </p:cNvSpPr>
          <p:nvPr>
            <p:ph type="sldNum" sz="quarter" idx="12"/>
          </p:nvPr>
        </p:nvSpPr>
        <p:spPr/>
        <p:txBody>
          <a:bodyPr/>
          <a:lstStyle/>
          <a:p>
            <a:fld id="{E205D82C-95A1-431E-8E38-AA614A14CDCF}" type="slidenum">
              <a:rPr kumimoji="1" lang="ja-JP" altLang="en-US" smtClean="0"/>
              <a:t>57</a:t>
            </a:fld>
            <a:endParaRPr kumimoji="1" lang="ja-JP" altLang="en-US"/>
          </a:p>
        </p:txBody>
      </p:sp>
      <p:pic>
        <p:nvPicPr>
          <p:cNvPr id="7" name="図 6">
            <a:extLst>
              <a:ext uri="{FF2B5EF4-FFF2-40B4-BE49-F238E27FC236}">
                <a16:creationId xmlns:a16="http://schemas.microsoft.com/office/drawing/2014/main" id="{DDB70EB7-7B3D-5FD9-CC08-4910D12BDB5B}"/>
              </a:ext>
            </a:extLst>
          </p:cNvPr>
          <p:cNvPicPr>
            <a:picLocks noChangeAspect="1"/>
          </p:cNvPicPr>
          <p:nvPr/>
        </p:nvPicPr>
        <p:blipFill>
          <a:blip r:embed="rId4"/>
          <a:stretch>
            <a:fillRect/>
          </a:stretch>
        </p:blipFill>
        <p:spPr>
          <a:xfrm>
            <a:off x="232264" y="3135286"/>
            <a:ext cx="8695053" cy="2465414"/>
          </a:xfrm>
          <a:prstGeom prst="rect">
            <a:avLst/>
          </a:prstGeom>
        </p:spPr>
      </p:pic>
    </p:spTree>
    <p:extLst>
      <p:ext uri="{BB962C8B-B14F-4D97-AF65-F5344CB8AC3E}">
        <p14:creationId xmlns:p14="http://schemas.microsoft.com/office/powerpoint/2010/main" val="39063770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15D433-80C9-6084-6D83-BE7D7F6C8FFF}"/>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90C9F0AA-9717-23A0-DC4B-8CC872F3AEED}"/>
              </a:ext>
            </a:extLst>
          </p:cNvPr>
          <p:cNvSpPr>
            <a:spLocks noGrp="1"/>
          </p:cNvSpPr>
          <p:nvPr>
            <p:ph idx="1"/>
          </p:nvPr>
        </p:nvSpPr>
        <p:spPr>
          <a:xfrm>
            <a:off x="321845" y="644894"/>
            <a:ext cx="8461208" cy="6213106"/>
          </a:xfrm>
        </p:spPr>
        <p:txBody>
          <a:bodyPr>
            <a:normAutofit fontScale="62500" lnSpcReduction="20000"/>
          </a:bodyPr>
          <a:lstStyle/>
          <a:p>
            <a:pPr marL="0" indent="0">
              <a:buNone/>
            </a:pPr>
            <a:r>
              <a:rPr kumimoji="1" lang="ja-JP" altLang="en-US" dirty="0"/>
              <a:t>プログラム実行の方法</a:t>
            </a:r>
            <a:endParaRPr kumimoji="1" lang="en-US" altLang="ja-JP" dirty="0"/>
          </a:p>
          <a:p>
            <a:pPr marL="0" indent="0">
              <a:buNone/>
            </a:pPr>
            <a:r>
              <a:rPr kumimoji="1" lang="en-US" altLang="ja-JP" dirty="0"/>
              <a:t>•</a:t>
            </a:r>
            <a:r>
              <a:rPr kumimoji="1" lang="ja-JP" altLang="en-US" b="1" dirty="0"/>
              <a:t>通常実行</a:t>
            </a:r>
            <a:r>
              <a:rPr kumimoji="1" lang="en-US" altLang="ja-JP" dirty="0"/>
              <a:t>:</a:t>
            </a:r>
            <a:r>
              <a:rPr kumimoji="1" lang="ja-JP" altLang="en-US" dirty="0"/>
              <a:t>プログラムを最初から最後まで一度に実行</a:t>
            </a:r>
            <a:endParaRPr kumimoji="1" lang="en-US" altLang="ja-JP" dirty="0"/>
          </a:p>
          <a:p>
            <a:pPr marL="0" indent="0">
              <a:buNone/>
            </a:pPr>
            <a:r>
              <a:rPr kumimoji="1" lang="en-US" altLang="ja-JP" dirty="0"/>
              <a:t>•</a:t>
            </a:r>
            <a:r>
              <a:rPr kumimoji="1" lang="ja-JP" altLang="en-US" b="1" dirty="0"/>
              <a:t>ステップ実行</a:t>
            </a:r>
            <a:r>
              <a:rPr kumimoji="1" lang="en-US" altLang="ja-JP" dirty="0"/>
              <a:t>:</a:t>
            </a:r>
            <a:r>
              <a:rPr kumimoji="1" lang="ja-JP" altLang="en-US" dirty="0"/>
              <a:t>プログラムを</a:t>
            </a:r>
            <a:r>
              <a:rPr kumimoji="1" lang="en-US" altLang="ja-JP" dirty="0"/>
              <a:t>1</a:t>
            </a:r>
            <a:r>
              <a:rPr kumimoji="1" lang="ja-JP" altLang="en-US" dirty="0"/>
              <a:t>行ずつ実行し，動作を細かく追跡</a:t>
            </a:r>
            <a:endParaRPr kumimoji="1" lang="en-US" altLang="ja-JP" dirty="0"/>
          </a:p>
          <a:p>
            <a:pPr marL="0" indent="0">
              <a:buNone/>
            </a:pPr>
            <a:r>
              <a:rPr kumimoji="1" lang="en-US" altLang="ja-JP" dirty="0"/>
              <a:t>Python</a:t>
            </a:r>
            <a:r>
              <a:rPr kumimoji="1" lang="ja-JP" altLang="en-US" dirty="0"/>
              <a:t>プログラムの基本構造</a:t>
            </a:r>
            <a:endParaRPr kumimoji="1" lang="en-US" altLang="ja-JP" dirty="0"/>
          </a:p>
          <a:p>
            <a:pPr marL="0" indent="0">
              <a:buNone/>
            </a:pPr>
            <a:r>
              <a:rPr kumimoji="1" lang="en-US" altLang="ja-JP" dirty="0"/>
              <a:t>•</a:t>
            </a:r>
            <a:r>
              <a:rPr kumimoji="1" lang="ja-JP" altLang="en-US" b="1" dirty="0"/>
              <a:t>繰り返し</a:t>
            </a:r>
            <a:r>
              <a:rPr kumimoji="1" lang="en-US" altLang="ja-JP" dirty="0"/>
              <a:t>:</a:t>
            </a:r>
            <a:r>
              <a:rPr kumimoji="1" lang="ja-JP" altLang="en-US" dirty="0"/>
              <a:t>特定の処理を反復</a:t>
            </a:r>
            <a:endParaRPr kumimoji="1" lang="en-US" altLang="ja-JP" dirty="0"/>
          </a:p>
          <a:p>
            <a:pPr marL="0" indent="0">
              <a:buNone/>
            </a:pPr>
            <a:r>
              <a:rPr kumimoji="1" lang="en-US" altLang="ja-JP" dirty="0"/>
              <a:t>•</a:t>
            </a:r>
            <a:r>
              <a:rPr kumimoji="1" lang="ja-JP" altLang="en-US" b="1" dirty="0"/>
              <a:t>条件分岐</a:t>
            </a:r>
            <a:r>
              <a:rPr kumimoji="1" lang="en-US" altLang="ja-JP" dirty="0"/>
              <a:t>:</a:t>
            </a:r>
            <a:r>
              <a:rPr kumimoji="1" lang="ja-JP" altLang="en-US" dirty="0"/>
              <a:t>プログラムの流れを制御</a:t>
            </a:r>
            <a:endParaRPr kumimoji="1" lang="en-US" altLang="ja-JP" dirty="0"/>
          </a:p>
          <a:p>
            <a:pPr marL="0" indent="0">
              <a:buNone/>
            </a:pPr>
            <a:r>
              <a:rPr kumimoji="1" lang="en-US" altLang="ja-JP" dirty="0"/>
              <a:t>•</a:t>
            </a:r>
            <a:r>
              <a:rPr kumimoji="1" lang="ja-JP" altLang="en-US" b="1" dirty="0"/>
              <a:t>入出力</a:t>
            </a:r>
            <a:r>
              <a:rPr kumimoji="1" lang="en-US" altLang="ja-JP" b="1" dirty="0"/>
              <a:t>: input()</a:t>
            </a:r>
            <a:r>
              <a:rPr kumimoji="1" lang="ja-JP" altLang="en-US" b="1" dirty="0"/>
              <a:t>で入力，</a:t>
            </a:r>
            <a:r>
              <a:rPr kumimoji="1" lang="en-US" altLang="ja-JP" b="1" dirty="0"/>
              <a:t>print()</a:t>
            </a:r>
            <a:r>
              <a:rPr kumimoji="1" lang="ja-JP" altLang="en-US" b="1" dirty="0"/>
              <a:t>で表示</a:t>
            </a:r>
            <a:endParaRPr lang="en-US" altLang="ja-JP" b="1" dirty="0"/>
          </a:p>
          <a:p>
            <a:pPr marL="0" indent="0">
              <a:buNone/>
            </a:pPr>
            <a:r>
              <a:rPr kumimoji="1" lang="ja-JP" altLang="en-US" dirty="0"/>
              <a:t>抽象化と関数</a:t>
            </a:r>
            <a:endParaRPr kumimoji="1" lang="en-US" altLang="ja-JP" dirty="0"/>
          </a:p>
          <a:p>
            <a:pPr marL="0" indent="0">
              <a:buNone/>
            </a:pPr>
            <a:r>
              <a:rPr kumimoji="1" lang="en-US" altLang="ja-JP" dirty="0"/>
              <a:t>•</a:t>
            </a:r>
            <a:r>
              <a:rPr kumimoji="1" lang="ja-JP" altLang="en-US" b="1" dirty="0"/>
              <a:t>式の抽象化</a:t>
            </a:r>
            <a:r>
              <a:rPr kumimoji="1" lang="en-US" altLang="ja-JP" dirty="0"/>
              <a:t>:</a:t>
            </a:r>
            <a:r>
              <a:rPr kumimoji="1" lang="ja-JP" altLang="en-US" b="1" dirty="0"/>
              <a:t>類似した複数の式を一つにまとめる</a:t>
            </a:r>
            <a:endParaRPr kumimoji="1" lang="en-US" altLang="ja-JP" b="1" dirty="0"/>
          </a:p>
          <a:p>
            <a:pPr marL="0" indent="0">
              <a:buNone/>
            </a:pPr>
            <a:r>
              <a:rPr kumimoji="1" lang="en-US" altLang="ja-JP" dirty="0"/>
              <a:t>•</a:t>
            </a:r>
            <a:r>
              <a:rPr kumimoji="1" lang="ja-JP" altLang="en-US" b="1" dirty="0"/>
              <a:t>関数定義</a:t>
            </a:r>
            <a:r>
              <a:rPr kumimoji="1" lang="en-US" altLang="ja-JP" dirty="0"/>
              <a:t>: def</a:t>
            </a:r>
            <a:r>
              <a:rPr kumimoji="1" lang="ja-JP" altLang="en-US" dirty="0"/>
              <a:t>キーワードを使用して</a:t>
            </a:r>
            <a:r>
              <a:rPr kumimoji="1" lang="ja-JP" altLang="en-US" b="1" dirty="0"/>
              <a:t>式に名前をつける</a:t>
            </a:r>
            <a:endParaRPr kumimoji="1" lang="en-US" altLang="ja-JP" b="1" dirty="0"/>
          </a:p>
          <a:p>
            <a:pPr marL="0" indent="0">
              <a:buNone/>
            </a:pPr>
            <a:r>
              <a:rPr kumimoji="1" lang="ja-JP" altLang="en-US" dirty="0"/>
              <a:t>例</a:t>
            </a:r>
            <a:r>
              <a:rPr kumimoji="1" lang="en-US" altLang="ja-JP" dirty="0"/>
              <a:t>: def foo(a):</a:t>
            </a:r>
          </a:p>
          <a:p>
            <a:pPr marL="0" indent="0">
              <a:buNone/>
            </a:pPr>
            <a:r>
              <a:rPr kumimoji="1" lang="en-US" altLang="ja-JP" dirty="0"/>
              <a:t>return a * 1.1</a:t>
            </a:r>
          </a:p>
          <a:p>
            <a:r>
              <a:rPr kumimoji="1" lang="ja-JP" altLang="en-US" dirty="0"/>
              <a:t>抽象化と関数の利点</a:t>
            </a:r>
            <a:r>
              <a:rPr lang="ja-JP" altLang="en-US" dirty="0"/>
              <a:t>：</a:t>
            </a:r>
            <a:r>
              <a:rPr kumimoji="1" lang="ja-JP" altLang="en-US" dirty="0"/>
              <a:t>同じ処理を何度も書く必要がなくなる</a:t>
            </a:r>
            <a:r>
              <a:rPr lang="ja-JP" altLang="en-US" dirty="0"/>
              <a:t>，</a:t>
            </a:r>
            <a:r>
              <a:rPr kumimoji="1" lang="ja-JP" altLang="en-US" dirty="0"/>
              <a:t>可読性の向上，保守性の向上</a:t>
            </a:r>
            <a:r>
              <a:rPr kumimoji="1" lang="en-US" altLang="ja-JP" dirty="0"/>
              <a:t>:</a:t>
            </a:r>
            <a:r>
              <a:rPr kumimoji="1" lang="ja-JP" altLang="en-US" dirty="0"/>
              <a:t>変更が</a:t>
            </a:r>
            <a:r>
              <a:rPr kumimoji="1" lang="en-US" altLang="ja-JP" dirty="0"/>
              <a:t>1</a:t>
            </a:r>
            <a:r>
              <a:rPr kumimoji="1" lang="ja-JP" altLang="en-US" dirty="0"/>
              <a:t>箇所で済み，バグの防止にも貢献</a:t>
            </a:r>
            <a:endParaRPr kumimoji="1" lang="en-US" altLang="ja-JP" dirty="0"/>
          </a:p>
          <a:p>
            <a:pPr marL="0" indent="0">
              <a:buNone/>
            </a:pPr>
            <a:r>
              <a:rPr kumimoji="1" lang="ja-JP" altLang="en-US" b="1" dirty="0"/>
              <a:t>学習ツール</a:t>
            </a:r>
            <a:endParaRPr kumimoji="1" lang="en-US" altLang="ja-JP" b="1" dirty="0"/>
          </a:p>
          <a:p>
            <a:pPr marL="0" indent="0">
              <a:buNone/>
            </a:pPr>
            <a:r>
              <a:rPr kumimoji="1" lang="en-US" altLang="ja-JP" dirty="0"/>
              <a:t>•</a:t>
            </a:r>
            <a:r>
              <a:rPr kumimoji="1" lang="en-US" altLang="ja-JP" b="1" dirty="0" err="1"/>
              <a:t>Trinket（Python</a:t>
            </a:r>
            <a:r>
              <a:rPr kumimoji="1" lang="en-US" altLang="ja-JP" b="1" dirty="0"/>
              <a:t> </a:t>
            </a:r>
            <a:r>
              <a:rPr kumimoji="1" lang="en-US" altLang="ja-JP" b="1" dirty="0" err="1"/>
              <a:t>などを実行できるオンライン｜学習環境</a:t>
            </a:r>
            <a:r>
              <a:rPr kumimoji="1" lang="en-US" altLang="ja-JP" b="1" dirty="0"/>
              <a:t>）</a:t>
            </a:r>
            <a:r>
              <a:rPr kumimoji="1" lang="en-US" altLang="ja-JP" dirty="0"/>
              <a:t>:</a:t>
            </a:r>
            <a:r>
              <a:rPr kumimoji="1" lang="ja-JP" altLang="en-US" dirty="0"/>
              <a:t>オンラインでのプログラム実行と結果確認</a:t>
            </a:r>
            <a:endParaRPr kumimoji="1" lang="en-US" altLang="ja-JP" dirty="0"/>
          </a:p>
          <a:p>
            <a:pPr marL="0" indent="0">
              <a:buNone/>
            </a:pPr>
            <a:r>
              <a:rPr kumimoji="1" lang="en-US" altLang="ja-JP" dirty="0"/>
              <a:t>•</a:t>
            </a:r>
            <a:r>
              <a:rPr kumimoji="1" lang="en-US" altLang="ja-JP" b="1" dirty="0"/>
              <a:t>Python Tutor</a:t>
            </a:r>
            <a:r>
              <a:rPr kumimoji="1" lang="en-US" altLang="ja-JP" dirty="0"/>
              <a:t>:</a:t>
            </a:r>
            <a:r>
              <a:rPr kumimoji="1" lang="ja-JP" altLang="en-US" dirty="0"/>
              <a:t>プログラムの実行過程の視覚化とデバッグ</a:t>
            </a:r>
          </a:p>
        </p:txBody>
      </p:sp>
      <p:sp>
        <p:nvSpPr>
          <p:cNvPr id="4" name="スライド番号プレースホルダー 3">
            <a:extLst>
              <a:ext uri="{FF2B5EF4-FFF2-40B4-BE49-F238E27FC236}">
                <a16:creationId xmlns:a16="http://schemas.microsoft.com/office/drawing/2014/main" id="{5B58A42B-AB70-E2B0-91B3-B744E95F782C}"/>
              </a:ext>
            </a:extLst>
          </p:cNvPr>
          <p:cNvSpPr>
            <a:spLocks noGrp="1"/>
          </p:cNvSpPr>
          <p:nvPr>
            <p:ph type="sldNum" sz="quarter" idx="12"/>
          </p:nvPr>
        </p:nvSpPr>
        <p:spPr/>
        <p:txBody>
          <a:bodyPr/>
          <a:lstStyle/>
          <a:p>
            <a:fld id="{E205D82C-95A1-431E-8E38-AA614A14CDCF}" type="slidenum">
              <a:rPr kumimoji="1" lang="ja-JP" altLang="en-US" smtClean="0"/>
              <a:t>58</a:t>
            </a:fld>
            <a:endParaRPr kumimoji="1" lang="ja-JP" altLang="en-US"/>
          </a:p>
        </p:txBody>
      </p:sp>
    </p:spTree>
    <p:extLst>
      <p:ext uri="{BB962C8B-B14F-4D97-AF65-F5344CB8AC3E}">
        <p14:creationId xmlns:p14="http://schemas.microsoft.com/office/powerpoint/2010/main" val="427188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3"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373085" y="1451241"/>
            <a:ext cx="6664635" cy="4905110"/>
          </a:xfrm>
        </p:spPr>
        <p:txBody>
          <a:bodyPr>
            <a:noAutofit/>
          </a:bodyPr>
          <a:lstStyle/>
          <a:p>
            <a:pPr marL="0" indent="0">
              <a:buNone/>
            </a:pPr>
            <a:r>
              <a:rPr lang="ja-JP" altLang="en-US" sz="2400" dirty="0">
                <a:solidFill>
                  <a:srgbClr val="374151"/>
                </a:solidFill>
                <a:latin typeface="メイリオ" panose="020B0604030504040204" pitchFamily="50" charset="-128"/>
              </a:rPr>
              <a:t>①</a:t>
            </a:r>
            <a:r>
              <a:rPr lang="ja-JP" altLang="en-US" sz="2400" b="1" dirty="0">
                <a:solidFill>
                  <a:srgbClr val="374151"/>
                </a:solidFill>
                <a:latin typeface="メイリオ" panose="020B0604030504040204" pitchFamily="50" charset="-128"/>
              </a:rPr>
              <a:t>実践的スキルと思考力の向上</a:t>
            </a:r>
            <a:r>
              <a:rPr lang="ja-JP" altLang="en-US" sz="2400" dirty="0">
                <a:solidFill>
                  <a:srgbClr val="374151"/>
                </a:solidFill>
                <a:latin typeface="メイリオ" panose="020B0604030504040204" pitchFamily="50" charset="-128"/>
              </a:rPr>
              <a:t>．</a:t>
            </a:r>
            <a:r>
              <a:rPr lang="en-US" altLang="ja-JP" sz="2400" dirty="0">
                <a:solidFill>
                  <a:srgbClr val="374151"/>
                </a:solidFill>
                <a:latin typeface="メイリオ" panose="020B0604030504040204" pitchFamily="50" charset="-128"/>
              </a:rPr>
              <a:t>Python</a:t>
            </a:r>
            <a:r>
              <a:rPr lang="ja-JP" altLang="en-US" sz="2400" dirty="0">
                <a:solidFill>
                  <a:srgbClr val="374151"/>
                </a:solidFill>
                <a:latin typeface="メイリオ" panose="020B0604030504040204" pitchFamily="50" charset="-128"/>
              </a:rPr>
              <a:t>プログラミングの基礎習得．問題解決能力の向上．「</a:t>
            </a:r>
            <a:r>
              <a:rPr lang="ja-JP" altLang="en-US" sz="2400" b="1" dirty="0">
                <a:solidFill>
                  <a:srgbClr val="374151"/>
                </a:solidFill>
                <a:latin typeface="メイリオ" panose="020B0604030504040204" pitchFamily="50" charset="-128"/>
              </a:rPr>
              <a:t>抽象化</a:t>
            </a:r>
            <a:r>
              <a:rPr lang="ja-JP" altLang="en-US" sz="2400" dirty="0">
                <a:solidFill>
                  <a:srgbClr val="374151"/>
                </a:solidFill>
                <a:latin typeface="メイリオ" panose="020B0604030504040204" pitchFamily="50" charset="-128"/>
              </a:rPr>
              <a:t>」の理解．論理的思考力の向上．</a:t>
            </a:r>
            <a:endParaRPr lang="en-US" altLang="ja-JP" sz="2400" dirty="0">
              <a:solidFill>
                <a:srgbClr val="374151"/>
              </a:solidFill>
              <a:latin typeface="メイリオ" panose="020B0604030504040204" pitchFamily="50" charset="-128"/>
            </a:endParaRPr>
          </a:p>
          <a:p>
            <a:pPr marL="0" indent="0">
              <a:buNone/>
            </a:pPr>
            <a:r>
              <a:rPr lang="ja-JP" altLang="en-US" sz="2400" dirty="0">
                <a:solidFill>
                  <a:srgbClr val="374151"/>
                </a:solidFill>
                <a:latin typeface="メイリオ" panose="020B0604030504040204" pitchFamily="50" charset="-128"/>
              </a:rPr>
              <a:t>② 学習体験．</a:t>
            </a:r>
            <a:r>
              <a:rPr lang="ja-JP" altLang="en-US" sz="2400" b="1" dirty="0">
                <a:solidFill>
                  <a:srgbClr val="374151"/>
                </a:solidFill>
                <a:latin typeface="メイリオ" panose="020B0604030504040204" pitchFamily="50" charset="-128"/>
              </a:rPr>
              <a:t>プログラム実行の成功体験</a:t>
            </a:r>
            <a:r>
              <a:rPr lang="ja-JP" altLang="en-US" sz="2400" dirty="0">
                <a:solidFill>
                  <a:srgbClr val="374151"/>
                </a:solidFill>
                <a:latin typeface="メイリオ" panose="020B0604030504040204" pitchFamily="50" charset="-128"/>
              </a:rPr>
              <a:t>．実践的ツールによる体験．抽象化と関数の有用性の実感．</a:t>
            </a:r>
            <a:endParaRPr lang="en-US" altLang="ja-JP" sz="2400" dirty="0">
              <a:solidFill>
                <a:srgbClr val="374151"/>
              </a:solidFill>
              <a:latin typeface="メイリオ" panose="020B0604030504040204" pitchFamily="50" charset="-128"/>
            </a:endParaRPr>
          </a:p>
          <a:p>
            <a:pPr marL="0" indent="0">
              <a:buNone/>
            </a:pPr>
            <a:r>
              <a:rPr lang="ja-JP" altLang="en-US" sz="2400" dirty="0">
                <a:solidFill>
                  <a:srgbClr val="374151"/>
                </a:solidFill>
                <a:latin typeface="メイリオ" panose="020B0604030504040204" pitchFamily="50" charset="-128"/>
              </a:rPr>
              <a:t>③ デジタル社会のための実力．</a:t>
            </a:r>
            <a:r>
              <a:rPr lang="ja-JP" altLang="en-US" sz="2400" b="1" dirty="0">
                <a:solidFill>
                  <a:srgbClr val="374151"/>
                </a:solidFill>
                <a:latin typeface="メイリオ" panose="020B0604030504040204" pitchFamily="50" charset="-128"/>
              </a:rPr>
              <a:t>将来のプログラミング応用へ向けた基礎取得</a:t>
            </a:r>
            <a:r>
              <a:rPr lang="ja-JP" altLang="en-US" sz="2400" dirty="0">
                <a:solidFill>
                  <a:srgbClr val="374151"/>
                </a:solidFill>
                <a:latin typeface="メイリオ" panose="020B0604030504040204" pitchFamily="50" charset="-128"/>
              </a:rPr>
              <a:t>．継続的学習の基礎構築．</a:t>
            </a:r>
            <a:endParaRPr lang="en-US" altLang="ja-JP" sz="2400" dirty="0">
              <a:solidFill>
                <a:srgbClr val="374151"/>
              </a:solidFill>
              <a:latin typeface="メイリオ" panose="020B0604030504040204" pitchFamily="50" charset="-128"/>
            </a:endParaRPr>
          </a:p>
          <a:p>
            <a:pPr marL="0" indent="0">
              <a:buNone/>
            </a:pPr>
            <a:r>
              <a:rPr lang="ja-JP" altLang="en-US" sz="2400" dirty="0">
                <a:solidFill>
                  <a:srgbClr val="374151"/>
                </a:solidFill>
                <a:latin typeface="メイリオ" panose="020B0604030504040204" pitchFamily="50" charset="-128"/>
              </a:rPr>
              <a:t>④</a:t>
            </a:r>
            <a:r>
              <a:rPr lang="ja-JP" altLang="en-US" sz="2400" b="1" dirty="0">
                <a:solidFill>
                  <a:srgbClr val="374151"/>
                </a:solidFill>
                <a:latin typeface="メイリオ" panose="020B0604030504040204" pitchFamily="50" charset="-128"/>
              </a:rPr>
              <a:t>実用性と将来性</a:t>
            </a:r>
            <a:r>
              <a:rPr lang="ja-JP" altLang="en-US" sz="2400" dirty="0">
                <a:solidFill>
                  <a:srgbClr val="374151"/>
                </a:solidFill>
                <a:latin typeface="メイリオ" panose="020B0604030504040204" pitchFamily="50" charset="-128"/>
              </a:rPr>
              <a:t>．プログラミングは，作業の自動化やデータ分析などの多様な用途がある．将来の</a:t>
            </a:r>
            <a:r>
              <a:rPr lang="en-US" altLang="ja-JP" sz="2400" dirty="0">
                <a:solidFill>
                  <a:srgbClr val="374151"/>
                </a:solidFill>
                <a:latin typeface="メイリオ" panose="020B0604030504040204" pitchFamily="50" charset="-128"/>
              </a:rPr>
              <a:t>IT</a:t>
            </a:r>
            <a:r>
              <a:rPr lang="ja-JP" altLang="en-US" sz="2400" dirty="0">
                <a:solidFill>
                  <a:srgbClr val="374151"/>
                </a:solidFill>
                <a:latin typeface="メイリオ" panose="020B0604030504040204" pitchFamily="50" charset="-128"/>
              </a:rPr>
              <a:t>エンジニアとしての実力強化．</a:t>
            </a:r>
            <a:endParaRPr lang="en-US" altLang="ja-JP" sz="2400" dirty="0">
              <a:solidFill>
                <a:srgbClr val="374151"/>
              </a:solidFill>
              <a:latin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59</a:t>
            </a:fld>
            <a:endParaRPr kumimoji="1" lang="ja-JP" altLang="en-US" dirty="0"/>
          </a:p>
        </p:txBody>
      </p:sp>
      <p:sp>
        <p:nvSpPr>
          <p:cNvPr id="4" name="テキスト ボックス 3">
            <a:extLst>
              <a:ext uri="{FF2B5EF4-FFF2-40B4-BE49-F238E27FC236}">
                <a16:creationId xmlns:a16="http://schemas.microsoft.com/office/drawing/2014/main" id="{DC7A78C7-3C5E-1EC4-4BB9-B74DC0F72AED}"/>
              </a:ext>
            </a:extLst>
          </p:cNvPr>
          <p:cNvSpPr txBox="1"/>
          <p:nvPr/>
        </p:nvSpPr>
        <p:spPr>
          <a:xfrm>
            <a:off x="2237678" y="594732"/>
            <a:ext cx="5929828" cy="584775"/>
          </a:xfrm>
          <a:prstGeom prst="rect">
            <a:avLst/>
          </a:prstGeom>
          <a:noFill/>
        </p:spPr>
        <p:txBody>
          <a:bodyPr wrap="none" rtlCol="0">
            <a:spAutoFit/>
          </a:bodyPr>
          <a:lstStyle/>
          <a:p>
            <a:r>
              <a:rPr kumimoji="1" lang="ja-JP" altLang="en-US" sz="3200" dirty="0">
                <a:solidFill>
                  <a:srgbClr val="FF0000"/>
                </a:solidFill>
                <a:latin typeface="メイリオ" panose="020B0604030504040204" pitchFamily="50" charset="-128"/>
                <a:ea typeface="メイリオ" panose="020B0604030504040204" pitchFamily="50" charset="-128"/>
              </a:rPr>
              <a:t>今回の授業の学ぶ意義と満足感</a:t>
            </a:r>
          </a:p>
        </p:txBody>
      </p:sp>
    </p:spTree>
    <p:extLst>
      <p:ext uri="{BB962C8B-B14F-4D97-AF65-F5344CB8AC3E}">
        <p14:creationId xmlns:p14="http://schemas.microsoft.com/office/powerpoint/2010/main" val="118402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58A90F-92D6-4F03-8819-199DBCBC9580}"/>
              </a:ext>
            </a:extLst>
          </p:cNvPr>
          <p:cNvSpPr>
            <a:spLocks noGrp="1"/>
          </p:cNvSpPr>
          <p:nvPr>
            <p:ph type="title"/>
          </p:nvPr>
        </p:nvSpPr>
        <p:spPr/>
        <p:txBody>
          <a:bodyPr>
            <a:normAutofit fontScale="90000"/>
          </a:bodyPr>
          <a:lstStyle/>
          <a:p>
            <a:r>
              <a:rPr lang="en-US" altLang="ja-JP" dirty="0"/>
              <a:t>trinket</a:t>
            </a:r>
            <a:endParaRPr kumimoji="1" lang="ja-JP" altLang="en-US" dirty="0"/>
          </a:p>
        </p:txBody>
      </p:sp>
      <p:sp>
        <p:nvSpPr>
          <p:cNvPr id="3" name="コンテンツ プレースホルダー 2">
            <a:extLst>
              <a:ext uri="{FF2B5EF4-FFF2-40B4-BE49-F238E27FC236}">
                <a16:creationId xmlns:a16="http://schemas.microsoft.com/office/drawing/2014/main" id="{75CC115E-177C-4A9A-B883-1E1A7F4972A7}"/>
              </a:ext>
            </a:extLst>
          </p:cNvPr>
          <p:cNvSpPr>
            <a:spLocks noGrp="1"/>
          </p:cNvSpPr>
          <p:nvPr>
            <p:ph idx="1"/>
          </p:nvPr>
        </p:nvSpPr>
        <p:spPr>
          <a:xfrm>
            <a:off x="321845" y="846252"/>
            <a:ext cx="8461208" cy="5962761"/>
          </a:xfrm>
        </p:spPr>
        <p:txBody>
          <a:bodyPr>
            <a:normAutofit/>
          </a:bodyPr>
          <a:lstStyle/>
          <a:p>
            <a:r>
              <a:rPr lang="en-US" altLang="ja-JP" sz="2400" b="1" dirty="0" err="1"/>
              <a:t>Trinket（Python</a:t>
            </a:r>
            <a:r>
              <a:rPr lang="en-US" altLang="ja-JP" sz="2400" b="1" dirty="0"/>
              <a:t> </a:t>
            </a:r>
            <a:r>
              <a:rPr lang="en-US" altLang="ja-JP" sz="2400" b="1" dirty="0" err="1"/>
              <a:t>などを実行できるオンライン学習環境</a:t>
            </a:r>
            <a:r>
              <a:rPr lang="en-US" altLang="ja-JP" sz="2400" b="1" dirty="0"/>
              <a:t>）</a:t>
            </a:r>
            <a:r>
              <a:rPr lang="ja-JP" altLang="en-US" sz="2400" dirty="0"/>
              <a:t>は</a:t>
            </a:r>
            <a:r>
              <a:rPr lang="ja-JP" altLang="en-US" sz="2400" b="1" dirty="0"/>
              <a:t>オンライン</a:t>
            </a:r>
            <a:r>
              <a:rPr lang="ja-JP" altLang="en-US" sz="2400" dirty="0"/>
              <a:t>の</a:t>
            </a:r>
            <a:r>
              <a:rPr lang="en-US" altLang="ja-JP" sz="2400" b="1" dirty="0"/>
              <a:t>Python</a:t>
            </a:r>
            <a:r>
              <a:rPr lang="ja-JP" altLang="en-US" sz="2400" b="1" dirty="0"/>
              <a:t>，</a:t>
            </a:r>
            <a:r>
              <a:rPr lang="en-US" altLang="ja-JP" sz="2400" b="1" dirty="0"/>
              <a:t>HTML</a:t>
            </a:r>
            <a:r>
              <a:rPr lang="ja-JP" altLang="en-US" sz="2400" dirty="0"/>
              <a:t>等の</a:t>
            </a:r>
            <a:r>
              <a:rPr lang="ja-JP" altLang="en-US" sz="2400" b="1" dirty="0"/>
              <a:t>学習サイト</a:t>
            </a:r>
            <a:endParaRPr lang="en-US" altLang="ja-JP" sz="2400" b="1" dirty="0"/>
          </a:p>
          <a:p>
            <a:r>
              <a:rPr lang="ja-JP" altLang="en-US" sz="2400" dirty="0"/>
              <a:t>有料の機能と無料の機能がある</a:t>
            </a:r>
            <a:endParaRPr lang="en-US" altLang="ja-JP" sz="2400" dirty="0"/>
          </a:p>
          <a:p>
            <a:r>
              <a:rPr lang="ja-JP" altLang="en-US" sz="2400" b="1" dirty="0"/>
              <a:t>自分が作成した</a:t>
            </a:r>
            <a:r>
              <a:rPr lang="en-US" altLang="ja-JP" sz="2400" b="1" dirty="0"/>
              <a:t>Python</a:t>
            </a:r>
            <a:r>
              <a:rPr lang="ja-JP" altLang="en-US" sz="2400" b="1" dirty="0"/>
              <a:t>プログラムを公開し，他の人に実行してもらうことが可能</a:t>
            </a:r>
            <a:r>
              <a:rPr lang="ja-JP" altLang="en-US" sz="2400" dirty="0"/>
              <a:t>（そのとき，書き替えて実行も可能）</a:t>
            </a:r>
            <a:endParaRPr lang="en-US" altLang="ja-JP" sz="2400" dirty="0"/>
          </a:p>
          <a:p>
            <a:endParaRPr lang="en-US" altLang="ja-JP" sz="2400" dirty="0"/>
          </a:p>
          <a:p>
            <a:r>
              <a:rPr lang="en-US" altLang="ja-JP" sz="2400" b="1" dirty="0"/>
              <a:t>Python</a:t>
            </a:r>
            <a:r>
              <a:rPr lang="ja-JP" altLang="en-US" sz="2400" b="1" dirty="0"/>
              <a:t>の標準機能</a:t>
            </a:r>
            <a:r>
              <a:rPr lang="ja-JP" altLang="en-US" sz="2400" dirty="0"/>
              <a:t>を登載，その他，次のモジュールやパッケージがインストール済み</a:t>
            </a:r>
          </a:p>
          <a:p>
            <a:pPr marL="0" indent="0">
              <a:buNone/>
            </a:pPr>
            <a:r>
              <a:rPr lang="en-US" altLang="ja-JP" sz="2400" dirty="0"/>
              <a:t>math,</a:t>
            </a:r>
            <a:r>
              <a:rPr lang="en-US" altLang="ja-JP" sz="2400" dirty="0" err="1"/>
              <a:t>matplotlib.pyplot</a:t>
            </a:r>
            <a:r>
              <a:rPr lang="en-US" altLang="ja-JP" sz="2400" dirty="0"/>
              <a:t>,</a:t>
            </a:r>
            <a:r>
              <a:rPr lang="en-US" altLang="ja-JP" sz="2400" dirty="0" err="1"/>
              <a:t>numpy</a:t>
            </a:r>
            <a:r>
              <a:rPr lang="en-US" altLang="ja-JP" sz="2400" dirty="0"/>
              <a:t>, operator, processing,</a:t>
            </a:r>
            <a:r>
              <a:rPr lang="en-US" altLang="ja-JP" sz="2400" dirty="0" err="1"/>
              <a:t>pygal</a:t>
            </a:r>
            <a:r>
              <a:rPr lang="en-US" altLang="ja-JP" sz="2400" dirty="0"/>
              <a:t>, random, re, string, time, turtle,</a:t>
            </a:r>
            <a:r>
              <a:rPr lang="en-US" altLang="ja-JP" sz="2400" dirty="0" err="1"/>
              <a:t>urllib.request</a:t>
            </a:r>
            <a:endParaRPr lang="en-US" altLang="ja-JP" sz="2400" dirty="0"/>
          </a:p>
        </p:txBody>
      </p:sp>
      <p:sp>
        <p:nvSpPr>
          <p:cNvPr id="4" name="スライド番号プレースホルダー 3">
            <a:extLst>
              <a:ext uri="{FF2B5EF4-FFF2-40B4-BE49-F238E27FC236}">
                <a16:creationId xmlns:a16="http://schemas.microsoft.com/office/drawing/2014/main" id="{A915B582-13F3-4F13-B0B0-2DF096846D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05029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5CC115E-177C-4A9A-B883-1E1A7F4972A7}"/>
              </a:ext>
            </a:extLst>
          </p:cNvPr>
          <p:cNvSpPr>
            <a:spLocks noGrp="1"/>
          </p:cNvSpPr>
          <p:nvPr>
            <p:ph idx="1"/>
          </p:nvPr>
        </p:nvSpPr>
        <p:spPr>
          <a:xfrm>
            <a:off x="321844" y="585480"/>
            <a:ext cx="8822156" cy="6223534"/>
          </a:xfrm>
          <a:solidFill>
            <a:schemeClr val="bg1"/>
          </a:solidFill>
        </p:spPr>
        <p:txBody>
          <a:bodyPr>
            <a:noAutofit/>
          </a:bodyPr>
          <a:lstStyle/>
          <a:p>
            <a:r>
              <a:rPr lang="en-US" altLang="ja-JP" sz="2400" b="1" dirty="0"/>
              <a:t>trinket</a:t>
            </a:r>
            <a:r>
              <a:rPr lang="ja-JP" altLang="en-US" sz="2400" dirty="0"/>
              <a:t>は</a:t>
            </a:r>
            <a:r>
              <a:rPr lang="en-US" altLang="ja-JP" sz="2400" b="1" dirty="0"/>
              <a:t>Python</a:t>
            </a:r>
            <a:r>
              <a:rPr lang="ja-JP" altLang="en-US" sz="2400" b="1" dirty="0"/>
              <a:t>，</a:t>
            </a:r>
            <a:r>
              <a:rPr lang="en-US" altLang="ja-JP" sz="2400" b="1" dirty="0"/>
              <a:t>HTML</a:t>
            </a:r>
            <a:r>
              <a:rPr lang="ja-JP" altLang="en-US" sz="2400" b="1" dirty="0"/>
              <a:t>などのプログラムを書き実行できる</a:t>
            </a:r>
            <a:r>
              <a:rPr lang="ja-JP" altLang="en-US" sz="2400" dirty="0"/>
              <a:t>サイト</a:t>
            </a:r>
            <a:endParaRPr lang="en-US" altLang="ja-JP" sz="2400" dirty="0"/>
          </a:p>
          <a:p>
            <a:pPr marL="0" indent="0">
              <a:buNone/>
            </a:pPr>
            <a:r>
              <a:rPr kumimoji="1" lang="en-US" altLang="ja-JP" sz="2400" dirty="0">
                <a:hlinkClick r:id="rId3"/>
              </a:rPr>
              <a:t>https://trinket.io/python/cdc4896571</a:t>
            </a:r>
            <a:endParaRPr kumimoji="1" lang="en-US" altLang="ja-JP" sz="2400" dirty="0"/>
          </a:p>
          <a:p>
            <a:pPr marL="0" indent="0">
              <a:buNone/>
            </a:pPr>
            <a:r>
              <a:rPr lang="ja-JP" altLang="en-US" sz="2400" dirty="0"/>
              <a:t>のように，違うプログラムには違う</a:t>
            </a:r>
            <a:r>
              <a:rPr lang="en-US" altLang="ja-JP" sz="2400" dirty="0"/>
              <a:t>URL</a:t>
            </a:r>
            <a:r>
              <a:rPr lang="ja-JP" altLang="en-US" sz="2400" dirty="0"/>
              <a:t>が割り当てられる</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r>
              <a:rPr lang="ja-JP" altLang="en-US" sz="2400" dirty="0"/>
              <a:t>実行が開始しないときは，「</a:t>
            </a:r>
            <a:r>
              <a:rPr lang="ja-JP" altLang="en-US" sz="2400" b="1" dirty="0"/>
              <a:t>実行ボタン</a:t>
            </a:r>
            <a:r>
              <a:rPr lang="ja-JP" altLang="en-US" sz="2400" dirty="0"/>
              <a:t>」で</a:t>
            </a:r>
            <a:r>
              <a:rPr lang="ja-JP" altLang="en-US" sz="2400" b="1" dirty="0"/>
              <a:t>実行</a:t>
            </a:r>
            <a:endParaRPr lang="en-US" altLang="ja-JP" sz="2400" b="1" dirty="0"/>
          </a:p>
          <a:p>
            <a:r>
              <a:rPr lang="ja-JP" altLang="en-US" sz="2400" dirty="0"/>
              <a:t>ソースコードを</a:t>
            </a:r>
            <a:r>
              <a:rPr lang="ja-JP" altLang="en-US" sz="2400" b="1" dirty="0"/>
              <a:t>書き替えて再度実行</a:t>
            </a:r>
            <a:r>
              <a:rPr lang="ja-JP" altLang="en-US" sz="2400" dirty="0"/>
              <a:t>することも可能</a:t>
            </a:r>
            <a:endParaRPr lang="en-US" altLang="ja-JP" sz="2400" dirty="0"/>
          </a:p>
        </p:txBody>
      </p:sp>
      <p:pic>
        <p:nvPicPr>
          <p:cNvPr id="6" name="図 5">
            <a:extLst>
              <a:ext uri="{FF2B5EF4-FFF2-40B4-BE49-F238E27FC236}">
                <a16:creationId xmlns:a16="http://schemas.microsoft.com/office/drawing/2014/main" id="{C50F07C5-FB06-0A1B-074A-B52D19376542}"/>
              </a:ext>
            </a:extLst>
          </p:cNvPr>
          <p:cNvPicPr>
            <a:picLocks noChangeAspect="1"/>
          </p:cNvPicPr>
          <p:nvPr/>
        </p:nvPicPr>
        <p:blipFill>
          <a:blip r:embed="rId4"/>
          <a:stretch>
            <a:fillRect/>
          </a:stretch>
        </p:blipFill>
        <p:spPr>
          <a:xfrm>
            <a:off x="1240234" y="2327545"/>
            <a:ext cx="4717189" cy="2309060"/>
          </a:xfrm>
          <a:prstGeom prst="rect">
            <a:avLst/>
          </a:prstGeom>
        </p:spPr>
      </p:pic>
      <p:sp>
        <p:nvSpPr>
          <p:cNvPr id="2" name="タイトル 1">
            <a:extLst>
              <a:ext uri="{FF2B5EF4-FFF2-40B4-BE49-F238E27FC236}">
                <a16:creationId xmlns:a16="http://schemas.microsoft.com/office/drawing/2014/main" id="{1158A90F-92D6-4F03-8819-199DBCBC9580}"/>
              </a:ext>
            </a:extLst>
          </p:cNvPr>
          <p:cNvSpPr>
            <a:spLocks noGrp="1"/>
          </p:cNvSpPr>
          <p:nvPr>
            <p:ph type="title"/>
          </p:nvPr>
        </p:nvSpPr>
        <p:spPr/>
        <p:txBody>
          <a:bodyPr>
            <a:normAutofit fontScale="90000"/>
          </a:bodyPr>
          <a:lstStyle/>
          <a:p>
            <a:r>
              <a:rPr lang="en-US" altLang="ja-JP" dirty="0"/>
              <a:t>trinket</a:t>
            </a:r>
            <a:r>
              <a:rPr kumimoji="1" lang="ja-JP" altLang="en-US" dirty="0"/>
              <a:t>でのプログラム実行</a:t>
            </a:r>
          </a:p>
        </p:txBody>
      </p:sp>
      <p:sp>
        <p:nvSpPr>
          <p:cNvPr id="4" name="スライド番号プレースホルダー 3">
            <a:extLst>
              <a:ext uri="{FF2B5EF4-FFF2-40B4-BE49-F238E27FC236}">
                <a16:creationId xmlns:a16="http://schemas.microsoft.com/office/drawing/2014/main" id="{A915B582-13F3-4F13-B0B0-2DF096846D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右中かっこ 6">
            <a:extLst>
              <a:ext uri="{FF2B5EF4-FFF2-40B4-BE49-F238E27FC236}">
                <a16:creationId xmlns:a16="http://schemas.microsoft.com/office/drawing/2014/main" id="{5CFE043C-DC4C-4062-B60C-FD394D4CC3EC}"/>
              </a:ext>
            </a:extLst>
          </p:cNvPr>
          <p:cNvSpPr/>
          <p:nvPr/>
        </p:nvSpPr>
        <p:spPr>
          <a:xfrm rot="5400000">
            <a:off x="2472981" y="3758073"/>
            <a:ext cx="218512" cy="24660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右中かっこ 7">
            <a:extLst>
              <a:ext uri="{FF2B5EF4-FFF2-40B4-BE49-F238E27FC236}">
                <a16:creationId xmlns:a16="http://schemas.microsoft.com/office/drawing/2014/main" id="{8854BCCF-7937-49F2-9FE6-C07FB349A19B}"/>
              </a:ext>
            </a:extLst>
          </p:cNvPr>
          <p:cNvSpPr/>
          <p:nvPr/>
        </p:nvSpPr>
        <p:spPr>
          <a:xfrm rot="5400000">
            <a:off x="4687849" y="4209624"/>
            <a:ext cx="170463" cy="16109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A96BD922-CC0B-412A-9DF4-A337A36CD975}"/>
              </a:ext>
            </a:extLst>
          </p:cNvPr>
          <p:cNvSpPr txBox="1"/>
          <p:nvPr/>
        </p:nvSpPr>
        <p:spPr>
          <a:xfrm>
            <a:off x="1476153" y="5070208"/>
            <a:ext cx="2339102" cy="83099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ソースコードの</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メイン画面</a:t>
            </a:r>
          </a:p>
        </p:txBody>
      </p:sp>
      <p:sp>
        <p:nvSpPr>
          <p:cNvPr id="10" name="テキスト ボックス 9">
            <a:extLst>
              <a:ext uri="{FF2B5EF4-FFF2-40B4-BE49-F238E27FC236}">
                <a16:creationId xmlns:a16="http://schemas.microsoft.com/office/drawing/2014/main" id="{902784C6-0936-4E5D-91AB-5FF9C54086F2}"/>
              </a:ext>
            </a:extLst>
          </p:cNvPr>
          <p:cNvSpPr txBox="1"/>
          <p:nvPr/>
        </p:nvSpPr>
        <p:spPr>
          <a:xfrm>
            <a:off x="4077673" y="5233854"/>
            <a:ext cx="141577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実行結果</a:t>
            </a:r>
          </a:p>
        </p:txBody>
      </p:sp>
      <p:sp>
        <p:nvSpPr>
          <p:cNvPr id="12" name="正方形/長方形 11">
            <a:extLst>
              <a:ext uri="{FF2B5EF4-FFF2-40B4-BE49-F238E27FC236}">
                <a16:creationId xmlns:a16="http://schemas.microsoft.com/office/drawing/2014/main" id="{F5672B9D-D768-2700-E6C1-AE4C965CF5F4}"/>
              </a:ext>
            </a:extLst>
          </p:cNvPr>
          <p:cNvSpPr/>
          <p:nvPr/>
        </p:nvSpPr>
        <p:spPr>
          <a:xfrm>
            <a:off x="2615459" y="2840145"/>
            <a:ext cx="670867" cy="4027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C23A46CF-BB57-F763-CA0A-379D4E7AEFB7}"/>
              </a:ext>
            </a:extLst>
          </p:cNvPr>
          <p:cNvSpPr txBox="1"/>
          <p:nvPr/>
        </p:nvSpPr>
        <p:spPr>
          <a:xfrm>
            <a:off x="3724509" y="2579865"/>
            <a:ext cx="274344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実行，</a:t>
            </a:r>
            <a:r>
              <a:rPr kumimoji="1" lang="en-US" altLang="ja-JP"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STOP</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ボタン</a:t>
            </a:r>
          </a:p>
        </p:txBody>
      </p:sp>
    </p:spTree>
    <p:extLst>
      <p:ext uri="{BB962C8B-B14F-4D97-AF65-F5344CB8AC3E}">
        <p14:creationId xmlns:p14="http://schemas.microsoft.com/office/powerpoint/2010/main" val="2217028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altLang="ja-JP" sz="4000" dirty="0"/>
              <a:t>12-1.for</a:t>
            </a:r>
            <a:r>
              <a:rPr lang="ja-JP" altLang="en-US" sz="4000" dirty="0"/>
              <a:t>による繰り返し</a:t>
            </a:r>
            <a:endParaRPr kumimoji="1" lang="ja-JP" altLang="en-US" sz="4000" dirty="0"/>
          </a:p>
        </p:txBody>
      </p:sp>
      <p:sp>
        <p:nvSpPr>
          <p:cNvPr id="3" name="サブタイトル 2"/>
          <p:cNvSpPr>
            <a:spLocks noGrp="1"/>
          </p:cNvSpPr>
          <p:nvPr>
            <p:ph type="subTitle"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117609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D7A77E-DAAB-1413-DAE9-3470148D2BD0}"/>
              </a:ext>
            </a:extLst>
          </p:cNvPr>
          <p:cNvSpPr>
            <a:spLocks noGrp="1"/>
          </p:cNvSpPr>
          <p:nvPr>
            <p:ph type="title"/>
          </p:nvPr>
        </p:nvSpPr>
        <p:spPr/>
        <p:txBody>
          <a:bodyPr>
            <a:normAutofit fontScale="90000"/>
          </a:bodyPr>
          <a:lstStyle/>
          <a:p>
            <a:r>
              <a:rPr kumimoji="1" lang="ja-JP" altLang="en-US" dirty="0"/>
              <a:t>タートルグラフィックス</a:t>
            </a:r>
          </a:p>
        </p:txBody>
      </p:sp>
      <p:sp>
        <p:nvSpPr>
          <p:cNvPr id="3" name="コンテンツ プレースホルダー 2">
            <a:extLst>
              <a:ext uri="{FF2B5EF4-FFF2-40B4-BE49-F238E27FC236}">
                <a16:creationId xmlns:a16="http://schemas.microsoft.com/office/drawing/2014/main" id="{52EA5173-DBF6-2E24-2F25-0E7E1C3247E0}"/>
              </a:ext>
            </a:extLst>
          </p:cNvPr>
          <p:cNvSpPr>
            <a:spLocks noGrp="1"/>
          </p:cNvSpPr>
          <p:nvPr>
            <p:ph idx="1"/>
          </p:nvPr>
        </p:nvSpPr>
        <p:spPr>
          <a:xfrm>
            <a:off x="321845" y="846252"/>
            <a:ext cx="8461208" cy="5836719"/>
          </a:xfrm>
        </p:spPr>
        <p:txBody>
          <a:bodyPr>
            <a:normAutofit/>
          </a:bodyPr>
          <a:lstStyle/>
          <a:p>
            <a:pPr marL="0" indent="0">
              <a:buNone/>
            </a:pPr>
            <a:r>
              <a:rPr kumimoji="1" lang="ja-JP" altLang="en-US" sz="2400" dirty="0"/>
              <a:t>カーソルを使って絵を描く</a:t>
            </a:r>
            <a:endParaRPr lang="en-US" altLang="ja-JP" sz="2400" dirty="0"/>
          </a:p>
          <a:p>
            <a:r>
              <a:rPr lang="ja-JP" altLang="en-US" sz="2400" b="1" dirty="0"/>
              <a:t>タートルグラフィックス</a:t>
            </a:r>
            <a:r>
              <a:rPr lang="ja-JP" altLang="en-US" sz="2400" dirty="0"/>
              <a:t>を用いた演習により，</a:t>
            </a:r>
            <a:r>
              <a:rPr lang="ja-JP" altLang="en-US" sz="2400" b="1" dirty="0"/>
              <a:t>プログラムによって図形を描画</a:t>
            </a:r>
            <a:r>
              <a:rPr lang="ja-JP" altLang="en-US" sz="2400" dirty="0"/>
              <a:t>する． それを通して，プログラムの</a:t>
            </a:r>
            <a:r>
              <a:rPr lang="ja-JP" altLang="en-US" sz="2400" b="1" dirty="0"/>
              <a:t>動作を視覚的に理解</a:t>
            </a:r>
            <a:endParaRPr lang="en-US" altLang="ja-JP" sz="2400" b="1" dirty="0"/>
          </a:p>
          <a:p>
            <a:r>
              <a:rPr lang="ja-JP" altLang="en-US" sz="2400" dirty="0"/>
              <a:t>論理的思考力や課題解決力の向上にもつながる</a:t>
            </a: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ja-JP" altLang="en-US" sz="2400" b="1" dirty="0"/>
          </a:p>
        </p:txBody>
      </p:sp>
      <p:sp>
        <p:nvSpPr>
          <p:cNvPr id="4" name="スライド番号プレースホルダー 3">
            <a:extLst>
              <a:ext uri="{FF2B5EF4-FFF2-40B4-BE49-F238E27FC236}">
                <a16:creationId xmlns:a16="http://schemas.microsoft.com/office/drawing/2014/main" id="{24522B42-52AF-D0AE-19E0-30F31420573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7" name="図 6">
            <a:extLst>
              <a:ext uri="{FF2B5EF4-FFF2-40B4-BE49-F238E27FC236}">
                <a16:creationId xmlns:a16="http://schemas.microsoft.com/office/drawing/2014/main" id="{F20BF10A-7077-A044-8A01-C50D1821EE9E}"/>
              </a:ext>
            </a:extLst>
          </p:cNvPr>
          <p:cNvPicPr>
            <a:picLocks noChangeAspect="1"/>
          </p:cNvPicPr>
          <p:nvPr/>
        </p:nvPicPr>
        <p:blipFill>
          <a:blip r:embed="rId3"/>
          <a:stretch>
            <a:fillRect/>
          </a:stretch>
        </p:blipFill>
        <p:spPr>
          <a:xfrm>
            <a:off x="360947" y="4097809"/>
            <a:ext cx="4768456" cy="1372738"/>
          </a:xfrm>
          <a:prstGeom prst="rect">
            <a:avLst/>
          </a:prstGeom>
        </p:spPr>
      </p:pic>
      <p:pic>
        <p:nvPicPr>
          <p:cNvPr id="9" name="図 8">
            <a:extLst>
              <a:ext uri="{FF2B5EF4-FFF2-40B4-BE49-F238E27FC236}">
                <a16:creationId xmlns:a16="http://schemas.microsoft.com/office/drawing/2014/main" id="{72867005-06D9-5668-E59E-F7137E5A70FB}"/>
              </a:ext>
            </a:extLst>
          </p:cNvPr>
          <p:cNvPicPr>
            <a:picLocks noChangeAspect="1"/>
          </p:cNvPicPr>
          <p:nvPr/>
        </p:nvPicPr>
        <p:blipFill>
          <a:blip r:embed="rId4"/>
          <a:stretch>
            <a:fillRect/>
          </a:stretch>
        </p:blipFill>
        <p:spPr>
          <a:xfrm>
            <a:off x="5432277" y="3653525"/>
            <a:ext cx="3061210" cy="2192419"/>
          </a:xfrm>
          <a:prstGeom prst="rect">
            <a:avLst/>
          </a:prstGeom>
        </p:spPr>
      </p:pic>
      <p:sp>
        <p:nvSpPr>
          <p:cNvPr id="10" name="テキスト ボックス 9">
            <a:extLst>
              <a:ext uri="{FF2B5EF4-FFF2-40B4-BE49-F238E27FC236}">
                <a16:creationId xmlns:a16="http://schemas.microsoft.com/office/drawing/2014/main" id="{BDDE0297-29E6-0BDA-76E9-66415A2F0D03}"/>
              </a:ext>
            </a:extLst>
          </p:cNvPr>
          <p:cNvSpPr txBox="1"/>
          <p:nvPr/>
        </p:nvSpPr>
        <p:spPr>
          <a:xfrm>
            <a:off x="5821372" y="5472745"/>
            <a:ext cx="306906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a:t>
            </a: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０</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0)</a:t>
            </a:r>
            <a:endParaRPr kumimoji="0" lang="ja-JP" altLang="en-US" sz="24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26BEDD02-5E15-0294-768F-613B1685E173}"/>
              </a:ext>
            </a:extLst>
          </p:cNvPr>
          <p:cNvSpPr txBox="1"/>
          <p:nvPr/>
        </p:nvSpPr>
        <p:spPr>
          <a:xfrm>
            <a:off x="5821371" y="3653525"/>
            <a:ext cx="3069065"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a:t>
            </a:r>
            <a:r>
              <a:rPr kumimoji="0" lang="ja-JP" altLang="en-US"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０</a:t>
            </a: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 100)</a:t>
            </a:r>
            <a:endParaRPr kumimoji="0" lang="ja-JP" altLang="en-US" sz="24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5CAD6B46-D400-1605-56C3-620E1EB8C15F}"/>
              </a:ext>
            </a:extLst>
          </p:cNvPr>
          <p:cNvSpPr txBox="1"/>
          <p:nvPr/>
        </p:nvSpPr>
        <p:spPr>
          <a:xfrm>
            <a:off x="7222726" y="5539439"/>
            <a:ext cx="182988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srgbClr val="5B9BD5"/>
                </a:solidFill>
                <a:effectLst/>
                <a:uLnTx/>
                <a:uFillTx/>
                <a:latin typeface="メイリオ" panose="020B0604030504040204" pitchFamily="50" charset="-128"/>
                <a:ea typeface="メイリオ" panose="020B0604030504040204" pitchFamily="50" charset="-128"/>
                <a:cs typeface="+mn-cs"/>
              </a:rPr>
              <a:t>(100, 0)</a:t>
            </a:r>
            <a:endParaRPr kumimoji="0" lang="ja-JP" altLang="en-US" sz="2400" b="0" i="0" u="none" strike="noStrike" kern="1200" cap="none" spc="0" normalizeH="0" baseline="0" noProof="0" dirty="0">
              <a:ln>
                <a:noFill/>
              </a:ln>
              <a:solidFill>
                <a:srgbClr val="5B9BD5"/>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553E7F2B-4588-20AA-09E0-F8A028D20B57}"/>
              </a:ext>
            </a:extLst>
          </p:cNvPr>
          <p:cNvSpPr txBox="1"/>
          <p:nvPr/>
        </p:nvSpPr>
        <p:spPr>
          <a:xfrm>
            <a:off x="739043" y="5470547"/>
            <a:ext cx="468947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タートルグラフィックスの機能をインポートする「import turtle」が必要</a:t>
            </a:r>
          </a:p>
        </p:txBody>
      </p:sp>
    </p:spTree>
    <p:extLst>
      <p:ext uri="{BB962C8B-B14F-4D97-AF65-F5344CB8AC3E}">
        <p14:creationId xmlns:p14="http://schemas.microsoft.com/office/powerpoint/2010/main" val="8219027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877</TotalTime>
  <Words>5032</Words>
  <Application>Microsoft Office PowerPoint</Application>
  <PresentationFormat>画面に合わせる (4:3)</PresentationFormat>
  <Paragraphs>562</Paragraphs>
  <Slides>59</Slides>
  <Notes>59</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59</vt:i4>
      </vt:variant>
    </vt:vector>
  </HeadingPairs>
  <TitlesOfParts>
    <vt:vector size="70" baseType="lpstr">
      <vt:lpstr>ＭＳ ゴシック</vt:lpstr>
      <vt:lpstr>Söhne</vt:lpstr>
      <vt:lpstr>メイリオ</vt:lpstr>
      <vt:lpstr>游ゴシック</vt:lpstr>
      <vt:lpstr>Abadi</vt:lpstr>
      <vt:lpstr>Arial</vt:lpstr>
      <vt:lpstr>Calibri</vt:lpstr>
      <vt:lpstr>Segoe UI</vt:lpstr>
      <vt:lpstr>Times New Roman</vt:lpstr>
      <vt:lpstr>Office テーマ</vt:lpstr>
      <vt:lpstr>1_Office テーマ</vt:lpstr>
      <vt:lpstr>cs-12.変数，入力と出力，関数 </vt:lpstr>
      <vt:lpstr>PowerPoint プレゼンテーション</vt:lpstr>
      <vt:lpstr>アウトライン</vt:lpstr>
      <vt:lpstr>プログラミング</vt:lpstr>
      <vt:lpstr>プログラミングの楽しさと達成感</vt:lpstr>
      <vt:lpstr>trinket</vt:lpstr>
      <vt:lpstr>trinketでのプログラム実行</vt:lpstr>
      <vt:lpstr>12-1.forによる繰り返し</vt:lpstr>
      <vt:lpstr>タートルグラフィックス</vt:lpstr>
      <vt:lpstr>タートルグラフィックス入門</vt:lpstr>
      <vt:lpstr>PowerPoint プレゼンテーション</vt:lpstr>
      <vt:lpstr>演習１ forによる繰り返し</vt:lpstr>
      <vt:lpstr>PowerPoint プレゼンテーション</vt:lpstr>
      <vt:lpstr>PowerPoint プレゼンテーション</vt:lpstr>
      <vt:lpstr>まとめ</vt:lpstr>
      <vt:lpstr>12-2.条件分岐のステップ実行</vt:lpstr>
      <vt:lpstr>ステップ実行</vt:lpstr>
      <vt:lpstr>条件分岐のPythonプログラム</vt:lpstr>
      <vt:lpstr>Python Tutor</vt:lpstr>
      <vt:lpstr>Trinket（Pythonなどを実行できるオンライン学習環境）とPython Tutorの特徴と使い分け</vt:lpstr>
      <vt:lpstr>Python Tutorの使用方法</vt:lpstr>
      <vt:lpstr>Python Tutorの編集画面</vt:lpstr>
      <vt:lpstr>Python Tutorでのプログラム実行</vt:lpstr>
      <vt:lpstr>Python Tutorでのプログラム実行手順</vt:lpstr>
      <vt:lpstr>Python Tutor使用上の注意点①</vt:lpstr>
      <vt:lpstr>Python Tutor使用上の注意点②</vt:lpstr>
      <vt:lpstr>演習２ 条件分岐のステップ実行</vt:lpstr>
      <vt:lpstr>ステップ実行により確認できること</vt:lpstr>
      <vt:lpstr>Python Tutorの起動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ステップ実行 まとめ</vt:lpstr>
      <vt:lpstr>12-3.入力と出力</vt:lpstr>
      <vt:lpstr>入力と出力</vt:lpstr>
      <vt:lpstr>演習３ inputによる入力とprintによる出力</vt:lpstr>
      <vt:lpstr>PowerPoint プレゼンテーション</vt:lpstr>
      <vt:lpstr>PowerPoint プレゼンテーション</vt:lpstr>
      <vt:lpstr>12-4.式の抽象化と関数</vt:lpstr>
      <vt:lpstr>プログラミングの本質を考える</vt:lpstr>
      <vt:lpstr>プログラミングでの抽象化</vt:lpstr>
      <vt:lpstr>抽象化：複雑さを単純化する技術</vt:lpstr>
      <vt:lpstr>プログラミングにおける抽象化</vt:lpstr>
      <vt:lpstr>関数による抽象化</vt:lpstr>
      <vt:lpstr>関数による抽象化：プログラムの再利用性と 可読性の向上</vt:lpstr>
      <vt:lpstr>関数による抽象化：プログラムの再利用性と 可読性の向上</vt:lpstr>
      <vt:lpstr>抽象化の重要性：40ページの問いかけへの詳細な回答</vt:lpstr>
      <vt:lpstr>12-5.関数定義，def</vt:lpstr>
      <vt:lpstr>関数定義</vt:lpstr>
      <vt:lpstr>式の抽象化と関数</vt:lpstr>
      <vt:lpstr>演習４</vt:lpstr>
      <vt:lpstr>PowerPoint プレゼンテーション</vt:lpstr>
      <vt:lpstr>全体まとめ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コンピューターサイエンス</dc:title>
  <dc:creator>kunihiko</dc:creator>
  <cp:lastModifiedBy>金子　邦彦</cp:lastModifiedBy>
  <cp:revision>68</cp:revision>
  <dcterms:created xsi:type="dcterms:W3CDTF">2020-06-03T12:20:31Z</dcterms:created>
  <dcterms:modified xsi:type="dcterms:W3CDTF">2025-05-23T06:49:36Z</dcterms:modified>
</cp:coreProperties>
</file>