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544" r:id="rId2"/>
    <p:sldId id="1750" r:id="rId3"/>
    <p:sldId id="696" r:id="rId4"/>
    <p:sldId id="1365" r:id="rId5"/>
    <p:sldId id="1378" r:id="rId6"/>
    <p:sldId id="823" r:id="rId7"/>
    <p:sldId id="974" r:id="rId8"/>
    <p:sldId id="1774" r:id="rId9"/>
    <p:sldId id="1894" r:id="rId10"/>
    <p:sldId id="1776" r:id="rId11"/>
    <p:sldId id="1354" r:id="rId12"/>
    <p:sldId id="1777" r:id="rId13"/>
    <p:sldId id="1780" r:id="rId14"/>
    <p:sldId id="1778" r:id="rId15"/>
    <p:sldId id="1771" r:id="rId16"/>
    <p:sldId id="1783" r:id="rId17"/>
    <p:sldId id="1786" r:id="rId18"/>
    <p:sldId id="1787" r:id="rId19"/>
    <p:sldId id="1785" r:id="rId20"/>
    <p:sldId id="681" r:id="rId21"/>
    <p:sldId id="898" r:id="rId22"/>
    <p:sldId id="1751" r:id="rId23"/>
    <p:sldId id="1752" r:id="rId24"/>
    <p:sldId id="1753" r:id="rId25"/>
    <p:sldId id="1754" r:id="rId26"/>
    <p:sldId id="1755" r:id="rId27"/>
    <p:sldId id="1348" r:id="rId28"/>
    <p:sldId id="842" r:id="rId29"/>
    <p:sldId id="965" r:id="rId30"/>
    <p:sldId id="1761" r:id="rId31"/>
    <p:sldId id="954" r:id="rId32"/>
    <p:sldId id="1812" r:id="rId33"/>
    <p:sldId id="956" r:id="rId34"/>
    <p:sldId id="1762" r:id="rId35"/>
    <p:sldId id="1767" r:id="rId36"/>
    <p:sldId id="1763" r:id="rId37"/>
    <p:sldId id="294" r:id="rId38"/>
    <p:sldId id="1764" r:id="rId39"/>
    <p:sldId id="1810" r:id="rId40"/>
    <p:sldId id="1766" r:id="rId41"/>
    <p:sldId id="1789" r:id="rId42"/>
    <p:sldId id="1790" r:id="rId43"/>
    <p:sldId id="1791" r:id="rId44"/>
    <p:sldId id="1794" r:id="rId45"/>
    <p:sldId id="1795" r:id="rId46"/>
    <p:sldId id="1792" r:id="rId47"/>
    <p:sldId id="1793" r:id="rId48"/>
    <p:sldId id="1765" r:id="rId49"/>
    <p:sldId id="1768" r:id="rId5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51" d="100"/>
          <a:sy n="51" d="100"/>
        </p:scale>
        <p:origin x="48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要約：cs-11. 式と変数，条件分岐，リストとその操作，繰り返し処理 （コンピューターサイエンス） URL: https://www.kkaneko.jp/cc/cs/index.html 金子邦彦。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要約：式の実行結果 式 の実行結果として， 値が得られる プログラム 実行結果。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要約：変数への代入 プログラムで，「 x = 100 」のように書くと， x の値が 100 に変化 する プログラム 実行結果。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要約：式の中に変数を含めることができる プログラム 実行結果。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 err="1"/>
              <a:t>要約：式と変数の</a:t>
            </a:r>
            <a:r>
              <a:rPr dirty="0"/>
              <a:t> Python） </a:t>
            </a:r>
            <a:r>
              <a:rPr dirty="0" err="1"/>
              <a:t>プログラム</a:t>
            </a:r>
            <a:r>
              <a:rPr dirty="0"/>
              <a:t> </a:t>
            </a:r>
            <a:r>
              <a:rPr dirty="0" err="1"/>
              <a:t>変数</a:t>
            </a:r>
            <a:r>
              <a:rPr dirty="0"/>
              <a:t> x, y に 100 </a:t>
            </a:r>
            <a:r>
              <a:rPr dirty="0" err="1"/>
              <a:t>を足して表示</a:t>
            </a:r>
            <a:r>
              <a:rPr dirty="0"/>
              <a:t> x に 100 </a:t>
            </a:r>
            <a:r>
              <a:rPr dirty="0" err="1"/>
              <a:t>を足す</a:t>
            </a:r>
            <a:r>
              <a:rPr dirty="0"/>
              <a:t> x = 100 y = 200 x = x + 100 y = y + 100 print("x =", x) print("y =", y) y に 100 </a:t>
            </a:r>
            <a:r>
              <a:rPr dirty="0" err="1"/>
              <a:t>を足す</a:t>
            </a:r>
            <a:r>
              <a:rPr dirty="0"/>
              <a:t> print </a:t>
            </a:r>
            <a:r>
              <a:rPr dirty="0" err="1"/>
              <a:t>は，メッセージ（文字</a:t>
            </a:r>
            <a:r>
              <a:rPr dirty="0"/>
              <a:t> </a:t>
            </a:r>
            <a:r>
              <a:rPr dirty="0" err="1"/>
              <a:t>列）や変数の値を表示</a:t>
            </a:r>
            <a:r>
              <a:rPr dirty="0"/>
              <a:t> </a:t>
            </a:r>
            <a:r>
              <a:rPr dirty="0" err="1"/>
              <a:t>実行結果</a:t>
            </a:r>
            <a:r>
              <a:rPr dirty="0"/>
              <a:t>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要約：演習１ 変数 x, y を使って計算 ページ１２～１７ 【 トピックス 】 trinket の利用 式と変数 確認クイズに自主的に挑戦。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要約：① trinket の次のページを開く https://trinket.io/library/trinkets/1e41｜4fec80 ② 実行結果が，次のように表示されることを確認。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要約：③ 確認クイズ x, y を ２倍する プログラムはどちらが正しいであるか？ なお，掛け算には「 * 」を使う． 正解だと思う方を，自分でコンピュータに入れて，正しいか を確かめてせよ x = 100 y = 200 x = x * 2 y = y * 2 print("x =", x) print("y =", y) x = 100 y = 200 2 * x = x 2 * y = y print("x =", x) print("y =", y)。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要約：④ 確認クイズ x, y の値を 半分にする プログラムはどちらが正しいであるか？ なお，割り算には「 / 」を使う． 正解だと思う方を，自分でコンピュータに入れて，正しいか を確かめてせよ x = 100 y = 200 x = 2 y = 2 print("x =", x) print("y =", y) x = 100 y = 200 x = x / 2 y = y / 2 print("x =", x) print("y =", y)。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要約：⑤ 確認クイズ x と y を足した値を新しい x の値にする プログラムはどちらが正しいであるか？ 正解だと思う方を，自分でコンピュータに入れて，正しいか を確かめてせよ x = 100 y = 200 x = x + y print("x =", x) print("y =", y) x = 100 y = 200 x + y print("x =", x) print("y =", y)。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要約：答え合わせ ③ ④ ⑤。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要約：①式と変数 ：変数は，値を保存し参照する仕組み。計算に利用。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要約：11-2. 条件分岐。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20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010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要約：条件分岐 条件分岐 では， 変数や式の値 によって 結果が変わる などの判断を行う   age の値が 11 以下     → 500   12 以上     → 1800  条件式は「 age &lt;= 11 」のようになる。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 err="1"/>
              <a:t>要約：条件分岐の</a:t>
            </a:r>
            <a:r>
              <a:rPr dirty="0"/>
              <a:t> Python） </a:t>
            </a:r>
            <a:r>
              <a:rPr dirty="0" err="1"/>
              <a:t>プログラム</a:t>
            </a:r>
            <a:r>
              <a:rPr dirty="0"/>
              <a:t>   age </a:t>
            </a:r>
            <a:r>
              <a:rPr dirty="0" err="1"/>
              <a:t>の値が</a:t>
            </a:r>
            <a:r>
              <a:rPr dirty="0"/>
              <a:t> 11 </a:t>
            </a:r>
            <a:r>
              <a:rPr dirty="0" err="1"/>
              <a:t>以下</a:t>
            </a:r>
            <a:r>
              <a:rPr dirty="0"/>
              <a:t>     → 500   12 </a:t>
            </a:r>
            <a:r>
              <a:rPr dirty="0" err="1"/>
              <a:t>以上</a:t>
            </a:r>
            <a:r>
              <a:rPr dirty="0"/>
              <a:t>     → 1800  </a:t>
            </a:r>
            <a:r>
              <a:rPr dirty="0" err="1"/>
              <a:t>条件式は</a:t>
            </a:r>
            <a:r>
              <a:rPr dirty="0"/>
              <a:t>「 age &lt;= 11 」</a:t>
            </a:r>
            <a:r>
              <a:rPr dirty="0" err="1"/>
              <a:t>のようになる</a:t>
            </a:r>
            <a:r>
              <a:rPr dirty="0"/>
              <a:t> age = 18 if age &lt;= 11 : print(500) else: print(1800)。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要約：演習２ 条件分岐， if ， else 資料： 21 ～ 23 【 トピックス 】 条件分岐 if else。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要約：① trinket の次のページを開く https://trinket.io/python/0fd59392c8 ② 実行する。 1800 が表示されることを確認。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要約：③ 「 age = 18 」を「 age = 10 」に書き替える ④ 実行する。 500 が表示される ことを確認 ⑤ age の値が 8, 9, 10, 11 のときは 500 になり、 12, 13, 14, 15 のときは 1800 になることを確認。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 err="1"/>
              <a:t>要約：条件分岐</a:t>
            </a:r>
            <a:r>
              <a:rPr dirty="0"/>
              <a:t>　</a:t>
            </a:r>
            <a:r>
              <a:rPr dirty="0" err="1"/>
              <a:t>まとめ</a:t>
            </a:r>
            <a:r>
              <a:rPr dirty="0"/>
              <a:t> </a:t>
            </a:r>
            <a:r>
              <a:rPr dirty="0" err="1"/>
              <a:t>条件分岐</a:t>
            </a:r>
            <a:r>
              <a:rPr dirty="0"/>
              <a:t> </a:t>
            </a:r>
            <a:r>
              <a:rPr dirty="0" err="1"/>
              <a:t>は、特定の条件に基づいて、異なる結果を得ることを可能にする</a:t>
            </a:r>
            <a:r>
              <a:rPr dirty="0"/>
              <a:t> Python） の </a:t>
            </a:r>
            <a:r>
              <a:rPr dirty="0" err="1"/>
              <a:t>条件分岐</a:t>
            </a:r>
            <a:r>
              <a:rPr dirty="0"/>
              <a:t> </a:t>
            </a:r>
            <a:r>
              <a:rPr dirty="0" err="1"/>
              <a:t>では</a:t>
            </a:r>
            <a:r>
              <a:rPr dirty="0"/>
              <a:t>、 if, else </a:t>
            </a:r>
            <a:r>
              <a:rPr dirty="0" err="1"/>
              <a:t>などのキーワードを使用</a:t>
            </a:r>
            <a:r>
              <a:rPr dirty="0"/>
              <a:t> </a:t>
            </a:r>
            <a:r>
              <a:rPr dirty="0" err="1"/>
              <a:t>ある映画館で</a:t>
            </a:r>
            <a:r>
              <a:rPr dirty="0"/>
              <a:t>、 11 </a:t>
            </a:r>
            <a:r>
              <a:rPr dirty="0" err="1"/>
              <a:t>歳以下のチケットと</a:t>
            </a:r>
            <a:r>
              <a:rPr dirty="0"/>
              <a:t>， 12 </a:t>
            </a:r>
            <a:r>
              <a:rPr dirty="0" err="1"/>
              <a:t>歳以上のチケットで値段の</a:t>
            </a:r>
            <a:r>
              <a:rPr dirty="0"/>
              <a:t> </a:t>
            </a:r>
            <a:r>
              <a:rPr dirty="0" err="1"/>
              <a:t>違いがあるとき、条件分岐を使用して、チケット料金を算出できる</a:t>
            </a:r>
            <a:r>
              <a:rPr dirty="0"/>
              <a:t> age = 18 if age &lt;= 11 : print(500) else: print(1800) age &lt;= 11 </a:t>
            </a:r>
            <a:r>
              <a:rPr dirty="0" err="1"/>
              <a:t>のときは</a:t>
            </a:r>
            <a:r>
              <a:rPr dirty="0"/>
              <a:t>、 print(500) </a:t>
            </a:r>
            <a:r>
              <a:rPr dirty="0" err="1"/>
              <a:t>が実行される</a:t>
            </a:r>
            <a:r>
              <a:rPr dirty="0"/>
              <a:t> </a:t>
            </a:r>
            <a:r>
              <a:rPr dirty="0" err="1"/>
              <a:t>そうでないときは</a:t>
            </a:r>
            <a:r>
              <a:rPr dirty="0"/>
              <a:t>、 print(1800) </a:t>
            </a:r>
            <a:r>
              <a:rPr dirty="0" err="1"/>
              <a:t>が実行される</a:t>
            </a:r>
            <a:r>
              <a:rPr dirty="0"/>
              <a:t>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要約：11-3. 演習問題。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27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359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要約：条件分岐 次のプログラムを作成 ① weight と料金の関係は次の通り  weight の値が  100 以下 → 0 100 より大きい     → 1000 ② weight = 80 に設定してテスト実行。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要約：正解の例 trinket のページ https://trinket.io/python/62f74d3bfc。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要約：アウトライン 式と計算 条件分岐 演習問題 リストと繰り返し。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要約：11-4. リストと繰り返し。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30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536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 err="1"/>
              <a:t>要約：Python</a:t>
            </a:r>
            <a:r>
              <a:rPr dirty="0"/>
              <a:t>） </a:t>
            </a:r>
            <a:r>
              <a:rPr dirty="0" err="1"/>
              <a:t>のリスト</a:t>
            </a:r>
            <a:r>
              <a:rPr dirty="0"/>
              <a:t> </a:t>
            </a:r>
            <a:r>
              <a:rPr dirty="0" err="1"/>
              <a:t>リスト</a:t>
            </a:r>
            <a:r>
              <a:rPr dirty="0"/>
              <a:t> は， </a:t>
            </a:r>
            <a:r>
              <a:rPr dirty="0" err="1"/>
              <a:t>複数の要素</a:t>
            </a:r>
            <a:r>
              <a:rPr dirty="0"/>
              <a:t> を </a:t>
            </a:r>
            <a:r>
              <a:rPr dirty="0" err="1"/>
              <a:t>順序付けて保持</a:t>
            </a:r>
            <a:r>
              <a:rPr dirty="0"/>
              <a:t> </a:t>
            </a:r>
            <a:r>
              <a:rPr dirty="0" err="1"/>
              <a:t>できる</a:t>
            </a:r>
            <a:r>
              <a:rPr dirty="0"/>
              <a:t> </a:t>
            </a:r>
            <a:r>
              <a:rPr dirty="0" err="1"/>
              <a:t>リストの要素には順序を持ち</a:t>
            </a:r>
            <a:r>
              <a:rPr dirty="0"/>
              <a:t>、 </a:t>
            </a:r>
            <a:r>
              <a:rPr dirty="0" err="1"/>
              <a:t>順序の番号</a:t>
            </a:r>
            <a:r>
              <a:rPr dirty="0"/>
              <a:t> は ０から開始 </a:t>
            </a:r>
            <a:r>
              <a:rPr dirty="0" err="1"/>
              <a:t>する</a:t>
            </a:r>
            <a:r>
              <a:rPr dirty="0"/>
              <a:t> </a:t>
            </a:r>
            <a:r>
              <a:rPr dirty="0" err="1"/>
              <a:t>リストの要素は変更可能</a:t>
            </a:r>
            <a:r>
              <a:rPr dirty="0"/>
              <a:t>（ </a:t>
            </a:r>
            <a:r>
              <a:rPr dirty="0" err="1"/>
              <a:t>新しい要素の挿入</a:t>
            </a:r>
            <a:r>
              <a:rPr dirty="0"/>
              <a:t> ， </a:t>
            </a:r>
            <a:r>
              <a:rPr dirty="0" err="1"/>
              <a:t>既存の要素の削除</a:t>
            </a:r>
            <a:r>
              <a:rPr dirty="0"/>
              <a:t> </a:t>
            </a:r>
            <a:r>
              <a:rPr dirty="0" err="1"/>
              <a:t>が可能</a:t>
            </a:r>
            <a:r>
              <a:rPr dirty="0"/>
              <a:t>） 4  </a:t>
            </a:r>
            <a:r>
              <a:rPr dirty="0" err="1"/>
              <a:t>を末尾に挿入</a:t>
            </a:r>
            <a:r>
              <a:rPr dirty="0"/>
              <a:t> 8  </a:t>
            </a:r>
            <a:r>
              <a:rPr dirty="0" err="1"/>
              <a:t>の削除</a:t>
            </a:r>
            <a:r>
              <a:rPr dirty="0"/>
              <a:t>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要約：リストと繰り返し リスト と 繰り返し は密接に関連 リスト の 各要素 に対して 同じ操作を行う場合 、 繰り返し処理 を使用すると効率的。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要約：演習３． リストと繰り返し， for 資料： 31 ～ 38 【 トピックス 】 リスト 繰り返し for。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要約：① trinket の次のページを開く https://trinket.io/python/88a728c3cb ② 実行する。 30, 31 が表示 されることを確認 ③ 8 月や 9 月について表示できるように、プログラムを変更し実行してみる １． 月の日数 6  月は 30 日まである． 7  月は 31 日まである．  ※ うるう年のことは考えないことにする。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要約：リストの 組み立て ６番の要素、７番の要素の表示。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要約：① trinket の次のページを開く https://trinket.io/python/cc2c13d793 ② 実行する。 結果が５つ表示 されることを確認 ２． 計算の繰り返し。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要約：リストの 組み立て 「 y[ i ] = x[ i ] * 1.1 」を  i  の値を変えながら 5 回繰り返す。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要約：① trinket の次のページを開く https://trinket.io/python/e27702ef75 ② 実行する。 結果が表示 されることを確認 ３． 重力と落下距離 物体を落とすと 9.8 × ( 時間 ) 2 ÷ 2  の分，落ちていく． 空気抵抗は無視する． （この式は，等加速度運動の式）。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要約：① trinket の次のページを開く https://trinket.io/python/f33df42c8d ② 実行する。 結果が表示 されることを確認 ４． リストの組み立て，要素の挿入と削除 x = [15, 8, 6, 32 ,23] print(x) x.append(4) print(x) x.remove(8) print(x)。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要約：プログラミング プログラミング は 人間の力を増幅 し、私たちができることを大幅に広げる プログラミング は さまざまな分野で活用されている シミュレーション： 複雑な現象をモデル化し、予測や分析を行いる 大量データ処理：データの収集、加工、分析 AI（人工知能） システムの開発 Web サイト，アプリケーションなどのソフトウェア プログラミングはクリエイティブな行為 さまざまな 作業を自動化 したいとき、 問題解決 したいときにも役立つ。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要約：リストのプログラム例。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 err="1"/>
              <a:t>要約：for</a:t>
            </a:r>
            <a:r>
              <a:rPr dirty="0"/>
              <a:t> </a:t>
            </a:r>
            <a:r>
              <a:rPr dirty="0" err="1"/>
              <a:t>による繰り返し</a:t>
            </a:r>
            <a:r>
              <a:rPr dirty="0"/>
              <a:t> Python）  の  for </a:t>
            </a:r>
            <a:r>
              <a:rPr dirty="0" err="1"/>
              <a:t>ループ</a:t>
            </a:r>
            <a:r>
              <a:rPr dirty="0"/>
              <a:t> は、 </a:t>
            </a:r>
            <a:r>
              <a:rPr dirty="0" err="1"/>
              <a:t>指定された範囲</a:t>
            </a:r>
            <a:r>
              <a:rPr dirty="0"/>
              <a:t> </a:t>
            </a:r>
            <a:r>
              <a:rPr dirty="0" err="1"/>
              <a:t>に対して</a:t>
            </a:r>
            <a:r>
              <a:rPr dirty="0"/>
              <a:t> </a:t>
            </a:r>
            <a:r>
              <a:rPr dirty="0" err="1"/>
              <a:t>繰り返し処理</a:t>
            </a:r>
            <a:r>
              <a:rPr dirty="0"/>
              <a:t> </a:t>
            </a:r>
            <a:r>
              <a:rPr dirty="0" err="1"/>
              <a:t>を行う</a:t>
            </a:r>
            <a:r>
              <a:rPr dirty="0"/>
              <a:t> 「 range(10) 」</a:t>
            </a:r>
            <a:r>
              <a:rPr dirty="0" err="1"/>
              <a:t>は，数の並び</a:t>
            </a:r>
            <a:r>
              <a:rPr dirty="0"/>
              <a:t> 0, 1, 2, 3, 4, 5, 6, 7, 8, 9 </a:t>
            </a:r>
            <a:r>
              <a:rPr dirty="0" err="1"/>
              <a:t>の意味</a:t>
            </a:r>
            <a:r>
              <a:rPr dirty="0"/>
              <a:t> 「 for </a:t>
            </a:r>
            <a:r>
              <a:rPr dirty="0" err="1"/>
              <a:t>i</a:t>
            </a:r>
            <a:r>
              <a:rPr dirty="0"/>
              <a:t> in range(10) 」</a:t>
            </a:r>
            <a:r>
              <a:rPr dirty="0" err="1"/>
              <a:t>の場合</a:t>
            </a:r>
            <a:r>
              <a:rPr dirty="0"/>
              <a:t>， </a:t>
            </a:r>
            <a:r>
              <a:rPr dirty="0" err="1"/>
              <a:t>i</a:t>
            </a:r>
            <a:r>
              <a:rPr dirty="0"/>
              <a:t>  </a:t>
            </a:r>
            <a:r>
              <a:rPr dirty="0" err="1"/>
              <a:t>の値</a:t>
            </a:r>
            <a:r>
              <a:rPr dirty="0"/>
              <a:t> は， 0, 1, 2, 3, 4, 5, 6, 7, 8, 9 </a:t>
            </a:r>
            <a:r>
              <a:rPr dirty="0" err="1"/>
              <a:t>と変化</a:t>
            </a:r>
            <a:r>
              <a:rPr dirty="0"/>
              <a:t> </a:t>
            </a:r>
            <a:r>
              <a:rPr dirty="0" err="1"/>
              <a:t>する</a:t>
            </a:r>
            <a:r>
              <a:rPr dirty="0"/>
              <a:t>． ループは，それぞれに対して１回ずつ実行される </a:t>
            </a:r>
            <a:r>
              <a:rPr dirty="0" err="1"/>
              <a:t>プログラム</a:t>
            </a:r>
            <a:r>
              <a:rPr dirty="0"/>
              <a:t> </a:t>
            </a:r>
            <a:r>
              <a:rPr dirty="0" err="1"/>
              <a:t>実行結果</a:t>
            </a:r>
            <a:r>
              <a:rPr dirty="0"/>
              <a:t>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要約：演習４． 繰り返しでの変数値の変化 ページ４０～４４ 【 トピックス 】 for による繰り返し for i in range(5) での i の値の変化 確認クイズに自主的に挑戦（アクティブラーニング）。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 err="1"/>
              <a:t>要約</a:t>
            </a:r>
            <a:r>
              <a:rPr dirty="0"/>
              <a:t>：① trinket </a:t>
            </a:r>
            <a:r>
              <a:rPr dirty="0" err="1"/>
              <a:t>の次のページを開く</a:t>
            </a:r>
            <a:r>
              <a:rPr dirty="0"/>
              <a:t> https://trinket.io/python/27f6ebe1da ② </a:t>
            </a:r>
            <a:r>
              <a:rPr dirty="0" err="1"/>
              <a:t>実行結果が，次のように表示されることを確認</a:t>
            </a:r>
            <a:r>
              <a:rPr dirty="0"/>
              <a:t> Python） で「 </a:t>
            </a:r>
            <a:r>
              <a:rPr dirty="0" err="1"/>
              <a:t>i</a:t>
            </a:r>
            <a:r>
              <a:rPr dirty="0"/>
              <a:t> * '&amp;' 」は， &amp; を </a:t>
            </a:r>
            <a:r>
              <a:rPr dirty="0" err="1"/>
              <a:t>i</a:t>
            </a:r>
            <a:r>
              <a:rPr dirty="0"/>
              <a:t>  個 </a:t>
            </a:r>
            <a:r>
              <a:rPr dirty="0" err="1"/>
              <a:t>の意味になる</a:t>
            </a:r>
            <a:r>
              <a:rPr dirty="0"/>
              <a:t>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要約：③ 確認クイズ &amp; を 9 個まで表示 したい（下図のように）ときは， どのようにプログラムを書き換えるか？ 自分でチャレンジ してせよ このプログラムを書き換える このような結果を得る。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要約：１ × ２ × ３ × ４ × ５の計算 ④ trinket の次のページを開く https://trinket.io/python/b7eb532453 ⑤ 実行する。１ × ２ × ３ × ４ × ５の計算が行われる． １２０が表示される。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要約：⑥ 確認クイズ １ × ２ × ３ × ４ × ５ × ６ × ７ × ８ を 表示 したい（下図のように）ときは，どのようにプログラムを書き換えるか？ 自分でチャレンジ してせよ このプログラムを書き換える このような結果を得る。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要約：答え合わせ ③ ⑥。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要約：全体まとめ 条件分岐 では、変数や式の値によって結果が変わるなどの 判断 を行う。 年齢（ age ）が 11 以下 であれば 500 を、それ以上であれば 1800 を出力するといった場合、 条件式 は「 age &lt;= 11 」となる。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 err="1"/>
              <a:t>要約</a:t>
            </a:r>
            <a:r>
              <a:rPr dirty="0"/>
              <a:t>：① </a:t>
            </a:r>
            <a:r>
              <a:rPr dirty="0" err="1"/>
              <a:t>変数、条件分岐、リスト、繰り返し</a:t>
            </a:r>
            <a:r>
              <a:rPr dirty="0"/>
              <a:t> </a:t>
            </a:r>
            <a:r>
              <a:rPr dirty="0" err="1"/>
              <a:t>を理解</a:t>
            </a:r>
            <a:r>
              <a:rPr dirty="0"/>
              <a:t>． Python） </a:t>
            </a:r>
            <a:r>
              <a:rPr dirty="0" err="1"/>
              <a:t>以外のプログラミング言語でも通用する知識</a:t>
            </a:r>
            <a:r>
              <a:rPr dirty="0"/>
              <a:t> </a:t>
            </a:r>
            <a:r>
              <a:rPr dirty="0" err="1"/>
              <a:t>の習得</a:t>
            </a:r>
            <a:r>
              <a:rPr dirty="0"/>
              <a:t>． </a:t>
            </a:r>
            <a:r>
              <a:rPr dirty="0" err="1"/>
              <a:t>論理的思考力を向上</a:t>
            </a:r>
            <a:r>
              <a:rPr dirty="0"/>
              <a:t>． </a:t>
            </a:r>
            <a:r>
              <a:rPr dirty="0" err="1"/>
              <a:t>達成感を獲得</a:t>
            </a:r>
            <a:r>
              <a:rPr dirty="0"/>
              <a:t> ② </a:t>
            </a:r>
            <a:r>
              <a:rPr dirty="0" err="1"/>
              <a:t>オンラインツール</a:t>
            </a:r>
            <a:r>
              <a:rPr dirty="0"/>
              <a:t> trinket </a:t>
            </a:r>
            <a:r>
              <a:rPr dirty="0" err="1"/>
              <a:t>を活用した実践的なスキル</a:t>
            </a:r>
            <a:r>
              <a:rPr dirty="0"/>
              <a:t> ． </a:t>
            </a:r>
            <a:r>
              <a:rPr dirty="0" err="1"/>
              <a:t>自分でプログラムを書き換えて</a:t>
            </a:r>
            <a:r>
              <a:rPr dirty="0"/>
              <a:t> ，</a:t>
            </a:r>
            <a:r>
              <a:rPr dirty="0" err="1"/>
              <a:t>間違いがあったときは</a:t>
            </a:r>
            <a:r>
              <a:rPr dirty="0"/>
              <a:t> </a:t>
            </a:r>
            <a:r>
              <a:rPr dirty="0" err="1"/>
              <a:t>自分で対処する</a:t>
            </a:r>
            <a:r>
              <a:rPr dirty="0"/>
              <a:t> ． </a:t>
            </a:r>
            <a:r>
              <a:rPr dirty="0" err="1"/>
              <a:t>自主性向上，プログラミングスキル向上</a:t>
            </a:r>
            <a:r>
              <a:rPr dirty="0"/>
              <a:t> ③ </a:t>
            </a:r>
            <a:r>
              <a:rPr dirty="0" err="1"/>
              <a:t>コンピューターの動作原理やアプリケーションの仕組みを理解</a:t>
            </a:r>
            <a:r>
              <a:rPr dirty="0"/>
              <a:t>． </a:t>
            </a:r>
            <a:r>
              <a:rPr dirty="0" err="1"/>
              <a:t>コンピュータとプログラミングの幅広い可能性</a:t>
            </a:r>
            <a:r>
              <a:rPr dirty="0"/>
              <a:t> </a:t>
            </a:r>
            <a:r>
              <a:rPr dirty="0" err="1"/>
              <a:t>に気づく</a:t>
            </a:r>
            <a:r>
              <a:rPr dirty="0"/>
              <a:t> ④ </a:t>
            </a:r>
            <a:r>
              <a:rPr dirty="0" err="1"/>
              <a:t>デジタル時代に有用なスキルを獲得</a:t>
            </a:r>
            <a:r>
              <a:rPr dirty="0"/>
              <a:t> ． </a:t>
            </a:r>
            <a:r>
              <a:rPr dirty="0" err="1"/>
              <a:t>将来は，データ分析，アプリ開発</a:t>
            </a:r>
            <a:r>
              <a:rPr dirty="0"/>
              <a:t>， </a:t>
            </a:r>
            <a:r>
              <a:rPr dirty="0" err="1"/>
              <a:t>AI（人工知能</a:t>
            </a:r>
            <a:r>
              <a:rPr dirty="0"/>
              <a:t>） </a:t>
            </a:r>
            <a:r>
              <a:rPr dirty="0" err="1"/>
              <a:t>等の先端技術学習への足がかりを獲得</a:t>
            </a:r>
            <a:r>
              <a:rPr dirty="0"/>
              <a:t> </a:t>
            </a:r>
            <a:r>
              <a:rPr dirty="0" err="1"/>
              <a:t>今回の授業の学ぶ意義と満足感</a:t>
            </a:r>
            <a:r>
              <a:rPr dirty="0"/>
              <a:t>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要約：プログラミング の 楽しさと達成感 楽しさ 未来の技術を学ぶ ことは楽しい。 プログラミングは 自分のアイデアを形 にできる クリエイティブな行為。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 err="1"/>
              <a:t>要約：trinket</a:t>
            </a:r>
            <a:r>
              <a:rPr dirty="0"/>
              <a:t> </a:t>
            </a:r>
            <a:r>
              <a:rPr dirty="0" err="1"/>
              <a:t>Trinket（Python）などを実行できるオンライン｜学習環境</a:t>
            </a:r>
            <a:r>
              <a:rPr dirty="0"/>
              <a:t>）  は </a:t>
            </a:r>
            <a:r>
              <a:rPr dirty="0" err="1"/>
              <a:t>オンライン</a:t>
            </a:r>
            <a:r>
              <a:rPr dirty="0"/>
              <a:t> の Python） 、 HTML </a:t>
            </a:r>
            <a:r>
              <a:rPr dirty="0" err="1"/>
              <a:t>等の</a:t>
            </a:r>
            <a:r>
              <a:rPr dirty="0"/>
              <a:t> </a:t>
            </a:r>
            <a:r>
              <a:rPr dirty="0" err="1"/>
              <a:t>学習サイト</a:t>
            </a:r>
            <a:r>
              <a:rPr dirty="0"/>
              <a:t> </a:t>
            </a:r>
            <a:r>
              <a:rPr dirty="0" err="1"/>
              <a:t>有料の機能と無料の機能がある</a:t>
            </a:r>
            <a:r>
              <a:rPr dirty="0"/>
              <a:t> </a:t>
            </a:r>
            <a:r>
              <a:rPr dirty="0" err="1"/>
              <a:t>自分が作成した</a:t>
            </a:r>
            <a:r>
              <a:rPr dirty="0"/>
              <a:t> Python） </a:t>
            </a:r>
            <a:r>
              <a:rPr dirty="0" err="1"/>
              <a:t>プログラムを公開し、他の人に実行してもらうことが可能</a:t>
            </a:r>
            <a:r>
              <a:rPr dirty="0"/>
              <a:t> （</a:t>
            </a:r>
            <a:r>
              <a:rPr dirty="0" err="1"/>
              <a:t>そのとき、書き替えて実行も可能</a:t>
            </a:r>
            <a:r>
              <a:rPr dirty="0"/>
              <a:t>） Python） </a:t>
            </a:r>
            <a:r>
              <a:rPr dirty="0" err="1"/>
              <a:t>の標準機能</a:t>
            </a:r>
            <a:r>
              <a:rPr dirty="0"/>
              <a:t> </a:t>
            </a:r>
            <a:r>
              <a:rPr dirty="0" err="1"/>
              <a:t>を登載、その他、次のモジュールやパッケージがインストール済み</a:t>
            </a:r>
            <a:r>
              <a:rPr dirty="0"/>
              <a:t> math, </a:t>
            </a:r>
            <a:r>
              <a:rPr dirty="0" err="1"/>
              <a:t>matplotlib.pyplot</a:t>
            </a:r>
            <a:r>
              <a:rPr dirty="0"/>
              <a:t> , </a:t>
            </a:r>
            <a:r>
              <a:rPr dirty="0" err="1"/>
              <a:t>numpy</a:t>
            </a:r>
            <a:r>
              <a:rPr dirty="0"/>
              <a:t> , operator, processing, </a:t>
            </a:r>
            <a:r>
              <a:rPr dirty="0" err="1"/>
              <a:t>pygal</a:t>
            </a:r>
            <a:r>
              <a:rPr dirty="0"/>
              <a:t> , random, re, string, time, turtle, </a:t>
            </a:r>
            <a:r>
              <a:rPr dirty="0" err="1"/>
              <a:t>urllib.request</a:t>
            </a:r>
            <a:r>
              <a:rPr dirty="0"/>
              <a:t>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 err="1"/>
              <a:t>要約：trinket</a:t>
            </a:r>
            <a:r>
              <a:rPr dirty="0"/>
              <a:t>  は Python）, HTML </a:t>
            </a:r>
            <a:r>
              <a:rPr dirty="0" err="1"/>
              <a:t>などのプログラムを書き実行できる</a:t>
            </a:r>
            <a:r>
              <a:rPr dirty="0"/>
              <a:t> </a:t>
            </a:r>
            <a:r>
              <a:rPr dirty="0" err="1"/>
              <a:t>サイト</a:t>
            </a:r>
            <a:r>
              <a:rPr dirty="0"/>
              <a:t> https://trinket.io/python/0fd59392c8 </a:t>
            </a:r>
            <a:r>
              <a:rPr dirty="0" err="1"/>
              <a:t>のように、違うプログラムには違う</a:t>
            </a:r>
            <a:r>
              <a:rPr dirty="0"/>
              <a:t> URL </a:t>
            </a:r>
            <a:r>
              <a:rPr dirty="0" err="1"/>
              <a:t>が割り当てられる</a:t>
            </a:r>
            <a:r>
              <a:rPr dirty="0"/>
              <a:t> </a:t>
            </a:r>
            <a:r>
              <a:rPr dirty="0" err="1"/>
              <a:t>実行が開始しないときは</a:t>
            </a:r>
            <a:r>
              <a:rPr dirty="0"/>
              <a:t>、「 </a:t>
            </a:r>
            <a:r>
              <a:rPr dirty="0" err="1"/>
              <a:t>実行ボタン</a:t>
            </a:r>
            <a:r>
              <a:rPr dirty="0"/>
              <a:t> 」で </a:t>
            </a:r>
            <a:r>
              <a:rPr dirty="0" err="1"/>
              <a:t>実行</a:t>
            </a:r>
            <a:r>
              <a:rPr dirty="0"/>
              <a:t> </a:t>
            </a:r>
            <a:r>
              <a:rPr dirty="0" err="1"/>
              <a:t>ソースコードを</a:t>
            </a:r>
            <a:r>
              <a:rPr dirty="0"/>
              <a:t> </a:t>
            </a:r>
            <a:r>
              <a:rPr dirty="0" err="1"/>
              <a:t>書き替えて再度実行</a:t>
            </a:r>
            <a:r>
              <a:rPr dirty="0"/>
              <a:t> </a:t>
            </a:r>
            <a:r>
              <a:rPr dirty="0" err="1"/>
              <a:t>することも可能</a:t>
            </a:r>
            <a:r>
              <a:rPr dirty="0"/>
              <a:t> trinket </a:t>
            </a:r>
            <a:r>
              <a:rPr dirty="0" err="1"/>
              <a:t>でのプログラム実行</a:t>
            </a:r>
            <a:r>
              <a:rPr dirty="0"/>
              <a:t> </a:t>
            </a:r>
            <a:r>
              <a:rPr dirty="0" err="1"/>
              <a:t>ソースコードの</a:t>
            </a:r>
            <a:r>
              <a:rPr dirty="0"/>
              <a:t> </a:t>
            </a:r>
            <a:r>
              <a:rPr dirty="0" err="1"/>
              <a:t>メイン画面</a:t>
            </a:r>
            <a:r>
              <a:rPr dirty="0"/>
              <a:t> </a:t>
            </a:r>
            <a:r>
              <a:rPr dirty="0" err="1"/>
              <a:t>実行結果</a:t>
            </a:r>
            <a:r>
              <a:rPr dirty="0"/>
              <a:t> </a:t>
            </a:r>
            <a:r>
              <a:rPr dirty="0" err="1"/>
              <a:t>実行</a:t>
            </a:r>
            <a:r>
              <a:rPr dirty="0"/>
              <a:t>、 STOP </a:t>
            </a:r>
            <a:r>
              <a:rPr dirty="0" err="1"/>
              <a:t>ボタン</a:t>
            </a:r>
            <a:r>
              <a:rPr dirty="0"/>
              <a:t>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要約：11-1. 式と計算。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要約：変数，代入 変数 ：プログラム内で名前を付けて利用する オブジェクト で， 値を保存 し，後から 参照 できる 代入 ：「 x = 100 」のように書くことで， x という名前の変数に、値 100 が保存 される x = 100 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cc/cs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library/trinkets/1e414fec8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python/0fd59392c8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inket.io/python/62f74d3bf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python/88a728c3cb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python/cc2c13d793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inket.io/python/e27702ef75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inket.io/python/f33df42c8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python/27f6ebe1da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python/b7eb532453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python/0fd59392c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43531" y="1122363"/>
            <a:ext cx="8406418" cy="2387600"/>
          </a:xfrm>
        </p:spPr>
        <p:txBody>
          <a:bodyPr>
            <a:noAutofit/>
          </a:bodyPr>
          <a:lstStyle/>
          <a:p>
            <a:r>
              <a:rPr lang="en-US" altLang="ja-JP" sz="4000" dirty="0"/>
              <a:t>cs-11.</a:t>
            </a:r>
            <a:r>
              <a:rPr lang="ja-JP" altLang="en-US" sz="4000" dirty="0"/>
              <a:t>式と変数，条件分岐，リストとその操作，繰り返し処理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（コンピューターサイエンス）</a:t>
            </a:r>
            <a:endParaRPr lang="en-US" altLang="ja-JP" dirty="0"/>
          </a:p>
          <a:p>
            <a:r>
              <a:rPr lang="en-US" altLang="ja-JP" dirty="0"/>
              <a:t>URL:</a:t>
            </a:r>
            <a:r>
              <a:rPr lang="en-US" altLang="ja-JP" dirty="0">
                <a:hlinkClick r:id="rId3"/>
              </a:rPr>
              <a:t>https://www.kkaneko.jp/cc/cs/index.html</a:t>
            </a:r>
            <a:endParaRPr lang="en-US" altLang="ja-JP" dirty="0"/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4047DBB5-87E7-41C0-8239-B092FFAB73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2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式の実行結果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071041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式</a:t>
            </a:r>
            <a:r>
              <a:rPr lang="ja-JP" altLang="en-US" dirty="0"/>
              <a:t>の実行結果として，</a:t>
            </a:r>
            <a:r>
              <a:rPr lang="ja-JP" altLang="en-US" b="1" u="sng" dirty="0">
                <a:solidFill>
                  <a:srgbClr val="FF0000"/>
                </a:solidFill>
              </a:rPr>
              <a:t>値が得られる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b="1" u="sng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216DF49-33B8-4AC0-902A-9AD3E1F3140A}"/>
              </a:ext>
            </a:extLst>
          </p:cNvPr>
          <p:cNvSpPr txBox="1"/>
          <p:nvPr/>
        </p:nvSpPr>
        <p:spPr>
          <a:xfrm>
            <a:off x="1726178" y="5072929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プログラム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D132F0-5981-3D31-9B3D-8C9B7BB8E651}"/>
              </a:ext>
            </a:extLst>
          </p:cNvPr>
          <p:cNvSpPr txBox="1"/>
          <p:nvPr/>
        </p:nvSpPr>
        <p:spPr>
          <a:xfrm>
            <a:off x="5946755" y="5022149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実行結果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4E37985-151F-3400-DDAE-7BA9AF44E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39" y="1780960"/>
            <a:ext cx="7784304" cy="305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00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変数への代入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071041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プログラムで，「</a:t>
            </a:r>
            <a:r>
              <a:rPr lang="en-US" altLang="ja-JP" b="1" u="sng" dirty="0"/>
              <a:t>x = 100</a:t>
            </a:r>
            <a:r>
              <a:rPr lang="ja-JP" altLang="en-US" dirty="0"/>
              <a:t>」のように書くと，</a:t>
            </a:r>
            <a:r>
              <a:rPr lang="en-US" altLang="ja-JP" b="1" u="sng" dirty="0">
                <a:solidFill>
                  <a:srgbClr val="FF0000"/>
                </a:solidFill>
              </a:rPr>
              <a:t>x</a:t>
            </a:r>
            <a:r>
              <a:rPr lang="ja-JP" altLang="en-US" b="1" u="sng" dirty="0">
                <a:solidFill>
                  <a:srgbClr val="FF0000"/>
                </a:solidFill>
              </a:rPr>
              <a:t>の値が</a:t>
            </a:r>
            <a:r>
              <a:rPr lang="en-US" altLang="ja-JP" b="1" u="sng" dirty="0">
                <a:solidFill>
                  <a:srgbClr val="FF0000"/>
                </a:solidFill>
              </a:rPr>
              <a:t>100</a:t>
            </a:r>
            <a:r>
              <a:rPr lang="ja-JP" altLang="en-US" b="1" u="sng" dirty="0">
                <a:solidFill>
                  <a:srgbClr val="FF0000"/>
                </a:solidFill>
              </a:rPr>
              <a:t>に変化</a:t>
            </a:r>
            <a:r>
              <a:rPr lang="ja-JP" altLang="en-US" dirty="0"/>
              <a:t>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D19B562-EFA2-7883-01F5-273807847632}"/>
              </a:ext>
            </a:extLst>
          </p:cNvPr>
          <p:cNvSpPr txBox="1"/>
          <p:nvPr/>
        </p:nvSpPr>
        <p:spPr>
          <a:xfrm>
            <a:off x="2055739" y="5653481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プログラム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B6787C6-77A3-9F39-1C68-4C1FBF1AA35C}"/>
              </a:ext>
            </a:extLst>
          </p:cNvPr>
          <p:cNvSpPr txBox="1"/>
          <p:nvPr/>
        </p:nvSpPr>
        <p:spPr>
          <a:xfrm>
            <a:off x="6447766" y="5653481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実行結果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FD2A3CC-7E94-7DC9-6572-1893B3BBE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99" y="2465063"/>
            <a:ext cx="7872054" cy="273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75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式の中に変数を含めることができる</a:t>
            </a: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7C6E8E18-CC18-AB9F-819E-1A246CC587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1845" y="1607855"/>
            <a:ext cx="8289839" cy="2981351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7E5AC58-7B1F-4032-D54A-44BA8C73E7D9}"/>
              </a:ext>
            </a:extLst>
          </p:cNvPr>
          <p:cNvSpPr txBox="1"/>
          <p:nvPr/>
        </p:nvSpPr>
        <p:spPr>
          <a:xfrm>
            <a:off x="2350505" y="5382714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プログラム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9825D3D-7EEB-97F6-742E-01C0210A38B7}"/>
              </a:ext>
            </a:extLst>
          </p:cNvPr>
          <p:cNvSpPr txBox="1"/>
          <p:nvPr/>
        </p:nvSpPr>
        <p:spPr>
          <a:xfrm>
            <a:off x="6742532" y="5382714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実行結果</a:t>
            </a:r>
          </a:p>
        </p:txBody>
      </p:sp>
    </p:spTree>
    <p:extLst>
      <p:ext uri="{BB962C8B-B14F-4D97-AF65-F5344CB8AC3E}">
        <p14:creationId xmlns:p14="http://schemas.microsoft.com/office/powerpoint/2010/main" val="1047082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式と変数の</a:t>
            </a:r>
            <a:r>
              <a:rPr kumimoji="1" lang="en-US" altLang="ja-JP" dirty="0"/>
              <a:t>Python）</a:t>
            </a:r>
            <a:r>
              <a:rPr kumimoji="1" lang="ja-JP" altLang="en-US" dirty="0"/>
              <a:t>プログラム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2171" y="770112"/>
            <a:ext cx="7314373" cy="133911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変数</a:t>
            </a:r>
            <a:r>
              <a:rPr lang="en-US" altLang="ja-JP" dirty="0"/>
              <a:t>x, y</a:t>
            </a:r>
            <a:r>
              <a:rPr lang="ja-JP" altLang="en-US" dirty="0"/>
              <a:t>に</a:t>
            </a:r>
            <a:r>
              <a:rPr lang="en-US" altLang="ja-JP" dirty="0"/>
              <a:t>100</a:t>
            </a:r>
            <a:r>
              <a:rPr lang="ja-JP" altLang="en-US" dirty="0"/>
              <a:t>を足して表示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502929" y="2425435"/>
            <a:ext cx="2956955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に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100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を足す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BB128EEF-4E5E-3C03-274A-A43FE961FBA8}"/>
              </a:ext>
            </a:extLst>
          </p:cNvPr>
          <p:cNvSpPr txBox="1">
            <a:spLocks/>
          </p:cNvSpPr>
          <p:nvPr/>
        </p:nvSpPr>
        <p:spPr>
          <a:xfrm>
            <a:off x="1327518" y="1443221"/>
            <a:ext cx="2833580" cy="32147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200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x + 100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y + 100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print("x =", x)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print("y =", y)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EFB1D63-596A-6243-77AD-7BF7F9100FC9}"/>
              </a:ext>
            </a:extLst>
          </p:cNvPr>
          <p:cNvSpPr/>
          <p:nvPr/>
        </p:nvSpPr>
        <p:spPr>
          <a:xfrm>
            <a:off x="4502928" y="2967335"/>
            <a:ext cx="2956955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に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100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を足す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1A3E53F-87D8-2784-392B-787C3F14FF34}"/>
              </a:ext>
            </a:extLst>
          </p:cNvPr>
          <p:cNvSpPr/>
          <p:nvPr/>
        </p:nvSpPr>
        <p:spPr>
          <a:xfrm>
            <a:off x="4450841" y="3540293"/>
            <a:ext cx="2956955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は，メッセージ（文字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列）や変数の値を表示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AC22949-0BFB-872E-AF7D-48B8D2554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29" y="4860063"/>
            <a:ext cx="5214591" cy="1945944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38EC8BC-215E-1F39-3D1E-30401460CAA2}"/>
              </a:ext>
            </a:extLst>
          </p:cNvPr>
          <p:cNvSpPr/>
          <p:nvPr/>
        </p:nvSpPr>
        <p:spPr>
          <a:xfrm>
            <a:off x="5668113" y="5626223"/>
            <a:ext cx="2956955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実行結果</a:t>
            </a:r>
          </a:p>
        </p:txBody>
      </p:sp>
    </p:spTree>
    <p:extLst>
      <p:ext uri="{BB962C8B-B14F-4D97-AF65-F5344CB8AC3E}">
        <p14:creationId xmlns:p14="http://schemas.microsoft.com/office/powerpoint/2010/main" val="2234377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演習１</a:t>
            </a:r>
            <a:br>
              <a:rPr lang="en-US" altLang="ja-JP" dirty="0"/>
            </a:br>
            <a:r>
              <a:rPr lang="ja-JP" altLang="en-US" dirty="0"/>
              <a:t>変数</a:t>
            </a:r>
            <a:r>
              <a:rPr lang="en-US" altLang="ja-JP" dirty="0"/>
              <a:t>x, y</a:t>
            </a:r>
            <a:r>
              <a:rPr lang="ja-JP" altLang="en-US" dirty="0"/>
              <a:t>を使って計算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ページ１５～１８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trinket</a:t>
            </a:r>
            <a:r>
              <a:rPr lang="ja-JP" altLang="en-US" b="1" dirty="0"/>
              <a:t>の利用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式と変数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確認クイズに自主的に挑戦</a:t>
            </a: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584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BDC2A5-6C11-7153-1E0E-0BB19D53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①</a:t>
            </a:r>
            <a:r>
              <a:rPr lang="en-US" altLang="ja-JP" dirty="0"/>
              <a:t>trinket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3"/>
              </a:rPr>
              <a:t>https://trinket.io/library/trinkets/1e41｜4fec80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実行結果が，次のように表示されることを確認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EF57B6B-9896-5238-FBA6-F622C3D37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45" y="3224510"/>
            <a:ext cx="7883402" cy="29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94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397" y="238582"/>
            <a:ext cx="84612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③ 確認クイズ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x, y</a:t>
            </a:r>
            <a:r>
              <a:rPr lang="ja-JP" altLang="en-US" sz="2400" dirty="0"/>
              <a:t>を</a:t>
            </a:r>
            <a:r>
              <a:rPr lang="ja-JP" altLang="en-US" sz="2400" b="1" dirty="0"/>
              <a:t>２倍する</a:t>
            </a:r>
            <a:r>
              <a:rPr lang="ja-JP" altLang="en-US" sz="2400" dirty="0"/>
              <a:t>プログラムはどちらが正しいであるか？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なお，掛け算には「</a:t>
            </a:r>
            <a:r>
              <a:rPr lang="en-US" altLang="ja-JP" sz="2400" dirty="0"/>
              <a:t>*</a:t>
            </a:r>
            <a:r>
              <a:rPr lang="ja-JP" altLang="en-US" sz="2400" dirty="0"/>
              <a:t>」を使う．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正解だと思う方を，自分でコンピュータに入れて，正しいか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を確かめてせよ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89901D21-2674-6A1E-1DFD-DE3BFD677944}"/>
              </a:ext>
            </a:extLst>
          </p:cNvPr>
          <p:cNvSpPr txBox="1">
            <a:spLocks/>
          </p:cNvSpPr>
          <p:nvPr/>
        </p:nvSpPr>
        <p:spPr>
          <a:xfrm>
            <a:off x="968702" y="3243085"/>
            <a:ext cx="2833580" cy="32147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200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x * 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y * 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print("x =", x)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print("y =", y)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FAC10E2C-4AAE-C85D-0FC4-11A09A60A69A}"/>
              </a:ext>
            </a:extLst>
          </p:cNvPr>
          <p:cNvSpPr txBox="1">
            <a:spLocks/>
          </p:cNvSpPr>
          <p:nvPr/>
        </p:nvSpPr>
        <p:spPr>
          <a:xfrm>
            <a:off x="4807639" y="3243085"/>
            <a:ext cx="2833580" cy="32147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200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2 * x = x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2 * y = 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print("x =", x)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print("y =", y)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163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397" y="238582"/>
            <a:ext cx="84612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 確認クイズ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x, y</a:t>
            </a:r>
            <a:r>
              <a:rPr lang="ja-JP" altLang="en-US" sz="2400" dirty="0"/>
              <a:t>の値を</a:t>
            </a:r>
            <a:r>
              <a:rPr lang="ja-JP" altLang="en-US" sz="2400" b="1" dirty="0"/>
              <a:t>半分にする</a:t>
            </a:r>
            <a:r>
              <a:rPr lang="ja-JP" altLang="en-US" sz="2400" dirty="0"/>
              <a:t>プログラムはどちらが正しいであるか？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なお，割り算には「</a:t>
            </a:r>
            <a:r>
              <a:rPr lang="en-US" altLang="ja-JP" sz="2400" dirty="0"/>
              <a:t>/</a:t>
            </a:r>
            <a:r>
              <a:rPr lang="ja-JP" altLang="en-US" sz="2400" dirty="0"/>
              <a:t>」を使う．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正解だと思う方を，自分でコンピュータに入れて，正しいか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を確かめてせよ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89901D21-2674-6A1E-1DFD-DE3BFD677944}"/>
              </a:ext>
            </a:extLst>
          </p:cNvPr>
          <p:cNvSpPr txBox="1">
            <a:spLocks/>
          </p:cNvSpPr>
          <p:nvPr/>
        </p:nvSpPr>
        <p:spPr>
          <a:xfrm>
            <a:off x="968702" y="3243085"/>
            <a:ext cx="2833580" cy="32147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200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print("x =", x)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print("y =", y)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FAC10E2C-4AAE-C85D-0FC4-11A09A60A69A}"/>
              </a:ext>
            </a:extLst>
          </p:cNvPr>
          <p:cNvSpPr txBox="1">
            <a:spLocks/>
          </p:cNvSpPr>
          <p:nvPr/>
        </p:nvSpPr>
        <p:spPr>
          <a:xfrm>
            <a:off x="4807639" y="3243085"/>
            <a:ext cx="2833580" cy="32147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200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x / 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y / 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print("x =", x)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print("y =", y)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139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397" y="238582"/>
            <a:ext cx="84612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⑤ 確認クイズ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x</a:t>
            </a:r>
            <a:r>
              <a:rPr lang="ja-JP" altLang="en-US" sz="2400" b="1" dirty="0"/>
              <a:t>と</a:t>
            </a:r>
            <a:r>
              <a:rPr lang="en-US" altLang="ja-JP" sz="2400" b="1" dirty="0"/>
              <a:t>y</a:t>
            </a:r>
            <a:r>
              <a:rPr lang="ja-JP" altLang="en-US" sz="2400" b="1" dirty="0"/>
              <a:t>を足した値を新しい</a:t>
            </a:r>
            <a:r>
              <a:rPr lang="en-US" altLang="ja-JP" sz="2400" b="1" dirty="0"/>
              <a:t>x</a:t>
            </a:r>
            <a:r>
              <a:rPr lang="ja-JP" altLang="en-US" sz="2400" b="1" dirty="0"/>
              <a:t>の値にする</a:t>
            </a:r>
            <a:r>
              <a:rPr lang="ja-JP" altLang="en-US" sz="2400" dirty="0"/>
              <a:t>プログラムはどちらが正しいであるか？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正解だと思う方を，自分でコンピュータに入れて，正しいか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を確かめてせよ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89901D21-2674-6A1E-1DFD-DE3BFD677944}"/>
              </a:ext>
            </a:extLst>
          </p:cNvPr>
          <p:cNvSpPr txBox="1">
            <a:spLocks/>
          </p:cNvSpPr>
          <p:nvPr/>
        </p:nvSpPr>
        <p:spPr>
          <a:xfrm>
            <a:off x="968702" y="3243085"/>
            <a:ext cx="2833580" cy="32147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200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x + 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print("x =", x)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print("y =", y)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FAC10E2C-4AAE-C85D-0FC4-11A09A60A69A}"/>
              </a:ext>
            </a:extLst>
          </p:cNvPr>
          <p:cNvSpPr txBox="1">
            <a:spLocks/>
          </p:cNvSpPr>
          <p:nvPr/>
        </p:nvSpPr>
        <p:spPr>
          <a:xfrm>
            <a:off x="4807639" y="3243085"/>
            <a:ext cx="2833580" cy="32147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= 100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 = 200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x + y</a:t>
            </a:r>
            <a:endParaRPr kumimoji="1" lang="es-E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print("x =", x)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print("y =", y)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870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64C721-87F3-A27D-0387-7E3B161F3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答え合わせ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E3206E-0754-1805-9503-A07461872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③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④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⑤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415387-02C8-2A09-6F80-7382DE24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CA65F5A-4164-9A48-DD19-6621DAAA9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82" y="644893"/>
            <a:ext cx="5701595" cy="191003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52EDB33-1565-00CC-DDD6-431CE423B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382" y="2702095"/>
            <a:ext cx="5809689" cy="203463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4B78F60-CB15-91B8-C537-8ED311EC40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382" y="4844695"/>
            <a:ext cx="5701594" cy="186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79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73085" y="1451241"/>
            <a:ext cx="6664635" cy="49051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①式と変数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：変数は，値を保存し参照する仕組み．計算に利用．</a:t>
            </a:r>
            <a:endParaRPr lang="en-US" altLang="ja-JP" sz="2400" dirty="0">
              <a:solidFill>
                <a:srgbClr val="374151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②条件分岐（</a:t>
            </a:r>
            <a:r>
              <a:rPr lang="en-US" altLang="ja-JP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if else</a:t>
            </a:r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）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：条件に応じて処理を変える制御構造．</a:t>
            </a:r>
            <a:endParaRPr lang="en-US" altLang="ja-JP" sz="2400" dirty="0">
              <a:solidFill>
                <a:srgbClr val="374151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③リスト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：複数の要素を順序付けて格納するデータ型．</a:t>
            </a:r>
            <a:endParaRPr lang="en-US" altLang="ja-JP" sz="2400" dirty="0">
              <a:solidFill>
                <a:srgbClr val="374151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④繰り返し処理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：同じ処理を複数回実行する制御構造</a:t>
            </a:r>
            <a:endParaRPr lang="en-US" altLang="ja-JP" sz="2400" dirty="0">
              <a:solidFill>
                <a:srgbClr val="374151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400" dirty="0">
              <a:solidFill>
                <a:srgbClr val="374151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プログラミングの基本になる変数，条件分岐，リスト，繰り返しの理解．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オン</a:t>
            </a:r>
            <a:r>
              <a:rPr lang="ja-JP" altLang="en-US" sz="2400" dirty="0"/>
              <a:t>ラインツール（</a:t>
            </a:r>
            <a:r>
              <a:rPr lang="en-US" altLang="ja-JP" sz="2400" dirty="0"/>
              <a:t>trinket</a:t>
            </a:r>
            <a:r>
              <a:rPr lang="ja-JP" altLang="en-US" sz="2400" dirty="0"/>
              <a:t>）を活用した実践的な演習</a:t>
            </a:r>
            <a:endParaRPr lang="en-US" altLang="ja-JP" sz="2400" dirty="0">
              <a:solidFill>
                <a:srgbClr val="374151"/>
              </a:solidFill>
              <a:latin typeface="メイリオ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8357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/>
              <a:t>11-2.</a:t>
            </a:r>
            <a:r>
              <a:rPr lang="ja-JP" altLang="en-US" sz="3600" dirty="0"/>
              <a:t>条件分岐</a:t>
            </a:r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46B0A002-CBF2-44CB-8278-BB8970CB73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0101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条件分岐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9398" y="1285047"/>
            <a:ext cx="7314373" cy="30925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条件分岐</a:t>
            </a:r>
            <a:r>
              <a:rPr lang="ja-JP" altLang="en-US" dirty="0"/>
              <a:t>では，</a:t>
            </a:r>
            <a:r>
              <a:rPr lang="ja-JP" altLang="en-US" b="1" u="sng" dirty="0">
                <a:solidFill>
                  <a:srgbClr val="FF0000"/>
                </a:solidFill>
              </a:rPr>
              <a:t>変数や式の値</a:t>
            </a:r>
            <a:r>
              <a:rPr lang="ja-JP" altLang="en-US" dirty="0"/>
              <a:t>によって</a:t>
            </a:r>
            <a:r>
              <a:rPr lang="ja-JP" altLang="en-US" b="1" u="sng" dirty="0">
                <a:solidFill>
                  <a:srgbClr val="C00000"/>
                </a:solidFill>
              </a:rPr>
              <a:t>結果が変わる</a:t>
            </a:r>
            <a:r>
              <a:rPr lang="ja-JP" altLang="en-US" dirty="0"/>
              <a:t>などの判断を行う</a:t>
            </a: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age</a:t>
            </a:r>
            <a:r>
              <a:rPr lang="ja-JP" altLang="en-US" dirty="0"/>
              <a:t>の値が</a:t>
            </a:r>
            <a:r>
              <a:rPr lang="en-US" altLang="ja-JP" b="1" dirty="0">
                <a:solidFill>
                  <a:srgbClr val="C00000"/>
                </a:solidFill>
              </a:rPr>
              <a:t>11</a:t>
            </a:r>
            <a:r>
              <a:rPr lang="ja-JP" altLang="en-US" dirty="0"/>
              <a:t>以下 →</a:t>
            </a:r>
            <a:r>
              <a:rPr lang="en-US" altLang="ja-JP" b="1" dirty="0">
                <a:solidFill>
                  <a:srgbClr val="C00000"/>
                </a:solidFill>
              </a:rPr>
              <a:t>500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12</a:t>
            </a:r>
            <a:r>
              <a:rPr lang="ja-JP" altLang="en-US" dirty="0"/>
              <a:t>以上 →</a:t>
            </a:r>
            <a:r>
              <a:rPr lang="en-US" altLang="ja-JP" b="1" dirty="0">
                <a:solidFill>
                  <a:srgbClr val="C00000"/>
                </a:solidFill>
              </a:rPr>
              <a:t>1800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538580" y="4755634"/>
            <a:ext cx="5264583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条件式は「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age &lt;= 11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」のようになる</a:t>
            </a:r>
          </a:p>
        </p:txBody>
      </p:sp>
    </p:spTree>
    <p:extLst>
      <p:ext uri="{BB962C8B-B14F-4D97-AF65-F5344CB8AC3E}">
        <p14:creationId xmlns:p14="http://schemas.microsoft.com/office/powerpoint/2010/main" val="1718975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条件分岐の</a:t>
            </a:r>
            <a:r>
              <a:rPr kumimoji="1" lang="en-US" altLang="ja-JP" dirty="0"/>
              <a:t>Python）</a:t>
            </a:r>
            <a:r>
              <a:rPr kumimoji="1" lang="ja-JP" altLang="en-US" dirty="0"/>
              <a:t>プログラム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42683" y="906302"/>
            <a:ext cx="7314373" cy="133911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age</a:t>
            </a:r>
            <a:r>
              <a:rPr lang="ja-JP" altLang="en-US" dirty="0"/>
              <a:t>の値が</a:t>
            </a:r>
            <a:r>
              <a:rPr lang="en-US" altLang="ja-JP" b="1" dirty="0">
                <a:solidFill>
                  <a:srgbClr val="C00000"/>
                </a:solidFill>
              </a:rPr>
              <a:t>11</a:t>
            </a:r>
            <a:r>
              <a:rPr lang="ja-JP" altLang="en-US" dirty="0"/>
              <a:t>以下 →</a:t>
            </a:r>
            <a:r>
              <a:rPr lang="en-US" altLang="ja-JP" b="1" dirty="0">
                <a:solidFill>
                  <a:srgbClr val="C00000"/>
                </a:solidFill>
              </a:rPr>
              <a:t>500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12</a:t>
            </a:r>
            <a:r>
              <a:rPr lang="ja-JP" altLang="en-US" dirty="0"/>
              <a:t>以上 →</a:t>
            </a:r>
            <a:r>
              <a:rPr lang="en-US" altLang="ja-JP" b="1" dirty="0">
                <a:solidFill>
                  <a:srgbClr val="C00000"/>
                </a:solidFill>
              </a:rPr>
              <a:t>1800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446599" y="6077248"/>
            <a:ext cx="5264583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条件式は「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age &lt;= 11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」のようになる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BB128EEF-4E5E-3C03-274A-A43FE961FBA8}"/>
              </a:ext>
            </a:extLst>
          </p:cNvPr>
          <p:cNvSpPr txBox="1">
            <a:spLocks/>
          </p:cNvSpPr>
          <p:nvPr/>
        </p:nvSpPr>
        <p:spPr>
          <a:xfrm>
            <a:off x="1678859" y="2519262"/>
            <a:ext cx="3769666" cy="268748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age = 18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If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age &lt;= 11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  print(500)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else: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  print(1800)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044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演習２</a:t>
            </a:r>
            <a:br>
              <a:rPr lang="en-US" altLang="ja-JP" dirty="0"/>
            </a:br>
            <a:r>
              <a:rPr lang="ja-JP" altLang="en-US" dirty="0"/>
              <a:t>条件分岐，</a:t>
            </a:r>
            <a:r>
              <a:rPr lang="en-US" altLang="ja-JP" dirty="0"/>
              <a:t>if</a:t>
            </a:r>
            <a:r>
              <a:rPr lang="ja-JP" altLang="en-US" dirty="0"/>
              <a:t>，</a:t>
            </a:r>
            <a:r>
              <a:rPr lang="en-US" altLang="ja-JP" dirty="0"/>
              <a:t>else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21</a:t>
            </a:r>
            <a:r>
              <a:rPr lang="ja-JP" altLang="en-US" sz="2400" b="1" dirty="0"/>
              <a:t>～</a:t>
            </a:r>
            <a:r>
              <a:rPr lang="en-US" altLang="ja-JP" sz="2400" b="1" dirty="0"/>
              <a:t>23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条件分岐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if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else</a:t>
            </a:r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27861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BDC2A5-6C11-7153-1E0E-0BB19D53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①</a:t>
            </a:r>
            <a:r>
              <a:rPr lang="en-US" altLang="ja-JP" dirty="0"/>
              <a:t>trinket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sz="2800" dirty="0">
                <a:hlinkClick r:id="rId3"/>
              </a:rPr>
              <a:t>https://trinket.io/python/0fd59392c8</a:t>
            </a:r>
            <a:endParaRPr lang="en-US" altLang="ja-JP" sz="28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実行する．</a:t>
            </a:r>
            <a:r>
              <a:rPr lang="en-US" altLang="ja-JP" dirty="0"/>
              <a:t>1800</a:t>
            </a:r>
            <a:r>
              <a:rPr lang="ja-JP" altLang="en-US" dirty="0"/>
              <a:t>が表示されることを確認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A7AC597-3DE3-BF08-2881-D57391A34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914" y="2975570"/>
            <a:ext cx="4999822" cy="149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19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BDC2A5-6C11-7153-1E0E-0BB19D53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③ 「</a:t>
            </a:r>
            <a:r>
              <a:rPr lang="en-US" altLang="ja-JP" sz="2400" dirty="0"/>
              <a:t>age =</a:t>
            </a:r>
            <a:r>
              <a:rPr lang="en-US" altLang="ja-JP" sz="2400" b="1" dirty="0">
                <a:solidFill>
                  <a:srgbClr val="FF0000"/>
                </a:solidFill>
              </a:rPr>
              <a:t>18</a:t>
            </a:r>
            <a:r>
              <a:rPr lang="ja-JP" altLang="en-US" sz="2400" dirty="0"/>
              <a:t>」を「</a:t>
            </a:r>
            <a:r>
              <a:rPr lang="en-US" altLang="ja-JP" sz="2400" dirty="0"/>
              <a:t>age =</a:t>
            </a:r>
            <a:r>
              <a:rPr lang="en-US" altLang="ja-JP" sz="2400" b="1" dirty="0">
                <a:solidFill>
                  <a:srgbClr val="FF0000"/>
                </a:solidFill>
              </a:rPr>
              <a:t>10</a:t>
            </a:r>
            <a:r>
              <a:rPr lang="ja-JP" altLang="en-US" sz="2400" dirty="0"/>
              <a:t>」に書き替える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④ 実行する．</a:t>
            </a:r>
            <a:r>
              <a:rPr lang="en-US" altLang="ja-JP" sz="2400" b="1" dirty="0"/>
              <a:t>500</a:t>
            </a:r>
            <a:r>
              <a:rPr lang="ja-JP" altLang="en-US" sz="2400" b="1" dirty="0"/>
              <a:t>が表示される</a:t>
            </a:r>
            <a:r>
              <a:rPr lang="ja-JP" altLang="en-US" sz="2400" dirty="0"/>
              <a:t>ことを確認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⑤</a:t>
            </a:r>
            <a:r>
              <a:rPr lang="en-US" altLang="ja-JP" sz="2400" b="1" dirty="0"/>
              <a:t>age</a:t>
            </a:r>
            <a:r>
              <a:rPr lang="ja-JP" altLang="en-US" sz="2400" b="1" dirty="0"/>
              <a:t>の値が</a:t>
            </a:r>
            <a:r>
              <a:rPr lang="en-US" altLang="ja-JP" sz="2400" b="1" dirty="0"/>
              <a:t>8, 9, 10, 11</a:t>
            </a:r>
            <a:r>
              <a:rPr lang="ja-JP" altLang="en-US" sz="2400" b="1" dirty="0"/>
              <a:t>のときは</a:t>
            </a:r>
            <a:r>
              <a:rPr lang="en-US" altLang="ja-JP" sz="2400" b="1" dirty="0"/>
              <a:t>500</a:t>
            </a:r>
            <a:r>
              <a:rPr lang="ja-JP" altLang="en-US" sz="2400" b="1" dirty="0"/>
              <a:t>になり，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12, 13, 14, 15</a:t>
            </a:r>
            <a:r>
              <a:rPr lang="ja-JP" altLang="en-US" sz="2400" b="1" dirty="0"/>
              <a:t>のときは</a:t>
            </a:r>
            <a:r>
              <a:rPr lang="en-US" altLang="ja-JP" sz="2400" b="1" dirty="0"/>
              <a:t>1800</a:t>
            </a:r>
            <a:r>
              <a:rPr lang="ja-JP" altLang="en-US" sz="2400" b="1" dirty="0"/>
              <a:t>になることを確認</a:t>
            </a:r>
            <a:endParaRPr lang="en-US" altLang="ja-JP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4544446-5D02-73D8-E0EE-06A764997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683" y="1355208"/>
            <a:ext cx="5312997" cy="126300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14ECCC6-7948-2874-E270-1B5672689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683" y="3429000"/>
            <a:ext cx="5052358" cy="151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09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819E1D-EE62-E957-431D-85F66952C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条件分岐 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7864E8-BBD4-ED24-CB04-C4CB3EC8F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</a:rPr>
              <a:t>条件分岐</a:t>
            </a:r>
            <a:r>
              <a:rPr kumimoji="1" lang="ja-JP" altLang="en-US" sz="2400" dirty="0"/>
              <a:t>は，特定の条件に基づいて，異なる結果を得ることを可能にする</a:t>
            </a:r>
            <a:endParaRPr lang="en-US" altLang="ja-JP" sz="2400" dirty="0"/>
          </a:p>
          <a:p>
            <a:r>
              <a:rPr kumimoji="1" lang="en-US" altLang="ja-JP" sz="2400" dirty="0"/>
              <a:t>Python）</a:t>
            </a:r>
            <a:r>
              <a:rPr kumimoji="1" lang="ja-JP" altLang="en-US" sz="2400" dirty="0"/>
              <a:t>の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条件分岐</a:t>
            </a:r>
            <a:r>
              <a:rPr kumimoji="1" lang="ja-JP" altLang="en-US" sz="2400" dirty="0"/>
              <a:t>では，</a:t>
            </a:r>
            <a:r>
              <a:rPr kumimoji="1" lang="en-US" altLang="ja-JP" sz="2400" dirty="0"/>
              <a:t>if, else</a:t>
            </a:r>
            <a:r>
              <a:rPr kumimoji="1" lang="ja-JP" altLang="en-US" sz="2400" dirty="0"/>
              <a:t>などのキーワードを使用</a:t>
            </a:r>
            <a:endParaRPr kumimoji="1"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ある映画館で，</a:t>
            </a:r>
            <a:r>
              <a:rPr kumimoji="1" lang="en-US" altLang="ja-JP" sz="2400" dirty="0"/>
              <a:t>11</a:t>
            </a:r>
            <a:r>
              <a:rPr kumimoji="1" lang="ja-JP" altLang="en-US" sz="2400" dirty="0"/>
              <a:t>歳以下のチケットと，</a:t>
            </a:r>
            <a:r>
              <a:rPr kumimoji="1" lang="en-US" altLang="ja-JP" sz="2400" dirty="0"/>
              <a:t>12</a:t>
            </a:r>
            <a:r>
              <a:rPr kumimoji="1" lang="ja-JP" altLang="en-US" sz="2400" dirty="0"/>
              <a:t>歳以上のチケットで値段の</a:t>
            </a:r>
            <a:r>
              <a:rPr lang="ja-JP" altLang="en-US" sz="2400" dirty="0"/>
              <a:t>違いがあるとき，条件分岐を使用して，チケット料金を算出できる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65CD93-B330-9423-58C1-55A5DFF23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3EC1ADB9-3041-95C3-7185-B18BF4F6D36F}"/>
              </a:ext>
            </a:extLst>
          </p:cNvPr>
          <p:cNvSpPr txBox="1">
            <a:spLocks/>
          </p:cNvSpPr>
          <p:nvPr/>
        </p:nvSpPr>
        <p:spPr>
          <a:xfrm>
            <a:off x="974968" y="4402352"/>
            <a:ext cx="2419495" cy="23279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age = 18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if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age &lt;= 11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  print(500)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else: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  print(1800)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8364D6B-1265-6064-9E1E-6D694A04BF72}"/>
              </a:ext>
            </a:extLst>
          </p:cNvPr>
          <p:cNvSpPr txBox="1"/>
          <p:nvPr/>
        </p:nvSpPr>
        <p:spPr>
          <a:xfrm>
            <a:off x="3502793" y="5282885"/>
            <a:ext cx="5171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age &lt;= 11</a:t>
            </a:r>
            <a:r>
              <a:rPr kumimoji="1" lang="ja-JP" altLang="en-US" sz="2000" dirty="0"/>
              <a:t>のときは，</a:t>
            </a:r>
            <a:r>
              <a:rPr kumimoji="1" lang="en-US" altLang="ja-JP" sz="2000" dirty="0"/>
              <a:t>print(500)</a:t>
            </a:r>
            <a:r>
              <a:rPr kumimoji="1" lang="ja-JP" altLang="en-US" sz="2000" dirty="0"/>
              <a:t>が実行される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DB6958D-9BD8-CE4B-C34A-5809FC948B63}"/>
              </a:ext>
            </a:extLst>
          </p:cNvPr>
          <p:cNvSpPr txBox="1"/>
          <p:nvPr/>
        </p:nvSpPr>
        <p:spPr>
          <a:xfrm>
            <a:off x="3502792" y="6138803"/>
            <a:ext cx="5268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そうでないときは，</a:t>
            </a:r>
            <a:r>
              <a:rPr kumimoji="1" lang="en-US" altLang="ja-JP" sz="2000" dirty="0"/>
              <a:t>print(1800)</a:t>
            </a:r>
            <a:r>
              <a:rPr kumimoji="1" lang="ja-JP" altLang="en-US" sz="2000" dirty="0"/>
              <a:t>が実行される</a:t>
            </a:r>
          </a:p>
        </p:txBody>
      </p:sp>
    </p:spTree>
    <p:extLst>
      <p:ext uri="{BB962C8B-B14F-4D97-AF65-F5344CB8AC3E}">
        <p14:creationId xmlns:p14="http://schemas.microsoft.com/office/powerpoint/2010/main" val="3889056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11-3.</a:t>
            </a:r>
            <a:r>
              <a:rPr lang="ja-JP" altLang="en-US" dirty="0"/>
              <a:t>演習問題</a:t>
            </a:r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14AA8009-AECB-4E09-89E2-3EB3CAE9A6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07161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条件分岐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次のプログラムを作成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567895" y="1738927"/>
            <a:ext cx="8576105" cy="13316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①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weight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と料金の関係は次の通り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weight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の値が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100</a:t>
            </a:r>
            <a:r>
              <a:rPr lang="ja-JP" altLang="en-US" b="1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以下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→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0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100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より大きい →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1000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②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weight = 80</a:t>
            </a:r>
            <a:r>
              <a:rPr lang="ja-JP" altLang="en-US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に設定してテスト実行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187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B5BDF9-43C7-D355-E247-C0A73C9BA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正解の例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9DFB3D2-9C48-80F7-D545-E0E57E744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29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8CC6AFF-D764-1677-4D89-F840F796F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4123"/>
            <a:ext cx="9106102" cy="402618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72ED12E-477A-47A3-1000-5C635CA5C5AE}"/>
              </a:ext>
            </a:extLst>
          </p:cNvPr>
          <p:cNvSpPr txBox="1"/>
          <p:nvPr/>
        </p:nvSpPr>
        <p:spPr>
          <a:xfrm>
            <a:off x="891374" y="864009"/>
            <a:ext cx="68777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/>
              <a:t>trinket</a:t>
            </a:r>
            <a:r>
              <a:rPr lang="ja-JP" altLang="en-US" sz="2400" dirty="0"/>
              <a:t>のページ</a:t>
            </a:r>
            <a:r>
              <a:rPr lang="en-US" altLang="ja-JP" sz="2400" dirty="0">
                <a:hlinkClick r:id="rId4"/>
              </a:rPr>
              <a:t>https://trinket.io/python/62f74d3bfc</a:t>
            </a:r>
            <a:endParaRPr lang="en-US" altLang="ja-JP" sz="2400" dirty="0"/>
          </a:p>
          <a:p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999762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73321" y="2706624"/>
            <a:ext cx="4986684" cy="34838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400">
                <a:latin typeface="メイリオ" panose="020B0604030504040204" pitchFamily="50" charset="-128"/>
              </a:rPr>
              <a:t>式と計算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条件分岐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演習問題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リストと繰り返し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512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11-4.</a:t>
            </a:r>
            <a:r>
              <a:rPr lang="ja-JP" altLang="en-US" dirty="0"/>
              <a:t>リストと繰り返し</a:t>
            </a:r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14AA8009-AECB-4E09-89E2-3EB3CAE9A6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05440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3B49C8-006C-4B4F-BAA6-A110D97F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Python）</a:t>
            </a:r>
            <a:r>
              <a:rPr lang="ja-JP" altLang="en-US" dirty="0"/>
              <a:t>のリスト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CC6FD7-D16A-43DC-A973-6DFD77DA9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sz="2400" b="1" dirty="0"/>
              <a:t>リスト</a:t>
            </a:r>
            <a:r>
              <a:rPr lang="ja-JP" altLang="en-US" sz="2400" dirty="0"/>
              <a:t>は，</a:t>
            </a:r>
            <a:r>
              <a:rPr lang="ja-JP" altLang="en-US" sz="2400" b="1" dirty="0"/>
              <a:t>複数の要素</a:t>
            </a:r>
            <a:r>
              <a:rPr lang="ja-JP" altLang="en-US" sz="2400" dirty="0"/>
              <a:t>を</a:t>
            </a:r>
            <a:r>
              <a:rPr lang="ja-JP" altLang="en-US" sz="2400" b="1" dirty="0"/>
              <a:t>順序付けて保持</a:t>
            </a:r>
            <a:r>
              <a:rPr lang="ja-JP" altLang="en-US" sz="2400" dirty="0"/>
              <a:t>できる</a:t>
            </a:r>
            <a:endParaRPr lang="en-US" altLang="ja-JP" sz="2400" dirty="0"/>
          </a:p>
          <a:p>
            <a:r>
              <a:rPr lang="ja-JP" altLang="en-US" sz="2400" dirty="0"/>
              <a:t>リストの要素には順序を持ち，</a:t>
            </a:r>
            <a:r>
              <a:rPr lang="ja-JP" altLang="en-US" sz="2400" b="1" dirty="0"/>
              <a:t>順序の番号</a:t>
            </a:r>
            <a:r>
              <a:rPr lang="ja-JP" altLang="en-US" sz="2400" dirty="0"/>
              <a:t>は</a:t>
            </a:r>
            <a:r>
              <a:rPr lang="ja-JP" altLang="en-US" sz="2400" b="1" dirty="0"/>
              <a:t>０から開始</a:t>
            </a:r>
            <a:r>
              <a:rPr lang="ja-JP" altLang="en-US" sz="2400" dirty="0"/>
              <a:t>する</a:t>
            </a:r>
            <a:endParaRPr lang="en-US" altLang="ja-JP" sz="2400" dirty="0"/>
          </a:p>
          <a:p>
            <a:r>
              <a:rPr lang="ja-JP" altLang="en-US" sz="2400" dirty="0"/>
              <a:t>リストの要素は変更可能（</a:t>
            </a:r>
            <a:r>
              <a:rPr lang="ja-JP" altLang="en-US" sz="2400" b="1" dirty="0"/>
              <a:t>新しい要素の挿入</a:t>
            </a:r>
            <a:r>
              <a:rPr lang="ja-JP" altLang="en-US" sz="2400" dirty="0"/>
              <a:t>，</a:t>
            </a:r>
            <a:r>
              <a:rPr lang="ja-JP" altLang="en-US" sz="2400" b="1" dirty="0"/>
              <a:t>既存の要素の削除</a:t>
            </a:r>
            <a:r>
              <a:rPr lang="ja-JP" altLang="en-US" sz="2400" dirty="0"/>
              <a:t>が可能）</a:t>
            </a:r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ja-JP" altLang="en-US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608854-A85E-4B52-B23D-3510386E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EFFA993-EB19-A831-DA61-C5013F784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83" y="4138080"/>
            <a:ext cx="3137734" cy="110338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3F0D5D7-94E6-ADDC-9F87-DECDF9A40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881" y="4156223"/>
            <a:ext cx="3651325" cy="1082726"/>
          </a:xfrm>
          <a:prstGeom prst="rect">
            <a:avLst/>
          </a:prstGeom>
        </p:spPr>
      </p:pic>
      <p:sp>
        <p:nvSpPr>
          <p:cNvPr id="11" name="矢印: 下 10">
            <a:extLst>
              <a:ext uri="{FF2B5EF4-FFF2-40B4-BE49-F238E27FC236}">
                <a16:creationId xmlns:a16="http://schemas.microsoft.com/office/drawing/2014/main" id="{6A8A8302-78F4-A851-EE51-A8675865FEE0}"/>
              </a:ext>
            </a:extLst>
          </p:cNvPr>
          <p:cNvSpPr/>
          <p:nvPr/>
        </p:nvSpPr>
        <p:spPr>
          <a:xfrm rot="16200000">
            <a:off x="4116312" y="4439461"/>
            <a:ext cx="406274" cy="383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AFA7FD1-DC32-44A9-ADB5-1CF4C0E35D89}"/>
              </a:ext>
            </a:extLst>
          </p:cNvPr>
          <p:cNvSpPr txBox="1"/>
          <p:nvPr/>
        </p:nvSpPr>
        <p:spPr>
          <a:xfrm>
            <a:off x="3084067" y="3657512"/>
            <a:ext cx="2603598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4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を末尾に挿入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B22FE93-F7A1-45C2-C41E-E91AA299176E}"/>
              </a:ext>
            </a:extLst>
          </p:cNvPr>
          <p:cNvSpPr txBox="1"/>
          <p:nvPr/>
        </p:nvSpPr>
        <p:spPr>
          <a:xfrm>
            <a:off x="4721412" y="5360218"/>
            <a:ext cx="1526380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8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の削除</a:t>
            </a:r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63871A22-6F31-25CD-F31B-23D2137D5F09}"/>
              </a:ext>
            </a:extLst>
          </p:cNvPr>
          <p:cNvSpPr/>
          <p:nvPr/>
        </p:nvSpPr>
        <p:spPr>
          <a:xfrm rot="16200000">
            <a:off x="4983257" y="6164615"/>
            <a:ext cx="406274" cy="383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74FA5DB-3F3A-0729-3ED7-62347D03D0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1073" y="5778500"/>
            <a:ext cx="2861751" cy="99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330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9AD4D3-F36C-7E77-DD4B-B43575106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リストと繰り返し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C0FA4D-5A36-1B86-AAF7-3B9B245A6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/>
              <a:t>リスト</a:t>
            </a:r>
            <a:r>
              <a:rPr lang="ja-JP" altLang="en-US" dirty="0"/>
              <a:t>と</a:t>
            </a:r>
            <a:r>
              <a:rPr lang="ja-JP" altLang="en-US" b="1" dirty="0"/>
              <a:t>繰り返し</a:t>
            </a:r>
            <a:r>
              <a:rPr lang="ja-JP" altLang="en-US" dirty="0"/>
              <a:t>は密接に関連</a:t>
            </a:r>
            <a:endParaRPr lang="en-US" altLang="ja-JP" dirty="0"/>
          </a:p>
          <a:p>
            <a:r>
              <a:rPr lang="ja-JP" altLang="en-US" b="1" dirty="0"/>
              <a:t>リスト</a:t>
            </a:r>
            <a:r>
              <a:rPr lang="ja-JP" altLang="en-US" dirty="0"/>
              <a:t>の</a:t>
            </a:r>
            <a:r>
              <a:rPr lang="ja-JP" altLang="en-US" b="1" dirty="0"/>
              <a:t>各要素</a:t>
            </a:r>
            <a:r>
              <a:rPr lang="ja-JP" altLang="en-US" dirty="0"/>
              <a:t>に対して</a:t>
            </a:r>
            <a:r>
              <a:rPr lang="ja-JP" altLang="en-US" b="1" dirty="0"/>
              <a:t>同じ操作を行う場合</a:t>
            </a:r>
            <a:r>
              <a:rPr lang="ja-JP" altLang="en-US" dirty="0"/>
              <a:t>，</a:t>
            </a:r>
            <a:r>
              <a:rPr lang="ja-JP" altLang="en-US" b="1" dirty="0"/>
              <a:t>繰り返し処理</a:t>
            </a:r>
            <a:r>
              <a:rPr lang="ja-JP" altLang="en-US" dirty="0"/>
              <a:t>を使用すると効率的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9E7B13-BCCC-FE01-2A0C-73B7B2B07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397C2C1-9488-A842-D4A2-5BF6FFC57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146" y="2756346"/>
            <a:ext cx="5959380" cy="259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4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演習３． リストと繰り返し，</a:t>
            </a:r>
            <a:r>
              <a:rPr lang="en-US" altLang="ja-JP" dirty="0"/>
              <a:t>for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dirty="0"/>
              <a:t>34</a:t>
            </a:r>
            <a:r>
              <a:rPr lang="ja-JP" altLang="en-US" sz="2400" dirty="0"/>
              <a:t>～</a:t>
            </a:r>
            <a:r>
              <a:rPr lang="en-US" altLang="ja-JP" sz="2400" dirty="0"/>
              <a:t>41</a:t>
            </a:r>
            <a:endParaRPr lang="en-US" altLang="ja-JP" sz="2400" b="1" dirty="0"/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リスト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繰り返し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for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3225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029329"/>
            <a:ext cx="8461208" cy="44438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sz="2400" dirty="0"/>
              <a:t>①</a:t>
            </a:r>
            <a:r>
              <a:rPr lang="en-US" altLang="ja-JP" sz="2400" dirty="0"/>
              <a:t>trinket</a:t>
            </a:r>
            <a:r>
              <a:rPr lang="ja-JP" altLang="en-US" sz="2400" dirty="0"/>
              <a:t>の次のページを開く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https://trinket.io/python/88a728c3cb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実行する．</a:t>
            </a:r>
            <a:r>
              <a:rPr lang="en-US" altLang="ja-JP" sz="2400" b="1" dirty="0"/>
              <a:t>30, 31</a:t>
            </a:r>
            <a:r>
              <a:rPr lang="ja-JP" altLang="en-US" sz="2400" b="1" dirty="0"/>
              <a:t>が表示</a:t>
            </a:r>
            <a:r>
              <a:rPr lang="ja-JP" altLang="en-US" sz="2400" dirty="0"/>
              <a:t>されることを確認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③</a:t>
            </a:r>
            <a:r>
              <a:rPr lang="en-US" altLang="ja-JP" sz="2400" dirty="0"/>
              <a:t>8</a:t>
            </a:r>
            <a:r>
              <a:rPr lang="ja-JP" altLang="en-US" sz="2400" dirty="0"/>
              <a:t>月や</a:t>
            </a:r>
            <a:r>
              <a:rPr lang="en-US" altLang="ja-JP" sz="2400" dirty="0"/>
              <a:t>9</a:t>
            </a:r>
            <a:r>
              <a:rPr lang="ja-JP" altLang="en-US" sz="2400" dirty="0"/>
              <a:t>月について表示できるように，プログラムを変更し実行してみる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A0D817C9-F429-6305-42E5-26F030A82505}"/>
              </a:ext>
            </a:extLst>
          </p:cNvPr>
          <p:cNvSpPr txBox="1">
            <a:spLocks/>
          </p:cNvSpPr>
          <p:nvPr/>
        </p:nvSpPr>
        <p:spPr>
          <a:xfrm>
            <a:off x="129039" y="216033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１． 月の日数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A7F2F6C3-7448-9513-610E-7788A6D1CF3D}"/>
              </a:ext>
            </a:extLst>
          </p:cNvPr>
          <p:cNvSpPr txBox="1">
            <a:spLocks/>
          </p:cNvSpPr>
          <p:nvPr/>
        </p:nvSpPr>
        <p:spPr>
          <a:xfrm>
            <a:off x="321845" y="887951"/>
            <a:ext cx="8075596" cy="9393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6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月は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30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日まである．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7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月は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31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日まである．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※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うるう年のことは考えないことにする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703CC17-DBBE-A906-5355-8DE082FEE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984" y="3805305"/>
            <a:ext cx="5729087" cy="134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945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2696F0F-D504-38BF-0477-46B8C0B1A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35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4870DE8-F522-8B21-668E-3360CA212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61" y="1501943"/>
            <a:ext cx="8762594" cy="2051485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B4C7AB1-FB80-362F-CBEB-A4DEBDB6ECD2}"/>
              </a:ext>
            </a:extLst>
          </p:cNvPr>
          <p:cNvSpPr/>
          <p:nvPr/>
        </p:nvSpPr>
        <p:spPr>
          <a:xfrm>
            <a:off x="1462846" y="2391549"/>
            <a:ext cx="5539837" cy="4080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12EB9A0-9A36-66F9-94B5-46EC52A2873F}"/>
              </a:ext>
            </a:extLst>
          </p:cNvPr>
          <p:cNvSpPr txBox="1"/>
          <p:nvPr/>
        </p:nvSpPr>
        <p:spPr>
          <a:xfrm>
            <a:off x="3864114" y="1376174"/>
            <a:ext cx="1415772" cy="932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リストの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組み立て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B2B6927-DA7A-5FDC-E477-C79DD9DF6B6A}"/>
              </a:ext>
            </a:extLst>
          </p:cNvPr>
          <p:cNvSpPr/>
          <p:nvPr/>
        </p:nvSpPr>
        <p:spPr>
          <a:xfrm>
            <a:off x="839743" y="2780052"/>
            <a:ext cx="1660390" cy="6489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D54EDA5-5032-54F6-5D45-982CC04548F5}"/>
              </a:ext>
            </a:extLst>
          </p:cNvPr>
          <p:cNvSpPr txBox="1"/>
          <p:nvPr/>
        </p:nvSpPr>
        <p:spPr>
          <a:xfrm>
            <a:off x="1180716" y="3463858"/>
            <a:ext cx="1415772" cy="932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６番の要素，７番の要素の表示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1460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964458"/>
            <a:ext cx="8461208" cy="4443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①</a:t>
            </a:r>
            <a:r>
              <a:rPr lang="en-US" altLang="ja-JP" sz="2400" dirty="0"/>
              <a:t>trinket</a:t>
            </a:r>
            <a:r>
              <a:rPr lang="ja-JP" altLang="en-US" sz="2400" dirty="0"/>
              <a:t>の次のページを開く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https://trinket.io/python/cc2c13d793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実行する．</a:t>
            </a:r>
            <a:r>
              <a:rPr lang="ja-JP" altLang="en-US" sz="2400" b="1" dirty="0"/>
              <a:t>結果が５つ表示</a:t>
            </a:r>
            <a:r>
              <a:rPr lang="ja-JP" altLang="en-US" sz="2400" dirty="0"/>
              <a:t>されることを確認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A0D817C9-F429-6305-42E5-26F030A82505}"/>
              </a:ext>
            </a:extLst>
          </p:cNvPr>
          <p:cNvSpPr txBox="1">
            <a:spLocks/>
          </p:cNvSpPr>
          <p:nvPr/>
        </p:nvSpPr>
        <p:spPr>
          <a:xfrm>
            <a:off x="129039" y="216033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２． 計算の繰り返し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0B7BF99-5FFB-BC19-AA53-52195C51C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54" y="2558089"/>
            <a:ext cx="7534991" cy="3128763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F2790D6-0E2D-F2AF-15DE-ABCB0229E042}"/>
              </a:ext>
            </a:extLst>
          </p:cNvPr>
          <p:cNvSpPr/>
          <p:nvPr/>
        </p:nvSpPr>
        <p:spPr>
          <a:xfrm>
            <a:off x="6458672" y="4051138"/>
            <a:ext cx="856527" cy="16357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2381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CCF1B6D6-3F69-A35B-33B5-E3E0DEF5C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31" y="1791938"/>
            <a:ext cx="8921436" cy="2497643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4F4C1BA-850D-4C1D-A6A5-B9DF589E6C0B}"/>
              </a:ext>
            </a:extLst>
          </p:cNvPr>
          <p:cNvSpPr/>
          <p:nvPr/>
        </p:nvSpPr>
        <p:spPr>
          <a:xfrm>
            <a:off x="849388" y="2418515"/>
            <a:ext cx="3861722" cy="7763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AA2888C-0EF6-4AB6-9E06-996A5EBC251F}"/>
              </a:ext>
            </a:extLst>
          </p:cNvPr>
          <p:cNvSpPr txBox="1"/>
          <p:nvPr/>
        </p:nvSpPr>
        <p:spPr>
          <a:xfrm>
            <a:off x="4172373" y="1451386"/>
            <a:ext cx="141577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リストの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組み立て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BEE20FE-83FF-413B-97C1-49DB24E5B988}"/>
              </a:ext>
            </a:extLst>
          </p:cNvPr>
          <p:cNvSpPr/>
          <p:nvPr/>
        </p:nvSpPr>
        <p:spPr>
          <a:xfrm>
            <a:off x="1421498" y="3467090"/>
            <a:ext cx="3239692" cy="351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304247-E43B-4B2A-9E80-3C8CEE580C8F}"/>
              </a:ext>
            </a:extLst>
          </p:cNvPr>
          <p:cNvSpPr txBox="1"/>
          <p:nvPr/>
        </p:nvSpPr>
        <p:spPr>
          <a:xfrm>
            <a:off x="3928278" y="4349529"/>
            <a:ext cx="3098925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y[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i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] = x[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i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] * 1.1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」を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i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の値を変えながら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5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回繰り返す</a:t>
            </a:r>
          </a:p>
        </p:txBody>
      </p:sp>
      <p:sp>
        <p:nvSpPr>
          <p:cNvPr id="12" name="タイトル 11">
            <a:extLst>
              <a:ext uri="{FF2B5EF4-FFF2-40B4-BE49-F238E27FC236}">
                <a16:creationId xmlns:a16="http://schemas.microsoft.com/office/drawing/2014/main" id="{A2B46267-7EFB-8820-13ED-64D271E5F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701244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13EA2111-9920-C8B2-021A-C942B630C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036" y="3674904"/>
            <a:ext cx="6754569" cy="3046572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246" y="2202134"/>
            <a:ext cx="8461208" cy="3958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①</a:t>
            </a:r>
            <a:r>
              <a:rPr lang="en-US" altLang="ja-JP" sz="2400" dirty="0"/>
              <a:t>trinket</a:t>
            </a:r>
            <a:r>
              <a:rPr lang="ja-JP" altLang="en-US" sz="2400" dirty="0"/>
              <a:t>の次のページを開く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4"/>
              </a:rPr>
              <a:t>https://trinket.io/python/e27702ef75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実行する．</a:t>
            </a:r>
            <a:r>
              <a:rPr lang="ja-JP" altLang="en-US" sz="2400" b="1" dirty="0"/>
              <a:t>結果が表示</a:t>
            </a:r>
            <a:r>
              <a:rPr lang="ja-JP" altLang="en-US" sz="2400" dirty="0"/>
              <a:t>されることを確認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A0D817C9-F429-6305-42E5-26F030A82505}"/>
              </a:ext>
            </a:extLst>
          </p:cNvPr>
          <p:cNvSpPr txBox="1">
            <a:spLocks/>
          </p:cNvSpPr>
          <p:nvPr/>
        </p:nvSpPr>
        <p:spPr>
          <a:xfrm>
            <a:off x="129039" y="216033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３． 重力と落下距離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F2790D6-0E2D-F2AF-15DE-ABCB0229E042}"/>
              </a:ext>
            </a:extLst>
          </p:cNvPr>
          <p:cNvSpPr/>
          <p:nvPr/>
        </p:nvSpPr>
        <p:spPr>
          <a:xfrm>
            <a:off x="5567421" y="4074287"/>
            <a:ext cx="1064873" cy="26471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6DBC487F-0B93-1639-6841-59B7C627FA29}"/>
              </a:ext>
            </a:extLst>
          </p:cNvPr>
          <p:cNvSpPr txBox="1">
            <a:spLocks/>
          </p:cNvSpPr>
          <p:nvPr/>
        </p:nvSpPr>
        <p:spPr>
          <a:xfrm>
            <a:off x="655034" y="748362"/>
            <a:ext cx="7395303" cy="145377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物体を落とすと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9.8 × (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時間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</a:t>
            </a:r>
            <a:r>
              <a: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÷ 2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の分，落ちていく． 空気抵抗は無視する．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（この式は，等加速度運動の式）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9678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A886A70C-387B-47FD-6587-E95BC27A3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97" y="4826747"/>
            <a:ext cx="6652824" cy="1890552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246" y="3345084"/>
            <a:ext cx="8461208" cy="2815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①</a:t>
            </a:r>
            <a:r>
              <a:rPr lang="en-US" altLang="ja-JP" sz="2400" dirty="0"/>
              <a:t>trinket</a:t>
            </a:r>
            <a:r>
              <a:rPr lang="ja-JP" altLang="en-US" sz="2400" dirty="0"/>
              <a:t>の次のページを開く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4"/>
              </a:rPr>
              <a:t>https://trinket.io/python/f33df42c8d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実行する．</a:t>
            </a:r>
            <a:r>
              <a:rPr lang="ja-JP" altLang="en-US" sz="2400" b="1" dirty="0"/>
              <a:t>結果が表示</a:t>
            </a:r>
            <a:r>
              <a:rPr lang="ja-JP" altLang="en-US" sz="2400" dirty="0"/>
              <a:t>されることを確認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A0D817C9-F429-6305-42E5-26F030A82505}"/>
              </a:ext>
            </a:extLst>
          </p:cNvPr>
          <p:cNvSpPr txBox="1">
            <a:spLocks/>
          </p:cNvSpPr>
          <p:nvPr/>
        </p:nvSpPr>
        <p:spPr>
          <a:xfrm>
            <a:off x="129039" y="216033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４． リストの組み立て，要素の挿入と削除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F2790D6-0E2D-F2AF-15DE-ABCB0229E042}"/>
              </a:ext>
            </a:extLst>
          </p:cNvPr>
          <p:cNvSpPr/>
          <p:nvPr/>
        </p:nvSpPr>
        <p:spPr>
          <a:xfrm>
            <a:off x="5080107" y="5552105"/>
            <a:ext cx="2278897" cy="8868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A91C684-09AE-6824-C893-56C9EAC15D94}"/>
              </a:ext>
            </a:extLst>
          </p:cNvPr>
          <p:cNvSpPr txBox="1"/>
          <p:nvPr/>
        </p:nvSpPr>
        <p:spPr>
          <a:xfrm>
            <a:off x="1776378" y="862589"/>
            <a:ext cx="47350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400" b="1" dirty="0"/>
              <a:t>x = [15, 8, 6, 32 ,23]</a:t>
            </a:r>
            <a:endParaRPr lang="en-US" altLang="ja-JP" sz="2400" b="1" dirty="0"/>
          </a:p>
          <a:p>
            <a:r>
              <a:rPr lang="en-US" altLang="ja-JP" sz="2400" b="1" dirty="0"/>
              <a:t>print(x)</a:t>
            </a:r>
          </a:p>
          <a:p>
            <a:r>
              <a:rPr lang="ja-JP" altLang="en-US" sz="2400" b="1" dirty="0"/>
              <a:t>x.append(4)</a:t>
            </a:r>
            <a:endParaRPr lang="en-US" altLang="ja-JP" sz="2400" b="1" dirty="0"/>
          </a:p>
          <a:p>
            <a:r>
              <a:rPr lang="en-US" altLang="ja-JP" sz="2400" b="1" dirty="0"/>
              <a:t>print(x)</a:t>
            </a:r>
          </a:p>
          <a:p>
            <a:r>
              <a:rPr lang="ja-JP" altLang="en-US" sz="2400" b="1" dirty="0"/>
              <a:t>x.remove(8)</a:t>
            </a:r>
            <a:endParaRPr lang="en-US" altLang="ja-JP" sz="2400" b="1" dirty="0"/>
          </a:p>
          <a:p>
            <a:r>
              <a:rPr lang="en-US" altLang="ja-JP" sz="2400" b="1" dirty="0"/>
              <a:t>print(x)</a:t>
            </a:r>
          </a:p>
        </p:txBody>
      </p:sp>
    </p:spTree>
    <p:extLst>
      <p:ext uri="{BB962C8B-B14F-4D97-AF65-F5344CB8AC3E}">
        <p14:creationId xmlns:p14="http://schemas.microsoft.com/office/powerpoint/2010/main" val="3264232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E97AEA-70FB-11BB-72BE-F9976333E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プログラミング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00932F-6D81-E28C-B789-0B8B2FCF4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15" y="1033434"/>
            <a:ext cx="8359848" cy="5824566"/>
          </a:xfrm>
        </p:spPr>
        <p:txBody>
          <a:bodyPr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プログラミング</a:t>
            </a:r>
            <a:r>
              <a:rPr kumimoji="1" lang="ja-JP" altLang="en-US" sz="2400" dirty="0"/>
              <a:t>は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人間の力を増幅</a:t>
            </a:r>
            <a:r>
              <a:rPr kumimoji="1" lang="ja-JP" altLang="en-US" sz="2400" dirty="0"/>
              <a:t>し，私たちができることを大幅に広げる</a:t>
            </a:r>
            <a:endParaRPr lang="en-US" altLang="ja-JP" sz="2400" dirty="0"/>
          </a:p>
          <a:p>
            <a:r>
              <a:rPr kumimoji="1" lang="ja-JP" altLang="en-US" sz="2400" b="1" dirty="0">
                <a:solidFill>
                  <a:srgbClr val="FF0000"/>
                </a:solidFill>
              </a:rPr>
              <a:t>プログラミング</a:t>
            </a:r>
            <a:r>
              <a:rPr kumimoji="1" lang="ja-JP" altLang="en-US" sz="2400" dirty="0"/>
              <a:t>は</a:t>
            </a:r>
            <a:r>
              <a:rPr lang="ja-JP" altLang="en-US" sz="2400" dirty="0"/>
              <a:t>さまざまな分野で活用されている</a:t>
            </a:r>
            <a:endParaRPr lang="en-US" altLang="ja-JP" sz="2400" dirty="0"/>
          </a:p>
          <a:p>
            <a:pPr lvl="1"/>
            <a:r>
              <a:rPr lang="ja-JP" altLang="en-US" dirty="0"/>
              <a:t>シミュレーション：</a:t>
            </a:r>
            <a:r>
              <a:rPr kumimoji="1" lang="ja-JP" altLang="en-US" dirty="0"/>
              <a:t>複雑な現象をモデル化し，予測や分析を行いる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大量データ処理：データの収集，加工，分析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AI（人工知能）</a:t>
            </a:r>
            <a:r>
              <a:rPr kumimoji="1" lang="ja-JP" altLang="en-US" dirty="0"/>
              <a:t>システムの開発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Web</a:t>
            </a:r>
            <a:r>
              <a:rPr kumimoji="1" lang="ja-JP" altLang="en-US" dirty="0"/>
              <a:t>サイト，アプリケーションなどのソフトウェア</a:t>
            </a:r>
            <a:endParaRPr lang="en-US" altLang="ja-JP" sz="2800" dirty="0"/>
          </a:p>
          <a:p>
            <a:pPr lvl="1"/>
            <a:endParaRPr lang="en-US" altLang="ja-JP" sz="2400" dirty="0"/>
          </a:p>
          <a:p>
            <a:r>
              <a:rPr kumimoji="1" lang="ja-JP" altLang="en-US" sz="2400" b="1" dirty="0">
                <a:solidFill>
                  <a:srgbClr val="FF0000"/>
                </a:solidFill>
              </a:rPr>
              <a:t>プログラミングはクリエイティブな行為</a:t>
            </a:r>
            <a:endParaRPr lang="en-US" altLang="ja-JP" sz="2400" dirty="0"/>
          </a:p>
          <a:p>
            <a:r>
              <a:rPr kumimoji="1" lang="ja-JP" altLang="en-US" sz="2400" dirty="0"/>
              <a:t>さまざまな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作業を自動化</a:t>
            </a:r>
            <a:r>
              <a:rPr kumimoji="1" lang="ja-JP" altLang="en-US" sz="2400" dirty="0"/>
              <a:t>したいとき，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問題解決</a:t>
            </a:r>
            <a:r>
              <a:rPr kumimoji="1" lang="ja-JP" altLang="en-US" sz="2400" dirty="0"/>
              <a:t>したいときにも役立つ</a:t>
            </a:r>
            <a:endParaRPr kumimoji="1" lang="en-US" altLang="ja-JP" sz="2400" dirty="0"/>
          </a:p>
          <a:p>
            <a:endParaRPr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BDF594-28FA-452F-54B7-CAB229A50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0565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453A00-0E99-78A8-9FFE-F4A93B9AA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/>
              <a:t>リストのプログラム例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B34F3D-0FBC-DDE9-5C71-3D085891A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6428E17-7742-77F1-C1BC-6E2034054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950"/>
            <a:ext cx="8932210" cy="182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330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D7A77E-DAAB-1413-DAE9-3470148D2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for</a:t>
            </a:r>
            <a:r>
              <a:rPr kumimoji="1" lang="ja-JP" altLang="en-US" dirty="0"/>
              <a:t>による繰り返し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EA5173-DBF6-2E24-2F25-0E7E1C324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2"/>
            <a:ext cx="8751817" cy="60117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en-US" altLang="ja-JP" sz="2400" b="1" dirty="0"/>
              <a:t>Python）</a:t>
            </a:r>
            <a:r>
              <a:rPr lang="ja-JP" altLang="en-US" sz="2400" dirty="0"/>
              <a:t>の</a:t>
            </a:r>
            <a:r>
              <a:rPr lang="en-US" altLang="ja-JP" sz="2400" b="1" dirty="0"/>
              <a:t>for</a:t>
            </a:r>
            <a:r>
              <a:rPr lang="ja-JP" altLang="en-US" sz="2400" b="1" dirty="0"/>
              <a:t>ループ</a:t>
            </a:r>
            <a:r>
              <a:rPr lang="ja-JP" altLang="en-US" sz="2400" dirty="0"/>
              <a:t>は，</a:t>
            </a:r>
            <a:r>
              <a:rPr lang="ja-JP" altLang="en-US" sz="2400" b="1" dirty="0"/>
              <a:t>指定された範囲</a:t>
            </a:r>
            <a:r>
              <a:rPr lang="ja-JP" altLang="en-US" sz="2400" dirty="0"/>
              <a:t>に対して</a:t>
            </a:r>
            <a:r>
              <a:rPr lang="ja-JP" altLang="en-US" sz="2400" b="1" dirty="0"/>
              <a:t>繰り返し処理</a:t>
            </a:r>
            <a:r>
              <a:rPr lang="ja-JP" altLang="en-US" sz="2400" dirty="0"/>
              <a:t>を行う</a:t>
            </a:r>
            <a:endParaRPr lang="en-US" altLang="ja-JP" sz="2400" dirty="0"/>
          </a:p>
          <a:p>
            <a:r>
              <a:rPr lang="ja-JP" altLang="en-US" sz="2400" dirty="0"/>
              <a:t>「</a:t>
            </a:r>
            <a:r>
              <a:rPr lang="en-US" altLang="ja-JP" sz="2400" dirty="0"/>
              <a:t>range(10)</a:t>
            </a:r>
            <a:r>
              <a:rPr lang="ja-JP" altLang="en-US" sz="2400" dirty="0"/>
              <a:t>」は，数の並び</a:t>
            </a:r>
            <a:r>
              <a:rPr lang="en-US" altLang="ja-JP" sz="2400" b="1" dirty="0"/>
              <a:t>0, 1, 2, 3, 4, 5, 6, 7, 8, 9</a:t>
            </a:r>
            <a:r>
              <a:rPr lang="ja-JP" altLang="en-US" sz="2400" dirty="0"/>
              <a:t>の意味</a:t>
            </a:r>
            <a:endParaRPr lang="en-US" altLang="ja-JP" sz="2400" dirty="0"/>
          </a:p>
          <a:p>
            <a:r>
              <a:rPr lang="ja-JP" altLang="en-US" sz="2400" dirty="0"/>
              <a:t>「</a:t>
            </a:r>
            <a:r>
              <a:rPr lang="en-US" altLang="ja-JP" sz="2400" b="1" dirty="0"/>
              <a:t>for</a:t>
            </a:r>
            <a:r>
              <a:rPr lang="en-US" altLang="ja-JP" sz="2400" b="1" dirty="0" err="1"/>
              <a:t>i</a:t>
            </a:r>
            <a:r>
              <a:rPr lang="en-US" altLang="ja-JP" sz="2400" b="1" dirty="0"/>
              <a:t>in range(10)</a:t>
            </a:r>
            <a:r>
              <a:rPr lang="ja-JP" altLang="en-US" sz="2400" dirty="0"/>
              <a:t>」の場合，</a:t>
            </a:r>
            <a:r>
              <a:rPr lang="en-US" altLang="ja-JP" sz="2400" b="1" dirty="0" err="1"/>
              <a:t>i</a:t>
            </a:r>
            <a:r>
              <a:rPr lang="ja-JP" altLang="en-US" sz="2400" b="1" dirty="0"/>
              <a:t>の値</a:t>
            </a:r>
            <a:r>
              <a:rPr lang="ja-JP" altLang="en-US" sz="2400" dirty="0"/>
              <a:t>は，</a:t>
            </a:r>
            <a:r>
              <a:rPr lang="en-US" altLang="ja-JP" sz="2400" b="1" dirty="0"/>
              <a:t>0, 1, 2, 3, 4, 5, 6, 7, 8, 9</a:t>
            </a:r>
            <a:r>
              <a:rPr lang="ja-JP" altLang="en-US" sz="2400" b="1" dirty="0"/>
              <a:t>と変化</a:t>
            </a:r>
            <a:r>
              <a:rPr lang="ja-JP" altLang="en-US" sz="2400" dirty="0"/>
              <a:t>する． ループは，それぞれに対して１回ずつ実行される</a:t>
            </a:r>
            <a:endParaRPr lang="en-US" altLang="ja-JP" sz="2400" dirty="0"/>
          </a:p>
          <a:p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522B42-52AF-D0AE-19E0-30F314205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6891190-A40D-E4BF-D9E1-EC07ED3FF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426" y="807747"/>
            <a:ext cx="4226809" cy="267985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30F85DA-B3D9-D059-6ACF-1401903E5E27}"/>
              </a:ext>
            </a:extLst>
          </p:cNvPr>
          <p:cNvSpPr txBox="1"/>
          <p:nvPr/>
        </p:nvSpPr>
        <p:spPr>
          <a:xfrm>
            <a:off x="2015545" y="3690009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プログラム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0C07FAD-2CC7-F237-1039-848801754181}"/>
              </a:ext>
            </a:extLst>
          </p:cNvPr>
          <p:cNvSpPr txBox="1"/>
          <p:nvPr/>
        </p:nvSpPr>
        <p:spPr>
          <a:xfrm>
            <a:off x="4446805" y="3639229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実行結果</a:t>
            </a:r>
          </a:p>
        </p:txBody>
      </p:sp>
    </p:spTree>
    <p:extLst>
      <p:ext uri="{BB962C8B-B14F-4D97-AF65-F5344CB8AC3E}">
        <p14:creationId xmlns:p14="http://schemas.microsoft.com/office/powerpoint/2010/main" val="9236910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演習４．</a:t>
            </a:r>
            <a:br>
              <a:rPr lang="en-US" altLang="ja-JP" dirty="0"/>
            </a:br>
            <a:r>
              <a:rPr lang="ja-JP" altLang="en-US" dirty="0"/>
              <a:t>繰り返しでの変数値の変化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</a:t>
            </a:r>
            <a:r>
              <a:rPr lang="en-US" altLang="ja-JP" sz="2400" b="1" dirty="0"/>
              <a:t>43</a:t>
            </a:r>
            <a:r>
              <a:rPr lang="ja-JP" altLang="en-US" sz="2400" b="1" dirty="0"/>
              <a:t>～</a:t>
            </a:r>
            <a:r>
              <a:rPr lang="en-US" altLang="ja-JP" sz="2400" b="1" dirty="0"/>
              <a:t>47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for</a:t>
            </a:r>
            <a:r>
              <a:rPr lang="ja-JP" altLang="en-US" b="1" dirty="0"/>
              <a:t>による繰り返し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for</a:t>
            </a:r>
            <a:r>
              <a:rPr lang="en-US" altLang="ja-JP" b="1" dirty="0" err="1"/>
              <a:t>i</a:t>
            </a:r>
            <a:r>
              <a:rPr lang="en-US" altLang="ja-JP" b="1" dirty="0"/>
              <a:t>in range(5)</a:t>
            </a:r>
            <a:r>
              <a:rPr lang="ja-JP" altLang="en-US" b="1" dirty="0"/>
              <a:t>での</a:t>
            </a:r>
            <a:r>
              <a:rPr lang="en-US" altLang="ja-JP" b="1" dirty="0" err="1"/>
              <a:t>i</a:t>
            </a:r>
            <a:r>
              <a:rPr lang="ja-JP" altLang="en-US" b="1" dirty="0"/>
              <a:t>の値の変化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確認クイズに自主的に挑戦（アクティブラーニング）</a:t>
            </a: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413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BDC2A5-6C11-7153-1E0E-0BB19D53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①</a:t>
            </a:r>
            <a:r>
              <a:rPr lang="en-US" altLang="ja-JP" dirty="0"/>
              <a:t>trinket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3"/>
              </a:rPr>
              <a:t>https://trinket.io/python/27f6ebe1da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Python）</a:t>
            </a:r>
            <a:r>
              <a:rPr lang="ja-JP" altLang="en-US" dirty="0"/>
              <a:t>で「</a:t>
            </a:r>
            <a:r>
              <a:rPr lang="en-US" altLang="ja-JP" b="1" dirty="0" err="1"/>
              <a:t>i</a:t>
            </a:r>
            <a:r>
              <a:rPr lang="en-US" altLang="ja-JP" b="1" dirty="0"/>
              <a:t>* '&amp;'</a:t>
            </a:r>
            <a:r>
              <a:rPr lang="ja-JP" altLang="en-US" dirty="0"/>
              <a:t>」は，</a:t>
            </a:r>
            <a:r>
              <a:rPr lang="en-US" altLang="ja-JP" b="1" dirty="0"/>
              <a:t>&amp;</a:t>
            </a:r>
            <a:r>
              <a:rPr lang="ja-JP" altLang="en-US" b="1" dirty="0"/>
              <a:t>を</a:t>
            </a:r>
            <a:r>
              <a:rPr lang="en-US" altLang="ja-JP" b="1" dirty="0" err="1"/>
              <a:t>i</a:t>
            </a:r>
            <a:r>
              <a:rPr lang="ja-JP" altLang="en-US" b="1" dirty="0"/>
              <a:t>個</a:t>
            </a:r>
            <a:r>
              <a:rPr lang="ja-JP" altLang="en-US" dirty="0"/>
              <a:t>の意味になる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A1FFFC5-FBB7-B8B5-47EE-E60B92D97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999" y="3036069"/>
            <a:ext cx="6077771" cy="226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230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397" y="238582"/>
            <a:ext cx="84612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③ 確認クイズ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&amp;</a:t>
            </a:r>
            <a:r>
              <a:rPr lang="ja-JP" altLang="en-US" sz="2400" b="1" dirty="0"/>
              <a:t>を</a:t>
            </a:r>
            <a:r>
              <a:rPr lang="en-US" altLang="ja-JP" sz="2400" b="1" dirty="0"/>
              <a:t>9</a:t>
            </a:r>
            <a:r>
              <a:rPr lang="ja-JP" altLang="en-US" sz="2400" b="1" dirty="0"/>
              <a:t>個まで表示</a:t>
            </a:r>
            <a:r>
              <a:rPr lang="ja-JP" altLang="en-US" sz="2400" dirty="0"/>
              <a:t>したい（下図のように）ときは，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どのようにプログラムを書き換えるか？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自分でチャレンジ</a:t>
            </a:r>
            <a:r>
              <a:rPr lang="ja-JP" altLang="en-US" sz="2400" dirty="0"/>
              <a:t>してせよ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1B5ACF8-4DBC-48CF-AAE5-E65DC8DA0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56" y="2348092"/>
            <a:ext cx="6344451" cy="126277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D10D38B-A27B-7750-572F-0D17D633530B}"/>
              </a:ext>
            </a:extLst>
          </p:cNvPr>
          <p:cNvSpPr txBox="1"/>
          <p:nvPr/>
        </p:nvSpPr>
        <p:spPr>
          <a:xfrm>
            <a:off x="1888223" y="3720045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このプログラムを書き換える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C54226D-54C1-83DE-CAA2-CDE7A426F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282" y="4454077"/>
            <a:ext cx="1701080" cy="2310109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8F33BC1-6E6E-BD90-0FD9-885BFB6EF67D}"/>
              </a:ext>
            </a:extLst>
          </p:cNvPr>
          <p:cNvSpPr txBox="1"/>
          <p:nvPr/>
        </p:nvSpPr>
        <p:spPr>
          <a:xfrm>
            <a:off x="2451634" y="5360275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このような結果を得る</a:t>
            </a:r>
          </a:p>
        </p:txBody>
      </p:sp>
    </p:spTree>
    <p:extLst>
      <p:ext uri="{BB962C8B-B14F-4D97-AF65-F5344CB8AC3E}">
        <p14:creationId xmlns:p14="http://schemas.microsoft.com/office/powerpoint/2010/main" val="38060731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BDC2A5-6C11-7153-1E0E-0BB19D53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１</a:t>
            </a:r>
            <a:r>
              <a:rPr lang="en-US" altLang="ja-JP" dirty="0"/>
              <a:t>×</a:t>
            </a:r>
            <a:r>
              <a:rPr lang="ja-JP" altLang="en-US" dirty="0"/>
              <a:t>２</a:t>
            </a:r>
            <a:r>
              <a:rPr lang="en-US" altLang="ja-JP" dirty="0"/>
              <a:t>×</a:t>
            </a:r>
            <a:r>
              <a:rPr lang="ja-JP" altLang="en-US" dirty="0"/>
              <a:t>３</a:t>
            </a:r>
            <a:r>
              <a:rPr lang="en-US" altLang="ja-JP" dirty="0"/>
              <a:t>×</a:t>
            </a:r>
            <a:r>
              <a:rPr lang="ja-JP" altLang="en-US" dirty="0"/>
              <a:t>４</a:t>
            </a:r>
            <a:r>
              <a:rPr lang="en-US" altLang="ja-JP" dirty="0"/>
              <a:t>×</a:t>
            </a:r>
            <a:r>
              <a:rPr lang="ja-JP" altLang="en-US" dirty="0"/>
              <a:t>５の計算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④</a:t>
            </a:r>
            <a:r>
              <a:rPr lang="en-US" altLang="ja-JP" dirty="0"/>
              <a:t>trinket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3"/>
              </a:rPr>
              <a:t>https://trinket.io/python/b7eb532453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⑤ 実行する．１</a:t>
            </a:r>
            <a:r>
              <a:rPr lang="en-US" altLang="ja-JP" dirty="0"/>
              <a:t>×</a:t>
            </a:r>
            <a:r>
              <a:rPr lang="ja-JP" altLang="en-US" dirty="0"/>
              <a:t>２</a:t>
            </a:r>
            <a:r>
              <a:rPr lang="en-US" altLang="ja-JP" dirty="0"/>
              <a:t>×</a:t>
            </a:r>
            <a:r>
              <a:rPr lang="ja-JP" altLang="en-US" dirty="0"/>
              <a:t>３</a:t>
            </a:r>
            <a:r>
              <a:rPr lang="en-US" altLang="ja-JP" dirty="0"/>
              <a:t>×</a:t>
            </a:r>
            <a:r>
              <a:rPr lang="ja-JP" altLang="en-US" dirty="0"/>
              <a:t>４</a:t>
            </a:r>
            <a:r>
              <a:rPr lang="en-US" altLang="ja-JP" dirty="0"/>
              <a:t>×</a:t>
            </a:r>
            <a:r>
              <a:rPr lang="ja-JP" altLang="en-US" dirty="0"/>
              <a:t>５の計算が行われる．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１２０が表示される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A652E01-765A-625F-9E06-00841F900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52" y="3439090"/>
            <a:ext cx="5524598" cy="320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644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397" y="238582"/>
            <a:ext cx="84612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⑥ 確認クイズ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１</a:t>
            </a:r>
            <a:r>
              <a:rPr lang="en-US" altLang="ja-JP" sz="2400" b="1" dirty="0"/>
              <a:t>×</a:t>
            </a:r>
            <a:r>
              <a:rPr lang="ja-JP" altLang="en-US" sz="2400" b="1" dirty="0"/>
              <a:t>２</a:t>
            </a:r>
            <a:r>
              <a:rPr lang="en-US" altLang="ja-JP" sz="2400" b="1" dirty="0"/>
              <a:t>×</a:t>
            </a:r>
            <a:r>
              <a:rPr lang="ja-JP" altLang="en-US" sz="2400" b="1" dirty="0"/>
              <a:t>３</a:t>
            </a:r>
            <a:r>
              <a:rPr lang="en-US" altLang="ja-JP" sz="2400" b="1" dirty="0"/>
              <a:t>×</a:t>
            </a:r>
            <a:r>
              <a:rPr lang="ja-JP" altLang="en-US" sz="2400" b="1" dirty="0"/>
              <a:t>４</a:t>
            </a:r>
            <a:r>
              <a:rPr lang="en-US" altLang="ja-JP" sz="2400" b="1" dirty="0"/>
              <a:t>×</a:t>
            </a:r>
            <a:r>
              <a:rPr lang="ja-JP" altLang="en-US" sz="2400" b="1" dirty="0"/>
              <a:t>５</a:t>
            </a:r>
            <a:r>
              <a:rPr lang="en-US" altLang="ja-JP" sz="2400" b="1" dirty="0"/>
              <a:t>×</a:t>
            </a:r>
            <a:r>
              <a:rPr lang="ja-JP" altLang="en-US" sz="2400" b="1" dirty="0"/>
              <a:t>６</a:t>
            </a:r>
            <a:r>
              <a:rPr lang="en-US" altLang="ja-JP" sz="2400" b="1" dirty="0"/>
              <a:t>×</a:t>
            </a:r>
            <a:r>
              <a:rPr lang="ja-JP" altLang="en-US" sz="2400" b="1" dirty="0"/>
              <a:t>７</a:t>
            </a:r>
            <a:r>
              <a:rPr lang="en-US" altLang="ja-JP" sz="2400" b="1" dirty="0"/>
              <a:t>×</a:t>
            </a:r>
            <a:r>
              <a:rPr lang="ja-JP" altLang="en-US" sz="2400" b="1" dirty="0"/>
              <a:t>８</a:t>
            </a:r>
            <a:r>
              <a:rPr lang="ja-JP" altLang="en-US" sz="2400" dirty="0"/>
              <a:t>を</a:t>
            </a:r>
            <a:r>
              <a:rPr lang="ja-JP" altLang="en-US" sz="2400" b="1" dirty="0"/>
              <a:t>表示</a:t>
            </a:r>
            <a:r>
              <a:rPr lang="ja-JP" altLang="en-US" sz="2400" dirty="0"/>
              <a:t>したい（下図のように）ときは，どのようにプログラムを書き換えるか？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自分でチャレンジ</a:t>
            </a:r>
            <a:r>
              <a:rPr lang="ja-JP" altLang="en-US" sz="2400" dirty="0"/>
              <a:t>してせよ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D10D38B-A27B-7750-572F-0D17D633530B}"/>
              </a:ext>
            </a:extLst>
          </p:cNvPr>
          <p:cNvSpPr txBox="1"/>
          <p:nvPr/>
        </p:nvSpPr>
        <p:spPr>
          <a:xfrm>
            <a:off x="1888223" y="3720045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このプログラムを書き換える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8F33BC1-6E6E-BD90-0FD9-885BFB6EF67D}"/>
              </a:ext>
            </a:extLst>
          </p:cNvPr>
          <p:cNvSpPr txBox="1"/>
          <p:nvPr/>
        </p:nvSpPr>
        <p:spPr>
          <a:xfrm>
            <a:off x="5169434" y="5369556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このような結果を得る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3248142-49A4-AE57-B412-C7C6151D2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754" y="2165794"/>
            <a:ext cx="3885746" cy="150368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F794C79-E398-FC38-EB47-344DFD7A5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33" y="4718558"/>
            <a:ext cx="4730095" cy="157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736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64C721-87F3-A27D-0387-7E3B161F3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答え合わせ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E3206E-0754-1805-9503-A07461872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③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⑥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415387-02C8-2A09-6F80-7382DE24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314BA41-F54E-F08D-08FF-4BF6E1A03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140" y="644893"/>
            <a:ext cx="6126260" cy="332376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DA966E2-47E1-9A69-5179-F066C3CD0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140" y="4044917"/>
            <a:ext cx="6640610" cy="284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347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1E0541-DEA4-F24F-20B1-96506C28D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全体まとめ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67B2CE-C53B-E67F-CF67-BAA5C8774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739742"/>
          </a:xfrm>
        </p:spPr>
        <p:txBody>
          <a:bodyPr>
            <a:normAutofit/>
          </a:bodyPr>
          <a:lstStyle/>
          <a:p>
            <a:r>
              <a:rPr lang="ja-JP" altLang="en-US" sz="2400" b="1" i="0" dirty="0">
                <a:solidFill>
                  <a:srgbClr val="C00000"/>
                </a:solidFill>
                <a:effectLst/>
                <a:latin typeface="メイリオ" panose="020B0604030504040204" pitchFamily="50" charset="-128"/>
              </a:rPr>
              <a:t>条件分岐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では，変数や式の値によって結果が変わるなどの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判断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を行う．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年齢（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age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）が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11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以下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であれば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500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を，それ以上であれば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1800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を出力するといった場合，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条件式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は「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age &lt;= 11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」となる．</a:t>
            </a:r>
            <a:endParaRPr lang="en-US" altLang="ja-JP" sz="2400" b="0" i="0" dirty="0">
              <a:solidFill>
                <a:srgbClr val="374151"/>
              </a:solidFill>
              <a:effectLst/>
              <a:latin typeface="メイリオ" panose="020B0604030504040204" pitchFamily="50" charset="-128"/>
            </a:endParaRPr>
          </a:p>
          <a:p>
            <a:endParaRPr lang="en-US" altLang="ja-JP" sz="2400" b="0" i="0" dirty="0">
              <a:solidFill>
                <a:srgbClr val="374151"/>
              </a:solidFill>
              <a:effectLst/>
              <a:latin typeface="メイリオ" panose="020B0604030504040204" pitchFamily="50" charset="-128"/>
            </a:endParaRPr>
          </a:p>
          <a:p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Python）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の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メイリオ" panose="020B0604030504040204" pitchFamily="50" charset="-128"/>
              </a:rPr>
              <a:t>リスト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は，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複数の要素を一度に保持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できる．リストの要素は順序を持ち，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番号は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0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から始まる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．</a:t>
            </a:r>
            <a:endParaRPr lang="en-US" altLang="ja-JP" sz="2400" b="0" i="0" dirty="0">
              <a:solidFill>
                <a:srgbClr val="374151"/>
              </a:solidFill>
              <a:effectLst/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months = ["", "January", "February", "Ma｜rch", "April", "May", "June", "July", "A｜ugust", "September", "October", "Novemb｜er", "December"]</a:t>
            </a:r>
          </a:p>
          <a:p>
            <a:pPr marL="0" indent="0">
              <a:buNone/>
            </a:pP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print(months[6])</a:t>
            </a:r>
          </a:p>
          <a:p>
            <a:pPr marL="0" indent="0">
              <a:buNone/>
            </a:pPr>
            <a:endParaRPr lang="en-US" altLang="ja-JP" sz="2400" b="0" i="0" dirty="0">
              <a:solidFill>
                <a:srgbClr val="374151"/>
              </a:solidFill>
              <a:effectLst/>
              <a:latin typeface="メイリオ" panose="020B0604030504040204" pitchFamily="50" charset="-128"/>
            </a:endParaRPr>
          </a:p>
          <a:p>
            <a:r>
              <a:rPr lang="ja-JP" altLang="en-US" sz="2400" b="1" i="0" dirty="0">
                <a:solidFill>
                  <a:srgbClr val="C00000"/>
                </a:solidFill>
                <a:effectLst/>
                <a:latin typeface="メイリオ" panose="020B0604030504040204" pitchFamily="50" charset="-128"/>
              </a:rPr>
              <a:t>繰り返し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: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繰り返し計算では，特定の計算を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何度も行う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．</a:t>
            </a:r>
            <a:endParaRPr kumimoji="1" lang="en-US" altLang="ja-JP" sz="2400" dirty="0">
              <a:latin typeface="メイリオ" panose="020B0604030504040204" pitchFamily="50" charset="-128"/>
            </a:endParaRPr>
          </a:p>
          <a:p>
            <a:endParaRPr kumimoji="1" lang="ja-JP" altLang="en-US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D7D3F9-9772-5661-4600-D4F171919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87492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73388" y="900193"/>
            <a:ext cx="6970592" cy="5638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000" dirty="0"/>
              <a:t>①</a:t>
            </a:r>
            <a:r>
              <a:rPr lang="ja-JP" altLang="en-US" sz="2000" b="1" dirty="0"/>
              <a:t>変数，条件分岐，リスト，繰り返し</a:t>
            </a:r>
            <a:r>
              <a:rPr lang="ja-JP" altLang="en-US" sz="2000" dirty="0"/>
              <a:t>を理解．</a:t>
            </a:r>
            <a:r>
              <a:rPr lang="en-US" altLang="ja-JP" sz="2000" b="1" dirty="0"/>
              <a:t>Python）</a:t>
            </a:r>
            <a:r>
              <a:rPr lang="ja-JP" altLang="en-US" sz="2000" b="1" dirty="0"/>
              <a:t>以外のプログラミング言語でも通用する知識</a:t>
            </a:r>
            <a:r>
              <a:rPr lang="ja-JP" altLang="en-US" sz="2000" dirty="0"/>
              <a:t>の習得． 論理的思考力を向上． 達成感を獲得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②</a:t>
            </a:r>
            <a:r>
              <a:rPr lang="ja-JP" altLang="en-US" sz="2000" b="1" dirty="0"/>
              <a:t>オンラインツール</a:t>
            </a:r>
            <a:r>
              <a:rPr lang="en-US" altLang="ja-JP" sz="2000" b="1" dirty="0"/>
              <a:t>trinket</a:t>
            </a:r>
            <a:r>
              <a:rPr lang="ja-JP" altLang="en-US" sz="2000" b="1" dirty="0"/>
              <a:t>を活用した実践的なスキル</a:t>
            </a:r>
            <a:r>
              <a:rPr lang="ja-JP" altLang="en-US" sz="2000" dirty="0"/>
              <a:t>．</a:t>
            </a:r>
            <a:r>
              <a:rPr lang="ja-JP" altLang="en-US" sz="2000" b="1" dirty="0"/>
              <a:t>自分でプログラムを書き換えて</a:t>
            </a:r>
            <a:r>
              <a:rPr lang="ja-JP" altLang="en-US" sz="2000" dirty="0"/>
              <a:t>，間違いがあったときは</a:t>
            </a:r>
            <a:r>
              <a:rPr lang="ja-JP" altLang="en-US" sz="2000" b="1" dirty="0"/>
              <a:t>自分で対処する</a:t>
            </a:r>
            <a:r>
              <a:rPr lang="ja-JP" altLang="en-US" sz="2000" dirty="0"/>
              <a:t>． 自主性向上，プログラミングスキル向上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③ コンピューターの動作原理やアプリケーションの仕組みを理解．</a:t>
            </a:r>
            <a:r>
              <a:rPr lang="ja-JP" altLang="en-US" sz="2000" b="1" dirty="0"/>
              <a:t>コンピュータとプログラミングの幅広い可能性</a:t>
            </a:r>
            <a:r>
              <a:rPr lang="ja-JP" altLang="en-US" sz="2000" dirty="0"/>
              <a:t>に気づく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④</a:t>
            </a:r>
            <a:r>
              <a:rPr lang="ja-JP" altLang="en-US" sz="2000" b="1" dirty="0"/>
              <a:t>デジタル時代に有用なスキルを獲得</a:t>
            </a:r>
            <a:r>
              <a:rPr lang="ja-JP" altLang="en-US" sz="2000" dirty="0"/>
              <a:t>． 将来は，データ分析，アプリ開発，</a:t>
            </a:r>
            <a:r>
              <a:rPr lang="en-US" altLang="ja-JP" sz="2000" dirty="0"/>
              <a:t>AI（人工知能）</a:t>
            </a:r>
            <a:r>
              <a:rPr lang="ja-JP" altLang="en-US" sz="2000" dirty="0"/>
              <a:t>等の先端技術学習への足がかりを獲得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49</a:t>
            </a:fld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D1C4D66-DF1E-39E6-B673-5353B0DE2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145" y="175028"/>
            <a:ext cx="6696907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今回の授業の学ぶ意義と満足感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6819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F8AC9A-61D3-2765-9D09-6A1145EE2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15" y="221838"/>
            <a:ext cx="8450085" cy="557296"/>
          </a:xfrm>
        </p:spPr>
        <p:txBody>
          <a:bodyPr/>
          <a:lstStyle/>
          <a:p>
            <a:r>
              <a:rPr lang="ja-JP" altLang="en-US" dirty="0"/>
              <a:t>プログラミング</a:t>
            </a:r>
            <a:r>
              <a:rPr kumimoji="1" lang="ja-JP" altLang="en-US" dirty="0"/>
              <a:t>の</a:t>
            </a:r>
            <a:r>
              <a:rPr lang="ja-JP" altLang="en-US" dirty="0"/>
              <a:t>楽しさと達成感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EF1E50-D59B-448E-4BF5-7DFD7D58B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15" y="1120140"/>
            <a:ext cx="8528290" cy="567624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楽しさ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未来の技術を学ぶ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ことは楽しい．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プログラミングは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自分のアイデアを形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にできる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クリエイティブな行為．</a:t>
            </a:r>
            <a:endParaRPr lang="en-US" altLang="ja-JP" b="1" i="0" dirty="0">
              <a:solidFill>
                <a:srgbClr val="374151"/>
              </a:solidFill>
              <a:effectLst/>
              <a:latin typeface="Söhne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ja-JP" altLang="en-US" dirty="0"/>
              <a:t>視覚的なプログラムを書くことで，ゲーム感覚をもって楽しみながら学習することも可能｜．</a:t>
            </a:r>
            <a:endParaRPr lang="en-US" altLang="ja-JP" b="1" dirty="0">
              <a:solidFill>
                <a:srgbClr val="374151"/>
              </a:solidFill>
              <a:latin typeface="Söhne"/>
            </a:endParaRPr>
          </a:p>
          <a:p>
            <a:pPr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/>
              <a:t>達成感</a:t>
            </a:r>
            <a:endParaRPr lang="en-US" altLang="ja-JP" sz="2400" b="1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ja-JP" altLang="en-US" b="1" dirty="0"/>
              <a:t>プログラミング</a:t>
            </a:r>
            <a:r>
              <a:rPr lang="ja-JP" altLang="en-US" dirty="0"/>
              <a:t>を通じて</a:t>
            </a:r>
            <a:r>
              <a:rPr lang="ja-JP" altLang="en-US" b="1" dirty="0"/>
              <a:t>問題解決のスキルを身につける</a:t>
            </a:r>
            <a:r>
              <a:rPr lang="ja-JP" altLang="en-US" dirty="0"/>
              <a:t>ことは，大きな達成感につながる</a:t>
            </a:r>
            <a:endParaRPr lang="en-US" altLang="ja-JP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ja-JP" altLang="en-US" dirty="0"/>
              <a:t>新しいソフトウェアや技術を生み出す．</a:t>
            </a:r>
            <a:endParaRPr lang="en-US" altLang="ja-JP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ja-JP" altLang="en-US" b="1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DE8037-9A19-EB02-EC9A-08EC700B1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110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62761"/>
          </a:xfrm>
        </p:spPr>
        <p:txBody>
          <a:bodyPr>
            <a:normAutofit/>
          </a:bodyPr>
          <a:lstStyle/>
          <a:p>
            <a:r>
              <a:rPr lang="en-US" altLang="ja-JP" sz="2400" b="1" dirty="0" err="1"/>
              <a:t>Trinket（Python）などを実行できるオンライン｜学習環境</a:t>
            </a:r>
            <a:r>
              <a:rPr lang="en-US" altLang="ja-JP" sz="2400" b="1" dirty="0"/>
              <a:t>）</a:t>
            </a:r>
            <a:r>
              <a:rPr lang="ja-JP" altLang="en-US" sz="2400" dirty="0"/>
              <a:t>は</a:t>
            </a:r>
            <a:r>
              <a:rPr lang="ja-JP" altLang="en-US" sz="2400" b="1" dirty="0"/>
              <a:t>オンライン</a:t>
            </a:r>
            <a:r>
              <a:rPr lang="ja-JP" altLang="en-US" sz="2400" dirty="0"/>
              <a:t>の</a:t>
            </a:r>
            <a:r>
              <a:rPr lang="en-US" altLang="ja-JP" sz="2400" b="1" dirty="0"/>
              <a:t>Python）</a:t>
            </a:r>
            <a:r>
              <a:rPr lang="ja-JP" altLang="en-US" sz="2400" b="1" dirty="0"/>
              <a:t>，</a:t>
            </a:r>
            <a:r>
              <a:rPr lang="en-US" altLang="ja-JP" sz="2400" b="1" dirty="0"/>
              <a:t>HTML</a:t>
            </a:r>
            <a:r>
              <a:rPr lang="ja-JP" altLang="en-US" sz="2400" dirty="0"/>
              <a:t>等の</a:t>
            </a:r>
            <a:r>
              <a:rPr lang="ja-JP" altLang="en-US" sz="2400" b="1" dirty="0"/>
              <a:t>学習サイト</a:t>
            </a:r>
            <a:endParaRPr lang="en-US" altLang="ja-JP" sz="2400" b="1" dirty="0"/>
          </a:p>
          <a:p>
            <a:r>
              <a:rPr lang="ja-JP" altLang="en-US" sz="2400" dirty="0"/>
              <a:t>有料の機能と無料の機能がある</a:t>
            </a:r>
            <a:endParaRPr lang="en-US" altLang="ja-JP" sz="2400" dirty="0"/>
          </a:p>
          <a:p>
            <a:r>
              <a:rPr lang="ja-JP" altLang="en-US" sz="2400" b="1" dirty="0"/>
              <a:t>自分が作成した</a:t>
            </a:r>
            <a:r>
              <a:rPr lang="en-US" altLang="ja-JP" sz="2400" b="1" dirty="0"/>
              <a:t>Python）</a:t>
            </a:r>
            <a:r>
              <a:rPr lang="ja-JP" altLang="en-US" sz="2400" b="1" dirty="0"/>
              <a:t>プログラムを公開し，他の人に実行してもらうことが可能</a:t>
            </a:r>
            <a:r>
              <a:rPr lang="ja-JP" altLang="en-US" sz="2400" dirty="0"/>
              <a:t>（そのとき，書き替えて実行も可能）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en-US" altLang="ja-JP" sz="2400" b="1" dirty="0"/>
              <a:t>Python）</a:t>
            </a:r>
            <a:r>
              <a:rPr lang="ja-JP" altLang="en-US" sz="2400" b="1" dirty="0"/>
              <a:t>の標準機能</a:t>
            </a:r>
            <a:r>
              <a:rPr lang="ja-JP" altLang="en-US" sz="2400" dirty="0"/>
              <a:t>を登載，その他，次のモジュールやパッケージがインストール済み</a:t>
            </a:r>
          </a:p>
          <a:p>
            <a:pPr marL="0" indent="0">
              <a:buNone/>
            </a:pPr>
            <a:r>
              <a:rPr lang="en-US" altLang="ja-JP" sz="2400" dirty="0"/>
              <a:t>math,</a:t>
            </a:r>
            <a:r>
              <a:rPr lang="en-US" altLang="ja-JP" sz="2400" dirty="0" err="1"/>
              <a:t>matplotlib.pyplot</a:t>
            </a:r>
            <a:r>
              <a:rPr lang="en-US" altLang="ja-JP" sz="2400" dirty="0"/>
              <a:t>,</a:t>
            </a:r>
            <a:r>
              <a:rPr lang="en-US" altLang="ja-JP" sz="2400" dirty="0" err="1"/>
              <a:t>numpy</a:t>
            </a:r>
            <a:r>
              <a:rPr lang="en-US" altLang="ja-JP" sz="2400" dirty="0"/>
              <a:t>, operator, processing,</a:t>
            </a:r>
            <a:r>
              <a:rPr lang="en-US" altLang="ja-JP" sz="2400" dirty="0" err="1"/>
              <a:t>pygal</a:t>
            </a:r>
            <a:r>
              <a:rPr lang="en-US" altLang="ja-JP" sz="2400" dirty="0"/>
              <a:t>, random, re, string, time, turtle,</a:t>
            </a:r>
            <a:r>
              <a:rPr lang="en-US" altLang="ja-JP" sz="2400" dirty="0" err="1"/>
              <a:t>urllib.request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7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585480"/>
            <a:ext cx="8822156" cy="622353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2400" b="1" dirty="0"/>
              <a:t>trinket</a:t>
            </a:r>
            <a:r>
              <a:rPr lang="ja-JP" altLang="en-US" sz="2400" dirty="0"/>
              <a:t>は</a:t>
            </a:r>
            <a:r>
              <a:rPr lang="en-US" altLang="ja-JP" sz="2400" b="1" dirty="0"/>
              <a:t>Python）, HTML</a:t>
            </a:r>
            <a:r>
              <a:rPr lang="ja-JP" altLang="en-US" sz="2400" b="1" dirty="0"/>
              <a:t>などのプログラムを書き実行できる</a:t>
            </a:r>
            <a:r>
              <a:rPr lang="ja-JP" altLang="en-US" sz="2400" dirty="0"/>
              <a:t>サイト</a:t>
            </a:r>
            <a:endParaRPr lang="en-US" altLang="ja-JP" sz="2400" dirty="0"/>
          </a:p>
          <a:p>
            <a:r>
              <a:rPr lang="en-US" altLang="ja-JP" sz="2400" dirty="0">
                <a:hlinkClick r:id="rId3"/>
              </a:rPr>
              <a:t>https://trinket.io/python/0fd59392c8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のように，違うプログラムには違う</a:t>
            </a:r>
            <a:r>
              <a:rPr lang="en-US" altLang="ja-JP" sz="2400" dirty="0"/>
              <a:t>URL</a:t>
            </a:r>
            <a:r>
              <a:rPr lang="ja-JP" altLang="en-US" sz="2400" dirty="0"/>
              <a:t>が割り当てられる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実行が開始しないときは，「</a:t>
            </a:r>
            <a:r>
              <a:rPr lang="ja-JP" altLang="en-US" sz="2400" b="1" dirty="0"/>
              <a:t>実行ボタン</a:t>
            </a:r>
            <a:r>
              <a:rPr lang="ja-JP" altLang="en-US" sz="2400" dirty="0"/>
              <a:t>」で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r>
              <a:rPr lang="ja-JP" altLang="en-US" sz="2400" dirty="0"/>
              <a:t>ソースコードを</a:t>
            </a:r>
            <a:r>
              <a:rPr lang="ja-JP" altLang="en-US" sz="2400" b="1" dirty="0"/>
              <a:t>書き替えて再度実行</a:t>
            </a:r>
            <a:r>
              <a:rPr lang="ja-JP" altLang="en-US" sz="2400" dirty="0"/>
              <a:t>することも可能</a:t>
            </a:r>
            <a:endParaRPr lang="en-US" altLang="ja-JP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50F07C5-FB06-0A1B-074A-B52D19376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234" y="2327545"/>
            <a:ext cx="4717189" cy="230906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</a:t>
            </a:r>
            <a:r>
              <a:rPr kumimoji="1" lang="ja-JP" altLang="en-US" dirty="0"/>
              <a:t>でのプログラム実行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5CFE043C-DC4C-4062-B60C-FD394D4CC3EC}"/>
              </a:ext>
            </a:extLst>
          </p:cNvPr>
          <p:cNvSpPr/>
          <p:nvPr/>
        </p:nvSpPr>
        <p:spPr>
          <a:xfrm rot="5400000">
            <a:off x="2472981" y="3758073"/>
            <a:ext cx="218512" cy="24660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8854BCCF-7937-49F2-9FE6-C07FB349A19B}"/>
              </a:ext>
            </a:extLst>
          </p:cNvPr>
          <p:cNvSpPr/>
          <p:nvPr/>
        </p:nvSpPr>
        <p:spPr>
          <a:xfrm rot="5400000">
            <a:off x="4687849" y="4209624"/>
            <a:ext cx="170463" cy="16109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6BD922-CC0B-412A-9DF4-A337A36CD975}"/>
              </a:ext>
            </a:extLst>
          </p:cNvPr>
          <p:cNvSpPr txBox="1"/>
          <p:nvPr/>
        </p:nvSpPr>
        <p:spPr>
          <a:xfrm>
            <a:off x="1476153" y="5070208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メイン画面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2784C6-0936-4E5D-91AB-5FF9C54086F2}"/>
              </a:ext>
            </a:extLst>
          </p:cNvPr>
          <p:cNvSpPr txBox="1"/>
          <p:nvPr/>
        </p:nvSpPr>
        <p:spPr>
          <a:xfrm>
            <a:off x="4077673" y="523385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5672B9D-D768-2700-E6C1-AE4C965CF5F4}"/>
              </a:ext>
            </a:extLst>
          </p:cNvPr>
          <p:cNvSpPr/>
          <p:nvPr/>
        </p:nvSpPr>
        <p:spPr>
          <a:xfrm>
            <a:off x="2615459" y="2840145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3A46CF-BB57-F763-CA0A-379D4E7AEFB7}"/>
              </a:ext>
            </a:extLst>
          </p:cNvPr>
          <p:cNvSpPr txBox="1"/>
          <p:nvPr/>
        </p:nvSpPr>
        <p:spPr>
          <a:xfrm>
            <a:off x="3724509" y="2579865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3275758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11-1.</a:t>
            </a:r>
            <a:r>
              <a:rPr lang="ja-JP" altLang="en-US" sz="4000" dirty="0"/>
              <a:t>式と計算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636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132ED0-DF85-4BA1-8BDC-2F71B2B9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49" y="198702"/>
            <a:ext cx="8461208" cy="469865"/>
          </a:xfrm>
        </p:spPr>
        <p:txBody>
          <a:bodyPr>
            <a:noAutofit/>
          </a:bodyPr>
          <a:lstStyle/>
          <a:p>
            <a:r>
              <a:rPr kumimoji="1" lang="ja-JP" altLang="en-US" sz="2900" dirty="0"/>
              <a:t>変数，代入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8400BA-D1FA-4C88-99DD-99B9EFF61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43" y="845876"/>
            <a:ext cx="7978936" cy="6012124"/>
          </a:xfrm>
        </p:spPr>
        <p:txBody>
          <a:bodyPr>
            <a:no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変数</a:t>
            </a:r>
            <a:r>
              <a:rPr lang="ja-JP" altLang="en-US" sz="2400" dirty="0"/>
              <a:t>：プログラム内で名前を付けて利用する</a:t>
            </a:r>
            <a:r>
              <a:rPr lang="ja-JP" altLang="en-US" sz="2400" b="1" u="sng" dirty="0">
                <a:solidFill>
                  <a:srgbClr val="FF0000"/>
                </a:solidFill>
              </a:rPr>
              <a:t>オブジェクト</a:t>
            </a:r>
            <a:r>
              <a:rPr lang="ja-JP" altLang="en-US" sz="2400" dirty="0"/>
              <a:t>で，</a:t>
            </a:r>
            <a:r>
              <a:rPr lang="ja-JP" altLang="en-US" sz="2400" b="1" u="sng" dirty="0">
                <a:solidFill>
                  <a:srgbClr val="FF0000"/>
                </a:solidFill>
              </a:rPr>
              <a:t>値を保存</a:t>
            </a:r>
            <a:r>
              <a:rPr lang="ja-JP" altLang="en-US" sz="2400" dirty="0"/>
              <a:t>し，後から</a:t>
            </a:r>
            <a:r>
              <a:rPr lang="ja-JP" altLang="en-US" sz="2400" b="1" u="sng" dirty="0">
                <a:solidFill>
                  <a:srgbClr val="FF0000"/>
                </a:solidFill>
              </a:rPr>
              <a:t>参照</a:t>
            </a:r>
            <a:r>
              <a:rPr lang="ja-JP" altLang="en-US" sz="2400" dirty="0"/>
              <a:t>できる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代入</a:t>
            </a:r>
            <a:r>
              <a:rPr lang="ja-JP" altLang="en-US" sz="2400" dirty="0"/>
              <a:t>：「</a:t>
            </a:r>
            <a:r>
              <a:rPr lang="en-US" altLang="ja-JP" sz="2400" b="1" u="sng" dirty="0"/>
              <a:t>x = 100</a:t>
            </a:r>
            <a:r>
              <a:rPr lang="ja-JP" altLang="en-US" sz="2400" dirty="0"/>
              <a:t>」のように書くことで，</a:t>
            </a:r>
            <a:r>
              <a:rPr lang="en-US" altLang="ja-JP" sz="2400" b="1" u="sng" dirty="0">
                <a:solidFill>
                  <a:srgbClr val="FF0000"/>
                </a:solidFill>
              </a:rPr>
              <a:t>x</a:t>
            </a:r>
            <a:r>
              <a:rPr lang="ja-JP" altLang="en-US" sz="2400" b="1" u="sng" dirty="0">
                <a:solidFill>
                  <a:srgbClr val="FF0000"/>
                </a:solidFill>
              </a:rPr>
              <a:t>という名前の変数に，値</a:t>
            </a:r>
            <a:r>
              <a:rPr lang="en-US" altLang="ja-JP" sz="2400" b="1" u="sng" dirty="0">
                <a:solidFill>
                  <a:srgbClr val="FF0000"/>
                </a:solidFill>
              </a:rPr>
              <a:t>100</a:t>
            </a:r>
            <a:r>
              <a:rPr lang="ja-JP" altLang="en-US" sz="2400" b="1" u="sng" dirty="0">
                <a:solidFill>
                  <a:srgbClr val="FF0000"/>
                </a:solidFill>
              </a:rPr>
              <a:t>が保存</a:t>
            </a:r>
            <a:r>
              <a:rPr lang="ja-JP" altLang="en-US" sz="2400" dirty="0"/>
              <a:t>される</a:t>
            </a:r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D4A4FB-CA78-4DC9-B60F-2F7EB373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8EA2AFC-AFB4-6B49-31A5-7668A16BEE6B}"/>
              </a:ext>
            </a:extLst>
          </p:cNvPr>
          <p:cNvSpPr txBox="1"/>
          <p:nvPr/>
        </p:nvSpPr>
        <p:spPr>
          <a:xfrm>
            <a:off x="2158130" y="3250849"/>
            <a:ext cx="398735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 = 100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33E5D92-EB55-B8E8-73F0-898B70231E23}"/>
              </a:ext>
            </a:extLst>
          </p:cNvPr>
          <p:cNvSpPr txBox="1"/>
          <p:nvPr/>
        </p:nvSpPr>
        <p:spPr>
          <a:xfrm>
            <a:off x="1270913" y="331240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例</a:t>
            </a:r>
          </a:p>
        </p:txBody>
      </p:sp>
    </p:spTree>
    <p:extLst>
      <p:ext uri="{BB962C8B-B14F-4D97-AF65-F5344CB8AC3E}">
        <p14:creationId xmlns:p14="http://schemas.microsoft.com/office/powerpoint/2010/main" val="3086477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4010</Words>
  <Application>Microsoft Office PowerPoint</Application>
  <PresentationFormat>画面に合わせる (4:3)</PresentationFormat>
  <Paragraphs>470</Paragraphs>
  <Slides>49</Slides>
  <Notes>49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49</vt:i4>
      </vt:variant>
    </vt:vector>
  </HeadingPairs>
  <TitlesOfParts>
    <vt:vector size="57" baseType="lpstr">
      <vt:lpstr>ＭＳ ゴシック</vt:lpstr>
      <vt:lpstr>Söhne</vt:lpstr>
      <vt:lpstr>メイリオ</vt:lpstr>
      <vt:lpstr>游ゴシック</vt:lpstr>
      <vt:lpstr>Arial</vt:lpstr>
      <vt:lpstr>Calibri</vt:lpstr>
      <vt:lpstr>Segoe UI</vt:lpstr>
      <vt:lpstr>Office テーマ</vt:lpstr>
      <vt:lpstr>cs-11.式と変数，条件分岐，リストとその操作，繰り返し処理 </vt:lpstr>
      <vt:lpstr>PowerPoint プレゼンテーション</vt:lpstr>
      <vt:lpstr>アウトライン</vt:lpstr>
      <vt:lpstr>プログラミング</vt:lpstr>
      <vt:lpstr>プログラミングの楽しさと達成感</vt:lpstr>
      <vt:lpstr>trinket</vt:lpstr>
      <vt:lpstr>trinketでのプログラム実行</vt:lpstr>
      <vt:lpstr>11-1.式と計算</vt:lpstr>
      <vt:lpstr>変数，代入</vt:lpstr>
      <vt:lpstr>式の実行結果</vt:lpstr>
      <vt:lpstr>変数への代入</vt:lpstr>
      <vt:lpstr>式の中に変数を含めることができる</vt:lpstr>
      <vt:lpstr>式と変数のPython）プログラム</vt:lpstr>
      <vt:lpstr>演習１ 変数x, yを使って計算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答え合わせ</vt:lpstr>
      <vt:lpstr>11-2.条件分岐</vt:lpstr>
      <vt:lpstr>条件分岐</vt:lpstr>
      <vt:lpstr>条件分岐のPython）プログラム</vt:lpstr>
      <vt:lpstr>演習２ 条件分岐，if，else</vt:lpstr>
      <vt:lpstr>PowerPoint プレゼンテーション</vt:lpstr>
      <vt:lpstr>PowerPoint プレゼンテーション</vt:lpstr>
      <vt:lpstr>条件分岐 まとめ</vt:lpstr>
      <vt:lpstr>11-3.演習問題</vt:lpstr>
      <vt:lpstr>条件分岐</vt:lpstr>
      <vt:lpstr>正解の例</vt:lpstr>
      <vt:lpstr>11-4.リストと繰り返し</vt:lpstr>
      <vt:lpstr>Python）のリスト</vt:lpstr>
      <vt:lpstr>リストと繰り返し</vt:lpstr>
      <vt:lpstr>演習３． リストと繰り返し，for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リストのプログラム例</vt:lpstr>
      <vt:lpstr>forによる繰り返し</vt:lpstr>
      <vt:lpstr>演習４． 繰り返しでの変数値の変化</vt:lpstr>
      <vt:lpstr>PowerPoint プレゼンテーション</vt:lpstr>
      <vt:lpstr>PowerPoint プレゼンテーション</vt:lpstr>
      <vt:lpstr>１×２×３×４×５の計算</vt:lpstr>
      <vt:lpstr>PowerPoint プレゼンテーション</vt:lpstr>
      <vt:lpstr>答え合わせ</vt:lpstr>
      <vt:lpstr>全体まとめ</vt:lpstr>
      <vt:lpstr>今回の授業の学ぶ意義と満足感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コンピューターサイエンス</dc:title>
  <dc:creator>kunihiko</dc:creator>
  <cp:lastModifiedBy>金子　邦彦</cp:lastModifiedBy>
  <cp:revision>86</cp:revision>
  <dcterms:created xsi:type="dcterms:W3CDTF">2020-06-03T12:20:31Z</dcterms:created>
  <dcterms:modified xsi:type="dcterms:W3CDTF">2025-05-23T06:48:58Z</dcterms:modified>
</cp:coreProperties>
</file>