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sldIdLst>
    <p:sldId id="544" r:id="rId2"/>
    <p:sldId id="1750" r:id="rId3"/>
    <p:sldId id="696" r:id="rId4"/>
    <p:sldId id="1365" r:id="rId5"/>
    <p:sldId id="1378" r:id="rId6"/>
    <p:sldId id="1745" r:id="rId7"/>
    <p:sldId id="554" r:id="rId8"/>
    <p:sldId id="1894" r:id="rId9"/>
    <p:sldId id="1383" r:id="rId10"/>
    <p:sldId id="1902" r:id="rId11"/>
    <p:sldId id="1406" r:id="rId12"/>
    <p:sldId id="1748" r:id="rId13"/>
    <p:sldId id="1405" r:id="rId14"/>
    <p:sldId id="1392" r:id="rId15"/>
    <p:sldId id="1393" r:id="rId16"/>
    <p:sldId id="1394" r:id="rId17"/>
    <p:sldId id="1358" r:id="rId18"/>
    <p:sldId id="1408" r:id="rId19"/>
    <p:sldId id="1409" r:id="rId20"/>
    <p:sldId id="1794" r:id="rId21"/>
    <p:sldId id="1410" r:id="rId22"/>
    <p:sldId id="1411" r:id="rId23"/>
    <p:sldId id="1412" r:id="rId24"/>
    <p:sldId id="1413" r:id="rId25"/>
    <p:sldId id="1414" r:id="rId26"/>
    <p:sldId id="1415" r:id="rId27"/>
    <p:sldId id="1416" r:id="rId28"/>
    <p:sldId id="1417" r:id="rId29"/>
    <p:sldId id="1418" r:id="rId30"/>
    <p:sldId id="1419" r:id="rId31"/>
    <p:sldId id="1420" r:id="rId32"/>
    <p:sldId id="1421" r:id="rId33"/>
    <p:sldId id="1422" r:id="rId34"/>
    <p:sldId id="1423" r:id="rId35"/>
    <p:sldId id="1424" r:id="rId36"/>
    <p:sldId id="1795" r:id="rId37"/>
    <p:sldId id="1425" r:id="rId38"/>
    <p:sldId id="1797" r:id="rId39"/>
    <p:sldId id="2030" r:id="rId40"/>
    <p:sldId id="1895" r:id="rId41"/>
    <p:sldId id="1791" r:id="rId42"/>
    <p:sldId id="1792" r:id="rId43"/>
    <p:sldId id="2039" r:id="rId44"/>
    <p:sldId id="2045" r:id="rId45"/>
    <p:sldId id="2046" r:id="rId46"/>
    <p:sldId id="823" r:id="rId47"/>
    <p:sldId id="974" r:id="rId48"/>
    <p:sldId id="1747" r:id="rId49"/>
    <p:sldId id="2032" r:id="rId50"/>
    <p:sldId id="1771" r:id="rId51"/>
    <p:sldId id="1854" r:id="rId52"/>
    <p:sldId id="1067" r:id="rId53"/>
    <p:sldId id="2020" r:id="rId54"/>
    <p:sldId id="2038" r:id="rId55"/>
    <p:sldId id="1357" r:id="rId56"/>
    <p:sldId id="2047" r:id="rId57"/>
    <p:sldId id="2048" r:id="rId58"/>
    <p:sldId id="1903" r:id="rId59"/>
    <p:sldId id="2029" r:id="rId60"/>
    <p:sldId id="1399" r:id="rId61"/>
    <p:sldId id="2028" r:id="rId62"/>
    <p:sldId id="2049" r:id="rId63"/>
    <p:sldId id="1757" r:id="rId64"/>
    <p:sldId id="1793" r:id="rId65"/>
    <p:sldId id="1761" r:id="rId66"/>
    <p:sldId id="1744" r:id="rId67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18" autoAdjust="0"/>
    <p:restoredTop sz="92244" autoAdjust="0"/>
  </p:normalViewPr>
  <p:slideViewPr>
    <p:cSldViewPr snapToGrid="0">
      <p:cViewPr varScale="1">
        <p:scale>
          <a:sx n="48" d="100"/>
          <a:sy n="48" d="100"/>
        </p:scale>
        <p:origin x="930" y="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2025/5/23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要約：cs-10. </a:t>
            </a:r>
            <a:r>
              <a:rPr dirty="0" err="1"/>
              <a:t>Python（汎用プログラミング言語</a:t>
            </a:r>
            <a:r>
              <a:rPr dirty="0"/>
              <a:t>） </a:t>
            </a:r>
            <a:r>
              <a:rPr dirty="0" err="1"/>
              <a:t>プログラミングの基本</a:t>
            </a:r>
            <a:r>
              <a:rPr dirty="0"/>
              <a:t> （</a:t>
            </a:r>
            <a:r>
              <a:rPr dirty="0" err="1"/>
              <a:t>コンピューターサイエンス</a:t>
            </a:r>
            <a:r>
              <a:rPr dirty="0"/>
              <a:t>） URL: https://www.kkaneko.jp/cc/cs/index.html </a:t>
            </a:r>
            <a:r>
              <a:rPr dirty="0" err="1"/>
              <a:t>金子邦彦</a:t>
            </a:r>
            <a:r>
              <a:rPr dirty="0"/>
              <a:t>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B3CEF-04E2-009B-88C8-E1B59C823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DEBC087-5178-AB12-102B-123EDECDB8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73EB2E8-D1AB-3016-FAE2-29E785A2F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要約：</a:t>
            </a:r>
            <a:r>
              <a:rPr lang="en-US" altLang="ja-JP" dirty="0"/>
              <a:t>6-</a:t>
            </a:r>
            <a:r>
              <a:rPr dirty="0"/>
              <a:t>2. </a:t>
            </a:r>
            <a:r>
              <a:rPr dirty="0" err="1"/>
              <a:t>コードコンバット</a:t>
            </a:r>
            <a:r>
              <a:rPr dirty="0"/>
              <a:t>（ Code Combat ）</a:t>
            </a:r>
            <a:r>
              <a:rPr dirty="0" err="1"/>
              <a:t>を用いたプログラミング演習</a:t>
            </a:r>
            <a:r>
              <a:rPr dirty="0"/>
              <a:t>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3BC6EE-24DD-4898-5ACC-F81D58EC10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588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要約：コードコンバット コードコンバット （ CodeCombat ）では、 ゲームをクリアするために必要なプログラムを書く ことで、 Python（汎用プログラミング言語） の基本を楽しく学ぶことができる。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要約：コードコンバットの授業の範囲 無料、クラスコード無し：  Python（汎用プログラミング言語） の ５つのレベル のゲームなど  授業の範囲内 有料（会員登録）：  ５００以上のレベル   ←　興味のある人のみ（各自の判断） 無料、クラスコードあり： Python（汎用プログラミング言語） のより多くのレベルのゲーム  （各自で、名前、メールアドレス等の登録が必要である）  ←　挑戦は、興味のある人の自習としる（各自の判断） この授業では， 会員登録しない、クラスコードも使わない として説明する。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要約：コードコンバットの最初の５つのレベルのトピックス オブジェクト と メソッド hero.moveDown () hero は オブジェクト moveDown () は メソッド 文字列 は 「 " 」 ( ダブルクォーテーション ) または 「 ' 」 ( シングルクォーテーション ) で囲む メソッド 呼び出しでは， 引数 を指定できる hero.attack ("fence", 36, 26) hero.attack (enemy1)。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要約：オブジェクトとメソッド オブジェクトとメソッド （ Python（汎用プログラミング言語） プログラム） 実行画面 オブジェクトが動く。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要約：オブジェクトとメソッド オブジェクトとメソッド （ Python（汎用プログラミング言語） プログラム） 実行画面 オブジェクトが動く。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要約：引数 オブジェクトとメソッド （ Python（汎用プログラミング言語） プログラム） 実行画面 オブジェクトが動く 引数がある場合もあれば， ない場合もある．。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要約：演習 プログラミングを行う 【 内容 】 プログラミング学習サイト CodeCombat  無料の機能、クラスコード無しで、各自、プログラミングを行う 【 トピックス 】 オブジェクト メソッド 引数 文字列。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要約：① Web ブラウザを使う https://codecombat.com 「課金のメッセージ」などで心配なことが あるときは，無理に使い続けないこと 課金のメッセージの例。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要約：② 「私は学生である」をクリック 「 日本語 」になっていない場合には，日本語に変える アカウント登録やログインは行わないことにする。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要約：①プログラミングの基礎概念 ：オブジェクト、メソッド、引数、変数、代入 ② 実践的な演習 ． CodeCombat を用いた Python（汎用プログラミング言語） プログラミングの演習． タートルグラフィックスを使った図形描画の演習 ③ プログラミングの楽しさと達成感 ． プログラミングのクリエイティブな側面を体験 ④ プログラミングの基本的な知識とスキルの習得 （モジュールのインポート、オブジェクト生成、メソッドの使用など）。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要約：クラスコードを持っているか 「 今すぐプレイ 」をクリック。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要約：③ キースガードのダンジョンを選んでみる。「ゲームスタート」をクリック。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要約：④ 「キースガードのダンジョン」の最初のダンジョンを選ぶ 最初のダンジョン ゴール 音声が出るので、このとき、各自で「 音量 」を調整。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要約：⑤ 「ゲームスタート」をクリック。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要約：⑥ 「 Python（汎用プログラミング言語） （デフォルト）」を選び、「次へ」をクリック。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要約：⑦ 使用可能なアイテムを選ぶ（ ダブルクリック ）。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要約：⑧「ゲームスタート」をクリック。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要約：⑨ 「レベルスタート」をクリック。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要約：ヒント を見たいときは、「ヒント」をクリック 但し，英語で表示される場合がありる． 翻訳が完全でないためである． 設定の不備ではありません．。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要約：メソッドの説明を見たい ときは、「メソッド」のリストの中から、説明を見たいメソッドをクリック 但し，英語で表示される場合がありる． 翻訳が完全でないためである． 設定の不備ではありません．。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要約：アウトライン Python（汎用プログラミング言語） プログラミングの基礎 コードコンバットを用いたプログラミング演習 オブジェクト，メソッド プログラミングの楽しさと達成感。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要約：⑩ 編集画面で、試しに、「 hero.moveDown () 」と追加して、「 実行 」をクリック。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要約：⑪ 「実行」で，キャラクタが動くので確認する hero.moveRight () で 右に動き 、 hero.moveDown () で 下に動く。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要約：迷ったら，「ミッション（目標）」や「ヒント」を確認する プログラミングの練習だけでなく， ゲーム要素（パズル） もある． 楽しんで解く． ヒントや説明が，英語で表示される場合がある すべての 目標達成 を目指す。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要約：⑫「目標：成功！」になるまで、編集画面を書き換えて、「実行」を繰り返す。 成功したら、「完了」をクリック。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要約：⑬　完了の確認． 「 続ける 」をクリック。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要約：続けてみる 赤い旗 を選択できる 有料のものもある 赤い旗をたどる 青い旗はクリア済み 「（ ロック ）」と表示される 場合は有料。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要約：新しい装備が増える場合がある ダブルクリックして装備。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要約：無料で、クラスコードを使わず に、 Python（汎用プログラミング言語） の 5 つのレベル を学ぶことができる （続きは有料となる． 詳しくは次ページ）。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要約：次のことは、 各自の判断とする （このことは、授業の成績に関係しない。） １． CODECOMBAT プレミアムへの登録 （有料）し，ゲームを続ける ２． セレッソの記載のクラスコードで，本格的に使う（無料で学んでいける） 私は学生である セレッソのクラスコードを 入れる メールアドレスなどの登録が必要． ユーザ名，パスワードは自分で決める。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7F7AE-455D-7C42-91A6-65645F030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CB33576-8F43-711E-A862-7C2A63E4B9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0C7A958-2B10-D8F9-CE47-D0E84ABE31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要約：</a:t>
            </a:r>
            <a:r>
              <a:rPr lang="en-US" altLang="ja-JP" dirty="0"/>
              <a:t>6-</a:t>
            </a:r>
            <a:r>
              <a:rPr dirty="0"/>
              <a:t>3. </a:t>
            </a:r>
            <a:r>
              <a:rPr dirty="0" err="1"/>
              <a:t>オブジェクト，メソッド</a:t>
            </a:r>
            <a:r>
              <a:rPr dirty="0"/>
              <a:t>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CF0B6C-DEDA-FF7F-47E9-6F398979F1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120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要約：プログラミング プログラミング は 人間の力を増幅 し、私たちができることを大幅に広げる プログラミング は さまざまな分野で活用されている シミュレーション： 複雑な現象をモデル化し、予測や分析を行いる 大量データ処理：データの収集、加工、分析 AI（人工知能） システムの開発 Web サイト，アプリケーションなどのソフトウェア プログラミングはクリエイティブな行為 さまざまな 作業を自動化 したいとき、 問題解決 したいときにも役立つ。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要約：オブジェクトとメソッド オブジェクト ：コンピュータでの 操作や処理の対象となるもの メソッド :  オブジェクト に属する 機能 や操作． オブジェクトがもつ能力に相当する 引数：メソッド が行う操作の詳細に関する情報． メソッド 呼び出しのときに、引数を指定できる  t.goto (0,100)   t.goto (0,100)			t  オブジェクト  goto (0,100)  メソッド  間を「 . 」で 区切って いる 引数。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要約：タートルグラフィックス カーソルを使って絵を描く タートルグラフィックス を用いた演習により、 プログラムによって図形を描画 する． それを通して、プログラムの 動作を視覚的に理解 論理的思考力や課題解決力の向上にもつながる  ( ０ , 0)  ( ０ , 100)  (100, 0) タートルグラフィックスの機能をインポートする「import turtle」が必要。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要約：タートルグラフィックス入門 主なメソッド goto （＜横方向の値＞， &lt; 縦方向の値 &gt; ）  移動 forward ( ＜移動量＞ ) 前進 backword ( ＜移動量＞ ) 後退 right ( ＜角度＞ ) 右回りに回転 left ( ＜角度＞ ) 左回りに回転 メソッド オブジェクト メソッド は、オブジェクトが持つ機能を呼び出すためのもの 「 goto 」は 指定した座標への移動。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要約：オブジェクトとメソッド オブジェクトが動く import turtle t = turtle.Turtle () t.goto (0,100) インポート オブジェクト生成。 t へのセット。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要約：オブジェクトとメソッド import turtle t = turtle.Turtle () t.goto (0,100) t.goto (100,0) インポート オブジェクト生成。 t へのセット。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要約：亀（タール）の最初の位置は (0, 0)  ( プラスの数 , 0)  ( マイナスの数 , 0)  (0, プラスの数 )  (0, マイナスの数 ) メソッド goto  の引数となる 縦方向の値と，横方向の値。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要約：trinket Trinket（Python（汎用プログラミング言語）などを実行できるオンライン｜学習環境）  は オンライン の Python（汎用プログラミング言語） 、 HTML 等の 学習サイト 有料の機能と無料の機能がある 自分が作成した Python（汎用プログラミング言語） プログラムを公開し、他の人に実行してもらうことが可能 （そのとき、書き替えて実行も可能） Python（汎用プログラミング言語） の標準機能 を登載、その他、次のモジュールやパッケージがインストール済み math, matplotlib.pyplot , numpy , operator, processing, pygal , random, re, string, time, turtle, urllib.request。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要約：trinket  は Python（汎用プログラミング言語）, HTML などのプログラムを書き実行できる サイト https://trinket.io/python/cdc4896571 のように、違うプログラムには違う URL が割り当てられる 実行が開始しないときは、「 実行ボタン 」で 実行 ソースコードを 書き替えて再度実行 することも可能 trinket でのプログラム実行 ソースコードの メイン画面 実行結果 実行、 STOP ボタン。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要約：演習． タートルグラフィックス。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要約：import turtle t = turtle.Turtle () t.goto (0,100) t.goto (100,0) ライブラリのインポート オブジェクト生成。 t へのセット。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要約：プログラミング の 楽しさと達成感 楽しさ 未来の技術を学ぶ ことは楽しい。 プログラミングは 自分のアイデアを形 にできる クリエイティブな行為。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要約：① trinket の次のページを開く https://trinket.io/python/f29bfe71cd ② 実行結果が，次のように表示されることを確認 実行が開始しないときは、「 実行ボタン 」で 実行 ソースコードを 書き替えて再度実行 することも可能 実行、 STOP ボタン。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要約：③ 次のように 書き換えて 、 再実行 し、 結果が変わる ことを確認 実行、 STOP ボタン 書き換え。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要約：亀の最初の位置は (0, 0)  ( プラスの数 , 0)  ( マイナスの数 , 0)  (0, プラスの数 )  (0, マイナスの数 ) ④ 次を参考に、 自分で引数を書き替えたり 、プログラム内に 「 t.goto (&lt; 引数 &gt;) 」を増やして 、 思い通りの図形 を目指す。。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要約：ここまでのまとめ 変数 ：プログラム内で 名前を付けて値を保存し参照できるオブジェクト オブジェクト ：コンピュータでの 操作や処理の対象となるもの である． メソッド ： オブジェクトが持つ機能や操作 を表すもの． 例 : t.goto (100,0) では  t はオブジェクト 、 goto  はメソッド 。 引数 ：メソッドには， 操作の詳細を指定 するための引数を設定できる． 例： t.goto (100,0) では、引数は「 100,0 」 Python（汎用プログラミング言語） では， インデント を適切に使用する． プログラムの修正や改良を繰り返し行う ことで， 目的の動作を実現 できる．。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4BFAA-0ED5-2668-8CC7-C05A4738C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E83A182-DD72-599C-697F-C972C2D55A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5E2561B-0C00-6E1A-A7F8-5759BC7BFE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要約：</a:t>
            </a:r>
            <a:r>
              <a:rPr lang="en-US" altLang="ja-JP" dirty="0"/>
              <a:t>6-</a:t>
            </a:r>
            <a:r>
              <a:rPr dirty="0"/>
              <a:t>4. </a:t>
            </a:r>
            <a:r>
              <a:rPr dirty="0" err="1"/>
              <a:t>プログラミングの楽しさと達成感</a:t>
            </a:r>
            <a:r>
              <a:rPr dirty="0"/>
              <a:t>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0EBE97E-8D59-04B5-4A1C-A0FB04902A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59041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要約：ソースコード は， プログラミング言語 で書かれた プログラム のもの 人間も 読み書き ， 編集 できる ソースコード により， プログラムの動作を理解 し，必要に応じて 改変 できる ソースコード。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要約：演習 図形のバリエーション。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要約：① 別のプログラムを試す． trinket の次のページを開く https://trinket.io/python/035810ce8d49 ② 実行結果が，次のように表示されることを確認 実行が開始しないときは、「 実行ボタン 」で 実行 ソースコードを 書き替えて再度実行 することも可能 実行、 STOP ボタン。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要約：③ 別のプログラムを試す． trinket の次のページを開く https://trinket.io/python/ddb861147133 ④ 実行結果が，次のように表示されることを確認 実行が開始しないときは、「 実行ボタン 」で 実行 ソースコードを 書き替えて再度実行 することも可能 実行、 STOP ボタン。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要約：演習 プログラミングの楽しさと達成感。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要約：プログラミングの基礎 本講義では、プログラミングの基礎として以下の内容を説明 オブジェクトとメソッド、引数、変数、代入  本資料で説明 クラス、条件分岐、繰り返し、リスト、パッケージ  今後の講義で説明予定。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要約：各自の自発的な演習、自己研鑽の時間 ① Python（汎用プログラミング言語） でグラフィックスを描く 資料のプログラムを動かし理解を深める ② Python（汎用プログラミング言語） の基本を押さえる オブジェクト、メソッド、引数 ③ 発想力、創造力  turtle モジュールを使用して、 あなた自身がデザインした図形を描く 。 ④ 自主性、自己研鑽力、 自分なりに工夫したこと を振り返る 説明されなかった機能（他の図形の書き方）などを自主的に 調べ、理解し、自分で試してみる 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要約：演習 プログラミングの楽しさと達成感。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要約：各自の自発的な演習、自己研鑽の時間 ① Python（汎用プログラミング言語） でグラフィックスを描く 資料のプログラムを動かし理解を深める ② Python（汎用プログラミング言語） の基本を押さえる オブジェクト、メソッド、引数 ③ 発想力、創造力  turtle ライブラリを使用して、 あなた自身がデザインした図形を描く 。 ④ 自主性、自己研鑽力、 自分なりに工夫したこと を振り返る 説明されなかった機能（他の図形の書き方）などを自主的に 調べ、理解し、自分で試してみる 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要約：①複雑な図形 https://trinket.io/python/5366def2f4 ②色，円 https://trinket.io/python/f8cd554693。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要約：① https://trinket.io/python/5366def2f4 import turtle t = turtle.Turtle () t.goto (0, 100) t.goto (58, -80) t.goto (-95, 30) t.goto (95, 30) t.goto (-58, -80) t.goto (0, 100) ライブラリのインポート オブジェクト生成。 t へのセット。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要約：② https://trinket.io/python/f8cd554693 import turtle t = turtle.Turtle () colors = ["red", "green", "blue"] for i in range(3):  t.color (colors[ i ])  t.circle (30)  t.forward (50) ライブラリのインポート オブジェクト生成。 t へのセット。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要約：①プログラミングの基礎 オブジェクト 、 メソッド 、 引数 などの基本概念を理解． CodeCombat を用いて Python（汎用プログラミング言語） の実践的スキルを習得 ② 論理的思考力の向上とプログラミングの面白さ体験 タートルグラフィックスで論理的思考力を養成。 アイデアを形にする楽しさと達成感 ③ プログラミングの重要性の理解 シミュレーション、データ処理、 AI（人工知能） 開発などさまざまな活用 ④ 自主的な学習姿勢の育成と視野拡大 自主的学習姿勢を身につける． プログラミングの基礎を通して視野を広げる。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要約：</a:t>
            </a:r>
            <a:r>
              <a:rPr lang="en-US" altLang="ja-JP" dirty="0"/>
              <a:t>6-</a:t>
            </a:r>
            <a:r>
              <a:rPr dirty="0"/>
              <a:t>1. </a:t>
            </a:r>
            <a:r>
              <a:rPr dirty="0" err="1"/>
              <a:t>Python（汎用プログラミング言語</a:t>
            </a:r>
            <a:r>
              <a:rPr dirty="0"/>
              <a:t>） </a:t>
            </a:r>
            <a:r>
              <a:rPr dirty="0" err="1"/>
              <a:t>プログラミングの基礎</a:t>
            </a:r>
            <a:r>
              <a:rPr dirty="0"/>
              <a:t>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要約：変数，代入 変数 ：プログラム内で名前を付けて利用する オブジェクト で， 値を保存 し，後から 参照 できる 代入 ：「 x = 100 」のように書くことで， x という名前の変数に、値 100 が保存 される x = 100 例。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要約：オブジェクトとメソッド オブジェクト ：コンピュータでの 操作や処理の対象となるもの メソッド :  オブジェクト に属する 機能 や操作． オブジェクトがもつ能力に相当する 引数：メソッド が行う操作の詳細に関する情報． メソッド 呼び出しのときに、引数を指定できる  t.goto (0,100)   t.goto (0,100)			t  オブジェクト  goto (0,100)  メソッド  間を「 . 」で 区切って いる 引数。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2025/5/23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2025/5/23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2025/5/23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2025/5/23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08AAC-77C1-4008-9465-32B322AA2FD1}" type="datetime1">
              <a:rPr kumimoji="1" lang="ja-JP" altLang="en-US" smtClean="0"/>
              <a:t>2025/5/23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525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2025/5/23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  <p:sldLayoutId id="214748367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cc/cs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combat.com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trinket.io/python/cdc4896571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trinket.io/python/f29bfe71cd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trinket.io/python/035810ce8d49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inket.io/python/ddb861147133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trinket.io/python/5366def2f4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inket.io/python/f8cd554693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inket.io/python/5366def2f4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trinket.io/python/f8cd554693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3671" y="1122363"/>
            <a:ext cx="8589461" cy="2387600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cs-6. </a:t>
            </a:r>
            <a:r>
              <a:rPr lang="en-US" altLang="ja-JP" sz="4000" dirty="0" err="1"/>
              <a:t>プログラミング</a:t>
            </a:r>
            <a:r>
              <a:rPr lang="ja-JP" altLang="en-US" sz="4000" dirty="0"/>
              <a:t>入門</a:t>
            </a:r>
            <a:r>
              <a:rPr lang="en-US" altLang="ja-JP" sz="4000" dirty="0"/>
              <a:t>: </a:t>
            </a:r>
            <a:r>
              <a:rPr lang="ja-JP" altLang="en-US" sz="4000" dirty="0"/>
              <a:t>プログラミング思考の基礎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r>
              <a:rPr lang="ja-JP" altLang="en-US" dirty="0"/>
              <a:t>（コンピューターサイエンス）</a:t>
            </a:r>
            <a:endParaRPr lang="en-US" altLang="ja-JP" dirty="0"/>
          </a:p>
          <a:p>
            <a:r>
              <a:rPr lang="en-US" altLang="ja-JP" dirty="0"/>
              <a:t>URL:</a:t>
            </a:r>
            <a:r>
              <a:rPr lang="en-US" altLang="ja-JP" dirty="0">
                <a:hlinkClick r:id="rId3"/>
              </a:rPr>
              <a:t>https://www.kkaneko.jp/cc/cs/index.html</a:t>
            </a:r>
            <a:endParaRPr lang="en-US" altLang="ja-JP" dirty="0"/>
          </a:p>
          <a:p>
            <a:endParaRPr lang="ja-JP" altLang="en-US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4047DBB5-87E7-41C0-8239-B092FFAB73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28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0A7633-0D3D-DC80-4E0A-32FA32D2F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D54A04A2-7073-F546-0DD3-818C7C23E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BBE84A-4D1B-FE71-4B30-5BE01CC85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85FC93B-E4F2-06BD-81B8-8DAB9C0E7F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 fontScale="90000"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6-2.</a:t>
            </a:r>
            <a:r>
              <a:rPr lang="ja-JP" altLang="en-US" sz="4500" dirty="0">
                <a:solidFill>
                  <a:schemeClr val="tx2"/>
                </a:solidFill>
              </a:rPr>
              <a:t>コードコンバット（</a:t>
            </a:r>
            <a:r>
              <a:rPr lang="en-US" altLang="ja-JP" sz="4500" dirty="0">
                <a:solidFill>
                  <a:schemeClr val="tx2"/>
                </a:solidFill>
              </a:rPr>
              <a:t>Code Combat</a:t>
            </a:r>
            <a:r>
              <a:rPr lang="ja-JP" altLang="en-US" sz="4500" dirty="0">
                <a:solidFill>
                  <a:schemeClr val="tx2"/>
                </a:solidFill>
              </a:rPr>
              <a:t>）を用いたプログラミング演習</a:t>
            </a:r>
            <a:br>
              <a:rPr lang="ja-JP" altLang="en-US" sz="4500" dirty="0">
                <a:solidFill>
                  <a:schemeClr val="tx2"/>
                </a:solidFill>
              </a:rPr>
            </a:br>
            <a:endParaRPr lang="ja-JP" altLang="en-US" sz="4500" dirty="0">
              <a:solidFill>
                <a:schemeClr val="tx2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53408DD-EAEB-8EED-75A2-BF70171BD0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C041F0A-CFA2-DF9E-3DD4-774875B39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752F090-4E0B-1835-0B2E-01652D641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E88BC29-A308-7BA3-42B1-9B3913838B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585DE91-A884-648B-9AA8-387D797A8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36EFFE6-84B6-0A26-22BA-5A4B58A7C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FEB721-3C89-97A5-566D-C5509AAF8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290EB78-71AB-17C9-E3DE-929B77297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9C42458-745C-F931-B6E9-69F50245F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AFDA645-BBA5-F042-6FEE-F6FB9FD5A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03F3C04-03AA-80A9-DDA3-DDCAF150D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DD833D9-87C5-7979-9A11-FB9915A58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511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コードコンバット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7764" y="1103705"/>
            <a:ext cx="7977203" cy="47938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b="1" dirty="0"/>
              <a:t>コードコンバット</a:t>
            </a:r>
            <a:r>
              <a:rPr lang="ja-JP" altLang="en-US" sz="2400" dirty="0"/>
              <a:t>（</a:t>
            </a:r>
            <a:r>
              <a:rPr lang="en-US" altLang="ja-JP" sz="2400" dirty="0" err="1"/>
              <a:t>CodeCombat</a:t>
            </a:r>
            <a:r>
              <a:rPr lang="ja-JP" altLang="en-US" sz="2400" dirty="0"/>
              <a:t>）では，</a:t>
            </a:r>
            <a:r>
              <a:rPr lang="ja-JP" altLang="en-US" sz="2400" b="1" dirty="0"/>
              <a:t>ゲームをクリアするために必要なプログラムを書く</a:t>
            </a:r>
            <a:r>
              <a:rPr lang="ja-JP" altLang="en-US" sz="2400" dirty="0"/>
              <a:t>ことで，</a:t>
            </a:r>
            <a:r>
              <a:rPr lang="en-US" altLang="ja-JP" sz="2400" dirty="0"/>
              <a:t>Python（汎用プログラミング言語）</a:t>
            </a:r>
            <a:r>
              <a:rPr lang="ja-JP" altLang="en-US" sz="2400" dirty="0"/>
              <a:t>の基本を楽しく学ぶことができる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endParaRPr lang="en-US" altLang="ja-JP" sz="2400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25D567F-21EF-2365-4584-4AF9DF281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941" y="2552132"/>
            <a:ext cx="7280357" cy="399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79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コードコンバットの授業の範囲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5251" y="762417"/>
            <a:ext cx="9048750" cy="5333166"/>
          </a:xfrm>
        </p:spPr>
        <p:txBody>
          <a:bodyPr>
            <a:noAutofit/>
          </a:bodyPr>
          <a:lstStyle/>
          <a:p>
            <a:r>
              <a:rPr lang="ja-JP" altLang="en-US" sz="2400" b="1" dirty="0"/>
              <a:t>無料，クラスコード無し：</a:t>
            </a:r>
            <a:endParaRPr lang="en-US" altLang="ja-JP" sz="2400" b="1" dirty="0"/>
          </a:p>
          <a:p>
            <a:pPr marL="0" indent="0">
              <a:buNone/>
            </a:pPr>
            <a:r>
              <a:rPr lang="en-US" altLang="ja-JP" sz="2400" dirty="0"/>
              <a:t>Python（汎用プログラミング言語）</a:t>
            </a:r>
            <a:r>
              <a:rPr lang="ja-JP" altLang="en-US" sz="2400" dirty="0"/>
              <a:t>の</a:t>
            </a:r>
            <a:r>
              <a:rPr lang="ja-JP" altLang="en-US" sz="2400" b="1" dirty="0"/>
              <a:t>５つのレベル</a:t>
            </a:r>
            <a:r>
              <a:rPr lang="ja-JP" altLang="en-US" sz="2400" dirty="0"/>
              <a:t>のゲームなど</a:t>
            </a:r>
            <a:r>
              <a:rPr lang="ja-JP" altLang="en-US" sz="2400" b="1" dirty="0">
                <a:solidFill>
                  <a:srgbClr val="FF0000"/>
                </a:solidFill>
              </a:rPr>
              <a:t>授業の範囲内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ja-JP" sz="2400" b="1" dirty="0"/>
          </a:p>
          <a:p>
            <a:r>
              <a:rPr lang="ja-JP" altLang="en-US" sz="2400" b="1" dirty="0"/>
              <a:t>有料（会員登録）：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５００以上のレベル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2400" b="1" dirty="0"/>
              <a:t>← 興味のある人のみ（各自の判断）</a:t>
            </a:r>
            <a:endParaRPr lang="en-US" altLang="ja-JP" sz="2400" b="1" dirty="0"/>
          </a:p>
          <a:p>
            <a:r>
              <a:rPr lang="ja-JP" altLang="en-US" sz="2400" b="1" dirty="0"/>
              <a:t>無料，クラスコードあり：</a:t>
            </a:r>
            <a:endParaRPr lang="en-US" altLang="ja-JP" sz="2400" b="1" dirty="0"/>
          </a:p>
          <a:p>
            <a:pPr marL="0" indent="0">
              <a:buNone/>
            </a:pPr>
            <a:r>
              <a:rPr lang="en-US" altLang="ja-JP" sz="2400" dirty="0"/>
              <a:t>Python（汎用プログラミング言語）</a:t>
            </a:r>
            <a:r>
              <a:rPr lang="ja-JP" altLang="en-US" sz="2400" dirty="0"/>
              <a:t>のより多くのレベルのゲーム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（各自で，名前，メールアドレス等の登録が必要である）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b="1" dirty="0"/>
              <a:t>← 挑戦は，興味のある人の自習としる（各自の判断）</a:t>
            </a:r>
            <a:endParaRPr lang="en-US" altLang="ja-JP" sz="2400" b="1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11B7AD1-231E-3771-4868-9EFF9C09DF81}"/>
              </a:ext>
            </a:extLst>
          </p:cNvPr>
          <p:cNvSpPr/>
          <p:nvPr/>
        </p:nvSpPr>
        <p:spPr>
          <a:xfrm>
            <a:off x="95249" y="644893"/>
            <a:ext cx="8847221" cy="14125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4C192A0-D264-AF07-147F-8E7AF0E70ECF}"/>
              </a:ext>
            </a:extLst>
          </p:cNvPr>
          <p:cNvSpPr txBox="1"/>
          <p:nvPr/>
        </p:nvSpPr>
        <p:spPr>
          <a:xfrm>
            <a:off x="844550" y="5940852"/>
            <a:ext cx="68770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この授業では，</a:t>
            </a:r>
            <a:r>
              <a:rPr lang="ja-JP" altLang="en-US" sz="2400" b="1" u="sng" dirty="0">
                <a:solidFill>
                  <a:srgbClr val="FF0000"/>
                </a:solidFill>
              </a:rPr>
              <a:t>会員登録しない，クラスコードも使わない</a:t>
            </a:r>
            <a:r>
              <a:rPr lang="ja-JP" altLang="en-US" sz="2400" dirty="0">
                <a:solidFill>
                  <a:srgbClr val="FF0000"/>
                </a:solidFill>
              </a:rPr>
              <a:t>として説明する</a:t>
            </a:r>
            <a:endParaRPr lang="en-US" altLang="ja-JP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492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49E41A-25D5-4A32-BA84-9DFD6FDD2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7971255" cy="987022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コードコンバットの最初の５つのレベルのトピックス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E06EAB5-98C2-4D60-8487-C7D00ACC0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162050"/>
            <a:ext cx="8461208" cy="6011747"/>
          </a:xfrm>
        </p:spPr>
        <p:txBody>
          <a:bodyPr>
            <a:norm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</a:rPr>
              <a:t>オブジェクト</a:t>
            </a:r>
            <a:r>
              <a:rPr lang="ja-JP" altLang="en-US" sz="2400" b="1" dirty="0"/>
              <a:t>と</a:t>
            </a:r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endParaRPr lang="en-US" altLang="ja-JP" sz="2400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r>
              <a:rPr lang="en-US" altLang="ja-JP" b="1" dirty="0" err="1"/>
              <a:t>hero.moveDown</a:t>
            </a:r>
            <a:r>
              <a:rPr lang="en-US" altLang="ja-JP" b="1" dirty="0"/>
              <a:t>()</a:t>
            </a:r>
          </a:p>
          <a:p>
            <a:pPr marL="457200" lvl="1" indent="0">
              <a:buNone/>
            </a:pPr>
            <a:r>
              <a:rPr lang="en-US" altLang="ja-JP" dirty="0"/>
              <a:t>hero</a:t>
            </a:r>
            <a:r>
              <a:rPr lang="ja-JP" altLang="en-US" dirty="0"/>
              <a:t>は</a:t>
            </a:r>
            <a:r>
              <a:rPr lang="ja-JP" altLang="en-US" b="1" dirty="0">
                <a:solidFill>
                  <a:srgbClr val="C00000"/>
                </a:solidFill>
              </a:rPr>
              <a:t>オブジェクト</a:t>
            </a:r>
            <a:endParaRPr lang="en-US" altLang="ja-JP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r>
              <a:rPr lang="en-US" altLang="ja-JP" dirty="0" err="1"/>
              <a:t>moveDown</a:t>
            </a:r>
            <a:r>
              <a:rPr lang="en-US" altLang="ja-JP" dirty="0"/>
              <a:t>()</a:t>
            </a:r>
            <a:r>
              <a:rPr lang="ja-JP" altLang="en-US" dirty="0"/>
              <a:t>は</a:t>
            </a:r>
            <a:r>
              <a:rPr lang="ja-JP" altLang="en-US" b="1" dirty="0">
                <a:solidFill>
                  <a:srgbClr val="C00000"/>
                </a:solidFill>
              </a:rPr>
              <a:t>メソッド</a:t>
            </a:r>
            <a:endParaRPr lang="en-US" altLang="ja-JP" b="1" dirty="0">
              <a:solidFill>
                <a:srgbClr val="C00000"/>
              </a:solidFill>
            </a:endParaRPr>
          </a:p>
          <a:p>
            <a:r>
              <a:rPr lang="ja-JP" altLang="en-US" sz="2400" b="1" dirty="0">
                <a:solidFill>
                  <a:srgbClr val="C00000"/>
                </a:solidFill>
              </a:rPr>
              <a:t>文字列</a:t>
            </a:r>
            <a:r>
              <a:rPr lang="ja-JP" altLang="en-US" sz="2400" dirty="0"/>
              <a:t>は</a:t>
            </a:r>
            <a:r>
              <a:rPr lang="ja-JP" altLang="en-US" sz="2400" b="1" dirty="0"/>
              <a:t>「</a:t>
            </a:r>
            <a:r>
              <a:rPr lang="en-US" altLang="ja-JP" sz="2400" b="1" dirty="0"/>
              <a:t>"</a:t>
            </a:r>
            <a:r>
              <a:rPr lang="ja-JP" altLang="en-US" sz="2400" b="1" dirty="0"/>
              <a:t>」</a:t>
            </a:r>
            <a:r>
              <a:rPr lang="en-US" altLang="ja-JP" sz="2400" b="1" dirty="0"/>
              <a:t>(</a:t>
            </a:r>
            <a:r>
              <a:rPr lang="ja-JP" altLang="en-US" sz="2400" b="1" dirty="0"/>
              <a:t>ダブルクォーテーション</a:t>
            </a:r>
            <a:r>
              <a:rPr lang="en-US" altLang="ja-JP" sz="2400" b="1" dirty="0"/>
              <a:t>)</a:t>
            </a:r>
            <a:r>
              <a:rPr lang="ja-JP" altLang="en-US" sz="2400" dirty="0"/>
              <a:t>または</a:t>
            </a:r>
            <a:r>
              <a:rPr lang="ja-JP" altLang="en-US" sz="2400" b="1" dirty="0"/>
              <a:t>「</a:t>
            </a:r>
            <a:r>
              <a:rPr lang="en-US" altLang="ja-JP" sz="2400" b="1" dirty="0"/>
              <a:t>'</a:t>
            </a:r>
            <a:r>
              <a:rPr lang="ja-JP" altLang="en-US" sz="2400" b="1" dirty="0"/>
              <a:t>」</a:t>
            </a:r>
            <a:r>
              <a:rPr lang="en-US" altLang="ja-JP" sz="2400" b="1" dirty="0"/>
              <a:t>(</a:t>
            </a:r>
            <a:r>
              <a:rPr lang="ja-JP" altLang="en-US" sz="2400" b="1" dirty="0"/>
              <a:t>シングルクォーテーション</a:t>
            </a:r>
            <a:r>
              <a:rPr lang="en-US" altLang="ja-JP" sz="2400" b="1" dirty="0"/>
              <a:t>)</a:t>
            </a:r>
            <a:r>
              <a:rPr lang="ja-JP" altLang="en-US" sz="2400" b="1" dirty="0"/>
              <a:t>で囲む</a:t>
            </a:r>
            <a:endParaRPr lang="en-US" altLang="ja-JP" sz="2400" b="1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r>
              <a:rPr lang="ja-JP" altLang="en-US" sz="2400" dirty="0"/>
              <a:t>呼び出しでは，</a:t>
            </a:r>
            <a:r>
              <a:rPr lang="ja-JP" altLang="en-US" sz="2400" b="1" dirty="0">
                <a:solidFill>
                  <a:srgbClr val="C00000"/>
                </a:solidFill>
              </a:rPr>
              <a:t>引数</a:t>
            </a:r>
            <a:r>
              <a:rPr lang="ja-JP" altLang="en-US" sz="2400" dirty="0"/>
              <a:t>を指定できる</a:t>
            </a:r>
            <a:endParaRPr lang="en-US" altLang="ja-JP" sz="2400" dirty="0"/>
          </a:p>
          <a:p>
            <a:pPr marL="457200" lvl="1" indent="0">
              <a:buNone/>
            </a:pPr>
            <a:r>
              <a:rPr lang="en-US" altLang="ja-JP" b="1" dirty="0" err="1"/>
              <a:t>hero.attack</a:t>
            </a:r>
            <a:r>
              <a:rPr lang="en-US" altLang="ja-JP" b="1" dirty="0"/>
              <a:t>("fence", 36, 26)</a:t>
            </a:r>
          </a:p>
          <a:p>
            <a:pPr marL="457200" lvl="1" indent="0">
              <a:buNone/>
            </a:pPr>
            <a:r>
              <a:rPr lang="en-US" altLang="ja-JP" b="1" dirty="0" err="1"/>
              <a:t>hero.attack</a:t>
            </a:r>
            <a:r>
              <a:rPr lang="en-US" altLang="ja-JP" b="1" dirty="0"/>
              <a:t>(enemy1)</a:t>
            </a:r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5FA11C-DC6E-4065-9F66-D5CEB94BD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2CC67B1-EFB9-44AC-BA56-18E2D9108F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9" y="5053076"/>
            <a:ext cx="4370471" cy="174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70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A5FEDC-F0EF-4EAB-AA2B-9D1DEC5B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オブジェクトとメソッド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056B3F-F4CC-431A-ADCC-5802534E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46C50EA-EF05-4A64-8EE7-28FF330D8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708" y="1474648"/>
            <a:ext cx="4174214" cy="187085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28E832F-FD47-4546-8791-D31FC85AA709}"/>
              </a:ext>
            </a:extLst>
          </p:cNvPr>
          <p:cNvSpPr txBox="1"/>
          <p:nvPr/>
        </p:nvSpPr>
        <p:spPr>
          <a:xfrm>
            <a:off x="5523159" y="3655745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オブジェクトとメソッド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Python（汎用プログラミング言語）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プログラム）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DCF96C7-ACE6-4C31-9DE1-34862987E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1" y="1408943"/>
            <a:ext cx="4238243" cy="216296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830ACA-3FAE-4472-AFDD-C409F18CCE1B}"/>
              </a:ext>
            </a:extLst>
          </p:cNvPr>
          <p:cNvSpPr txBox="1"/>
          <p:nvPr/>
        </p:nvSpPr>
        <p:spPr>
          <a:xfrm>
            <a:off x="1543121" y="386289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実行画面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DA5203D-D268-4DD8-B26D-A0B4A2A5C0CF}"/>
              </a:ext>
            </a:extLst>
          </p:cNvPr>
          <p:cNvSpPr/>
          <p:nvPr/>
        </p:nvSpPr>
        <p:spPr>
          <a:xfrm>
            <a:off x="383281" y="1620733"/>
            <a:ext cx="2146376" cy="8048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57EA273-57E4-46F7-82A8-4A9DA5175915}"/>
              </a:ext>
            </a:extLst>
          </p:cNvPr>
          <p:cNvSpPr txBox="1"/>
          <p:nvPr/>
        </p:nvSpPr>
        <p:spPr>
          <a:xfrm>
            <a:off x="1543121" y="99053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オブジェクトが動く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315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8F38329-A5B5-40FA-BEDE-A1AD94273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68" y="1387244"/>
            <a:ext cx="4122696" cy="234625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7A5FEDC-F0EF-4EAB-AA2B-9D1DEC5B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オブジェクトとメソッド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056B3F-F4CC-431A-ADCC-5802534E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28E832F-FD47-4546-8791-D31FC85AA709}"/>
              </a:ext>
            </a:extLst>
          </p:cNvPr>
          <p:cNvSpPr txBox="1"/>
          <p:nvPr/>
        </p:nvSpPr>
        <p:spPr>
          <a:xfrm>
            <a:off x="5546522" y="3644849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オブジェクトとメソッド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830ACA-3FAE-4472-AFDD-C409F18CCE1B}"/>
              </a:ext>
            </a:extLst>
          </p:cNvPr>
          <p:cNvSpPr txBox="1"/>
          <p:nvPr/>
        </p:nvSpPr>
        <p:spPr>
          <a:xfrm>
            <a:off x="1312569" y="392184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実行画面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DA5203D-D268-4DD8-B26D-A0B4A2A5C0CF}"/>
              </a:ext>
            </a:extLst>
          </p:cNvPr>
          <p:cNvSpPr/>
          <p:nvPr/>
        </p:nvSpPr>
        <p:spPr>
          <a:xfrm>
            <a:off x="469933" y="1949260"/>
            <a:ext cx="2146376" cy="7063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57EA273-57E4-46F7-82A8-4A9DA5175915}"/>
              </a:ext>
            </a:extLst>
          </p:cNvPr>
          <p:cNvSpPr txBox="1"/>
          <p:nvPr/>
        </p:nvSpPr>
        <p:spPr>
          <a:xfrm>
            <a:off x="1543121" y="99053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オブジェクトが動く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B249719-547F-44E8-A6F7-D90ED1D185F7}"/>
              </a:ext>
            </a:extLst>
          </p:cNvPr>
          <p:cNvSpPr/>
          <p:nvPr/>
        </p:nvSpPr>
        <p:spPr>
          <a:xfrm>
            <a:off x="1812374" y="1949260"/>
            <a:ext cx="803936" cy="16152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E3E55D8-18AA-46EB-A933-219433BFA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3558" y="1387244"/>
            <a:ext cx="3890374" cy="204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59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FFBA522-E2E3-4CDA-AF45-568B247B5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4" y="1503394"/>
            <a:ext cx="4147540" cy="228014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7A5FEDC-F0EF-4EAB-AA2B-9D1DEC5B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引数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056B3F-F4CC-431A-ADCC-5802534E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28E832F-FD47-4546-8791-D31FC85AA709}"/>
              </a:ext>
            </a:extLst>
          </p:cNvPr>
          <p:cNvSpPr txBox="1"/>
          <p:nvPr/>
        </p:nvSpPr>
        <p:spPr>
          <a:xfrm>
            <a:off x="5085123" y="4718673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オブジェクトとメソッド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830ACA-3FAE-4472-AFDD-C409F18CCE1B}"/>
              </a:ext>
            </a:extLst>
          </p:cNvPr>
          <p:cNvSpPr txBox="1"/>
          <p:nvPr/>
        </p:nvSpPr>
        <p:spPr>
          <a:xfrm>
            <a:off x="1143413" y="387443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実行画面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DA5203D-D268-4DD8-B26D-A0B4A2A5C0CF}"/>
              </a:ext>
            </a:extLst>
          </p:cNvPr>
          <p:cNvSpPr/>
          <p:nvPr/>
        </p:nvSpPr>
        <p:spPr>
          <a:xfrm>
            <a:off x="469933" y="2218369"/>
            <a:ext cx="1638115" cy="3441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57EA273-57E4-46F7-82A8-4A9DA5175915}"/>
              </a:ext>
            </a:extLst>
          </p:cNvPr>
          <p:cNvSpPr txBox="1"/>
          <p:nvPr/>
        </p:nvSpPr>
        <p:spPr>
          <a:xfrm>
            <a:off x="1543121" y="99053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オブジェクトが動く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23AF4FE-EF80-46D6-BF72-EF429BC215D1}"/>
              </a:ext>
            </a:extLst>
          </p:cNvPr>
          <p:cNvSpPr/>
          <p:nvPr/>
        </p:nvSpPr>
        <p:spPr>
          <a:xfrm>
            <a:off x="2495654" y="3256929"/>
            <a:ext cx="1638115" cy="3441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BACD433-F1A3-45B9-AAA7-14A463BB583E}"/>
              </a:ext>
            </a:extLst>
          </p:cNvPr>
          <p:cNvSpPr/>
          <p:nvPr/>
        </p:nvSpPr>
        <p:spPr>
          <a:xfrm>
            <a:off x="1832059" y="1705509"/>
            <a:ext cx="971371" cy="3303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1090138-FD19-4080-9800-A67DF188F661}"/>
              </a:ext>
            </a:extLst>
          </p:cNvPr>
          <p:cNvSpPr/>
          <p:nvPr/>
        </p:nvSpPr>
        <p:spPr>
          <a:xfrm>
            <a:off x="1793728" y="1683609"/>
            <a:ext cx="347170" cy="9062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0AAFAA14-98EE-463B-9A1F-F0B701828C07}"/>
              </a:ext>
            </a:extLst>
          </p:cNvPr>
          <p:cNvSpPr/>
          <p:nvPr/>
        </p:nvSpPr>
        <p:spPr>
          <a:xfrm>
            <a:off x="2477532" y="1683609"/>
            <a:ext cx="347170" cy="19721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8756DC53-5A06-4ED7-A4AF-24DAF54F6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986" y="1504531"/>
            <a:ext cx="3892060" cy="3069915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8AEC289-91BA-4409-9B17-D88BE55F1304}"/>
              </a:ext>
            </a:extLst>
          </p:cNvPr>
          <p:cNvSpPr txBox="1"/>
          <p:nvPr/>
        </p:nvSpPr>
        <p:spPr>
          <a:xfrm>
            <a:off x="5201396" y="5732267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引数がある場合もあれば，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ない場合もある．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023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  <a:br>
              <a:rPr lang="en-US" altLang="ja-JP" dirty="0"/>
            </a:br>
            <a:r>
              <a:rPr lang="ja-JP" altLang="en-US" b="1" dirty="0"/>
              <a:t>プログラミングを行う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内容</a:t>
            </a:r>
            <a:r>
              <a:rPr lang="en-US" altLang="ja-JP" sz="2400" b="1" dirty="0"/>
              <a:t>】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プログラミング学習サイト</a:t>
            </a:r>
            <a:r>
              <a:rPr lang="en-US" altLang="ja-JP" sz="2400" b="1" dirty="0" err="1"/>
              <a:t>CodeCombat</a:t>
            </a:r>
            <a:r>
              <a:rPr lang="ja-JP" altLang="en-US" sz="2400" b="1" dirty="0"/>
              <a:t>無料の機能，クラスコード無しで，各自，プログラミングを行う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</a:p>
          <a:p>
            <a:pPr lvl="1">
              <a:spcAft>
                <a:spcPts val="600"/>
              </a:spcAft>
            </a:pPr>
            <a:r>
              <a:rPr lang="ja-JP" altLang="en-US" b="1" dirty="0"/>
              <a:t>オブジェクト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ja-JP" altLang="en-US" b="1" dirty="0"/>
              <a:t>メソッド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ja-JP" altLang="en-US" b="1" dirty="0"/>
              <a:t>引数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ja-JP" altLang="en-US" b="1" dirty="0"/>
              <a:t>文字列</a:t>
            </a:r>
            <a:endParaRPr lang="en-US" altLang="ja-JP" b="1" dirty="0"/>
          </a:p>
          <a:p>
            <a:pPr marL="457200" lvl="1" indent="0">
              <a:spcAft>
                <a:spcPts val="600"/>
              </a:spcAft>
              <a:buNone/>
            </a:pPr>
            <a:endParaRPr lang="en-US" altLang="ja-JP" b="1" dirty="0"/>
          </a:p>
          <a:p>
            <a:pPr lvl="1">
              <a:spcAft>
                <a:spcPts val="600"/>
              </a:spcAft>
            </a:pPr>
            <a:endParaRPr lang="en-US" altLang="ja-JP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F77370-7F48-49C1-8603-DB37AE8840E1}" type="slidenum">
              <a:rPr lang="ja-JP" altLang="en-US" sz="2400" smtClean="0"/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09557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①</a:t>
            </a:r>
            <a:r>
              <a:rPr lang="en-US" altLang="ja-JP" dirty="0"/>
              <a:t>Web</a:t>
            </a:r>
            <a:r>
              <a:rPr lang="ja-JP" altLang="en-US" dirty="0"/>
              <a:t>ブラウザを使う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>
                <a:hlinkClick r:id="rId3"/>
              </a:rPr>
              <a:t>https://codecombat.com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10852" y="1763767"/>
            <a:ext cx="6464891" cy="23083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「課金のメッセージ」などで心配なことが</a:t>
            </a:r>
            <a:endParaRPr kumimoji="0" lang="en-US" altLang="ja-JP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あるときは，無理に使い続けないこと</a:t>
            </a:r>
          </a:p>
        </p:txBody>
      </p:sp>
      <p:pic>
        <p:nvPicPr>
          <p:cNvPr id="7" name="図 6" descr="電子機器, ブルー が含まれている画像&#10;&#10;自動的に生成された説明">
            <a:extLst>
              <a:ext uri="{FF2B5EF4-FFF2-40B4-BE49-F238E27FC236}">
                <a16:creationId xmlns:a16="http://schemas.microsoft.com/office/drawing/2014/main" id="{DE7FC9E6-BC5A-4B28-91ED-25A89314A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49" y="3276047"/>
            <a:ext cx="4966864" cy="176902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DEB3F78-8E56-4941-9C1E-56A61BC4102A}"/>
              </a:ext>
            </a:extLst>
          </p:cNvPr>
          <p:cNvSpPr txBox="1"/>
          <p:nvPr/>
        </p:nvSpPr>
        <p:spPr>
          <a:xfrm>
            <a:off x="2412565" y="5246427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課金のメッセージの例</a:t>
            </a:r>
          </a:p>
        </p:txBody>
      </p:sp>
    </p:spTree>
    <p:extLst>
      <p:ext uri="{BB962C8B-B14F-4D97-AF65-F5344CB8AC3E}">
        <p14:creationId xmlns:p14="http://schemas.microsoft.com/office/powerpoint/2010/main" val="143049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DFDFBFBD-DFFF-E775-ADB5-6CF0F01D4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45" y="1858490"/>
            <a:ext cx="8203169" cy="486298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② 「私は学生である」をクリック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689046" cy="5333166"/>
          </a:xfrm>
        </p:spPr>
        <p:txBody>
          <a:bodyPr>
            <a:noAutofit/>
          </a:bodyPr>
          <a:lstStyle/>
          <a:p>
            <a:r>
              <a:rPr lang="ja-JP" altLang="en-US" sz="2400" dirty="0"/>
              <a:t>「</a:t>
            </a:r>
            <a:r>
              <a:rPr lang="ja-JP" altLang="en-US" sz="2400" b="1" dirty="0"/>
              <a:t>日本語</a:t>
            </a:r>
            <a:r>
              <a:rPr lang="ja-JP" altLang="en-US" sz="2400" dirty="0"/>
              <a:t>」になっていない場合には，日本語に変える</a:t>
            </a:r>
            <a:endParaRPr lang="en-US" altLang="ja-JP" sz="2400" dirty="0"/>
          </a:p>
          <a:p>
            <a:r>
              <a:rPr lang="ja-JP" altLang="en-US" sz="2400" dirty="0"/>
              <a:t>アカウント登録やログインは行わないことにする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09751" y="5347373"/>
            <a:ext cx="2337717" cy="4698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264030" y="1959376"/>
            <a:ext cx="828210" cy="3858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H="1">
            <a:off x="7762567" y="1565709"/>
            <a:ext cx="150019" cy="3718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197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1" r="33021"/>
          <a:stretch/>
        </p:blipFill>
        <p:spPr>
          <a:xfrm>
            <a:off x="20" y="10"/>
            <a:ext cx="2373066" cy="5042289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22787" y="1524000"/>
            <a:ext cx="6614934" cy="30543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①プログラミングの基礎概念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：オブジェクト，メソッド，引数，変数，代入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②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実践的な演習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．</a:t>
            </a:r>
            <a:r>
              <a:rPr lang="en-US" altLang="ja-JP" sz="2400" dirty="0" err="1">
                <a:solidFill>
                  <a:srgbClr val="374151"/>
                </a:solidFill>
                <a:latin typeface="Söhne"/>
              </a:rPr>
              <a:t>CodeCombat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を用いた</a:t>
            </a:r>
            <a:r>
              <a:rPr lang="en-US" altLang="ja-JP" sz="2400" dirty="0">
                <a:solidFill>
                  <a:srgbClr val="374151"/>
                </a:solidFill>
                <a:latin typeface="Söhne"/>
              </a:rPr>
              <a:t>Python（汎用プログラミング言語）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プログラミングの演習． タートルグラフィックスを使った図形描画の演習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③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プログラミングの楽しさと達成感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． プログラミングのクリエイティブな側面を体験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④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プログラミングの基本的な知識とスキルの習得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（モジュールのインポート，オブジェクト生成，メソッドの使用など）</a:t>
            </a:r>
            <a:endParaRPr lang="ja-JP" altLang="en-US" sz="24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68357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クラスコードを持っているか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689046" cy="5333166"/>
          </a:xfrm>
        </p:spPr>
        <p:txBody>
          <a:bodyPr>
            <a:noAutofit/>
          </a:bodyPr>
          <a:lstStyle/>
          <a:p>
            <a:r>
              <a:rPr lang="ja-JP" altLang="en-US" sz="2400" dirty="0"/>
              <a:t>「</a:t>
            </a:r>
            <a:r>
              <a:rPr lang="ja-JP" altLang="en-US" sz="2400" b="1" dirty="0"/>
              <a:t>今すぐプレイ</a:t>
            </a:r>
            <a:r>
              <a:rPr lang="ja-JP" altLang="en-US" sz="2400" dirty="0"/>
              <a:t>」をクリック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A706F7F-6B6F-3CDF-AF86-8640F1173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342" y="1921828"/>
            <a:ext cx="4348327" cy="3014344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956BF3A-539B-49F2-AAE5-BE7B0ADC7DF9}"/>
              </a:ext>
            </a:extLst>
          </p:cNvPr>
          <p:cNvSpPr/>
          <p:nvPr/>
        </p:nvSpPr>
        <p:spPr>
          <a:xfrm>
            <a:off x="4173118" y="4057777"/>
            <a:ext cx="1546965" cy="4404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685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C09C5BF-BCB2-5233-D41C-7E03910D9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29" y="1027897"/>
            <a:ext cx="8392151" cy="569357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51241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③ キースガードのダンジョンを選んでみる．「ゲームスタート」をクリック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172BF93-D44F-E1ED-17AB-1D1E0A84AE53}"/>
              </a:ext>
            </a:extLst>
          </p:cNvPr>
          <p:cNvSpPr/>
          <p:nvPr/>
        </p:nvSpPr>
        <p:spPr>
          <a:xfrm>
            <a:off x="581893" y="4453277"/>
            <a:ext cx="1230792" cy="5461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111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7B83359A-B5E0-B463-17B2-BA50930DD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29" y="1659612"/>
            <a:ext cx="7662577" cy="462688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51241"/>
            <a:ext cx="8161254" cy="560390"/>
          </a:xfrm>
        </p:spPr>
        <p:txBody>
          <a:bodyPr>
            <a:noAutofit/>
          </a:bodyPr>
          <a:lstStyle/>
          <a:p>
            <a:r>
              <a:rPr lang="ja-JP" altLang="en-US" dirty="0"/>
              <a:t>④ 「キースガードのダンジョン」の最初のダンジョンを選ぶ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D5CC236-2E3C-4AD4-BB3D-6694DD2151CE}"/>
              </a:ext>
            </a:extLst>
          </p:cNvPr>
          <p:cNvSpPr txBox="1"/>
          <p:nvPr/>
        </p:nvSpPr>
        <p:spPr>
          <a:xfrm>
            <a:off x="123431" y="6453486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最初のダンジョン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EFF15EF-0100-4873-9BBC-209915FB677C}"/>
              </a:ext>
            </a:extLst>
          </p:cNvPr>
          <p:cNvSpPr txBox="1"/>
          <p:nvPr/>
        </p:nvSpPr>
        <p:spPr>
          <a:xfrm>
            <a:off x="7879811" y="349907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ゴール</a:t>
            </a:r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7C849ADC-73E6-FD0D-E82E-2A819BF3E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149090"/>
            <a:ext cx="8180805" cy="5603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音声が出るので，このとき，各自で「</a:t>
            </a:r>
            <a:r>
              <a:rPr lang="ja-JP" altLang="en-US" sz="2400" b="1" dirty="0"/>
              <a:t>音量</a:t>
            </a:r>
            <a:r>
              <a:rPr lang="ja-JP" altLang="en-US" sz="2400" dirty="0"/>
              <a:t>」を調整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071ABE0-37CB-E498-F419-58B239AF3494}"/>
              </a:ext>
            </a:extLst>
          </p:cNvPr>
          <p:cNvSpPr/>
          <p:nvPr/>
        </p:nvSpPr>
        <p:spPr>
          <a:xfrm>
            <a:off x="615951" y="4235450"/>
            <a:ext cx="1104900" cy="10477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5660828-D34F-AA89-649F-4837DE603338}"/>
              </a:ext>
            </a:extLst>
          </p:cNvPr>
          <p:cNvSpPr/>
          <p:nvPr/>
        </p:nvSpPr>
        <p:spPr>
          <a:xfrm>
            <a:off x="6742185" y="3206035"/>
            <a:ext cx="1104900" cy="10477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472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⑤ 「ゲームスタート」をクリック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7EDC632-6AD0-C8BC-17A4-440951974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79" y="1088356"/>
            <a:ext cx="8591992" cy="5181866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56EF421-0C15-C4E2-62BA-E8CB94FBF7E5}"/>
              </a:ext>
            </a:extLst>
          </p:cNvPr>
          <p:cNvSpPr/>
          <p:nvPr/>
        </p:nvSpPr>
        <p:spPr>
          <a:xfrm>
            <a:off x="1085349" y="3823149"/>
            <a:ext cx="1524501" cy="49485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1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6D32F48-022C-5538-F029-71276FC00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96" y="1166382"/>
            <a:ext cx="7343455" cy="555509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76388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⑥ 「</a:t>
            </a:r>
            <a:r>
              <a:rPr lang="en-US" altLang="ja-JP" dirty="0"/>
              <a:t>Python（汎用プログラミング言語）</a:t>
            </a:r>
            <a:r>
              <a:rPr lang="ja-JP" altLang="en-US" dirty="0"/>
              <a:t>（デフォルト）」を選び，「次へ」をクリック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ECEF779-E7BF-B4E6-8957-387C11374AFE}"/>
              </a:ext>
            </a:extLst>
          </p:cNvPr>
          <p:cNvSpPr/>
          <p:nvPr/>
        </p:nvSpPr>
        <p:spPr>
          <a:xfrm>
            <a:off x="817662" y="5536120"/>
            <a:ext cx="4622783" cy="94549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A7324C0-F255-F41B-C8DD-CBA5D5D031EB}"/>
              </a:ext>
            </a:extLst>
          </p:cNvPr>
          <p:cNvSpPr/>
          <p:nvPr/>
        </p:nvSpPr>
        <p:spPr>
          <a:xfrm>
            <a:off x="5634999" y="5519232"/>
            <a:ext cx="1758022" cy="9623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416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009355" cy="758422"/>
          </a:xfrm>
        </p:spPr>
        <p:txBody>
          <a:bodyPr>
            <a:noAutofit/>
          </a:bodyPr>
          <a:lstStyle/>
          <a:p>
            <a:r>
              <a:rPr lang="ja-JP" altLang="en-US" dirty="0"/>
              <a:t>⑦ 使用可能なアイテムを選ぶ（</a:t>
            </a:r>
            <a:r>
              <a:rPr lang="ja-JP" altLang="en-US" b="1" dirty="0"/>
              <a:t>ダブルクリック</a:t>
            </a:r>
            <a:r>
              <a:rPr lang="ja-JP" altLang="en-US" dirty="0"/>
              <a:t>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DEC5B04-7116-07D4-EB10-D84411B95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45" y="1085719"/>
            <a:ext cx="8623743" cy="5118363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4E68BAE-339D-7BF4-0BD2-85203BFB08FA}"/>
              </a:ext>
            </a:extLst>
          </p:cNvPr>
          <p:cNvSpPr/>
          <p:nvPr/>
        </p:nvSpPr>
        <p:spPr>
          <a:xfrm>
            <a:off x="3706116" y="2343599"/>
            <a:ext cx="1454651" cy="60915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233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⑧「ゲームスタート」をクリック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D727A2D-315E-792D-C91A-39E2DC929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85" y="849180"/>
            <a:ext cx="8620568" cy="515964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CAAC998-D63B-5AAC-7E8F-C7EE95F82EB8}"/>
              </a:ext>
            </a:extLst>
          </p:cNvPr>
          <p:cNvSpPr/>
          <p:nvPr/>
        </p:nvSpPr>
        <p:spPr>
          <a:xfrm>
            <a:off x="3667615" y="4143523"/>
            <a:ext cx="1454651" cy="60915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631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3BA7808-A9B7-AD8A-25AD-7AB7D1A1B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9297"/>
            <a:ext cx="9144000" cy="451940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⑨ 「レベルスタート」をクリック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0990D09-16F9-B633-AE5B-82A7116C51AD}"/>
              </a:ext>
            </a:extLst>
          </p:cNvPr>
          <p:cNvSpPr/>
          <p:nvPr/>
        </p:nvSpPr>
        <p:spPr>
          <a:xfrm>
            <a:off x="5400374" y="4925247"/>
            <a:ext cx="3542097" cy="7315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2274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D00566C-6541-493C-53D1-C78EC3F30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96" y="1008872"/>
            <a:ext cx="7301063" cy="494435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76388"/>
            <a:ext cx="7301063" cy="528387"/>
          </a:xfrm>
        </p:spPr>
        <p:txBody>
          <a:bodyPr>
            <a:noAutofit/>
          </a:bodyPr>
          <a:lstStyle/>
          <a:p>
            <a:r>
              <a:rPr lang="ja-JP" altLang="en-US" b="1" dirty="0"/>
              <a:t>ヒント</a:t>
            </a:r>
            <a:r>
              <a:rPr lang="ja-JP" altLang="en-US" dirty="0"/>
              <a:t>を見たいときは，「ヒント」をクリック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C9B9C9F-8623-5969-5E96-B9C419DBECDE}"/>
              </a:ext>
            </a:extLst>
          </p:cNvPr>
          <p:cNvSpPr/>
          <p:nvPr/>
        </p:nvSpPr>
        <p:spPr>
          <a:xfrm>
            <a:off x="4832566" y="904775"/>
            <a:ext cx="618324" cy="5283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75884E6-FBC6-6EA7-83C5-FE822B07F701}"/>
              </a:ext>
            </a:extLst>
          </p:cNvPr>
          <p:cNvSpPr txBox="1"/>
          <p:nvPr/>
        </p:nvSpPr>
        <p:spPr>
          <a:xfrm>
            <a:off x="2470826" y="6289586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但し，英語で表示される場合がありる．</a:t>
            </a:r>
            <a:endParaRPr kumimoji="1" lang="en-US" altLang="ja-JP" dirty="0"/>
          </a:p>
          <a:p>
            <a:r>
              <a:rPr kumimoji="1" lang="ja-JP" altLang="en-US" dirty="0"/>
              <a:t>翻訳が完全でないためである． 設定の不備ではありません．</a:t>
            </a:r>
          </a:p>
        </p:txBody>
      </p:sp>
    </p:spTree>
    <p:extLst>
      <p:ext uri="{BB962C8B-B14F-4D97-AF65-F5344CB8AC3E}">
        <p14:creationId xmlns:p14="http://schemas.microsoft.com/office/powerpoint/2010/main" val="2630683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FF7FB14D-56E4-DFC5-EF51-4B3445EFA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829" y="1568027"/>
            <a:ext cx="6861942" cy="470764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582328"/>
            <a:ext cx="7994082" cy="505327"/>
          </a:xfrm>
        </p:spPr>
        <p:txBody>
          <a:bodyPr>
            <a:noAutofit/>
          </a:bodyPr>
          <a:lstStyle/>
          <a:p>
            <a:r>
              <a:rPr lang="ja-JP" altLang="en-US" b="1" dirty="0"/>
              <a:t>メソッドの説明を見たい</a:t>
            </a:r>
            <a:r>
              <a:rPr lang="ja-JP" altLang="en-US" dirty="0"/>
              <a:t>ときは，「メソッド」のリストの中から，説明を見たいメソッドをクリック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EA3787C-CDED-0124-F5CA-F7EBAE93895F}"/>
              </a:ext>
            </a:extLst>
          </p:cNvPr>
          <p:cNvSpPr/>
          <p:nvPr/>
        </p:nvSpPr>
        <p:spPr>
          <a:xfrm flipH="1" flipV="1">
            <a:off x="6459165" y="5338795"/>
            <a:ext cx="1633005" cy="9368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8A77C19-7C9C-C77C-F3AD-0F61844EAC3E}"/>
              </a:ext>
            </a:extLst>
          </p:cNvPr>
          <p:cNvSpPr txBox="1"/>
          <p:nvPr/>
        </p:nvSpPr>
        <p:spPr>
          <a:xfrm>
            <a:off x="2470826" y="6289586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但し，英語で表示される場合がありる．</a:t>
            </a:r>
            <a:endParaRPr kumimoji="1" lang="en-US" altLang="ja-JP" dirty="0"/>
          </a:p>
          <a:p>
            <a:r>
              <a:rPr kumimoji="1" lang="ja-JP" altLang="en-US" dirty="0"/>
              <a:t>翻訳が完全でないためである． 設定の不備ではありません．</a:t>
            </a:r>
          </a:p>
        </p:txBody>
      </p:sp>
    </p:spTree>
    <p:extLst>
      <p:ext uri="{BB962C8B-B14F-4D97-AF65-F5344CB8AC3E}">
        <p14:creationId xmlns:p14="http://schemas.microsoft.com/office/powerpoint/2010/main" val="126102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73321" y="329184"/>
            <a:ext cx="4688333" cy="1783080"/>
          </a:xfrm>
        </p:spPr>
        <p:txBody>
          <a:bodyPr anchor="b">
            <a:normAutofit/>
          </a:bodyPr>
          <a:lstStyle/>
          <a:p>
            <a:r>
              <a:rPr lang="ja-JP" altLang="en-US" sz="4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アウトライン</a:t>
            </a:r>
            <a:endParaRPr kumimoji="1" lang="ja-JP" altLang="en-US" sz="4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27514" r="23589" b="-2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73321" y="2706624"/>
            <a:ext cx="4986684" cy="348386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ja-JP" sz="2400" dirty="0">
                <a:latin typeface="メイリオ" panose="020B0604030504040204" pitchFamily="50" charset="-128"/>
              </a:rPr>
              <a:t>Python（汎用プログラミング言語）</a:t>
            </a:r>
            <a:r>
              <a:rPr kumimoji="1" lang="ja-JP" altLang="en-US" sz="2400" dirty="0">
                <a:latin typeface="メイリオ" panose="020B0604030504040204" pitchFamily="50" charset="-128"/>
              </a:rPr>
              <a:t>プログラミングの基礎</a:t>
            </a:r>
            <a:endParaRPr lang="en-US" altLang="ja-JP" sz="2400" dirty="0">
              <a:latin typeface="メイリオ" panose="020B0604030504040204" pitchFamily="50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>
                <a:latin typeface="メイリオ" panose="020B0604030504040204" pitchFamily="50" charset="-128"/>
              </a:rPr>
              <a:t>コードコンバットを用いたプログラミング演習</a:t>
            </a:r>
            <a:endParaRPr lang="en-US" altLang="ja-JP" sz="2400" dirty="0">
              <a:latin typeface="メイリオ" panose="020B0604030504040204" pitchFamily="50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>
                <a:latin typeface="メイリオ" panose="020B0604030504040204" pitchFamily="50" charset="-128"/>
              </a:rPr>
              <a:t>オブジェクト，メソッド</a:t>
            </a:r>
            <a:endParaRPr lang="en-US" altLang="ja-JP" sz="2400" dirty="0">
              <a:latin typeface="メイリオ" panose="020B0604030504040204" pitchFamily="50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>
                <a:latin typeface="メイリオ" panose="020B0604030504040204" pitchFamily="50" charset="-128"/>
              </a:rPr>
              <a:t>プログラミングの楽しさと達成感</a:t>
            </a:r>
            <a:endParaRPr lang="en-US" altLang="ja-JP" sz="2400" dirty="0">
              <a:latin typeface="メイリオ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4512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714442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⑩ 編集画面で，試しに，「</a:t>
            </a:r>
            <a:r>
              <a:rPr lang="en-US" altLang="ja-JP" dirty="0" err="1"/>
              <a:t>hero.moveDown</a:t>
            </a:r>
            <a:r>
              <a:rPr lang="en-US" altLang="ja-JP" dirty="0"/>
              <a:t>()</a:t>
            </a:r>
            <a:r>
              <a:rPr lang="ja-JP" altLang="en-US" dirty="0"/>
              <a:t>」と追加して，「</a:t>
            </a:r>
            <a:r>
              <a:rPr lang="ja-JP" altLang="en-US" b="1" dirty="0"/>
              <a:t>実行</a:t>
            </a:r>
            <a:r>
              <a:rPr lang="ja-JP" altLang="en-US" dirty="0"/>
              <a:t>」をクリック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F8F569B-E3AE-3E2C-4A5D-C5477065A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742" y="1602225"/>
            <a:ext cx="6406214" cy="5119251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D758331-D77C-7E1D-BF0B-F417FCD567FE}"/>
              </a:ext>
            </a:extLst>
          </p:cNvPr>
          <p:cNvSpPr/>
          <p:nvPr/>
        </p:nvSpPr>
        <p:spPr>
          <a:xfrm flipV="1">
            <a:off x="1260909" y="3031957"/>
            <a:ext cx="2194560" cy="3970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861E468-DFEB-F1E6-A2A4-9CE35B4BEADD}"/>
              </a:ext>
            </a:extLst>
          </p:cNvPr>
          <p:cNvSpPr/>
          <p:nvPr/>
        </p:nvSpPr>
        <p:spPr>
          <a:xfrm flipV="1">
            <a:off x="1260910" y="5996538"/>
            <a:ext cx="3051208" cy="72493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945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AB69028-B9F4-A8B4-1CE4-F822DBDAF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432" y="1883325"/>
            <a:ext cx="7120188" cy="483815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51960"/>
            <a:ext cx="8061459" cy="533564"/>
          </a:xfrm>
        </p:spPr>
        <p:txBody>
          <a:bodyPr>
            <a:noAutofit/>
          </a:bodyPr>
          <a:lstStyle/>
          <a:p>
            <a:r>
              <a:rPr lang="ja-JP" altLang="en-US" dirty="0"/>
              <a:t>⑪ 「実行」で，キャラクタが動くので確認する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1396" y="1023185"/>
            <a:ext cx="8461208" cy="5333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 err="1"/>
              <a:t>hero.moveRight</a:t>
            </a:r>
            <a:r>
              <a:rPr lang="en-US" altLang="ja-JP" dirty="0"/>
              <a:t>()</a:t>
            </a:r>
            <a:r>
              <a:rPr lang="ja-JP" altLang="en-US" dirty="0"/>
              <a:t>で</a:t>
            </a:r>
            <a:r>
              <a:rPr lang="ja-JP" altLang="en-US" b="1" dirty="0"/>
              <a:t>右に動き</a:t>
            </a:r>
            <a:r>
              <a:rPr lang="ja-JP" altLang="en-US" dirty="0"/>
              <a:t>，</a:t>
            </a:r>
            <a:r>
              <a:rPr lang="en-US" altLang="ja-JP" dirty="0" err="1"/>
              <a:t>hero.moveDown</a:t>
            </a:r>
            <a:r>
              <a:rPr lang="en-US" altLang="ja-JP" dirty="0"/>
              <a:t>()</a:t>
            </a:r>
            <a:r>
              <a:rPr lang="ja-JP" altLang="en-US" dirty="0"/>
              <a:t>で</a:t>
            </a:r>
            <a:r>
              <a:rPr lang="ja-JP" altLang="en-US" b="1" dirty="0"/>
              <a:t>下に動く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3686918-F0D8-4C47-EDC4-557C08792AB4}"/>
              </a:ext>
            </a:extLst>
          </p:cNvPr>
          <p:cNvSpPr/>
          <p:nvPr/>
        </p:nvSpPr>
        <p:spPr>
          <a:xfrm flipV="1">
            <a:off x="1030565" y="2736614"/>
            <a:ext cx="5479963" cy="3098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9280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8017502-4525-5B2A-C3D1-5F865467B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392" y="2733816"/>
            <a:ext cx="6085264" cy="412418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429410"/>
            <a:ext cx="7526824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迷ったら，「ミッション（目標）」や「ヒント」を確認する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1396" y="1100635"/>
            <a:ext cx="8461208" cy="5333166"/>
          </a:xfrm>
        </p:spPr>
        <p:txBody>
          <a:bodyPr>
            <a:noAutofit/>
          </a:bodyPr>
          <a:lstStyle/>
          <a:p>
            <a:r>
              <a:rPr lang="ja-JP" altLang="en-US" dirty="0"/>
              <a:t>プログラミングの練習だけでなく，</a:t>
            </a:r>
            <a:r>
              <a:rPr lang="ja-JP" altLang="en-US" b="1" dirty="0"/>
              <a:t>ゲーム要素（パズル）</a:t>
            </a:r>
            <a:r>
              <a:rPr lang="ja-JP" altLang="en-US" dirty="0"/>
              <a:t>もある． 楽しんで解く．</a:t>
            </a:r>
            <a:endParaRPr lang="en-US" altLang="ja-JP" dirty="0"/>
          </a:p>
          <a:p>
            <a:r>
              <a:rPr lang="ja-JP" altLang="en-US" dirty="0"/>
              <a:t>ヒントや説明が，英語で表示される場合がある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FE97728-01C4-CAB1-CF9A-263289588B08}"/>
              </a:ext>
            </a:extLst>
          </p:cNvPr>
          <p:cNvSpPr/>
          <p:nvPr/>
        </p:nvSpPr>
        <p:spPr>
          <a:xfrm flipV="1">
            <a:off x="1388991" y="2892256"/>
            <a:ext cx="1520391" cy="6383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C80109F-F989-759B-DD13-34790392E000}"/>
              </a:ext>
            </a:extLst>
          </p:cNvPr>
          <p:cNvSpPr txBox="1"/>
          <p:nvPr/>
        </p:nvSpPr>
        <p:spPr>
          <a:xfrm>
            <a:off x="13312" y="2892256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すべての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目標達成</a:t>
            </a:r>
            <a:endParaRPr kumimoji="1" lang="en-US" altLang="ja-JP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を目指す</a:t>
            </a:r>
          </a:p>
        </p:txBody>
      </p:sp>
    </p:spTree>
    <p:extLst>
      <p:ext uri="{BB962C8B-B14F-4D97-AF65-F5344CB8AC3E}">
        <p14:creationId xmlns:p14="http://schemas.microsoft.com/office/powerpoint/2010/main" val="1881624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F2657E2-A5F3-713B-7C33-729425B38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1640546"/>
            <a:ext cx="7506821" cy="508092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4450" y="422535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⑫「目標：成功！」になるまで，編集画面を書き換えて，「実行」を繰り返す．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4450" y="1093760"/>
            <a:ext cx="8461208" cy="5333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成功したら，「完了」をクリック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AEAC324-ABB5-7CDF-EE59-69836B62FF37}"/>
              </a:ext>
            </a:extLst>
          </p:cNvPr>
          <p:cNvSpPr/>
          <p:nvPr/>
        </p:nvSpPr>
        <p:spPr>
          <a:xfrm flipV="1">
            <a:off x="7205472" y="5376671"/>
            <a:ext cx="1084500" cy="68512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0959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⑬ 完了の確認． 「</a:t>
            </a:r>
            <a:r>
              <a:rPr lang="ja-JP" altLang="en-US" b="1" dirty="0"/>
              <a:t>続ける</a:t>
            </a:r>
            <a:r>
              <a:rPr lang="ja-JP" altLang="en-US" dirty="0"/>
              <a:t>」をクリック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E7F59F5-23CE-92B2-C0CE-71CE63264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14" y="1006375"/>
            <a:ext cx="7639571" cy="5532538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7234305-3CD0-C345-7BB5-11CEBD3F2BA6}"/>
              </a:ext>
            </a:extLst>
          </p:cNvPr>
          <p:cNvSpPr/>
          <p:nvPr/>
        </p:nvSpPr>
        <p:spPr>
          <a:xfrm flipV="1">
            <a:off x="5010912" y="5522976"/>
            <a:ext cx="3279060" cy="101593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8841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続けてみる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706960" cy="5333166"/>
          </a:xfrm>
        </p:spPr>
        <p:txBody>
          <a:bodyPr>
            <a:noAutofit/>
          </a:bodyPr>
          <a:lstStyle/>
          <a:p>
            <a:r>
              <a:rPr lang="ja-JP" altLang="en-US" b="1" u="sng" dirty="0">
                <a:solidFill>
                  <a:srgbClr val="FF0000"/>
                </a:solidFill>
              </a:rPr>
              <a:t>赤い旗</a:t>
            </a:r>
            <a:r>
              <a:rPr lang="ja-JP" altLang="en-US" dirty="0"/>
              <a:t>を選択できる</a:t>
            </a:r>
            <a:endParaRPr lang="en-US" altLang="ja-JP" dirty="0"/>
          </a:p>
          <a:p>
            <a:r>
              <a:rPr lang="ja-JP" altLang="en-US" dirty="0"/>
              <a:t>有料のものもある</a:t>
            </a:r>
            <a:endParaRPr lang="ja-JP" altLang="en-US" u="sng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 descr="屋内, テーブル, 椅子, 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47A48CE7-620E-42C2-B3C6-F71DC0CEFE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61" y="2339499"/>
            <a:ext cx="1250954" cy="172054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61FB230-365C-491A-9FEA-E45D14F86F5A}"/>
              </a:ext>
            </a:extLst>
          </p:cNvPr>
          <p:cNvSpPr txBox="1"/>
          <p:nvPr/>
        </p:nvSpPr>
        <p:spPr>
          <a:xfrm>
            <a:off x="201529" y="4150347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赤い旗をたどる</a:t>
            </a:r>
          </a:p>
        </p:txBody>
      </p:sp>
      <p:pic>
        <p:nvPicPr>
          <p:cNvPr id="12" name="図 11" descr="屋内, テーブル, 座る, イエロー が含まれている画像&#10;&#10;自動的に生成された説明">
            <a:extLst>
              <a:ext uri="{FF2B5EF4-FFF2-40B4-BE49-F238E27FC236}">
                <a16:creationId xmlns:a16="http://schemas.microsoft.com/office/drawing/2014/main" id="{7493A390-F083-448C-9C03-E30E98D99F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88" y="4723066"/>
            <a:ext cx="842625" cy="159633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FFB315B-4D16-4EA9-8081-941AB909943B}"/>
              </a:ext>
            </a:extLst>
          </p:cNvPr>
          <p:cNvSpPr txBox="1"/>
          <p:nvPr/>
        </p:nvSpPr>
        <p:spPr>
          <a:xfrm>
            <a:off x="201529" y="6371979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青い旗はクリア済み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44CE760-F615-0E0B-19D4-E1A5A1CA8A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258" y="2000869"/>
            <a:ext cx="5443395" cy="382684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A1C490E-5409-43C1-49B1-DA5A3A521964}"/>
              </a:ext>
            </a:extLst>
          </p:cNvPr>
          <p:cNvSpPr txBox="1"/>
          <p:nvPr/>
        </p:nvSpPr>
        <p:spPr>
          <a:xfrm>
            <a:off x="4081379" y="6004645"/>
            <a:ext cx="4185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「（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ロック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）」と表示される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場合は有料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4744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06357CE-C638-DC2A-40AE-B34B43271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36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43AF51C-607E-E3C7-13AE-3A46BAC21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3" y="1429829"/>
            <a:ext cx="7845913" cy="5109083"/>
          </a:xfrm>
          <a:prstGeom prst="rect">
            <a:avLst/>
          </a:prstGeom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57434CFD-4F30-2DD1-3362-CF359DFD6B89}"/>
              </a:ext>
            </a:extLst>
          </p:cNvPr>
          <p:cNvSpPr txBox="1">
            <a:spLocks/>
          </p:cNvSpPr>
          <p:nvPr/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新しい装備が増える場合がある</a:t>
            </a: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29BDA4A7-6E0C-1F0D-8793-9774CC80E065}"/>
              </a:ext>
            </a:extLst>
          </p:cNvPr>
          <p:cNvSpPr txBox="1">
            <a:spLocks/>
          </p:cNvSpPr>
          <p:nvPr/>
        </p:nvSpPr>
        <p:spPr>
          <a:xfrm>
            <a:off x="321845" y="846253"/>
            <a:ext cx="8706960" cy="53331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u="sng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A15C6B2-E43A-930B-C8D9-D4914BA27800}"/>
              </a:ext>
            </a:extLst>
          </p:cNvPr>
          <p:cNvSpPr/>
          <p:nvPr/>
        </p:nvSpPr>
        <p:spPr>
          <a:xfrm flipV="1">
            <a:off x="3346704" y="2724912"/>
            <a:ext cx="1536192" cy="11521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D29BFA4-140C-578C-5188-025B6099F33B}"/>
              </a:ext>
            </a:extLst>
          </p:cNvPr>
          <p:cNvSpPr txBox="1"/>
          <p:nvPr/>
        </p:nvSpPr>
        <p:spPr>
          <a:xfrm>
            <a:off x="603503" y="812970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ダブルクリックして装備</a:t>
            </a:r>
          </a:p>
        </p:txBody>
      </p:sp>
    </p:spTree>
    <p:extLst>
      <p:ext uri="{BB962C8B-B14F-4D97-AF65-F5344CB8AC3E}">
        <p14:creationId xmlns:p14="http://schemas.microsoft.com/office/powerpoint/2010/main" val="39253793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2B6CEC6-5380-6FE4-F0F9-FAE87E92E25D}"/>
              </a:ext>
            </a:extLst>
          </p:cNvPr>
          <p:cNvSpPr txBox="1"/>
          <p:nvPr/>
        </p:nvSpPr>
        <p:spPr>
          <a:xfrm>
            <a:off x="1204221" y="3467536"/>
            <a:ext cx="63326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i="0" dirty="0">
                <a:solidFill>
                  <a:srgbClr val="1E1E1E"/>
                </a:solidFill>
                <a:effectLst/>
                <a:latin typeface="ヒラギノ角ゴ Pro W3"/>
              </a:rPr>
              <a:t>無料で，クラスコードを使わず</a:t>
            </a:r>
            <a:r>
              <a:rPr lang="ja-JP" altLang="en-US" sz="2400" b="0" i="0" dirty="0">
                <a:solidFill>
                  <a:srgbClr val="1E1E1E"/>
                </a:solidFill>
                <a:effectLst/>
                <a:latin typeface="ヒラギノ角ゴ Pro W3"/>
              </a:rPr>
              <a:t>に，</a:t>
            </a:r>
            <a:r>
              <a:rPr lang="en-US" altLang="ja-JP" sz="2400" b="1" i="0" dirty="0">
                <a:solidFill>
                  <a:srgbClr val="1E1E1E"/>
                </a:solidFill>
                <a:effectLst/>
                <a:latin typeface="ヒラギノ角ゴ Pro W3"/>
              </a:rPr>
              <a:t>Python（汎用プログラミング言語）</a:t>
            </a:r>
            <a:r>
              <a:rPr lang="ja-JP" altLang="en-US" sz="2400" b="1" i="0" dirty="0">
                <a:solidFill>
                  <a:srgbClr val="1E1E1E"/>
                </a:solidFill>
                <a:effectLst/>
                <a:latin typeface="ヒラギノ角ゴ Pro W3"/>
              </a:rPr>
              <a:t>の</a:t>
            </a:r>
            <a:r>
              <a:rPr lang="en-US" altLang="ja-JP" sz="2400" b="1" i="0" dirty="0">
                <a:solidFill>
                  <a:srgbClr val="1E1E1E"/>
                </a:solidFill>
                <a:effectLst/>
                <a:latin typeface="ヒラギノ角ゴ Pro W3"/>
              </a:rPr>
              <a:t>5</a:t>
            </a:r>
            <a:r>
              <a:rPr lang="ja-JP" altLang="en-US" sz="2400" b="1" i="0" dirty="0">
                <a:solidFill>
                  <a:srgbClr val="1E1E1E"/>
                </a:solidFill>
                <a:effectLst/>
                <a:latin typeface="ヒラギノ角ゴ Pro W3"/>
              </a:rPr>
              <a:t>つのレベル</a:t>
            </a:r>
            <a:r>
              <a:rPr lang="ja-JP" altLang="en-US" sz="2400" b="0" i="0" dirty="0">
                <a:solidFill>
                  <a:srgbClr val="1E1E1E"/>
                </a:solidFill>
                <a:effectLst/>
                <a:latin typeface="ヒラギノ角ゴ Pro W3"/>
              </a:rPr>
              <a:t>を学ぶことができる</a:t>
            </a:r>
            <a:endParaRPr lang="ja-JP" altLang="en-US" sz="24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D502D6A-55FC-F756-F175-57294C282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487" y="1281396"/>
            <a:ext cx="5591462" cy="2209914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88651ED3-5892-420E-D837-DA5452A51B0F}"/>
              </a:ext>
            </a:extLst>
          </p:cNvPr>
          <p:cNvSpPr/>
          <p:nvPr/>
        </p:nvSpPr>
        <p:spPr>
          <a:xfrm>
            <a:off x="1548228" y="2306553"/>
            <a:ext cx="723900" cy="711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972E8C5D-1154-D316-2F6A-78EB20285E23}"/>
              </a:ext>
            </a:extLst>
          </p:cNvPr>
          <p:cNvSpPr/>
          <p:nvPr/>
        </p:nvSpPr>
        <p:spPr>
          <a:xfrm>
            <a:off x="4146831" y="2465758"/>
            <a:ext cx="723900" cy="711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7EC1047-D7C2-F9D0-9167-BB3EDBF86948}"/>
              </a:ext>
            </a:extLst>
          </p:cNvPr>
          <p:cNvSpPr/>
          <p:nvPr/>
        </p:nvSpPr>
        <p:spPr>
          <a:xfrm>
            <a:off x="2318119" y="2590800"/>
            <a:ext cx="723900" cy="711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6EC74465-7A5A-B6A7-8AEA-1077F1CDE903}"/>
              </a:ext>
            </a:extLst>
          </p:cNvPr>
          <p:cNvSpPr/>
          <p:nvPr/>
        </p:nvSpPr>
        <p:spPr>
          <a:xfrm>
            <a:off x="3273525" y="2385236"/>
            <a:ext cx="723900" cy="711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102F1990-3526-D4FA-5746-42CEEDBE7DBB}"/>
              </a:ext>
            </a:extLst>
          </p:cNvPr>
          <p:cNvSpPr/>
          <p:nvPr/>
        </p:nvSpPr>
        <p:spPr>
          <a:xfrm>
            <a:off x="5875898" y="2306553"/>
            <a:ext cx="723900" cy="711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B3B81D2-2621-C4B9-F988-CA1D3807EDF7}"/>
              </a:ext>
            </a:extLst>
          </p:cNvPr>
          <p:cNvSpPr txBox="1"/>
          <p:nvPr/>
        </p:nvSpPr>
        <p:spPr>
          <a:xfrm>
            <a:off x="1025633" y="4669633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（続きは有料となる． 詳しくは次ページ）</a:t>
            </a:r>
          </a:p>
        </p:txBody>
      </p:sp>
    </p:spTree>
    <p:extLst>
      <p:ext uri="{BB962C8B-B14F-4D97-AF65-F5344CB8AC3E}">
        <p14:creationId xmlns:p14="http://schemas.microsoft.com/office/powerpoint/2010/main" val="17822521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E205F1B-8CFB-D45C-8049-A21688C712E8}"/>
              </a:ext>
            </a:extLst>
          </p:cNvPr>
          <p:cNvSpPr txBox="1"/>
          <p:nvPr/>
        </p:nvSpPr>
        <p:spPr>
          <a:xfrm>
            <a:off x="0" y="136524"/>
            <a:ext cx="8461208" cy="35464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kumimoji="0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次のことは，</a:t>
            </a:r>
            <a:r>
              <a:rPr lang="ja-JP" altLang="en-US" sz="2400" b="1" u="sng" dirty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各自の判断とする</a:t>
            </a:r>
            <a:r>
              <a:rPr kumimoji="0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（このことは，授業の成績に関係しない．）</a:t>
            </a:r>
            <a:endParaRPr kumimoji="0" lang="en-US" altLang="ja-JP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2400" b="1" u="sng" dirty="0">
              <a:solidFill>
                <a:prstClr val="black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１．</a:t>
            </a:r>
            <a:r>
              <a:rPr kumimoji="0" lang="en-US" altLang="ja-JP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CODECOMBAT</a:t>
            </a:r>
            <a:r>
              <a:rPr kumimoji="0" lang="ja-JP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プレミアムへの登録</a:t>
            </a:r>
            <a:r>
              <a:rPr lang="ja-JP" altLang="en-US" sz="2400" dirty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（有料）し，ゲームを続ける</a:t>
            </a:r>
            <a:endParaRPr lang="en-US" altLang="ja-JP" sz="2400" dirty="0">
              <a:solidFill>
                <a:prstClr val="black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２． セレッソの記載のクラスコードで，本格的に使う（無料で学んでいける）</a:t>
            </a:r>
            <a:endParaRPr kumimoji="0" lang="en-US" altLang="ja-JP" sz="24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4FC13A7-3913-137E-6792-CAAAE0E88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246333"/>
            <a:ext cx="1812090" cy="61446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170F654-BC1C-96AE-BFEE-8090CFC00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450" y="3246333"/>
            <a:ext cx="3086100" cy="68253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B58CC09-771F-18CD-FAD1-5C01C6154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034" y="2832620"/>
            <a:ext cx="1243288" cy="126948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1BCCA26-EDA0-9DC0-00D3-5F5D85260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900" y="5257197"/>
            <a:ext cx="4572001" cy="153561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3C2459C-774C-8CCD-F479-AC70328CA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7722" y="4867275"/>
            <a:ext cx="3033486" cy="199072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15FF08A-C9FB-C666-6F41-F61E19CCBAB6}"/>
              </a:ext>
            </a:extLst>
          </p:cNvPr>
          <p:cNvSpPr txBox="1"/>
          <p:nvPr/>
        </p:nvSpPr>
        <p:spPr>
          <a:xfrm>
            <a:off x="304800" y="409575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私は学生である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ECD7720-C2AF-619C-8A53-0E72E4D7CF10}"/>
              </a:ext>
            </a:extLst>
          </p:cNvPr>
          <p:cNvSpPr txBox="1"/>
          <p:nvPr/>
        </p:nvSpPr>
        <p:spPr>
          <a:xfrm>
            <a:off x="2660944" y="4110498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セレッソのクラスコードを</a:t>
            </a:r>
            <a:endParaRPr kumimoji="1" lang="en-US" altLang="ja-JP" dirty="0"/>
          </a:p>
          <a:p>
            <a:r>
              <a:rPr kumimoji="1" lang="ja-JP" altLang="en-US" dirty="0"/>
              <a:t>入れる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D58B252-FE04-1395-B81C-53DCF0467AA4}"/>
              </a:ext>
            </a:extLst>
          </p:cNvPr>
          <p:cNvSpPr txBox="1"/>
          <p:nvPr/>
        </p:nvSpPr>
        <p:spPr>
          <a:xfrm>
            <a:off x="5615599" y="4102100"/>
            <a:ext cx="3672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メールアドレスなどの登録が必要．</a:t>
            </a:r>
            <a:endParaRPr kumimoji="1" lang="en-US" altLang="ja-JP" sz="1600" dirty="0"/>
          </a:p>
          <a:p>
            <a:r>
              <a:rPr kumimoji="1" lang="ja-JP" altLang="en-US" sz="1600" dirty="0"/>
              <a:t>ユーザ名，パスワードは自分で決める</a:t>
            </a:r>
          </a:p>
        </p:txBody>
      </p:sp>
    </p:spTree>
    <p:extLst>
      <p:ext uri="{BB962C8B-B14F-4D97-AF65-F5344CB8AC3E}">
        <p14:creationId xmlns:p14="http://schemas.microsoft.com/office/powerpoint/2010/main" val="21863260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0B5272-B652-5C10-00DE-D1E712E57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1809A2D-7A93-0B70-F375-74F2FA97A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6657460-BFD8-D560-B4BB-D100B0F31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8AC53C6-B46B-C801-554A-05688E8F5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6-3.</a:t>
            </a:r>
            <a:r>
              <a:rPr lang="ja-JP" altLang="en-US" sz="4500" dirty="0">
                <a:solidFill>
                  <a:schemeClr val="tx2"/>
                </a:solidFill>
              </a:rPr>
              <a:t>オブジェクト，メソッド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33987A5-B1A1-4547-64DD-C6909C080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10067F-A163-F790-1DCE-7AF34ECD1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622D943-88DA-A1D8-AFC7-FF96940FCA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EDDDBF9-0FD5-ABBA-2601-F4796AF64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31CB2C9-0F6C-E1B4-3A00-A7CA31633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C654884-8F2E-6B3A-E61E-B0AB7C75BC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974FEE2-BA74-3011-2EE1-C33C40874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56ADD78-DE7E-4D7F-EB9A-8D6C56C6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6EEAFF-4AB8-0FC9-2268-CC4EB0FFCA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8049FD5-0424-668A-1B22-686331AD1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137530B-5529-1BC2-511E-2AC814341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A7AB694-4983-ED38-97E6-974FA01CB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242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E97AEA-70FB-11BB-72BE-F9976333E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プログラミング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400932F-6D81-E28C-B789-0B8B2FCF4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15" y="1033434"/>
            <a:ext cx="8359848" cy="5824566"/>
          </a:xfrm>
        </p:spPr>
        <p:txBody>
          <a:bodyPr>
            <a:no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</a:rPr>
              <a:t>プログラミング</a:t>
            </a:r>
            <a:r>
              <a:rPr kumimoji="1" lang="ja-JP" altLang="en-US" sz="2400" dirty="0"/>
              <a:t>は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人間の力を増幅</a:t>
            </a:r>
            <a:r>
              <a:rPr kumimoji="1" lang="ja-JP" altLang="en-US" sz="2400" dirty="0"/>
              <a:t>し，私たちができることを大幅に広げる</a:t>
            </a:r>
            <a:endParaRPr lang="en-US" altLang="ja-JP" sz="2400" dirty="0"/>
          </a:p>
          <a:p>
            <a:r>
              <a:rPr kumimoji="1" lang="ja-JP" altLang="en-US" sz="2400" b="1" dirty="0">
                <a:solidFill>
                  <a:srgbClr val="FF0000"/>
                </a:solidFill>
              </a:rPr>
              <a:t>プログラミング</a:t>
            </a:r>
            <a:r>
              <a:rPr kumimoji="1" lang="ja-JP" altLang="en-US" sz="2400" dirty="0"/>
              <a:t>は</a:t>
            </a:r>
            <a:r>
              <a:rPr lang="ja-JP" altLang="en-US" sz="2400" dirty="0"/>
              <a:t>さまざまな分野で活用されている</a:t>
            </a:r>
            <a:endParaRPr lang="en-US" altLang="ja-JP" sz="2400" dirty="0"/>
          </a:p>
          <a:p>
            <a:pPr lvl="1"/>
            <a:r>
              <a:rPr lang="ja-JP" altLang="en-US" dirty="0"/>
              <a:t>シミュレーション：</a:t>
            </a:r>
            <a:r>
              <a:rPr kumimoji="1" lang="ja-JP" altLang="en-US" dirty="0"/>
              <a:t>複雑な現象をモデル化し，予測や分析を行いる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大量データ処理：データの収集，加工，分析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AI（人工知能）</a:t>
            </a:r>
            <a:r>
              <a:rPr kumimoji="1" lang="ja-JP" altLang="en-US" dirty="0"/>
              <a:t>システムの開発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Web</a:t>
            </a:r>
            <a:r>
              <a:rPr kumimoji="1" lang="ja-JP" altLang="en-US" dirty="0"/>
              <a:t>サイト，アプリケーションなどのソフトウェア</a:t>
            </a:r>
            <a:endParaRPr lang="en-US" altLang="ja-JP" sz="2800" dirty="0"/>
          </a:p>
          <a:p>
            <a:pPr lvl="1"/>
            <a:endParaRPr lang="en-US" altLang="ja-JP" sz="2400" dirty="0"/>
          </a:p>
          <a:p>
            <a:r>
              <a:rPr kumimoji="1" lang="ja-JP" altLang="en-US" sz="2400" b="1" dirty="0">
                <a:solidFill>
                  <a:srgbClr val="FF0000"/>
                </a:solidFill>
              </a:rPr>
              <a:t>プログラミングはクリエイティブな行為</a:t>
            </a:r>
            <a:endParaRPr lang="en-US" altLang="ja-JP" sz="2400" dirty="0"/>
          </a:p>
          <a:p>
            <a:r>
              <a:rPr kumimoji="1" lang="ja-JP" altLang="en-US" sz="2400" dirty="0"/>
              <a:t>さまざまな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作業を自動化</a:t>
            </a:r>
            <a:r>
              <a:rPr kumimoji="1" lang="ja-JP" altLang="en-US" sz="2400" dirty="0"/>
              <a:t>したいとき，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問題解決</a:t>
            </a:r>
            <a:r>
              <a:rPr kumimoji="1" lang="ja-JP" altLang="en-US" sz="2400" dirty="0"/>
              <a:t>したいときにも役立つ</a:t>
            </a:r>
            <a:endParaRPr kumimoji="1" lang="en-US" altLang="ja-JP" sz="2400" dirty="0"/>
          </a:p>
          <a:p>
            <a:endParaRPr lang="en-US" altLang="ja-JP" sz="2400" b="1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BDF594-28FA-452F-54B7-CAB229A50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0565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132ED0-DF85-4BA1-8BDC-2F71B2B94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49" y="198702"/>
            <a:ext cx="8461208" cy="469865"/>
          </a:xfrm>
        </p:spPr>
        <p:txBody>
          <a:bodyPr>
            <a:noAutofit/>
          </a:bodyPr>
          <a:lstStyle/>
          <a:p>
            <a:r>
              <a:rPr kumimoji="1" lang="ja-JP" altLang="en-US" sz="2900" dirty="0"/>
              <a:t>オブジェクトとメソッド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18400BA-D1FA-4C88-99DD-99B9EFF61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43" y="845876"/>
            <a:ext cx="7978936" cy="6012124"/>
          </a:xfrm>
        </p:spPr>
        <p:txBody>
          <a:bodyPr>
            <a:noAutofit/>
          </a:bodyPr>
          <a:lstStyle/>
          <a:p>
            <a:r>
              <a:rPr kumimoji="1" lang="ja-JP" altLang="en-US" sz="2400" b="1" i="1" dirty="0">
                <a:solidFill>
                  <a:srgbClr val="C00000"/>
                </a:solidFill>
              </a:rPr>
              <a:t>オブジェクト</a:t>
            </a:r>
            <a:r>
              <a:rPr kumimoji="1" lang="ja-JP" altLang="en-US" sz="2400" dirty="0"/>
              <a:t>：コンピュータでの</a:t>
            </a:r>
            <a:r>
              <a:rPr kumimoji="1" lang="ja-JP" altLang="en-US" sz="2400" b="1" u="sng" dirty="0">
                <a:solidFill>
                  <a:srgbClr val="FF0000"/>
                </a:solidFill>
              </a:rPr>
              <a:t>操作や処理の対象となるもの</a:t>
            </a:r>
            <a:endParaRPr kumimoji="1" lang="en-US" altLang="ja-JP" sz="2400" dirty="0"/>
          </a:p>
          <a:p>
            <a:endParaRPr lang="en-US" altLang="ja-JP" sz="2400" dirty="0"/>
          </a:p>
          <a:p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r>
              <a:rPr lang="en-US" altLang="ja-JP" sz="2400" b="1" dirty="0">
                <a:solidFill>
                  <a:srgbClr val="C00000"/>
                </a:solidFill>
              </a:rPr>
              <a:t>: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オブジェクト</a:t>
            </a:r>
            <a:r>
              <a:rPr kumimoji="1" lang="ja-JP" altLang="en-US" sz="2400" dirty="0"/>
              <a:t>に属する</a:t>
            </a:r>
            <a:r>
              <a:rPr lang="ja-JP" altLang="en-US" sz="2400" dirty="0"/>
              <a:t>機能</a:t>
            </a:r>
            <a:r>
              <a:rPr kumimoji="1" lang="ja-JP" altLang="en-US" sz="2400" dirty="0"/>
              <a:t>や操作． オブジェクトがもつ能力に相当する</a:t>
            </a:r>
            <a:endParaRPr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引数：メソッド</a:t>
            </a:r>
            <a:r>
              <a:rPr lang="ja-JP" altLang="en-US" sz="2400" dirty="0"/>
              <a:t>が行う操作の詳細に関する情報．</a:t>
            </a:r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r>
              <a:rPr lang="ja-JP" altLang="en-US" sz="2400" dirty="0"/>
              <a:t>呼び出しのときに，引数を指定できる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b="1" dirty="0" err="1">
                <a:latin typeface="Arial" panose="020B0604020202020204" pitchFamily="34" charset="0"/>
                <a:ea typeface="メイリオ" panose="020B0604030504040204" pitchFamily="50" charset="-128"/>
              </a:rPr>
              <a:t>t.goto</a:t>
            </a:r>
            <a:r>
              <a:rPr lang="en-US" altLang="ja-JP" sz="2400" b="1" dirty="0">
                <a:latin typeface="Arial" panose="020B0604020202020204" pitchFamily="34" charset="0"/>
                <a:ea typeface="メイリオ" panose="020B0604030504040204" pitchFamily="50" charset="-128"/>
              </a:rPr>
              <a:t>(0,100)</a:t>
            </a:r>
            <a:endParaRPr lang="en-US" altLang="ja-JP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D4A4FB-CA78-4DC9-B60F-2F7EB373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925F51B-B9CF-DE61-0BBA-C886F9D514AF}"/>
              </a:ext>
            </a:extLst>
          </p:cNvPr>
          <p:cNvSpPr/>
          <p:nvPr/>
        </p:nvSpPr>
        <p:spPr>
          <a:xfrm>
            <a:off x="155710" y="1816686"/>
            <a:ext cx="8697685" cy="1130515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t.goto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(0,100) t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オブジェクト</a:t>
            </a: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                                </a:t>
            </a:r>
            <a:r>
              <a:rPr kumimoji="0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goto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(0,100)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メソッド</a:t>
            </a: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間を「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.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」で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区切って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いる</a:t>
            </a:r>
          </a:p>
        </p:txBody>
      </p:sp>
      <p:sp>
        <p:nvSpPr>
          <p:cNvPr id="6" name="右中かっこ 5">
            <a:extLst>
              <a:ext uri="{FF2B5EF4-FFF2-40B4-BE49-F238E27FC236}">
                <a16:creationId xmlns:a16="http://schemas.microsoft.com/office/drawing/2014/main" id="{36E0C097-8F99-1B74-5C14-EDFF3BBD506D}"/>
              </a:ext>
            </a:extLst>
          </p:cNvPr>
          <p:cNvSpPr/>
          <p:nvPr/>
        </p:nvSpPr>
        <p:spPr>
          <a:xfrm rot="5400000">
            <a:off x="3479800" y="5219700"/>
            <a:ext cx="323850" cy="69215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2007280-BF15-7A8C-D4B2-869C2807EB7A}"/>
              </a:ext>
            </a:extLst>
          </p:cNvPr>
          <p:cNvSpPr txBox="1"/>
          <p:nvPr/>
        </p:nvSpPr>
        <p:spPr>
          <a:xfrm>
            <a:off x="3187581" y="589468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引数</a:t>
            </a:r>
          </a:p>
        </p:txBody>
      </p:sp>
    </p:spTree>
    <p:extLst>
      <p:ext uri="{BB962C8B-B14F-4D97-AF65-F5344CB8AC3E}">
        <p14:creationId xmlns:p14="http://schemas.microsoft.com/office/powerpoint/2010/main" val="30968506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D7A77E-DAAB-1413-DAE9-3470148D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タートルグラフィックス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2EA5173-DBF6-2E24-2F25-0E7E1C324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367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カーソルを使って絵を描く</a:t>
            </a:r>
            <a:endParaRPr lang="en-US" altLang="ja-JP" sz="2400" dirty="0"/>
          </a:p>
          <a:p>
            <a:r>
              <a:rPr lang="ja-JP" altLang="en-US" sz="2400" b="1" dirty="0"/>
              <a:t>タートルグラフィックス</a:t>
            </a:r>
            <a:r>
              <a:rPr lang="ja-JP" altLang="en-US" sz="2400" dirty="0"/>
              <a:t>を用いた演習により，</a:t>
            </a:r>
            <a:r>
              <a:rPr lang="ja-JP" altLang="en-US" sz="2400" b="1" dirty="0"/>
              <a:t>プログラムによって図形を描画</a:t>
            </a:r>
            <a:r>
              <a:rPr lang="ja-JP" altLang="en-US" sz="2400" dirty="0"/>
              <a:t>する． それを通して，プログラムの</a:t>
            </a:r>
            <a:r>
              <a:rPr lang="ja-JP" altLang="en-US" sz="2400" b="1" dirty="0"/>
              <a:t>動作を視覚的に理解</a:t>
            </a:r>
            <a:endParaRPr lang="en-US" altLang="ja-JP" sz="2400" b="1" dirty="0"/>
          </a:p>
          <a:p>
            <a:r>
              <a:rPr lang="ja-JP" altLang="en-US" sz="2400" dirty="0"/>
              <a:t>論理的思考力や課題解決力の向上にもつながる</a:t>
            </a: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ja-JP" altLang="en-US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522B42-52AF-D0AE-19E0-30F314205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41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20BF10A-7077-A044-8A01-C50D1821E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47" y="4097809"/>
            <a:ext cx="4768456" cy="137273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2867005-06D9-5668-E59E-F7137E5A7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277" y="3653525"/>
            <a:ext cx="3061210" cy="2192419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DDE0297-29E6-0BDA-76E9-66415A2F0D03}"/>
              </a:ext>
            </a:extLst>
          </p:cNvPr>
          <p:cNvSpPr txBox="1"/>
          <p:nvPr/>
        </p:nvSpPr>
        <p:spPr>
          <a:xfrm>
            <a:off x="5821372" y="5472745"/>
            <a:ext cx="3069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０</a:t>
            </a:r>
            <a:r>
              <a:rPr lang="en-US" altLang="ja-JP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 0)</a:t>
            </a:r>
            <a:endParaRPr lang="ja-JP" altLang="en-US" sz="2400" dirty="0">
              <a:solidFill>
                <a:schemeClr val="accent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6BEDD02-5E15-0294-768F-613B1685E173}"/>
              </a:ext>
            </a:extLst>
          </p:cNvPr>
          <p:cNvSpPr txBox="1"/>
          <p:nvPr/>
        </p:nvSpPr>
        <p:spPr>
          <a:xfrm>
            <a:off x="5821371" y="3653525"/>
            <a:ext cx="3069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０</a:t>
            </a:r>
            <a:r>
              <a:rPr lang="en-US" altLang="ja-JP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 100)</a:t>
            </a:r>
            <a:endParaRPr lang="ja-JP" altLang="en-US" sz="2400" dirty="0">
              <a:solidFill>
                <a:schemeClr val="accent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CAD6B46-D400-1605-56C3-620E1EB8C15F}"/>
              </a:ext>
            </a:extLst>
          </p:cNvPr>
          <p:cNvSpPr txBox="1"/>
          <p:nvPr/>
        </p:nvSpPr>
        <p:spPr>
          <a:xfrm>
            <a:off x="7222726" y="5539439"/>
            <a:ext cx="18298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(100, 0)</a:t>
            </a:r>
            <a:endParaRPr lang="ja-JP" altLang="en-US" sz="2400" dirty="0">
              <a:solidFill>
                <a:schemeClr val="accent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53E7F2B-4588-20AA-09E0-F8A028D20B57}"/>
              </a:ext>
            </a:extLst>
          </p:cNvPr>
          <p:cNvSpPr txBox="1"/>
          <p:nvPr/>
        </p:nvSpPr>
        <p:spPr>
          <a:xfrm>
            <a:off x="739043" y="5470547"/>
            <a:ext cx="4689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タートルグラフィックスの機能をインポートする「import turtle」が必要</a:t>
            </a:r>
          </a:p>
        </p:txBody>
      </p:sp>
    </p:spTree>
    <p:extLst>
      <p:ext uri="{BB962C8B-B14F-4D97-AF65-F5344CB8AC3E}">
        <p14:creationId xmlns:p14="http://schemas.microsoft.com/office/powerpoint/2010/main" val="8219027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D7A77E-DAAB-1413-DAE9-3470148D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タートルグラフィックス入門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2EA5173-DBF6-2E24-2F25-0E7E1C324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367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主なメソッド</a:t>
            </a:r>
            <a:endParaRPr kumimoji="1" lang="en-US" altLang="ja-JP" sz="2400" dirty="0"/>
          </a:p>
          <a:p>
            <a:r>
              <a:rPr lang="en-US" altLang="ja-JP" sz="2400" b="1" dirty="0" err="1"/>
              <a:t>goto</a:t>
            </a:r>
            <a:r>
              <a:rPr lang="ja-JP" altLang="en-US" sz="2400" dirty="0"/>
              <a:t>（＜横方向の値＞，</a:t>
            </a:r>
            <a:r>
              <a:rPr lang="en-US" altLang="ja-JP" sz="2400" dirty="0"/>
              <a:t>&lt;</a:t>
            </a:r>
            <a:r>
              <a:rPr lang="ja-JP" altLang="en-US" sz="2400" dirty="0"/>
              <a:t>縦方向の値</a:t>
            </a:r>
            <a:r>
              <a:rPr lang="en-US" altLang="ja-JP" sz="2400" dirty="0"/>
              <a:t>&gt;</a:t>
            </a:r>
            <a:r>
              <a:rPr lang="ja-JP" altLang="en-US" sz="2400" dirty="0"/>
              <a:t>）</a:t>
            </a:r>
            <a:r>
              <a:rPr lang="ja-JP" altLang="en-US" sz="2400" b="1" dirty="0"/>
              <a:t>移動</a:t>
            </a:r>
            <a:endParaRPr kumimoji="1" lang="en-US" altLang="ja-JP" sz="2400" b="1" dirty="0"/>
          </a:p>
          <a:p>
            <a:r>
              <a:rPr kumimoji="1" lang="en-US" altLang="ja-JP" sz="2400" b="1" dirty="0"/>
              <a:t>forward</a:t>
            </a:r>
            <a:r>
              <a:rPr kumimoji="1" lang="en-US" altLang="ja-JP" sz="2400" dirty="0"/>
              <a:t>(</a:t>
            </a:r>
            <a:r>
              <a:rPr kumimoji="1" lang="ja-JP" altLang="en-US" sz="2400" dirty="0"/>
              <a:t>＜移動量＞</a:t>
            </a:r>
            <a:r>
              <a:rPr kumimoji="1" lang="en-US" altLang="ja-JP" sz="2400" dirty="0"/>
              <a:t>)</a:t>
            </a:r>
            <a:r>
              <a:rPr lang="ja-JP" altLang="en-US" sz="2400" b="1" dirty="0"/>
              <a:t>前進</a:t>
            </a:r>
            <a:endParaRPr kumimoji="1" lang="en-US" altLang="ja-JP" sz="2400" b="1" dirty="0"/>
          </a:p>
          <a:p>
            <a:r>
              <a:rPr lang="en-US" altLang="ja-JP" sz="2400" b="1" dirty="0" err="1"/>
              <a:t>backword</a:t>
            </a:r>
            <a:r>
              <a:rPr lang="en-US" altLang="ja-JP" sz="2400" dirty="0"/>
              <a:t>(</a:t>
            </a:r>
            <a:r>
              <a:rPr kumimoji="1" lang="ja-JP" altLang="en-US" sz="2400" dirty="0"/>
              <a:t>＜移動量＞</a:t>
            </a:r>
            <a:r>
              <a:rPr lang="en-US" altLang="ja-JP" sz="2400" dirty="0"/>
              <a:t>)</a:t>
            </a:r>
            <a:r>
              <a:rPr lang="ja-JP" altLang="en-US" sz="2400" b="1" dirty="0"/>
              <a:t>後退</a:t>
            </a:r>
            <a:endParaRPr lang="en-US" altLang="ja-JP" sz="2400" b="1" dirty="0"/>
          </a:p>
          <a:p>
            <a:r>
              <a:rPr kumimoji="1" lang="en-US" altLang="ja-JP" sz="2400" b="1" dirty="0"/>
              <a:t>right</a:t>
            </a:r>
            <a:r>
              <a:rPr kumimoji="1" lang="en-US" altLang="ja-JP" sz="2400" dirty="0"/>
              <a:t>(</a:t>
            </a:r>
            <a:r>
              <a:rPr kumimoji="1" lang="ja-JP" altLang="en-US" sz="2400" dirty="0"/>
              <a:t>＜角度＞</a:t>
            </a:r>
            <a:r>
              <a:rPr kumimoji="1" lang="en-US" altLang="ja-JP" sz="2400" dirty="0"/>
              <a:t>)</a:t>
            </a:r>
            <a:r>
              <a:rPr kumimoji="1" lang="ja-JP" altLang="en-US" sz="2400" b="1" dirty="0"/>
              <a:t>右回りに回転</a:t>
            </a:r>
            <a:endParaRPr kumimoji="1" lang="en-US" altLang="ja-JP" sz="2400" b="1" dirty="0"/>
          </a:p>
          <a:p>
            <a:r>
              <a:rPr lang="en-US" altLang="ja-JP" sz="2400" b="1" dirty="0"/>
              <a:t>left</a:t>
            </a:r>
            <a:r>
              <a:rPr lang="en-US" altLang="ja-JP" sz="2400" dirty="0"/>
              <a:t>(</a:t>
            </a:r>
            <a:r>
              <a:rPr kumimoji="1" lang="ja-JP" altLang="en-US" sz="2400" dirty="0"/>
              <a:t>＜角度＞</a:t>
            </a:r>
            <a:r>
              <a:rPr lang="en-US" altLang="ja-JP" sz="2400" dirty="0"/>
              <a:t>)</a:t>
            </a:r>
            <a:r>
              <a:rPr lang="ja-JP" altLang="en-US" sz="2400" b="1" dirty="0"/>
              <a:t>左回りに回転</a:t>
            </a:r>
            <a:endParaRPr kumimoji="1" lang="ja-JP" altLang="en-US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522B42-52AF-D0AE-19E0-30F314205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42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2EE38D8-2560-84FF-BA1D-CE49A63D3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27" y="1158037"/>
            <a:ext cx="4834994" cy="1391893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F3295F0-DAA2-E5B8-D5E6-7D03D6F99D30}"/>
              </a:ext>
            </a:extLst>
          </p:cNvPr>
          <p:cNvSpPr/>
          <p:nvPr/>
        </p:nvSpPr>
        <p:spPr>
          <a:xfrm>
            <a:off x="1344284" y="1905348"/>
            <a:ext cx="2396625" cy="3175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2108F82-D59C-1882-5454-4418B783BC0E}"/>
              </a:ext>
            </a:extLst>
          </p:cNvPr>
          <p:cNvSpPr/>
          <p:nvPr/>
        </p:nvSpPr>
        <p:spPr>
          <a:xfrm>
            <a:off x="1344283" y="2232429"/>
            <a:ext cx="2396625" cy="3175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B14F909-DDA9-569C-9BB0-57505D5528AF}"/>
              </a:ext>
            </a:extLst>
          </p:cNvPr>
          <p:cNvSpPr/>
          <p:nvPr/>
        </p:nvSpPr>
        <p:spPr>
          <a:xfrm>
            <a:off x="960239" y="1587847"/>
            <a:ext cx="307737" cy="31750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162B31F-C123-AD29-50E4-380E6D0C8380}"/>
              </a:ext>
            </a:extLst>
          </p:cNvPr>
          <p:cNvSpPr/>
          <p:nvPr/>
        </p:nvSpPr>
        <p:spPr>
          <a:xfrm>
            <a:off x="960238" y="1905347"/>
            <a:ext cx="307737" cy="31750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6BB4677-D97B-094C-21E5-A2C7C13C1D04}"/>
              </a:ext>
            </a:extLst>
          </p:cNvPr>
          <p:cNvSpPr/>
          <p:nvPr/>
        </p:nvSpPr>
        <p:spPr>
          <a:xfrm>
            <a:off x="960237" y="2222847"/>
            <a:ext cx="307737" cy="31750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2847A5E-170C-7490-B4DF-C67705BF5409}"/>
              </a:ext>
            </a:extLst>
          </p:cNvPr>
          <p:cNvSpPr txBox="1"/>
          <p:nvPr/>
        </p:nvSpPr>
        <p:spPr>
          <a:xfrm>
            <a:off x="2131077" y="258742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</a:rPr>
              <a:t>メソッド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1907377-75BD-74F3-2C86-80D98B5CEC37}"/>
              </a:ext>
            </a:extLst>
          </p:cNvPr>
          <p:cNvSpPr txBox="1"/>
          <p:nvPr/>
        </p:nvSpPr>
        <p:spPr>
          <a:xfrm>
            <a:off x="99752" y="2683997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chemeClr val="accent6">
                    <a:lumMod val="75000"/>
                  </a:schemeClr>
                </a:solidFill>
              </a:rPr>
              <a:t>オブジェクト</a:t>
            </a:r>
          </a:p>
        </p:txBody>
      </p:sp>
      <p:sp>
        <p:nvSpPr>
          <p:cNvPr id="21" name="コンテンツ プレースホルダー 2">
            <a:extLst>
              <a:ext uri="{FF2B5EF4-FFF2-40B4-BE49-F238E27FC236}">
                <a16:creationId xmlns:a16="http://schemas.microsoft.com/office/drawing/2014/main" id="{236AFE9D-F94B-D32E-8540-F93E1A91D3BC}"/>
              </a:ext>
            </a:extLst>
          </p:cNvPr>
          <p:cNvSpPr txBox="1">
            <a:spLocks/>
          </p:cNvSpPr>
          <p:nvPr/>
        </p:nvSpPr>
        <p:spPr>
          <a:xfrm>
            <a:off x="4523874" y="1196542"/>
            <a:ext cx="4258252" cy="2441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b="1">
                <a:solidFill>
                  <a:srgbClr val="C00000"/>
                </a:solidFill>
              </a:rPr>
              <a:t>メソッド</a:t>
            </a:r>
            <a:r>
              <a:rPr lang="ja-JP" altLang="en-US" sz="2400"/>
              <a:t>は，オブジェクトが持つ機能を呼び出すためのもの</a:t>
            </a:r>
            <a:endParaRPr lang="en-US" altLang="ja-JP" sz="2400"/>
          </a:p>
          <a:p>
            <a:r>
              <a:rPr lang="ja-JP" altLang="en-US" sz="2400"/>
              <a:t>「</a:t>
            </a:r>
            <a:r>
              <a:rPr lang="en-US" altLang="ja-JP" sz="2400" b="1"/>
              <a:t>goto</a:t>
            </a:r>
            <a:r>
              <a:rPr lang="ja-JP" altLang="en-US" sz="2400"/>
              <a:t>」は</a:t>
            </a:r>
            <a:r>
              <a:rPr lang="ja-JP" altLang="en-US" sz="2400" b="1"/>
              <a:t>指定した座標への移動</a:t>
            </a:r>
            <a:endParaRPr lang="en-US" altLang="ja-JP" sz="2400" b="1" dirty="0"/>
          </a:p>
        </p:txBody>
      </p:sp>
    </p:spTree>
    <p:extLst>
      <p:ext uri="{BB962C8B-B14F-4D97-AF65-F5344CB8AC3E}">
        <p14:creationId xmlns:p14="http://schemas.microsoft.com/office/powerpoint/2010/main" val="4044001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A5FEDC-F0EF-4EAB-AA2B-9D1DEC5B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2900" dirty="0"/>
              <a:t>オブジェクトとメソッド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056B3F-F4CC-431A-ADCC-5802534E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57EA273-57E4-46F7-82A8-4A9DA5175915}"/>
              </a:ext>
            </a:extLst>
          </p:cNvPr>
          <p:cNvSpPr txBox="1"/>
          <p:nvPr/>
        </p:nvSpPr>
        <p:spPr>
          <a:xfrm>
            <a:off x="3134895" y="6016506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オブジェクトが動く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AE3347-4C7B-BD83-D4EA-6C1E59C27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16" y="861457"/>
            <a:ext cx="3516134" cy="1946348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600" dirty="0"/>
              <a:t>import turtle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ja-JP" sz="2600" dirty="0"/>
              <a:t>t</a:t>
            </a:r>
            <a:r>
              <a:rPr kumimoji="1" lang="en-US" altLang="ja-JP" sz="2600" dirty="0"/>
              <a:t>=</a:t>
            </a:r>
            <a:r>
              <a:rPr kumimoji="1" lang="en-US" altLang="ja-JP" sz="2600" dirty="0" err="1"/>
              <a:t>turtle.Turtle</a:t>
            </a:r>
            <a:r>
              <a:rPr kumimoji="1" lang="en-US" altLang="ja-JP" sz="2600" dirty="0"/>
              <a:t>()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6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600" dirty="0">
                <a:solidFill>
                  <a:srgbClr val="FF0000"/>
                </a:solidFill>
              </a:rPr>
              <a:t>(0,100)</a:t>
            </a:r>
          </a:p>
          <a:p>
            <a:pPr marL="0" indent="0">
              <a:lnSpc>
                <a:spcPct val="130000"/>
              </a:lnSpc>
              <a:buNone/>
            </a:pP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A0AF8BE4-DE69-62D8-5334-307758C7CC19}"/>
              </a:ext>
            </a:extLst>
          </p:cNvPr>
          <p:cNvSpPr txBox="1">
            <a:spLocks/>
          </p:cNvSpPr>
          <p:nvPr/>
        </p:nvSpPr>
        <p:spPr>
          <a:xfrm>
            <a:off x="4014937" y="902931"/>
            <a:ext cx="5129063" cy="40327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インポート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オブジェクト生成．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t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へのセット．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(0, 100)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への移動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</a:b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14EA03D-D374-01C3-3849-9F7904127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245" y="3264381"/>
            <a:ext cx="3570207" cy="2562149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0CF3414-F890-D928-6ADA-5478BF329055}"/>
              </a:ext>
            </a:extLst>
          </p:cNvPr>
          <p:cNvSpPr txBox="1"/>
          <p:nvPr/>
        </p:nvSpPr>
        <p:spPr>
          <a:xfrm>
            <a:off x="955094" y="380697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</a:t>
            </a: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372B8C29-4057-B239-E0EF-9718C078470E}"/>
              </a:ext>
            </a:extLst>
          </p:cNvPr>
          <p:cNvCxnSpPr>
            <a:cxnSpLocks/>
          </p:cNvCxnSpPr>
          <p:nvPr/>
        </p:nvCxnSpPr>
        <p:spPr>
          <a:xfrm flipV="1">
            <a:off x="3134895" y="5213722"/>
            <a:ext cx="821707" cy="2477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F55462C9-96AE-F6F5-DDD9-B2EDAAA1FA48}"/>
              </a:ext>
            </a:extLst>
          </p:cNvPr>
          <p:cNvCxnSpPr>
            <a:cxnSpLocks/>
          </p:cNvCxnSpPr>
          <p:nvPr/>
        </p:nvCxnSpPr>
        <p:spPr>
          <a:xfrm flipH="1" flipV="1">
            <a:off x="4263207" y="3879101"/>
            <a:ext cx="2042894" cy="2922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14DCFE9-3C79-8FA6-0B39-017A66EB9B92}"/>
              </a:ext>
            </a:extLst>
          </p:cNvPr>
          <p:cNvSpPr txBox="1"/>
          <p:nvPr/>
        </p:nvSpPr>
        <p:spPr>
          <a:xfrm>
            <a:off x="6417227" y="3962024"/>
            <a:ext cx="1717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(0, 100)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7E11C25-EAA4-9941-B827-13E564A12672}"/>
              </a:ext>
            </a:extLst>
          </p:cNvPr>
          <p:cNvSpPr txBox="1"/>
          <p:nvPr/>
        </p:nvSpPr>
        <p:spPr>
          <a:xfrm>
            <a:off x="2062384" y="5268956"/>
            <a:ext cx="1717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(0, 0)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3638064-E4BD-4D37-3440-FE637A9CE670}"/>
              </a:ext>
            </a:extLst>
          </p:cNvPr>
          <p:cNvSpPr txBox="1"/>
          <p:nvPr/>
        </p:nvSpPr>
        <p:spPr>
          <a:xfrm>
            <a:off x="955094" y="4218728"/>
            <a:ext cx="23093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最初の位置は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(0, 0)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0127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AD8C1-38F5-DD68-AC86-C0B5CF6FF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7A0ED2-5155-5350-5129-B61E93401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2900" dirty="0"/>
              <a:t>オブジェクトとメソッド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340309-F697-5168-28B8-734CE974C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25AE3347-4C7B-BD83-D4EA-6C1E59C27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16" y="861456"/>
            <a:ext cx="3516134" cy="2722185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600" dirty="0"/>
              <a:t>import turtle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ja-JP" sz="2600" dirty="0"/>
              <a:t>t</a:t>
            </a:r>
            <a:r>
              <a:rPr kumimoji="1" lang="en-US" altLang="ja-JP" sz="2600" dirty="0"/>
              <a:t>=</a:t>
            </a:r>
            <a:r>
              <a:rPr kumimoji="1" lang="en-US" altLang="ja-JP" sz="2600" dirty="0" err="1"/>
              <a:t>turtle.Turtle</a:t>
            </a:r>
            <a:r>
              <a:rPr kumimoji="1" lang="en-US" altLang="ja-JP" sz="2600" dirty="0"/>
              <a:t>()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6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600" dirty="0">
                <a:solidFill>
                  <a:srgbClr val="FF0000"/>
                </a:solidFill>
              </a:rPr>
              <a:t>(0,100)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6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600" dirty="0">
                <a:solidFill>
                  <a:srgbClr val="FF0000"/>
                </a:solidFill>
              </a:rPr>
              <a:t>(100,0)</a:t>
            </a:r>
          </a:p>
          <a:p>
            <a:pPr marL="0" indent="0">
              <a:lnSpc>
                <a:spcPct val="130000"/>
              </a:lnSpc>
              <a:buNone/>
            </a:pP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A0AF8BE4-DE69-62D8-5334-307758C7CC19}"/>
              </a:ext>
            </a:extLst>
          </p:cNvPr>
          <p:cNvSpPr txBox="1">
            <a:spLocks/>
          </p:cNvSpPr>
          <p:nvPr/>
        </p:nvSpPr>
        <p:spPr>
          <a:xfrm>
            <a:off x="4014937" y="902931"/>
            <a:ext cx="5129063" cy="40327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インポート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オブジェクト生成．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t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へのセット．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(0, 100)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への移動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(100, 0)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への移動</a:t>
            </a:r>
            <a:b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</a:b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A1C1ABE2-C5B9-F0CB-A9D5-BDC305894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766" y="3939523"/>
            <a:ext cx="2389008" cy="2210822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CF3414-F890-D928-6ADA-5478BF329055}"/>
              </a:ext>
            </a:extLst>
          </p:cNvPr>
          <p:cNvSpPr txBox="1"/>
          <p:nvPr/>
        </p:nvSpPr>
        <p:spPr>
          <a:xfrm>
            <a:off x="955094" y="417146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</a:t>
            </a: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372B8C29-4057-B239-E0EF-9718C078470E}"/>
              </a:ext>
            </a:extLst>
          </p:cNvPr>
          <p:cNvCxnSpPr>
            <a:cxnSpLocks/>
          </p:cNvCxnSpPr>
          <p:nvPr/>
        </p:nvCxnSpPr>
        <p:spPr>
          <a:xfrm flipV="1">
            <a:off x="3134895" y="5578212"/>
            <a:ext cx="821707" cy="2477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F55462C9-96AE-F6F5-DDD9-B2EDAAA1FA48}"/>
              </a:ext>
            </a:extLst>
          </p:cNvPr>
          <p:cNvCxnSpPr>
            <a:cxnSpLocks/>
          </p:cNvCxnSpPr>
          <p:nvPr/>
        </p:nvCxnSpPr>
        <p:spPr>
          <a:xfrm flipH="1" flipV="1">
            <a:off x="4263207" y="4243591"/>
            <a:ext cx="2042894" cy="2922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8ADDD9FD-0FEF-D763-891F-854ED82028C6}"/>
              </a:ext>
            </a:extLst>
          </p:cNvPr>
          <p:cNvCxnSpPr>
            <a:cxnSpLocks/>
          </p:cNvCxnSpPr>
          <p:nvPr/>
        </p:nvCxnSpPr>
        <p:spPr>
          <a:xfrm flipH="1" flipV="1">
            <a:off x="5615556" y="5633446"/>
            <a:ext cx="1022642" cy="467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1F71FD4-5102-AC7E-9700-17D77BEF0140}"/>
              </a:ext>
            </a:extLst>
          </p:cNvPr>
          <p:cNvSpPr txBox="1"/>
          <p:nvPr/>
        </p:nvSpPr>
        <p:spPr>
          <a:xfrm>
            <a:off x="6886358" y="5439045"/>
            <a:ext cx="1717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(100, 0)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14DCFE9-3C79-8FA6-0B39-017A66EB9B92}"/>
              </a:ext>
            </a:extLst>
          </p:cNvPr>
          <p:cNvSpPr txBox="1"/>
          <p:nvPr/>
        </p:nvSpPr>
        <p:spPr>
          <a:xfrm>
            <a:off x="6417227" y="4326514"/>
            <a:ext cx="1717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(0, 100)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7E11C25-EAA4-9941-B827-13E564A12672}"/>
              </a:ext>
            </a:extLst>
          </p:cNvPr>
          <p:cNvSpPr txBox="1"/>
          <p:nvPr/>
        </p:nvSpPr>
        <p:spPr>
          <a:xfrm>
            <a:off x="2062384" y="5633446"/>
            <a:ext cx="1717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(0, 0)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3638064-E4BD-4D37-3440-FE637A9CE670}"/>
              </a:ext>
            </a:extLst>
          </p:cNvPr>
          <p:cNvSpPr txBox="1"/>
          <p:nvPr/>
        </p:nvSpPr>
        <p:spPr>
          <a:xfrm>
            <a:off x="955094" y="4583218"/>
            <a:ext cx="23093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最初の位置は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(0, 0)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57EA273-57E4-46F7-82A8-4A9DA5175915}"/>
              </a:ext>
            </a:extLst>
          </p:cNvPr>
          <p:cNvSpPr txBox="1"/>
          <p:nvPr/>
        </p:nvSpPr>
        <p:spPr>
          <a:xfrm>
            <a:off x="3264451" y="6290196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オブジェクトが動く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2605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60E2BAD-9A81-38A6-726F-7C0F2D8B2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82F0EEF-7EF2-6E6B-3C6B-8AEDAFB0B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706" y="1548660"/>
            <a:ext cx="5826588" cy="46847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DE6905A4-520C-E8AF-AE4F-2F37779DE85E}"/>
              </a:ext>
            </a:extLst>
          </p:cNvPr>
          <p:cNvCxnSpPr/>
          <p:nvPr/>
        </p:nvCxnSpPr>
        <p:spPr>
          <a:xfrm>
            <a:off x="1121658" y="3904509"/>
            <a:ext cx="690068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D4733D1F-107D-6283-D382-A3B0B0AE594F}"/>
              </a:ext>
            </a:extLst>
          </p:cNvPr>
          <p:cNvCxnSpPr>
            <a:cxnSpLocks/>
          </p:cNvCxnSpPr>
          <p:nvPr/>
        </p:nvCxnSpPr>
        <p:spPr>
          <a:xfrm flipV="1">
            <a:off x="4474458" y="1362959"/>
            <a:ext cx="0" cy="4922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4387F1A-AE97-AAE8-0C9B-02DB3BE5D711}"/>
              </a:ext>
            </a:extLst>
          </p:cNvPr>
          <p:cNvSpPr txBox="1"/>
          <p:nvPr/>
        </p:nvSpPr>
        <p:spPr>
          <a:xfrm>
            <a:off x="2010867" y="4552923"/>
            <a:ext cx="23093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亀（タール）の最初の位置は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(0, 0)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E6BB04C-8851-F4F4-BA81-1745B8D18903}"/>
              </a:ext>
            </a:extLst>
          </p:cNvPr>
          <p:cNvSpPr txBox="1"/>
          <p:nvPr/>
        </p:nvSpPr>
        <p:spPr>
          <a:xfrm>
            <a:off x="6303535" y="4061991"/>
            <a:ext cx="3069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プラスの数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, 0)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499CA41-1B45-C259-5E42-A51E0413F172}"/>
              </a:ext>
            </a:extLst>
          </p:cNvPr>
          <p:cNvSpPr txBox="1"/>
          <p:nvPr/>
        </p:nvSpPr>
        <p:spPr>
          <a:xfrm>
            <a:off x="96481" y="3969141"/>
            <a:ext cx="3069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マイナスの数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, 0)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BF505DD-9DED-3887-7933-61FF5CA34B06}"/>
              </a:ext>
            </a:extLst>
          </p:cNvPr>
          <p:cNvSpPr txBox="1"/>
          <p:nvPr/>
        </p:nvSpPr>
        <p:spPr>
          <a:xfrm>
            <a:off x="4416229" y="1587230"/>
            <a:ext cx="3069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プラスの数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94797BE-FBC5-A402-17E8-8E72B4889A69}"/>
              </a:ext>
            </a:extLst>
          </p:cNvPr>
          <p:cNvSpPr txBox="1"/>
          <p:nvPr/>
        </p:nvSpPr>
        <p:spPr>
          <a:xfrm>
            <a:off x="4416228" y="5740286"/>
            <a:ext cx="3069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マイナスの数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3B3191FD-A99E-67F2-1291-CA4EAAE4EBC6}"/>
              </a:ext>
            </a:extLst>
          </p:cNvPr>
          <p:cNvSpPr txBox="1">
            <a:spLocks/>
          </p:cNvSpPr>
          <p:nvPr/>
        </p:nvSpPr>
        <p:spPr>
          <a:xfrm>
            <a:off x="185624" y="90361"/>
            <a:ext cx="8461208" cy="53331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2" name="コンテンツ プレースホルダー 2">
            <a:extLst>
              <a:ext uri="{FF2B5EF4-FFF2-40B4-BE49-F238E27FC236}">
                <a16:creationId xmlns:a16="http://schemas.microsoft.com/office/drawing/2014/main" id="{1BC8CB53-AC37-27B5-A369-6A5180D947EC}"/>
              </a:ext>
            </a:extLst>
          </p:cNvPr>
          <p:cNvSpPr txBox="1">
            <a:spLocks/>
          </p:cNvSpPr>
          <p:nvPr/>
        </p:nvSpPr>
        <p:spPr>
          <a:xfrm>
            <a:off x="344520" y="240911"/>
            <a:ext cx="7382136" cy="1061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メソッド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goto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の引数となる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縦方向の値と，横方向の値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0842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58A90F-92D6-4F03-8819-199DBCBC9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trinket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CC115E-177C-4A9A-B883-1E1A7F497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962761"/>
          </a:xfrm>
        </p:spPr>
        <p:txBody>
          <a:bodyPr>
            <a:normAutofit/>
          </a:bodyPr>
          <a:lstStyle/>
          <a:p>
            <a:r>
              <a:rPr lang="en-US" altLang="ja-JP" sz="2400" b="1" dirty="0" err="1"/>
              <a:t>Trinket（Python</a:t>
            </a:r>
            <a:r>
              <a:rPr lang="en-US" altLang="ja-JP" sz="2400" b="1" dirty="0"/>
              <a:t> </a:t>
            </a:r>
            <a:r>
              <a:rPr lang="en-US" altLang="ja-JP" sz="2400" b="1"/>
              <a:t>などを実行できるオンライン学習環境</a:t>
            </a:r>
            <a:r>
              <a:rPr lang="en-US" altLang="ja-JP" sz="2400" b="1" dirty="0"/>
              <a:t>）</a:t>
            </a:r>
            <a:r>
              <a:rPr lang="ja-JP" altLang="en-US" sz="2400" dirty="0"/>
              <a:t>は</a:t>
            </a:r>
            <a:r>
              <a:rPr lang="ja-JP" altLang="en-US" sz="2400" b="1" dirty="0"/>
              <a:t>オンライン</a:t>
            </a:r>
            <a:r>
              <a:rPr lang="ja-JP" altLang="en-US" sz="2400" dirty="0"/>
              <a:t>の</a:t>
            </a:r>
            <a:r>
              <a:rPr lang="en-US" altLang="ja-JP" sz="2400" b="1" dirty="0"/>
              <a:t>Python</a:t>
            </a:r>
            <a:r>
              <a:rPr lang="ja-JP" altLang="en-US" sz="2400" b="1" dirty="0"/>
              <a:t>，</a:t>
            </a:r>
            <a:r>
              <a:rPr lang="en-US" altLang="ja-JP" sz="2400" b="1" dirty="0"/>
              <a:t>HTML</a:t>
            </a:r>
            <a:r>
              <a:rPr lang="ja-JP" altLang="en-US" sz="2400" dirty="0"/>
              <a:t>等の</a:t>
            </a:r>
            <a:r>
              <a:rPr lang="ja-JP" altLang="en-US" sz="2400" b="1" dirty="0"/>
              <a:t>学習サイト</a:t>
            </a:r>
            <a:endParaRPr lang="en-US" altLang="ja-JP" sz="2400" b="1" dirty="0"/>
          </a:p>
          <a:p>
            <a:r>
              <a:rPr lang="ja-JP" altLang="en-US" sz="2400" dirty="0"/>
              <a:t>有料の機能と無料の機能がある</a:t>
            </a:r>
            <a:endParaRPr lang="en-US" altLang="ja-JP" sz="2400" dirty="0"/>
          </a:p>
          <a:p>
            <a:r>
              <a:rPr lang="ja-JP" altLang="en-US" sz="2400" b="1" dirty="0"/>
              <a:t>自分が作成した</a:t>
            </a:r>
            <a:r>
              <a:rPr lang="en-US" altLang="ja-JP" sz="2400" b="1" dirty="0"/>
              <a:t>Python</a:t>
            </a:r>
            <a:r>
              <a:rPr lang="ja-JP" altLang="en-US" sz="2400" b="1" dirty="0"/>
              <a:t>プログラムを公開し，他の人に実行してもらうことが可能</a:t>
            </a:r>
            <a:r>
              <a:rPr lang="ja-JP" altLang="en-US" sz="2400" dirty="0"/>
              <a:t>（そのとき，書き替えて実行も可能）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en-US" altLang="ja-JP" sz="2400" b="1" dirty="0"/>
              <a:t>Python</a:t>
            </a:r>
            <a:r>
              <a:rPr lang="ja-JP" altLang="en-US" sz="2400" b="1" dirty="0"/>
              <a:t>の標準機能</a:t>
            </a:r>
            <a:r>
              <a:rPr lang="ja-JP" altLang="en-US" sz="2400" dirty="0"/>
              <a:t>を登載，その他，次のモジュールやパッケージがインストール済み</a:t>
            </a:r>
          </a:p>
          <a:p>
            <a:pPr marL="0" indent="0">
              <a:buNone/>
            </a:pPr>
            <a:r>
              <a:rPr lang="en-US" altLang="ja-JP" sz="2400" dirty="0"/>
              <a:t>math,</a:t>
            </a:r>
            <a:r>
              <a:rPr lang="en-US" altLang="ja-JP" sz="2400" dirty="0" err="1"/>
              <a:t>matplotlib.pyplot</a:t>
            </a:r>
            <a:r>
              <a:rPr lang="en-US" altLang="ja-JP" sz="2400" dirty="0"/>
              <a:t>,</a:t>
            </a:r>
            <a:r>
              <a:rPr lang="en-US" altLang="ja-JP" sz="2400" dirty="0" err="1"/>
              <a:t>numpy</a:t>
            </a:r>
            <a:r>
              <a:rPr lang="en-US" altLang="ja-JP" sz="2400" dirty="0"/>
              <a:t>, operator, processing,</a:t>
            </a:r>
            <a:r>
              <a:rPr lang="en-US" altLang="ja-JP" sz="2400" dirty="0" err="1"/>
              <a:t>pygal</a:t>
            </a:r>
            <a:r>
              <a:rPr lang="en-US" altLang="ja-JP" sz="2400" dirty="0"/>
              <a:t>, random, re, string, time, turtle,</a:t>
            </a:r>
            <a:r>
              <a:rPr lang="en-US" altLang="ja-JP" sz="2400" dirty="0" err="1"/>
              <a:t>urllib.request</a:t>
            </a: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15B582-13F3-4F13-B0B0-2DF096846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2956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CC115E-177C-4A9A-B883-1E1A7F497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585480"/>
            <a:ext cx="8822156" cy="622353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ja-JP" sz="2400" b="1" dirty="0"/>
              <a:t>trinket</a:t>
            </a:r>
            <a:r>
              <a:rPr lang="ja-JP" altLang="en-US" sz="2400" dirty="0"/>
              <a:t>は</a:t>
            </a:r>
            <a:r>
              <a:rPr lang="en-US" altLang="ja-JP" sz="2400" b="1" dirty="0"/>
              <a:t>Python</a:t>
            </a:r>
            <a:r>
              <a:rPr lang="ja-JP" altLang="en-US" sz="2400" b="1" dirty="0"/>
              <a:t>，</a:t>
            </a:r>
            <a:r>
              <a:rPr lang="en-US" altLang="ja-JP" sz="2400" b="1" dirty="0"/>
              <a:t>HTML</a:t>
            </a:r>
            <a:r>
              <a:rPr lang="ja-JP" altLang="en-US" sz="2400" b="1" dirty="0"/>
              <a:t>などのプログラムを書き実行できる</a:t>
            </a:r>
            <a:r>
              <a:rPr lang="ja-JP" altLang="en-US" sz="2400" dirty="0"/>
              <a:t>サイト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en-US" altLang="ja-JP" sz="2400" dirty="0">
                <a:hlinkClick r:id="rId3"/>
              </a:rPr>
              <a:t>https://trinket.io/python/cdc4896571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のように，違うプログラムには違う</a:t>
            </a:r>
            <a:r>
              <a:rPr lang="en-US" altLang="ja-JP" sz="2400" dirty="0"/>
              <a:t>URL</a:t>
            </a:r>
            <a:r>
              <a:rPr lang="ja-JP" altLang="en-US" sz="2400" dirty="0"/>
              <a:t>が割り当てられる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r>
              <a:rPr lang="ja-JP" altLang="en-US" sz="2400" dirty="0"/>
              <a:t>実行が開始しないときは，「</a:t>
            </a:r>
            <a:r>
              <a:rPr lang="ja-JP" altLang="en-US" sz="2400" b="1" dirty="0"/>
              <a:t>実行ボタン</a:t>
            </a:r>
            <a:r>
              <a:rPr lang="ja-JP" altLang="en-US" sz="2400" dirty="0"/>
              <a:t>」で</a:t>
            </a:r>
            <a:r>
              <a:rPr lang="ja-JP" altLang="en-US" sz="2400" b="1" dirty="0"/>
              <a:t>実行</a:t>
            </a:r>
            <a:endParaRPr lang="en-US" altLang="ja-JP" sz="2400" b="1" dirty="0"/>
          </a:p>
          <a:p>
            <a:r>
              <a:rPr lang="ja-JP" altLang="en-US" sz="2400" dirty="0"/>
              <a:t>ソースコードを</a:t>
            </a:r>
            <a:r>
              <a:rPr lang="ja-JP" altLang="en-US" sz="2400" b="1" dirty="0"/>
              <a:t>書き替えて再度実行</a:t>
            </a:r>
            <a:r>
              <a:rPr lang="ja-JP" altLang="en-US" sz="2400" dirty="0"/>
              <a:t>することも可能</a:t>
            </a:r>
            <a:endParaRPr lang="en-US" altLang="ja-JP" sz="24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50F07C5-FB06-0A1B-074A-B52D19376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234" y="2327545"/>
            <a:ext cx="4717189" cy="230906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158A90F-92D6-4F03-8819-199DBCBC9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trinket</a:t>
            </a:r>
            <a:r>
              <a:rPr kumimoji="1" lang="ja-JP" altLang="en-US" dirty="0"/>
              <a:t>でのプログラム実行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15B582-13F3-4F13-B0B0-2DF096846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右中かっこ 6">
            <a:extLst>
              <a:ext uri="{FF2B5EF4-FFF2-40B4-BE49-F238E27FC236}">
                <a16:creationId xmlns:a16="http://schemas.microsoft.com/office/drawing/2014/main" id="{5CFE043C-DC4C-4062-B60C-FD394D4CC3EC}"/>
              </a:ext>
            </a:extLst>
          </p:cNvPr>
          <p:cNvSpPr/>
          <p:nvPr/>
        </p:nvSpPr>
        <p:spPr>
          <a:xfrm rot="5400000">
            <a:off x="2472981" y="3758073"/>
            <a:ext cx="218512" cy="246603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右中かっこ 7">
            <a:extLst>
              <a:ext uri="{FF2B5EF4-FFF2-40B4-BE49-F238E27FC236}">
                <a16:creationId xmlns:a16="http://schemas.microsoft.com/office/drawing/2014/main" id="{8854BCCF-7937-49F2-9FE6-C07FB349A19B}"/>
              </a:ext>
            </a:extLst>
          </p:cNvPr>
          <p:cNvSpPr/>
          <p:nvPr/>
        </p:nvSpPr>
        <p:spPr>
          <a:xfrm rot="5400000">
            <a:off x="4687849" y="4209624"/>
            <a:ext cx="170463" cy="161098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96BD922-CC0B-412A-9DF4-A337A36CD975}"/>
              </a:ext>
            </a:extLst>
          </p:cNvPr>
          <p:cNvSpPr txBox="1"/>
          <p:nvPr/>
        </p:nvSpPr>
        <p:spPr>
          <a:xfrm>
            <a:off x="1476153" y="5070208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ソースコードの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メイン画面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02784C6-0936-4E5D-91AB-5FF9C54086F2}"/>
              </a:ext>
            </a:extLst>
          </p:cNvPr>
          <p:cNvSpPr txBox="1"/>
          <p:nvPr/>
        </p:nvSpPr>
        <p:spPr>
          <a:xfrm>
            <a:off x="4077673" y="523385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5672B9D-D768-2700-E6C1-AE4C965CF5F4}"/>
              </a:ext>
            </a:extLst>
          </p:cNvPr>
          <p:cNvSpPr/>
          <p:nvPr/>
        </p:nvSpPr>
        <p:spPr>
          <a:xfrm>
            <a:off x="2615459" y="2840145"/>
            <a:ext cx="670867" cy="4027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23A46CF-BB57-F763-CA0A-379D4E7AEFB7}"/>
              </a:ext>
            </a:extLst>
          </p:cNvPr>
          <p:cNvSpPr txBox="1"/>
          <p:nvPr/>
        </p:nvSpPr>
        <p:spPr>
          <a:xfrm>
            <a:off x="3724509" y="2579865"/>
            <a:ext cx="2743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STOP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ボタン</a:t>
            </a:r>
          </a:p>
        </p:txBody>
      </p:sp>
    </p:spTree>
    <p:extLst>
      <p:ext uri="{BB962C8B-B14F-4D97-AF65-F5344CB8AC3E}">
        <p14:creationId xmlns:p14="http://schemas.microsoft.com/office/powerpoint/2010/main" val="22170282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 fontScale="90000"/>
          </a:bodyPr>
          <a:lstStyle/>
          <a:p>
            <a:pPr algn="l"/>
            <a:r>
              <a:rPr lang="ja-JP" altLang="en-US" dirty="0"/>
              <a:t>演習． タートルグラフィックス</a:t>
            </a:r>
            <a:br>
              <a:rPr lang="en-US" altLang="ja-JP" dirty="0"/>
            </a:br>
            <a:endParaRPr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endParaRPr lang="en-US" altLang="ja-JP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3641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A1C1ABE2-C5B9-F0CB-A9D5-BDC305894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614" y="4585566"/>
            <a:ext cx="2389008" cy="221082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73D6206-47B5-FF10-5D51-4C71E97A1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AE3347-4C7B-BD83-D4EA-6C1E59C27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16" y="861456"/>
            <a:ext cx="3516134" cy="2722185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600" dirty="0"/>
              <a:t>import turtle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ja-JP" sz="2600" dirty="0"/>
              <a:t>t</a:t>
            </a:r>
            <a:r>
              <a:rPr kumimoji="1" lang="en-US" altLang="ja-JP" sz="2600" dirty="0"/>
              <a:t>=</a:t>
            </a:r>
            <a:r>
              <a:rPr kumimoji="1" lang="en-US" altLang="ja-JP" sz="2600" dirty="0" err="1"/>
              <a:t>turtle.Turtle</a:t>
            </a:r>
            <a:r>
              <a:rPr kumimoji="1" lang="en-US" altLang="ja-JP" sz="2600" dirty="0"/>
              <a:t>()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6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600" dirty="0">
                <a:solidFill>
                  <a:srgbClr val="FF0000"/>
                </a:solidFill>
              </a:rPr>
              <a:t>(0,100)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6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600" dirty="0">
                <a:solidFill>
                  <a:srgbClr val="FF0000"/>
                </a:solidFill>
              </a:rPr>
              <a:t>(100,0)</a:t>
            </a:r>
          </a:p>
          <a:p>
            <a:pPr marL="0" indent="0">
              <a:lnSpc>
                <a:spcPct val="130000"/>
              </a:lnSpc>
              <a:buNone/>
            </a:pP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359D4E-FED0-940B-8A4C-FB5DFB5C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A0AF8BE4-DE69-62D8-5334-307758C7CC19}"/>
              </a:ext>
            </a:extLst>
          </p:cNvPr>
          <p:cNvSpPr txBox="1">
            <a:spLocks/>
          </p:cNvSpPr>
          <p:nvPr/>
        </p:nvSpPr>
        <p:spPr>
          <a:xfrm>
            <a:off x="4014937" y="902931"/>
            <a:ext cx="5129063" cy="40327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ライブラリのインポート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オブジェクト生成．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t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へのセット．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(0, 100)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への移動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(100, 0)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への移動</a:t>
            </a:r>
            <a:b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</a:b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0CF3414-F890-D928-6ADA-5478BF329055}"/>
              </a:ext>
            </a:extLst>
          </p:cNvPr>
          <p:cNvSpPr txBox="1"/>
          <p:nvPr/>
        </p:nvSpPr>
        <p:spPr>
          <a:xfrm>
            <a:off x="979942" y="481750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372B8C29-4057-B239-E0EF-9718C078470E}"/>
              </a:ext>
            </a:extLst>
          </p:cNvPr>
          <p:cNvCxnSpPr>
            <a:cxnSpLocks/>
          </p:cNvCxnSpPr>
          <p:nvPr/>
        </p:nvCxnSpPr>
        <p:spPr>
          <a:xfrm flipV="1">
            <a:off x="3159743" y="6224255"/>
            <a:ext cx="821707" cy="2477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F55462C9-96AE-F6F5-DDD9-B2EDAAA1FA48}"/>
              </a:ext>
            </a:extLst>
          </p:cNvPr>
          <p:cNvCxnSpPr>
            <a:cxnSpLocks/>
          </p:cNvCxnSpPr>
          <p:nvPr/>
        </p:nvCxnSpPr>
        <p:spPr>
          <a:xfrm flipH="1" flipV="1">
            <a:off x="4288055" y="4889634"/>
            <a:ext cx="2042894" cy="2922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8ADDD9FD-0FEF-D763-891F-854ED82028C6}"/>
              </a:ext>
            </a:extLst>
          </p:cNvPr>
          <p:cNvCxnSpPr>
            <a:cxnSpLocks/>
          </p:cNvCxnSpPr>
          <p:nvPr/>
        </p:nvCxnSpPr>
        <p:spPr>
          <a:xfrm flipH="1" flipV="1">
            <a:off x="5640404" y="6279489"/>
            <a:ext cx="1022642" cy="467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1F71FD4-5102-AC7E-9700-17D77BEF0140}"/>
              </a:ext>
            </a:extLst>
          </p:cNvPr>
          <p:cNvSpPr txBox="1"/>
          <p:nvPr/>
        </p:nvSpPr>
        <p:spPr>
          <a:xfrm>
            <a:off x="6911206" y="6085088"/>
            <a:ext cx="1717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(100, 0)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14DCFE9-3C79-8FA6-0B39-017A66EB9B92}"/>
              </a:ext>
            </a:extLst>
          </p:cNvPr>
          <p:cNvSpPr txBox="1"/>
          <p:nvPr/>
        </p:nvSpPr>
        <p:spPr>
          <a:xfrm>
            <a:off x="6442075" y="4972557"/>
            <a:ext cx="1717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(0, 100)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7E11C25-EAA4-9941-B827-13E564A12672}"/>
              </a:ext>
            </a:extLst>
          </p:cNvPr>
          <p:cNvSpPr txBox="1"/>
          <p:nvPr/>
        </p:nvSpPr>
        <p:spPr>
          <a:xfrm>
            <a:off x="2087232" y="6279489"/>
            <a:ext cx="1717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(0, 0)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3638064-E4BD-4D37-3440-FE637A9CE670}"/>
              </a:ext>
            </a:extLst>
          </p:cNvPr>
          <p:cNvSpPr txBox="1"/>
          <p:nvPr/>
        </p:nvSpPr>
        <p:spPr>
          <a:xfrm>
            <a:off x="979942" y="5229261"/>
            <a:ext cx="23093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最初の位置は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(0, 0)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76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F8AC9A-61D3-2765-9D09-6A1145EE2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15" y="221838"/>
            <a:ext cx="8450085" cy="557296"/>
          </a:xfrm>
        </p:spPr>
        <p:txBody>
          <a:bodyPr/>
          <a:lstStyle/>
          <a:p>
            <a:r>
              <a:rPr lang="ja-JP" altLang="en-US" dirty="0"/>
              <a:t>プログラミング</a:t>
            </a:r>
            <a:r>
              <a:rPr kumimoji="1" lang="ja-JP" altLang="en-US" dirty="0"/>
              <a:t>の</a:t>
            </a:r>
            <a:r>
              <a:rPr lang="ja-JP" altLang="en-US" dirty="0"/>
              <a:t>楽しさと達成感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DEF1E50-D59B-448E-4BF5-7DFD7D58B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15" y="1120140"/>
            <a:ext cx="8528290" cy="5676247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楽しさ</a:t>
            </a:r>
            <a:endParaRPr lang="en-US" altLang="ja-JP" sz="2400" b="1" i="0" dirty="0">
              <a:solidFill>
                <a:srgbClr val="374151"/>
              </a:solidFill>
              <a:effectLst/>
              <a:latin typeface="Söhne"/>
            </a:endParaRP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未来の技術を学ぶ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ことは楽しい．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プログラミングは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自分のアイデアを形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にできる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クリエイティブな行為．</a:t>
            </a:r>
            <a:endParaRPr lang="en-US" altLang="ja-JP" b="1" i="0" dirty="0">
              <a:solidFill>
                <a:srgbClr val="374151"/>
              </a:solidFill>
              <a:effectLst/>
              <a:latin typeface="Söhne"/>
            </a:endParaRP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ja-JP" altLang="en-US" dirty="0"/>
              <a:t>視覚的なプログラムを書くことで，ゲーム感覚をもって楽しみながら学習することも可能｜．</a:t>
            </a:r>
            <a:endParaRPr lang="en-US" altLang="ja-JP" b="1" dirty="0">
              <a:solidFill>
                <a:srgbClr val="374151"/>
              </a:solidFill>
              <a:latin typeface="Söhne"/>
            </a:endParaRPr>
          </a:p>
          <a:p>
            <a:pPr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ja-JP" altLang="en-US" sz="2400" b="1" dirty="0"/>
              <a:t>達成感</a:t>
            </a:r>
            <a:endParaRPr lang="en-US" altLang="ja-JP" sz="2400" b="1" dirty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ja-JP" altLang="en-US" b="1" dirty="0"/>
              <a:t>プログラミング</a:t>
            </a:r>
            <a:r>
              <a:rPr lang="ja-JP" altLang="en-US" dirty="0"/>
              <a:t>を通じて</a:t>
            </a:r>
            <a:r>
              <a:rPr lang="ja-JP" altLang="en-US" b="1" dirty="0"/>
              <a:t>問題解決のスキルを身につける</a:t>
            </a:r>
            <a:r>
              <a:rPr lang="ja-JP" altLang="en-US" dirty="0"/>
              <a:t>ことは，大きな達成感につながる</a:t>
            </a:r>
            <a:endParaRPr lang="en-US" altLang="ja-JP" dirty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ja-JP" altLang="en-US" dirty="0"/>
              <a:t>新しいソフトウェアや技術を生み出す．</a:t>
            </a:r>
            <a:endParaRPr lang="en-US" altLang="ja-JP" dirty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endParaRPr lang="ja-JP" altLang="en-US" b="1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DE8037-9A19-EB02-EC9A-08EC700B1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1109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AF9A70-3861-8057-F79F-3605FF218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549" y="551286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①</a:t>
            </a:r>
            <a:r>
              <a:rPr lang="en-US" altLang="ja-JP" dirty="0"/>
              <a:t>trinket</a:t>
            </a:r>
            <a:r>
              <a:rPr lang="ja-JP" altLang="en-US" dirty="0"/>
              <a:t>の次のページを開く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b="0" i="0" dirty="0">
                <a:effectLst/>
                <a:latin typeface="Merriweather" panose="00000500000000000000" pitchFamily="2" charset="0"/>
                <a:hlinkClick r:id="rId3"/>
              </a:rPr>
              <a:t>https://trinket.io/python/f29bfe71cd</a:t>
            </a:r>
            <a:endParaRPr lang="en-US" altLang="ja-JP" b="0" i="0" dirty="0">
              <a:effectLst/>
              <a:latin typeface="Merriweather" panose="00000500000000000000" pitchFamily="2" charset="0"/>
            </a:endParaRP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② 実行結果が，次のように表示されることを確認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6C1D8A-4F75-182B-75C2-E9D793C6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4ED4EF91-3CF3-D455-8C60-95123455814E}"/>
              </a:ext>
            </a:extLst>
          </p:cNvPr>
          <p:cNvSpPr txBox="1">
            <a:spLocks/>
          </p:cNvSpPr>
          <p:nvPr/>
        </p:nvSpPr>
        <p:spPr>
          <a:xfrm>
            <a:off x="321844" y="5757591"/>
            <a:ext cx="8025743" cy="102058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実行が開始しないときは，「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実行ボタン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」で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ソースコードを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書き替えて再度実行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することも可能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6839431-3C8F-EDD1-CE91-33D16F73E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" y="2707328"/>
            <a:ext cx="9077325" cy="280987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BF72D09-CF18-54A3-05FD-E404CF41A5B1}"/>
              </a:ext>
            </a:extLst>
          </p:cNvPr>
          <p:cNvSpPr/>
          <p:nvPr/>
        </p:nvSpPr>
        <p:spPr>
          <a:xfrm>
            <a:off x="872223" y="2698451"/>
            <a:ext cx="670867" cy="4027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0AD8014-F1FA-FD2C-BE48-B1D2447AF855}"/>
              </a:ext>
            </a:extLst>
          </p:cNvPr>
          <p:cNvSpPr txBox="1"/>
          <p:nvPr/>
        </p:nvSpPr>
        <p:spPr>
          <a:xfrm>
            <a:off x="1543090" y="2817341"/>
            <a:ext cx="2743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STOP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ボタン</a:t>
            </a:r>
          </a:p>
        </p:txBody>
      </p:sp>
    </p:spTree>
    <p:extLst>
      <p:ext uri="{BB962C8B-B14F-4D97-AF65-F5344CB8AC3E}">
        <p14:creationId xmlns:p14="http://schemas.microsoft.com/office/powerpoint/2010/main" val="33324196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AF9A70-3861-8057-F79F-3605FF218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549" y="551286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③ 次のように</a:t>
            </a:r>
            <a:r>
              <a:rPr lang="ja-JP" altLang="en-US" b="1" dirty="0"/>
              <a:t>書き換えて</a:t>
            </a:r>
            <a:r>
              <a:rPr lang="ja-JP" altLang="en-US" dirty="0"/>
              <a:t>，</a:t>
            </a:r>
            <a:r>
              <a:rPr lang="ja-JP" altLang="en-US" b="1" dirty="0"/>
              <a:t>再実行</a:t>
            </a:r>
            <a:r>
              <a:rPr lang="ja-JP" altLang="en-US" dirty="0"/>
              <a:t>し，</a:t>
            </a:r>
            <a:r>
              <a:rPr lang="ja-JP" altLang="en-US" b="1" dirty="0"/>
              <a:t>結果が変わる</a:t>
            </a:r>
            <a:r>
              <a:rPr lang="ja-JP" altLang="en-US" dirty="0"/>
              <a:t>ことを確認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6C1D8A-4F75-182B-75C2-E9D793C6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86B51FD-EDF7-3D54-390D-003370ABA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92" y="3751690"/>
            <a:ext cx="5952070" cy="2787223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10CD3CC-3D65-9DB2-DDBF-BCCF0D100D97}"/>
              </a:ext>
            </a:extLst>
          </p:cNvPr>
          <p:cNvSpPr/>
          <p:nvPr/>
        </p:nvSpPr>
        <p:spPr>
          <a:xfrm>
            <a:off x="1560088" y="3763686"/>
            <a:ext cx="670867" cy="4027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069B162-802A-F100-C7E0-94F44AE8BE76}"/>
              </a:ext>
            </a:extLst>
          </p:cNvPr>
          <p:cNvSpPr txBox="1"/>
          <p:nvPr/>
        </p:nvSpPr>
        <p:spPr>
          <a:xfrm>
            <a:off x="2230955" y="3608147"/>
            <a:ext cx="2743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STOP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ボタン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ADC1251-367C-815A-7A0F-5DC874752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76" y="1558416"/>
            <a:ext cx="5175277" cy="1870584"/>
          </a:xfrm>
          <a:prstGeom prst="rect">
            <a:avLst/>
          </a:prstGeom>
        </p:spPr>
      </p:pic>
      <p:sp>
        <p:nvSpPr>
          <p:cNvPr id="13" name="矢印: 左 12">
            <a:extLst>
              <a:ext uri="{FF2B5EF4-FFF2-40B4-BE49-F238E27FC236}">
                <a16:creationId xmlns:a16="http://schemas.microsoft.com/office/drawing/2014/main" id="{30520B73-BD1A-DE3B-AFBE-4588DF200E08}"/>
              </a:ext>
            </a:extLst>
          </p:cNvPr>
          <p:cNvSpPr/>
          <p:nvPr/>
        </p:nvSpPr>
        <p:spPr>
          <a:xfrm>
            <a:off x="4511153" y="2924419"/>
            <a:ext cx="723900" cy="40797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B0DAA82-9450-2032-ACBF-6A71F0D829EC}"/>
              </a:ext>
            </a:extLst>
          </p:cNvPr>
          <p:cNvSpPr txBox="1"/>
          <p:nvPr/>
        </p:nvSpPr>
        <p:spPr>
          <a:xfrm>
            <a:off x="5393040" y="289089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書き換え</a:t>
            </a:r>
          </a:p>
        </p:txBody>
      </p:sp>
    </p:spTree>
    <p:extLst>
      <p:ext uri="{BB962C8B-B14F-4D97-AF65-F5344CB8AC3E}">
        <p14:creationId xmlns:p14="http://schemas.microsoft.com/office/powerpoint/2010/main" val="4009954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60E2BAD-9A81-38A6-726F-7C0F2D8B2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82F0EEF-7EF2-6E6B-3C6B-8AEDAFB0B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349" y="1608890"/>
            <a:ext cx="5826588" cy="46847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DE6905A4-520C-E8AF-AE4F-2F37779DE85E}"/>
              </a:ext>
            </a:extLst>
          </p:cNvPr>
          <p:cNvCxnSpPr/>
          <p:nvPr/>
        </p:nvCxnSpPr>
        <p:spPr>
          <a:xfrm>
            <a:off x="1143301" y="3964739"/>
            <a:ext cx="690068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D4733D1F-107D-6283-D382-A3B0B0AE594F}"/>
              </a:ext>
            </a:extLst>
          </p:cNvPr>
          <p:cNvCxnSpPr>
            <a:cxnSpLocks/>
          </p:cNvCxnSpPr>
          <p:nvPr/>
        </p:nvCxnSpPr>
        <p:spPr>
          <a:xfrm flipV="1">
            <a:off x="4496101" y="1423189"/>
            <a:ext cx="0" cy="4922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4387F1A-AE97-AAE8-0C9B-02DB3BE5D711}"/>
              </a:ext>
            </a:extLst>
          </p:cNvPr>
          <p:cNvSpPr txBox="1"/>
          <p:nvPr/>
        </p:nvSpPr>
        <p:spPr>
          <a:xfrm>
            <a:off x="2354136" y="4353054"/>
            <a:ext cx="23093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亀の最初の位置は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(0, 0)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E6BB04C-8851-F4F4-BA81-1745B8D18903}"/>
              </a:ext>
            </a:extLst>
          </p:cNvPr>
          <p:cNvSpPr txBox="1"/>
          <p:nvPr/>
        </p:nvSpPr>
        <p:spPr>
          <a:xfrm>
            <a:off x="6325178" y="4122221"/>
            <a:ext cx="3069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プラスの数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, 0)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499CA41-1B45-C259-5E42-A51E0413F172}"/>
              </a:ext>
            </a:extLst>
          </p:cNvPr>
          <p:cNvSpPr txBox="1"/>
          <p:nvPr/>
        </p:nvSpPr>
        <p:spPr>
          <a:xfrm>
            <a:off x="118124" y="4029371"/>
            <a:ext cx="3069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マイナスの数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, 0)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BF505DD-9DED-3887-7933-61FF5CA34B06}"/>
              </a:ext>
            </a:extLst>
          </p:cNvPr>
          <p:cNvSpPr txBox="1"/>
          <p:nvPr/>
        </p:nvSpPr>
        <p:spPr>
          <a:xfrm>
            <a:off x="4437872" y="1647460"/>
            <a:ext cx="3069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プラスの数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94797BE-FBC5-A402-17E8-8E72B4889A69}"/>
              </a:ext>
            </a:extLst>
          </p:cNvPr>
          <p:cNvSpPr txBox="1"/>
          <p:nvPr/>
        </p:nvSpPr>
        <p:spPr>
          <a:xfrm>
            <a:off x="4437871" y="5800516"/>
            <a:ext cx="3069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マイナスの数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3B3191FD-A99E-67F2-1291-CA4EAAE4EBC6}"/>
              </a:ext>
            </a:extLst>
          </p:cNvPr>
          <p:cNvSpPr txBox="1">
            <a:spLocks/>
          </p:cNvSpPr>
          <p:nvPr/>
        </p:nvSpPr>
        <p:spPr>
          <a:xfrm>
            <a:off x="185624" y="90361"/>
            <a:ext cx="8461208" cy="53331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④ 次を参考に，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自分で引数を書き替えたり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，プログラム内に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「</a:t>
            </a: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t.goto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(&lt;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引数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&gt;)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」を増やして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，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思い通りの図形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を目指す．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0353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CB2FE-67C2-1ABA-F411-7FB6F98D9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63FD64-552D-6387-A540-B409743AF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72826"/>
          </a:xfrm>
        </p:spPr>
        <p:txBody>
          <a:bodyPr>
            <a:noAutofit/>
          </a:bodyPr>
          <a:lstStyle/>
          <a:p>
            <a:r>
              <a:rPr lang="ja-JP" altLang="en-US" sz="2900" dirty="0"/>
              <a:t>ここまでのまとめ</a:t>
            </a:r>
            <a:endParaRPr kumimoji="1" lang="ja-JP" altLang="en-US" sz="29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03DCC9-AC35-C2EB-4D75-0680DAE31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245" y="947854"/>
            <a:ext cx="8402226" cy="5910146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ja-JP" altLang="en-US" sz="2400" b="1" dirty="0"/>
              <a:t>変数</a:t>
            </a:r>
            <a:r>
              <a:rPr lang="ja-JP" altLang="en-US" sz="2400" dirty="0"/>
              <a:t>：プログラム内で</a:t>
            </a:r>
            <a:r>
              <a:rPr lang="ja-JP" altLang="en-US" sz="2400" b="1" dirty="0"/>
              <a:t>名前を付けて値を保存し参照できるオブジェクト</a:t>
            </a:r>
            <a:endParaRPr lang="en-US" altLang="ja-JP" sz="2400" b="1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オブジェクト</a:t>
            </a:r>
            <a:r>
              <a:rPr lang="ja-JP" altLang="en-US" sz="2400" dirty="0"/>
              <a:t>：コンピュータでの</a:t>
            </a:r>
            <a:r>
              <a:rPr lang="ja-JP" altLang="en-US" sz="2400" b="1" dirty="0"/>
              <a:t>操作や処理の対象となるもの</a:t>
            </a:r>
            <a:r>
              <a:rPr lang="ja-JP" altLang="en-US" sz="2400" dirty="0"/>
              <a:t>である．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メソッド</a:t>
            </a:r>
            <a:r>
              <a:rPr lang="ja-JP" altLang="en-US" sz="2400" dirty="0"/>
              <a:t>：</a:t>
            </a:r>
            <a:r>
              <a:rPr lang="ja-JP" altLang="en-US" sz="2400" b="1" dirty="0"/>
              <a:t>オブジェクトが持つ機能や操作</a:t>
            </a:r>
            <a:r>
              <a:rPr lang="ja-JP" altLang="en-US" sz="2400" dirty="0"/>
              <a:t>を表すもの．</a:t>
            </a:r>
            <a:endParaRPr lang="en-US" altLang="ja-JP" sz="2400" dirty="0"/>
          </a:p>
          <a:p>
            <a:pPr marL="0" indent="0">
              <a:spcBef>
                <a:spcPts val="1200"/>
              </a:spcBef>
              <a:buNone/>
            </a:pPr>
            <a:r>
              <a:rPr lang="ja-JP" altLang="en-US" sz="2400" b="1" dirty="0"/>
              <a:t>例</a:t>
            </a:r>
            <a:r>
              <a:rPr lang="en-US" altLang="ja-JP" sz="2400" b="1" dirty="0"/>
              <a:t>:</a:t>
            </a:r>
            <a:r>
              <a:rPr lang="en-US" altLang="ja-JP" sz="2400" b="1" dirty="0" err="1"/>
              <a:t>t.goto</a:t>
            </a:r>
            <a:r>
              <a:rPr lang="en-US" altLang="ja-JP" sz="2400" b="1" dirty="0"/>
              <a:t>(100,0)</a:t>
            </a:r>
            <a:r>
              <a:rPr lang="ja-JP" altLang="en-US" sz="2400" dirty="0"/>
              <a:t>では</a:t>
            </a:r>
            <a:r>
              <a:rPr lang="en-US" altLang="ja-JP" sz="2400" b="1" dirty="0"/>
              <a:t>t</a:t>
            </a:r>
            <a:r>
              <a:rPr lang="ja-JP" altLang="en-US" sz="2400" b="1" dirty="0"/>
              <a:t>はオブジェクト</a:t>
            </a:r>
            <a:r>
              <a:rPr lang="ja-JP" altLang="en-US" sz="2400" dirty="0"/>
              <a:t>，</a:t>
            </a:r>
            <a:r>
              <a:rPr lang="en-US" altLang="ja-JP" sz="2400" b="1" dirty="0" err="1"/>
              <a:t>goto</a:t>
            </a:r>
            <a:r>
              <a:rPr lang="ja-JP" altLang="en-US" sz="2400" b="1" dirty="0"/>
              <a:t>はメソッド</a:t>
            </a:r>
            <a:r>
              <a:rPr lang="ja-JP" altLang="en-US" sz="2400" dirty="0"/>
              <a:t>．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引数</a:t>
            </a:r>
            <a:r>
              <a:rPr lang="ja-JP" altLang="en-US" sz="2400" dirty="0"/>
              <a:t>：メソッドには，</a:t>
            </a:r>
            <a:r>
              <a:rPr lang="ja-JP" altLang="en-US" sz="2400" b="1" dirty="0"/>
              <a:t>操作の詳細を指定</a:t>
            </a:r>
            <a:r>
              <a:rPr lang="ja-JP" altLang="en-US" sz="2400" dirty="0"/>
              <a:t>するための引数を設定できる．</a:t>
            </a:r>
            <a:endParaRPr lang="en-US" altLang="ja-JP" sz="2400" dirty="0"/>
          </a:p>
          <a:p>
            <a:pPr marL="0" indent="0">
              <a:spcBef>
                <a:spcPts val="1200"/>
              </a:spcBef>
              <a:buNone/>
            </a:pPr>
            <a:r>
              <a:rPr lang="ja-JP" altLang="en-US" sz="2400" dirty="0"/>
              <a:t>例：</a:t>
            </a:r>
            <a:r>
              <a:rPr lang="en-US" altLang="ja-JP" sz="2400" dirty="0" err="1"/>
              <a:t>t.goto</a:t>
            </a:r>
            <a:r>
              <a:rPr lang="en-US" altLang="ja-JP" sz="2400" dirty="0"/>
              <a:t>(100,0)</a:t>
            </a:r>
            <a:r>
              <a:rPr lang="ja-JP" altLang="en-US" sz="2400" dirty="0"/>
              <a:t>では，引数は「</a:t>
            </a:r>
            <a:r>
              <a:rPr lang="en-US" altLang="ja-JP" sz="2400" dirty="0"/>
              <a:t>100,0</a:t>
            </a:r>
            <a:r>
              <a:rPr lang="ja-JP" altLang="en-US" sz="2400" dirty="0"/>
              <a:t>」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en-US" altLang="ja-JP" sz="2400" dirty="0"/>
              <a:t>Python（汎用プログラミング言語）</a:t>
            </a:r>
            <a:r>
              <a:rPr lang="ja-JP" altLang="en-US" sz="2400" dirty="0"/>
              <a:t>では，</a:t>
            </a:r>
            <a:r>
              <a:rPr lang="ja-JP" altLang="en-US" sz="2400" b="1" dirty="0"/>
              <a:t>インデント</a:t>
            </a:r>
            <a:r>
              <a:rPr lang="ja-JP" altLang="en-US" sz="2400" dirty="0"/>
              <a:t>を適切に使用する．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プログラムの修正や改良を繰り返し行う</a:t>
            </a:r>
            <a:r>
              <a:rPr lang="ja-JP" altLang="en-US" sz="2400" dirty="0"/>
              <a:t>ことで，</a:t>
            </a:r>
            <a:r>
              <a:rPr lang="ja-JP" altLang="en-US" sz="2400" b="1" dirty="0"/>
              <a:t>目的の動作を実現</a:t>
            </a:r>
            <a:r>
              <a:rPr lang="ja-JP" altLang="en-US" sz="2400" dirty="0"/>
              <a:t>できる．</a:t>
            </a: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B8EBAF-67EC-2C49-1DA3-B3A1FF231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8676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37BEDB-29B6-E9AE-25A2-8DF1A29FC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42B73FB-409B-D30B-FF38-08F008210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D356EAC-F42F-4039-01F7-7DC8CC9F2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E6440D7-505A-2246-819A-4A09619E4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6-4.</a:t>
            </a:r>
            <a:r>
              <a:rPr lang="ja-JP" altLang="en-US" sz="4500" dirty="0">
                <a:solidFill>
                  <a:schemeClr val="tx2"/>
                </a:solidFill>
              </a:rPr>
              <a:t>プログラミングの楽しさと達成感</a:t>
            </a:r>
            <a:br>
              <a:rPr lang="en-US" altLang="ja-JP" sz="4500" dirty="0">
                <a:solidFill>
                  <a:schemeClr val="tx2"/>
                </a:solidFill>
              </a:rPr>
            </a:br>
            <a:endParaRPr lang="ja-JP" altLang="en-US" sz="4500" dirty="0">
              <a:solidFill>
                <a:schemeClr val="tx2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5EF6259-65C4-C0B3-ED79-5A2C5474C8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F5152EB-2547-4168-66EA-B054250EE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A2CAEFD-6C75-B053-6835-6D40A9B6D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F3F7F23-0F42-F5B5-B011-B3EFA08C4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9AD2CBC-56E1-CD18-9B6E-F1B29339F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F41D45E-5E27-E651-510C-6B4B45A7E5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A6B852-4AE0-B6E5-EC3D-77F5B04BA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E22CD20-1635-346D-9DEB-3FEE0A6DF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5252E44-83DB-0EE0-BE42-7309A80B9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361F86-916B-40DD-AE29-E44ECA76F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6E2FE5A-99FA-1C5E-03D8-B6BD41F10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799C583-C416-2CB5-9670-44E74F06C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68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" r="1063"/>
          <a:stretch/>
        </p:blipFill>
        <p:spPr>
          <a:xfrm>
            <a:off x="4667250" y="0"/>
            <a:ext cx="4476750" cy="6865139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C1D10E3-8A1C-93DE-BAA9-EFB285F4F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5108047" cy="5333166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ja-JP" altLang="en-US" b="1" dirty="0">
                <a:solidFill>
                  <a:srgbClr val="C00000"/>
                </a:solidFill>
              </a:rPr>
              <a:t>ソースコード</a:t>
            </a:r>
            <a:r>
              <a:rPr lang="ja-JP" altLang="en-US" dirty="0"/>
              <a:t>は，</a:t>
            </a:r>
            <a:r>
              <a:rPr lang="ja-JP" altLang="en-US" b="1" dirty="0">
                <a:solidFill>
                  <a:srgbClr val="C00000"/>
                </a:solidFill>
              </a:rPr>
              <a:t>プログラミング言語</a:t>
            </a:r>
            <a:r>
              <a:rPr lang="ja-JP" altLang="en-US" dirty="0"/>
              <a:t>で書かれた</a:t>
            </a:r>
            <a:r>
              <a:rPr lang="ja-JP" altLang="en-US" b="1" dirty="0">
                <a:solidFill>
                  <a:srgbClr val="C00000"/>
                </a:solidFill>
              </a:rPr>
              <a:t>プログラム</a:t>
            </a:r>
            <a:r>
              <a:rPr lang="ja-JP" altLang="en-US" dirty="0"/>
              <a:t>のもの</a:t>
            </a:r>
            <a:endParaRPr lang="en-US" altLang="ja-JP" dirty="0"/>
          </a:p>
          <a:p>
            <a:pPr>
              <a:spcBef>
                <a:spcPts val="1200"/>
              </a:spcBef>
            </a:pPr>
            <a:r>
              <a:rPr kumimoji="1" lang="ja-JP" altLang="en-US" dirty="0"/>
              <a:t>人間も</a:t>
            </a:r>
            <a:r>
              <a:rPr kumimoji="1" lang="ja-JP" altLang="en-US" b="1" dirty="0"/>
              <a:t>読み書き</a:t>
            </a:r>
            <a:r>
              <a:rPr kumimoji="1" lang="ja-JP" altLang="en-US" dirty="0"/>
              <a:t>，</a:t>
            </a:r>
            <a:r>
              <a:rPr kumimoji="1" lang="ja-JP" altLang="en-US" b="1" dirty="0"/>
              <a:t>編集</a:t>
            </a:r>
            <a:r>
              <a:rPr kumimoji="1" lang="ja-JP" altLang="en-US" dirty="0"/>
              <a:t>できる</a:t>
            </a:r>
            <a:endParaRPr kumimoji="1" lang="en-US" altLang="ja-JP" dirty="0"/>
          </a:p>
          <a:p>
            <a:pPr>
              <a:spcBef>
                <a:spcPts val="1200"/>
              </a:spcBef>
            </a:pPr>
            <a:r>
              <a:rPr lang="ja-JP" altLang="en-US" b="1" dirty="0">
                <a:solidFill>
                  <a:srgbClr val="C00000"/>
                </a:solidFill>
              </a:rPr>
              <a:t>ソースコード</a:t>
            </a:r>
            <a:r>
              <a:rPr lang="ja-JP" altLang="en-US" dirty="0"/>
              <a:t>により，</a:t>
            </a:r>
            <a:r>
              <a:rPr lang="ja-JP" altLang="en-US" b="1" dirty="0"/>
              <a:t>プログラムの動作を理解</a:t>
            </a:r>
            <a:r>
              <a:rPr lang="ja-JP" altLang="en-US" dirty="0"/>
              <a:t>し，必要に応じて</a:t>
            </a:r>
            <a:r>
              <a:rPr lang="ja-JP" altLang="en-US" b="1" dirty="0"/>
              <a:t>改変</a:t>
            </a:r>
            <a:r>
              <a:rPr lang="ja-JP" altLang="en-US" dirty="0"/>
              <a:t>できる</a:t>
            </a:r>
            <a:endParaRPr lang="en-US" altLang="ja-JP" dirty="0"/>
          </a:p>
          <a:p>
            <a:endParaRPr lang="ja-JP" altLang="en-US" dirty="0"/>
          </a:p>
        </p:txBody>
      </p:sp>
      <p:sp>
        <p:nvSpPr>
          <p:cNvPr id="9" name="タイトル 8">
            <a:extLst>
              <a:ext uri="{FF2B5EF4-FFF2-40B4-BE49-F238E27FC236}">
                <a16:creationId xmlns:a16="http://schemas.microsoft.com/office/drawing/2014/main" id="{738A3EB0-E328-8FE0-E52B-B626E7063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sz="3200"/>
              <a:t>ソースコード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415111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7E8FC-2707-1ECC-5FED-D26E731B0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7981D2-5D8B-E731-038C-CB6E5932E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  <a:br>
              <a:rPr lang="en-US" altLang="ja-JP" dirty="0"/>
            </a:br>
            <a:r>
              <a:rPr lang="ja-JP" altLang="en-US" dirty="0"/>
              <a:t>図形のバリエーション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7A63BBA-2D23-794A-9148-82426617D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lvl="1">
              <a:spcAft>
                <a:spcPts val="600"/>
              </a:spcAft>
            </a:pPr>
            <a:endParaRPr lang="en-US" altLang="ja-JP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454678-5D5A-0739-DA43-DFDC1408A4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C7A8C07-3F93-F697-E089-F17F911D3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9090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AF9A70-3861-8057-F79F-3605FF218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549" y="551286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① 別のプログラムを試す．</a:t>
            </a:r>
            <a:r>
              <a:rPr lang="en-US" altLang="ja-JP" dirty="0"/>
              <a:t>trinket</a:t>
            </a:r>
            <a:r>
              <a:rPr lang="ja-JP" altLang="en-US" dirty="0"/>
              <a:t>の次のページを開く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>
                <a:hlinkClick r:id="rId3"/>
              </a:rPr>
              <a:t>https://trinket.io/python/035810ce8d49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② 実行結果が，次のように表示されることを確認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6C1D8A-4F75-182B-75C2-E9D793C6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4ED4EF91-3CF3-D455-8C60-95123455814E}"/>
              </a:ext>
            </a:extLst>
          </p:cNvPr>
          <p:cNvSpPr txBox="1">
            <a:spLocks/>
          </p:cNvSpPr>
          <p:nvPr/>
        </p:nvSpPr>
        <p:spPr>
          <a:xfrm>
            <a:off x="321844" y="5757591"/>
            <a:ext cx="8025743" cy="102058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実行が開始しないときは，「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実行ボタン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」で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ソースコードを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書き替えて再度実行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することも可能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CD326DC-9648-A2B0-DBE4-7B5780A01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55" y="2588005"/>
            <a:ext cx="8001000" cy="3028950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725C194-0A81-EF16-490D-A3B835A4A6FF}"/>
              </a:ext>
            </a:extLst>
          </p:cNvPr>
          <p:cNvSpPr/>
          <p:nvPr/>
        </p:nvSpPr>
        <p:spPr>
          <a:xfrm>
            <a:off x="2425209" y="2602908"/>
            <a:ext cx="670867" cy="4027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47F9491-FE0D-D7A4-508A-51E46B05096A}"/>
              </a:ext>
            </a:extLst>
          </p:cNvPr>
          <p:cNvSpPr txBox="1"/>
          <p:nvPr/>
        </p:nvSpPr>
        <p:spPr>
          <a:xfrm>
            <a:off x="3096076" y="2447369"/>
            <a:ext cx="2743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STOP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ボタン</a:t>
            </a:r>
          </a:p>
        </p:txBody>
      </p:sp>
    </p:spTree>
    <p:extLst>
      <p:ext uri="{BB962C8B-B14F-4D97-AF65-F5344CB8AC3E}">
        <p14:creationId xmlns:p14="http://schemas.microsoft.com/office/powerpoint/2010/main" val="41703429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1AF7296-4934-F586-16A8-9E80B3178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43" y="2544864"/>
            <a:ext cx="7134511" cy="3062907"/>
          </a:xfrm>
          <a:prstGeom prst="rect">
            <a:avLst/>
          </a:prstGeo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AF9A70-3861-8057-F79F-3605FF218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549" y="551286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③ 別のプログラムを試す．</a:t>
            </a:r>
            <a:r>
              <a:rPr lang="en-US" altLang="ja-JP" dirty="0"/>
              <a:t>trinket</a:t>
            </a:r>
            <a:r>
              <a:rPr lang="ja-JP" altLang="en-US" dirty="0"/>
              <a:t>の次のページを開く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>
                <a:hlinkClick r:id="rId4"/>
              </a:rPr>
              <a:t>https://trinket.io/python/ddb861147133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④ 実行結果が，次のように表示されることを確認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6C1D8A-4F75-182B-75C2-E9D793C6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4ED4EF91-3CF3-D455-8C60-95123455814E}"/>
              </a:ext>
            </a:extLst>
          </p:cNvPr>
          <p:cNvSpPr txBox="1">
            <a:spLocks/>
          </p:cNvSpPr>
          <p:nvPr/>
        </p:nvSpPr>
        <p:spPr>
          <a:xfrm>
            <a:off x="321844" y="5757591"/>
            <a:ext cx="8025743" cy="102058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実行が開始しないときは，「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実行ボタン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」で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ソースコードを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書き替えて再度実行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することも可能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725C194-0A81-EF16-490D-A3B835A4A6FF}"/>
              </a:ext>
            </a:extLst>
          </p:cNvPr>
          <p:cNvSpPr/>
          <p:nvPr/>
        </p:nvSpPr>
        <p:spPr>
          <a:xfrm>
            <a:off x="1839336" y="2550583"/>
            <a:ext cx="670867" cy="4027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47F9491-FE0D-D7A4-508A-51E46B05096A}"/>
              </a:ext>
            </a:extLst>
          </p:cNvPr>
          <p:cNvSpPr txBox="1"/>
          <p:nvPr/>
        </p:nvSpPr>
        <p:spPr>
          <a:xfrm>
            <a:off x="2510203" y="2395044"/>
            <a:ext cx="2743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STOP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ボタン</a:t>
            </a:r>
          </a:p>
        </p:txBody>
      </p:sp>
    </p:spTree>
    <p:extLst>
      <p:ext uri="{BB962C8B-B14F-4D97-AF65-F5344CB8AC3E}">
        <p14:creationId xmlns:p14="http://schemas.microsoft.com/office/powerpoint/2010/main" val="8501081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7E8FC-2707-1ECC-5FED-D26E731B0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7981D2-5D8B-E731-038C-CB6E5932E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 fontScale="90000"/>
          </a:bodyPr>
          <a:lstStyle/>
          <a:p>
            <a:pPr algn="l"/>
            <a:r>
              <a:rPr lang="ja-JP" altLang="en-US" dirty="0"/>
              <a:t>演習</a:t>
            </a:r>
            <a:br>
              <a:rPr lang="en-US" altLang="ja-JP" dirty="0"/>
            </a:br>
            <a:r>
              <a:rPr lang="ja-JP" altLang="en-US" dirty="0"/>
              <a:t>プログラミングの楽しさと達成感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7A63BBA-2D23-794A-9148-82426617D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lvl="1">
              <a:spcAft>
                <a:spcPts val="600"/>
              </a:spcAft>
            </a:pPr>
            <a:endParaRPr lang="en-US" altLang="ja-JP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454678-5D5A-0739-DA43-DFDC1408A4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C7A8C07-3F93-F697-E089-F17F911D3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880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A149DE-69FB-B00D-09CA-C12C56CC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プログラミングの基礎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DCCAF37-21CF-7585-A8C3-16CE99EB8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>
                <a:solidFill>
                  <a:srgbClr val="FF0000"/>
                </a:solidFill>
              </a:rPr>
              <a:t>本講義では，プログラミングの基礎として以下の内容を説明</a:t>
            </a:r>
            <a:endParaRPr kumimoji="1" lang="ja-JP" altLang="en-US" sz="2400" dirty="0"/>
          </a:p>
          <a:p>
            <a:endParaRPr kumimoji="1" lang="en-US" altLang="ja-JP" sz="2400" dirty="0"/>
          </a:p>
          <a:p>
            <a:r>
              <a:rPr lang="ja-JP" altLang="en-US" sz="2400" b="1" dirty="0"/>
              <a:t>オブジェクトとメソッド，引数，変数，代入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本資料で説明</a:t>
            </a:r>
            <a:endParaRPr lang="en-US" altLang="ja-JP" sz="2400" b="1" dirty="0"/>
          </a:p>
          <a:p>
            <a:endParaRPr lang="en-US" altLang="ja-JP" sz="2400" b="1" dirty="0"/>
          </a:p>
          <a:p>
            <a:r>
              <a:rPr lang="ja-JP" altLang="en-US" sz="2400" b="1" dirty="0"/>
              <a:t>クラス，条件分岐，繰り返し，リスト，パッケージ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今後の講義で説明予定</a:t>
            </a:r>
            <a:endParaRPr lang="en-US" altLang="ja-JP" sz="2400" b="1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2813BB5-91A5-9C65-E23E-E327DBA1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89840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7A8D419-8929-E752-7E30-35C7B6F5B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540880"/>
            <a:ext cx="8620626" cy="61805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各自の自発的な演習，自己研鑽の時間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①</a:t>
            </a:r>
            <a:r>
              <a:rPr kumimoji="1" lang="en-US" altLang="ja-JP" sz="2400" b="1" dirty="0"/>
              <a:t>Python</a:t>
            </a:r>
            <a:r>
              <a:rPr kumimoji="1" lang="ja-JP" altLang="en-US" sz="2400" b="1" dirty="0"/>
              <a:t>でグラフィックスを描く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kumimoji="1" lang="ja-JP" altLang="en-US" sz="2000" dirty="0"/>
              <a:t>資料のプログラムを動かし理解を深める</a:t>
            </a:r>
            <a:endParaRPr kumimoji="1" lang="en-US" altLang="ja-JP" sz="2000" b="1" dirty="0"/>
          </a:p>
          <a:p>
            <a:pPr marL="0" indent="0">
              <a:buNone/>
            </a:pPr>
            <a:r>
              <a:rPr lang="ja-JP" altLang="en-US" sz="2400" b="1" dirty="0"/>
              <a:t>②</a:t>
            </a:r>
            <a:r>
              <a:rPr lang="en-US" altLang="ja-JP" sz="2400" b="1" dirty="0"/>
              <a:t>Python</a:t>
            </a:r>
            <a:r>
              <a:rPr lang="ja-JP" altLang="en-US" sz="2400" b="1" dirty="0"/>
              <a:t>の基本を押さえる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000" dirty="0"/>
              <a:t>オブジェクト，メソッド，引数</a:t>
            </a:r>
          </a:p>
          <a:p>
            <a:pPr marL="0" indent="0">
              <a:buNone/>
            </a:pPr>
            <a:r>
              <a:rPr lang="ja-JP" altLang="en-US" sz="2400" dirty="0"/>
              <a:t>③</a:t>
            </a:r>
            <a:r>
              <a:rPr lang="ja-JP" altLang="en-US" sz="2400" b="1" dirty="0"/>
              <a:t>発想力，創造力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en-US" altLang="ja-JP" sz="2400" dirty="0">
                <a:solidFill>
                  <a:srgbClr val="FF0000"/>
                </a:solidFill>
              </a:rPr>
              <a:t>turtle</a:t>
            </a:r>
            <a:r>
              <a:rPr kumimoji="1" lang="ja-JP" altLang="en-US" sz="2400" dirty="0">
                <a:solidFill>
                  <a:srgbClr val="FF0000"/>
                </a:solidFill>
              </a:rPr>
              <a:t>モジュールを使用して，</a:t>
            </a:r>
            <a:r>
              <a:rPr kumimoji="1" lang="ja-JP" altLang="en-US" sz="2400" b="1" u="sng" dirty="0">
                <a:solidFill>
                  <a:srgbClr val="FF0000"/>
                </a:solidFill>
              </a:rPr>
              <a:t>あなた自身がデザインした図形を描く</a:t>
            </a:r>
            <a:r>
              <a:rPr kumimoji="1" lang="ja-JP" altLang="en-US" sz="2400" dirty="0"/>
              <a:t>．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④ 自主性，自己研鑽力，</a:t>
            </a:r>
            <a:r>
              <a:rPr kumimoji="1" lang="ja-JP" altLang="en-US" sz="2400" b="1" dirty="0"/>
              <a:t>自分なりに工夫したこと</a:t>
            </a:r>
            <a:r>
              <a:rPr kumimoji="1" lang="ja-JP" altLang="en-US" sz="2400" dirty="0"/>
              <a:t>を振り返る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説明されなかった機能（他の図形の書き方）などを自主的に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調べ，理解し，自分で試してみる</a:t>
            </a:r>
            <a:r>
              <a:rPr kumimoji="1" lang="ja-JP" altLang="en-US" sz="2400" dirty="0"/>
              <a:t>．</a:t>
            </a:r>
            <a:r>
              <a:rPr lang="ja-JP" altLang="en-US" sz="2400" dirty="0">
                <a:solidFill>
                  <a:srgbClr val="FF0000"/>
                </a:solidFill>
              </a:rPr>
              <a:t>そして，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自分なりに工夫したこと</a:t>
            </a:r>
            <a:r>
              <a:rPr kumimoji="1" lang="ja-JP" altLang="en-US" sz="2400" dirty="0">
                <a:solidFill>
                  <a:srgbClr val="FF0000"/>
                </a:solidFill>
              </a:rPr>
              <a:t>を振り返り，省察する</a:t>
            </a:r>
            <a:r>
              <a:rPr lang="ja-JP" altLang="en-US" sz="2400" dirty="0">
                <a:solidFill>
                  <a:srgbClr val="FF0000"/>
                </a:solidFill>
              </a:rPr>
              <a:t>ことで，さらに実力アップ．</a:t>
            </a:r>
            <a:endParaRPr kumimoji="1" lang="en-US" altLang="ja-JP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3B6A1B5-3253-7116-0418-56D4FD356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85195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 fontScale="90000"/>
          </a:bodyPr>
          <a:lstStyle/>
          <a:p>
            <a:pPr algn="l"/>
            <a:r>
              <a:rPr lang="ja-JP" altLang="en-US" dirty="0"/>
              <a:t>演習</a:t>
            </a:r>
            <a:br>
              <a:rPr lang="en-US" altLang="ja-JP" dirty="0"/>
            </a:br>
            <a:r>
              <a:rPr lang="ja-JP" altLang="en-US" dirty="0"/>
              <a:t>プログラミングの楽しさと達成感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lvl="1">
              <a:spcAft>
                <a:spcPts val="600"/>
              </a:spcAft>
            </a:pPr>
            <a:endParaRPr lang="en-US" altLang="ja-JP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1644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7A8D419-8929-E752-7E30-35C7B6F5B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540880"/>
            <a:ext cx="8620626" cy="61805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各自の自発的な演習，自己研鑽の時間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①</a:t>
            </a:r>
            <a:r>
              <a:rPr kumimoji="1" lang="en-US" altLang="ja-JP" sz="2400" b="1" dirty="0"/>
              <a:t>Python</a:t>
            </a:r>
            <a:r>
              <a:rPr lang="en-US" altLang="ja-JP" sz="2400" b="1" dirty="0"/>
              <a:t> </a:t>
            </a:r>
            <a:r>
              <a:rPr kumimoji="1" lang="ja-JP" altLang="en-US" sz="2400" b="1" dirty="0"/>
              <a:t>でグラフィックスを描く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kumimoji="1" lang="ja-JP" altLang="en-US" sz="2000" dirty="0"/>
              <a:t>資料のプログラムを動かし理解を深める</a:t>
            </a:r>
            <a:endParaRPr kumimoji="1" lang="en-US" altLang="ja-JP" sz="2000" b="1" dirty="0"/>
          </a:p>
          <a:p>
            <a:pPr marL="0" indent="0">
              <a:buNone/>
            </a:pPr>
            <a:r>
              <a:rPr lang="ja-JP" altLang="en-US" sz="2400" b="1" dirty="0"/>
              <a:t>②</a:t>
            </a:r>
            <a:r>
              <a:rPr lang="en-US" altLang="ja-JP" sz="2400" b="1" dirty="0"/>
              <a:t>Python</a:t>
            </a:r>
            <a:r>
              <a:rPr lang="ja-JP" altLang="en-US" sz="2400" b="1" dirty="0"/>
              <a:t>の基本を押さえる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000" dirty="0"/>
              <a:t>オブジェクト，メソッド，引数</a:t>
            </a:r>
          </a:p>
          <a:p>
            <a:pPr marL="0" indent="0">
              <a:buNone/>
            </a:pPr>
            <a:r>
              <a:rPr lang="ja-JP" altLang="en-US" sz="2400" dirty="0"/>
              <a:t>③</a:t>
            </a:r>
            <a:r>
              <a:rPr lang="ja-JP" altLang="en-US" sz="2400" b="1" dirty="0"/>
              <a:t>発想力，創造力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en-US" altLang="ja-JP" sz="2400" dirty="0">
                <a:solidFill>
                  <a:srgbClr val="FF0000"/>
                </a:solidFill>
              </a:rPr>
              <a:t>turtle</a:t>
            </a:r>
            <a:r>
              <a:rPr kumimoji="1" lang="ja-JP" altLang="en-US" sz="2400" dirty="0">
                <a:solidFill>
                  <a:srgbClr val="FF0000"/>
                </a:solidFill>
              </a:rPr>
              <a:t>ライブラリを使用して，</a:t>
            </a:r>
            <a:r>
              <a:rPr kumimoji="1" lang="ja-JP" altLang="en-US" sz="2400" b="1" u="sng" dirty="0">
                <a:solidFill>
                  <a:srgbClr val="FF0000"/>
                </a:solidFill>
              </a:rPr>
              <a:t>あなた自身がデザインした図形を描く</a:t>
            </a:r>
            <a:r>
              <a:rPr kumimoji="1" lang="ja-JP" altLang="en-US" sz="2400" dirty="0"/>
              <a:t>．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④ 自主性，自己研鑽力，</a:t>
            </a:r>
            <a:r>
              <a:rPr kumimoji="1" lang="ja-JP" altLang="en-US" sz="2400" b="1" dirty="0"/>
              <a:t>自分なりに工夫したこと</a:t>
            </a:r>
            <a:r>
              <a:rPr kumimoji="1" lang="ja-JP" altLang="en-US" sz="2400" dirty="0"/>
              <a:t>を振り返る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説明されなかった機能（他の図形の書き方）などを自主的に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調べ，理解し，自分で試してみる</a:t>
            </a:r>
            <a:r>
              <a:rPr kumimoji="1" lang="ja-JP" altLang="en-US" sz="2400" dirty="0"/>
              <a:t>．</a:t>
            </a:r>
            <a:r>
              <a:rPr lang="ja-JP" altLang="en-US" sz="2400" dirty="0">
                <a:solidFill>
                  <a:srgbClr val="FF0000"/>
                </a:solidFill>
              </a:rPr>
              <a:t>そして，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自分なりに工夫したこと</a:t>
            </a:r>
            <a:r>
              <a:rPr kumimoji="1" lang="ja-JP" altLang="en-US" sz="2400" dirty="0">
                <a:solidFill>
                  <a:srgbClr val="FF0000"/>
                </a:solidFill>
              </a:rPr>
              <a:t>を振り返り，省察する</a:t>
            </a:r>
            <a:r>
              <a:rPr lang="ja-JP" altLang="en-US" sz="2400" dirty="0">
                <a:solidFill>
                  <a:srgbClr val="FF0000"/>
                </a:solidFill>
              </a:rPr>
              <a:t>ことで，さらに実力アップ．</a:t>
            </a:r>
            <a:endParaRPr kumimoji="1" lang="en-US" altLang="ja-JP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3B6A1B5-3253-7116-0418-56D4FD356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7461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9819F1-AEC7-7BD8-1778-AD33F0BDE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16C331-14E2-B107-C69C-8A1538F23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①複雑な図形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b="0" i="0" dirty="0">
                <a:effectLst/>
                <a:hlinkClick r:id="rId3"/>
              </a:rPr>
              <a:t>https://trinket.io/python/5366def2f4</a:t>
            </a:r>
            <a:endParaRPr lang="en-US" altLang="ja-JP" b="0" i="0" dirty="0">
              <a:effectLst/>
            </a:endParaRP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②色，円</a:t>
            </a:r>
            <a:endParaRPr kumimoji="1" lang="ja-JP" altLang="en-US" dirty="0"/>
          </a:p>
          <a:p>
            <a:pPr marL="0" indent="0">
              <a:buNone/>
            </a:pPr>
            <a:r>
              <a:rPr kumimoji="1" lang="en-US" altLang="ja-JP" dirty="0">
                <a:hlinkClick r:id="rId4"/>
              </a:rPr>
              <a:t>https://trinket.io/python/f8cd554693</a:t>
            </a: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C9C950-2B86-7D8B-52EB-8C1604AC4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7283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4DF5D1FF-DE6B-35EB-2D07-8E5CEF822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304" y="4230372"/>
            <a:ext cx="3032330" cy="262762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73D6206-47B5-FF10-5D51-4C71E97A1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①</a:t>
            </a:r>
            <a:r>
              <a:rPr lang="en-US" altLang="ja-JP" b="0" i="0" dirty="0">
                <a:effectLst/>
                <a:hlinkClick r:id="rId4"/>
              </a:rPr>
              <a:t>https://trinket.io/python/5366def2f4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AE3347-4C7B-BD83-D4EA-6C1E59C27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16" y="861456"/>
            <a:ext cx="3516134" cy="3824844"/>
          </a:xfrm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600" dirty="0"/>
              <a:t>import turtle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ja-JP" sz="2600" dirty="0"/>
              <a:t>t</a:t>
            </a:r>
            <a:r>
              <a:rPr kumimoji="1" lang="en-US" altLang="ja-JP" sz="2600" dirty="0"/>
              <a:t>=</a:t>
            </a:r>
            <a:r>
              <a:rPr kumimoji="1" lang="en-US" altLang="ja-JP" sz="2600" dirty="0" err="1"/>
              <a:t>turtle.Turtle</a:t>
            </a:r>
            <a:r>
              <a:rPr kumimoji="1" lang="en-US" altLang="ja-JP" sz="2600" dirty="0"/>
              <a:t>()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4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400" dirty="0">
                <a:solidFill>
                  <a:srgbClr val="FF0000"/>
                </a:solidFill>
              </a:rPr>
              <a:t>(0, 100)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4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400" dirty="0">
                <a:solidFill>
                  <a:srgbClr val="FF0000"/>
                </a:solidFill>
              </a:rPr>
              <a:t>(58, -80)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4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400" dirty="0">
                <a:solidFill>
                  <a:srgbClr val="FF0000"/>
                </a:solidFill>
              </a:rPr>
              <a:t>(-95, 30)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4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400" dirty="0">
                <a:solidFill>
                  <a:srgbClr val="FF0000"/>
                </a:solidFill>
              </a:rPr>
              <a:t>(95, 30)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4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400" dirty="0">
                <a:solidFill>
                  <a:srgbClr val="FF0000"/>
                </a:solidFill>
              </a:rPr>
              <a:t>(-58, -80)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4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400" dirty="0">
                <a:solidFill>
                  <a:srgbClr val="FF0000"/>
                </a:solidFill>
              </a:rPr>
              <a:t>(0, 100)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359D4E-FED0-940B-8A4C-FB5DFB5C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A0AF8BE4-DE69-62D8-5334-307758C7CC19}"/>
              </a:ext>
            </a:extLst>
          </p:cNvPr>
          <p:cNvSpPr txBox="1">
            <a:spLocks/>
          </p:cNvSpPr>
          <p:nvPr/>
        </p:nvSpPr>
        <p:spPr>
          <a:xfrm>
            <a:off x="4014937" y="902931"/>
            <a:ext cx="5129063" cy="40327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ライブラリのインポート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オブジェクト生成．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t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へのセット．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移動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</a:b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0CF3414-F890-D928-6ADA-5478BF329055}"/>
              </a:ext>
            </a:extLst>
          </p:cNvPr>
          <p:cNvSpPr txBox="1"/>
          <p:nvPr/>
        </p:nvSpPr>
        <p:spPr>
          <a:xfrm>
            <a:off x="979942" y="481750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372B8C29-4057-B239-E0EF-9718C078470E}"/>
              </a:ext>
            </a:extLst>
          </p:cNvPr>
          <p:cNvCxnSpPr>
            <a:cxnSpLocks/>
          </p:cNvCxnSpPr>
          <p:nvPr/>
        </p:nvCxnSpPr>
        <p:spPr>
          <a:xfrm flipV="1">
            <a:off x="3993461" y="5644759"/>
            <a:ext cx="2299763" cy="7481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7E11C25-EAA4-9941-B827-13E564A12672}"/>
              </a:ext>
            </a:extLst>
          </p:cNvPr>
          <p:cNvSpPr txBox="1"/>
          <p:nvPr/>
        </p:nvSpPr>
        <p:spPr>
          <a:xfrm>
            <a:off x="2920950" y="6200430"/>
            <a:ext cx="1717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(0, 0)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3638064-E4BD-4D37-3440-FE637A9CE670}"/>
              </a:ext>
            </a:extLst>
          </p:cNvPr>
          <p:cNvSpPr txBox="1"/>
          <p:nvPr/>
        </p:nvSpPr>
        <p:spPr>
          <a:xfrm>
            <a:off x="979942" y="5229261"/>
            <a:ext cx="23093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最初の位置は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(0, 0)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1339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3D6206-47B5-FF10-5D51-4C71E97A1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>
                <a:hlinkClick r:id="rId3"/>
              </a:rPr>
              <a:t>②</a:t>
            </a:r>
            <a:r>
              <a:rPr kumimoji="1" lang="en-US" altLang="ja-JP" dirty="0">
                <a:hlinkClick r:id="rId3"/>
              </a:rPr>
              <a:t>https://trinket.io/python/f8cd554693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AE3347-4C7B-BD83-D4EA-6C1E59C27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698" y="698870"/>
            <a:ext cx="4800866" cy="3873130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000" dirty="0"/>
              <a:t>import turtle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ja-JP" sz="2000" dirty="0"/>
              <a:t>t</a:t>
            </a:r>
            <a:r>
              <a:rPr kumimoji="1" lang="en-US" altLang="ja-JP" sz="2000" dirty="0"/>
              <a:t>=</a:t>
            </a:r>
            <a:r>
              <a:rPr kumimoji="1" lang="en-US" altLang="ja-JP" sz="2000" dirty="0" err="1"/>
              <a:t>turtle.Turtle</a:t>
            </a:r>
            <a:r>
              <a:rPr kumimoji="1" lang="en-US" altLang="ja-JP" sz="2000" dirty="0"/>
              <a:t>()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000" b="1" dirty="0">
                <a:solidFill>
                  <a:srgbClr val="FF0000"/>
                </a:solidFill>
              </a:rPr>
              <a:t>colors = ["red", "green", "blue"]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000" b="1" dirty="0">
                <a:solidFill>
                  <a:srgbClr val="FF0000"/>
                </a:solidFill>
              </a:rPr>
              <a:t>for</a:t>
            </a:r>
            <a:r>
              <a:rPr kumimoji="1" lang="en-US" altLang="ja-JP" sz="2000" b="1" dirty="0" err="1">
                <a:solidFill>
                  <a:srgbClr val="FF0000"/>
                </a:solidFill>
              </a:rPr>
              <a:t>i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in range(3):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000" b="1" dirty="0" err="1">
                <a:solidFill>
                  <a:srgbClr val="FF0000"/>
                </a:solidFill>
              </a:rPr>
              <a:t>t.color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(colors[</a:t>
            </a:r>
            <a:r>
              <a:rPr kumimoji="1" lang="en-US" altLang="ja-JP" sz="2000" b="1" dirty="0" err="1">
                <a:solidFill>
                  <a:srgbClr val="FF0000"/>
                </a:solidFill>
              </a:rPr>
              <a:t>i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])</a:t>
            </a:r>
            <a:endParaRPr kumimoji="1" lang="ja-JP" altLang="en-US" sz="2000" b="1" dirty="0">
              <a:solidFill>
                <a:srgbClr val="FF0000"/>
              </a:solidFill>
            </a:endParaRP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000" b="1" dirty="0" err="1">
                <a:solidFill>
                  <a:srgbClr val="FF0000"/>
                </a:solidFill>
              </a:rPr>
              <a:t>t.circle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(30)</a:t>
            </a:r>
            <a:endParaRPr kumimoji="1" lang="ja-JP" altLang="en-US" sz="2000" b="1" dirty="0">
              <a:solidFill>
                <a:srgbClr val="FF0000"/>
              </a:solidFill>
            </a:endParaRP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000" b="1" dirty="0" err="1">
                <a:solidFill>
                  <a:srgbClr val="FF0000"/>
                </a:solidFill>
              </a:rPr>
              <a:t>t.forward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(50)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359D4E-FED0-940B-8A4C-FB5DFB5C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A0AF8BE4-DE69-62D8-5334-307758C7CC19}"/>
              </a:ext>
            </a:extLst>
          </p:cNvPr>
          <p:cNvSpPr txBox="1">
            <a:spLocks/>
          </p:cNvSpPr>
          <p:nvPr/>
        </p:nvSpPr>
        <p:spPr>
          <a:xfrm>
            <a:off x="5236076" y="698869"/>
            <a:ext cx="3907924" cy="4429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ライブラリのインポート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オブジェクト生成．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t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へのセット．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色は，赤，緑，青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色を変える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半径３０の円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前に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50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進む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0CF3414-F890-D928-6ADA-5478BF329055}"/>
              </a:ext>
            </a:extLst>
          </p:cNvPr>
          <p:cNvSpPr txBox="1"/>
          <p:nvPr/>
        </p:nvSpPr>
        <p:spPr>
          <a:xfrm>
            <a:off x="2212737" y="541731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03619EB-B60E-3F4C-A4EE-BE69E76AD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559" y="4886076"/>
            <a:ext cx="4071394" cy="186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168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1" r="33021"/>
          <a:stretch/>
        </p:blipFill>
        <p:spPr>
          <a:xfrm>
            <a:off x="20" y="10"/>
            <a:ext cx="2373066" cy="5042289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34008" y="625736"/>
            <a:ext cx="6614934" cy="50422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①プログラミングの基礎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オブジェクト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，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メソッド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，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引数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などの基本概念を理解．</a:t>
            </a:r>
            <a:r>
              <a:rPr lang="en-US" altLang="ja-JP" sz="2400" dirty="0" err="1">
                <a:solidFill>
                  <a:srgbClr val="374151"/>
                </a:solidFill>
                <a:latin typeface="Söhne"/>
              </a:rPr>
              <a:t>CodeCombat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を用いて</a:t>
            </a:r>
            <a:r>
              <a:rPr lang="en-US" altLang="ja-JP" sz="2400" dirty="0">
                <a:solidFill>
                  <a:srgbClr val="374151"/>
                </a:solidFill>
                <a:latin typeface="Söhne"/>
              </a:rPr>
              <a:t>Python（汎用プログラミング言語）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の実践的スキルを習得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② 論理的思考力の向上とプログラミングの面白さ体験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タートルグラフィックスで論理的思考力を養成．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アイデアを形にする楽しさと達成感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③ プログラミングの重要性の理解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シミュレーション，データ処理，</a:t>
            </a:r>
            <a:r>
              <a:rPr lang="en-US" altLang="ja-JP" sz="2400" dirty="0">
                <a:solidFill>
                  <a:srgbClr val="374151"/>
                </a:solidFill>
                <a:latin typeface="Söhne"/>
              </a:rPr>
              <a:t>AI（人工知能）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開発などさまざまな活用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④ 自主的な学習姿勢の育成と視野拡大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自主的学習姿勢を身につける． プログラミングの基礎を通して視野を広げる</a:t>
            </a:r>
            <a:endParaRPr lang="ja-JP" altLang="en-US" sz="24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66</a:t>
            </a:fld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2A43CC9-1476-17BE-B9B2-F02C2C082C99}"/>
              </a:ext>
            </a:extLst>
          </p:cNvPr>
          <p:cNvSpPr txBox="1"/>
          <p:nvPr/>
        </p:nvSpPr>
        <p:spPr>
          <a:xfrm>
            <a:off x="2304121" y="3302878"/>
            <a:ext cx="460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/>
              <a:t>再アップロード完了しました</a:t>
            </a:r>
          </a:p>
        </p:txBody>
      </p:sp>
    </p:spTree>
    <p:extLst>
      <p:ext uri="{BB962C8B-B14F-4D97-AF65-F5344CB8AC3E}">
        <p14:creationId xmlns:p14="http://schemas.microsoft.com/office/powerpoint/2010/main" val="3848818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 fontScale="90000"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6-1. Python</a:t>
            </a:r>
            <a:r>
              <a:rPr lang="ja-JP" altLang="en-US" sz="4500" dirty="0">
                <a:solidFill>
                  <a:schemeClr val="tx2"/>
                </a:solidFill>
              </a:rPr>
              <a:t> プログラミングの基礎</a:t>
            </a:r>
            <a:br>
              <a:rPr lang="ja-JP" altLang="en-US" sz="4500" dirty="0">
                <a:solidFill>
                  <a:schemeClr val="tx2"/>
                </a:solidFill>
              </a:rPr>
            </a:br>
            <a:br>
              <a:rPr lang="en-US" altLang="ja-JP" sz="4500" dirty="0">
                <a:solidFill>
                  <a:schemeClr val="tx2"/>
                </a:solidFill>
              </a:rPr>
            </a:br>
            <a:endParaRPr lang="ja-JP" altLang="en-US" sz="4500" dirty="0">
              <a:solidFill>
                <a:schemeClr val="tx2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583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132ED0-DF85-4BA1-8BDC-2F71B2B94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49" y="198702"/>
            <a:ext cx="8461208" cy="469865"/>
          </a:xfrm>
        </p:spPr>
        <p:txBody>
          <a:bodyPr>
            <a:noAutofit/>
          </a:bodyPr>
          <a:lstStyle/>
          <a:p>
            <a:r>
              <a:rPr kumimoji="1" lang="ja-JP" altLang="en-US" sz="2900" dirty="0"/>
              <a:t>変数，代入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18400BA-D1FA-4C88-99DD-99B9EFF61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43" y="845876"/>
            <a:ext cx="7978936" cy="6012124"/>
          </a:xfrm>
        </p:spPr>
        <p:txBody>
          <a:bodyPr>
            <a:no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</a:rPr>
              <a:t>変数</a:t>
            </a:r>
            <a:r>
              <a:rPr lang="ja-JP" altLang="en-US" sz="2400" dirty="0"/>
              <a:t>：プログラム内で名前を付けて利用する</a:t>
            </a:r>
            <a:r>
              <a:rPr lang="ja-JP" altLang="en-US" sz="2400" b="1" u="sng" dirty="0">
                <a:solidFill>
                  <a:srgbClr val="FF0000"/>
                </a:solidFill>
              </a:rPr>
              <a:t>オブジェクト</a:t>
            </a:r>
            <a:r>
              <a:rPr lang="ja-JP" altLang="en-US" sz="2400" dirty="0"/>
              <a:t>で，</a:t>
            </a:r>
            <a:r>
              <a:rPr lang="ja-JP" altLang="en-US" sz="2400" b="1" u="sng" dirty="0">
                <a:solidFill>
                  <a:srgbClr val="FF0000"/>
                </a:solidFill>
              </a:rPr>
              <a:t>値を保存</a:t>
            </a:r>
            <a:r>
              <a:rPr lang="ja-JP" altLang="en-US" sz="2400" dirty="0"/>
              <a:t>し，後から</a:t>
            </a:r>
            <a:r>
              <a:rPr lang="ja-JP" altLang="en-US" sz="2400" b="1" u="sng" dirty="0">
                <a:solidFill>
                  <a:srgbClr val="FF0000"/>
                </a:solidFill>
              </a:rPr>
              <a:t>参照</a:t>
            </a:r>
            <a:r>
              <a:rPr lang="ja-JP" altLang="en-US" sz="2400" dirty="0"/>
              <a:t>できる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代入</a:t>
            </a:r>
            <a:r>
              <a:rPr lang="ja-JP" altLang="en-US" sz="2400" dirty="0"/>
              <a:t>：「</a:t>
            </a:r>
            <a:r>
              <a:rPr lang="en-US" altLang="ja-JP" sz="2400" b="1" u="sng" dirty="0"/>
              <a:t>x = 100</a:t>
            </a:r>
            <a:r>
              <a:rPr lang="ja-JP" altLang="en-US" sz="2400" dirty="0"/>
              <a:t>」のように書くことで，</a:t>
            </a:r>
            <a:r>
              <a:rPr lang="en-US" altLang="ja-JP" sz="2400" b="1" u="sng" dirty="0">
                <a:solidFill>
                  <a:srgbClr val="FF0000"/>
                </a:solidFill>
              </a:rPr>
              <a:t>x</a:t>
            </a:r>
            <a:r>
              <a:rPr lang="ja-JP" altLang="en-US" sz="2400" b="1" u="sng" dirty="0">
                <a:solidFill>
                  <a:srgbClr val="FF0000"/>
                </a:solidFill>
              </a:rPr>
              <a:t>という名前の変数に，値</a:t>
            </a:r>
            <a:r>
              <a:rPr lang="en-US" altLang="ja-JP" sz="2400" b="1" u="sng" dirty="0">
                <a:solidFill>
                  <a:srgbClr val="FF0000"/>
                </a:solidFill>
              </a:rPr>
              <a:t>100</a:t>
            </a:r>
            <a:r>
              <a:rPr lang="ja-JP" altLang="en-US" sz="2400" b="1" u="sng" dirty="0">
                <a:solidFill>
                  <a:srgbClr val="FF0000"/>
                </a:solidFill>
              </a:rPr>
              <a:t>が保存</a:t>
            </a:r>
            <a:r>
              <a:rPr lang="ja-JP" altLang="en-US" sz="2400" dirty="0"/>
              <a:t>される</a:t>
            </a: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D4A4FB-CA78-4DC9-B60F-2F7EB373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8EA2AFC-AFB4-6B49-31A5-7668A16BEE6B}"/>
              </a:ext>
            </a:extLst>
          </p:cNvPr>
          <p:cNvSpPr txBox="1"/>
          <p:nvPr/>
        </p:nvSpPr>
        <p:spPr>
          <a:xfrm>
            <a:off x="2158130" y="3250849"/>
            <a:ext cx="3987359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x = 100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33E5D92-EB55-B8E8-73F0-898B70231E23}"/>
              </a:ext>
            </a:extLst>
          </p:cNvPr>
          <p:cNvSpPr txBox="1"/>
          <p:nvPr/>
        </p:nvSpPr>
        <p:spPr>
          <a:xfrm>
            <a:off x="1270913" y="331240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例</a:t>
            </a:r>
          </a:p>
        </p:txBody>
      </p:sp>
    </p:spTree>
    <p:extLst>
      <p:ext uri="{BB962C8B-B14F-4D97-AF65-F5344CB8AC3E}">
        <p14:creationId xmlns:p14="http://schemas.microsoft.com/office/powerpoint/2010/main" val="3086477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132ED0-DF85-4BA1-8BDC-2F71B2B94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49" y="198702"/>
            <a:ext cx="8461208" cy="469865"/>
          </a:xfrm>
        </p:spPr>
        <p:txBody>
          <a:bodyPr>
            <a:noAutofit/>
          </a:bodyPr>
          <a:lstStyle/>
          <a:p>
            <a:r>
              <a:rPr kumimoji="1" lang="ja-JP" altLang="en-US" sz="2900" dirty="0"/>
              <a:t>オブジェクトとメソッド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18400BA-D1FA-4C88-99DD-99B9EFF61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43" y="845876"/>
            <a:ext cx="7978936" cy="6012124"/>
          </a:xfrm>
        </p:spPr>
        <p:txBody>
          <a:bodyPr>
            <a:noAutofit/>
          </a:bodyPr>
          <a:lstStyle/>
          <a:p>
            <a:r>
              <a:rPr kumimoji="1" lang="ja-JP" altLang="en-US" sz="2400" b="1" i="1" dirty="0">
                <a:solidFill>
                  <a:srgbClr val="C00000"/>
                </a:solidFill>
              </a:rPr>
              <a:t>オブジェクト</a:t>
            </a:r>
            <a:r>
              <a:rPr kumimoji="1" lang="ja-JP" altLang="en-US" sz="2400" dirty="0"/>
              <a:t>：コンピュータでの</a:t>
            </a:r>
            <a:r>
              <a:rPr kumimoji="1" lang="ja-JP" altLang="en-US" sz="2400" b="1" u="sng" dirty="0">
                <a:solidFill>
                  <a:srgbClr val="FF0000"/>
                </a:solidFill>
              </a:rPr>
              <a:t>操作や処理の対象となるもの</a:t>
            </a:r>
            <a:endParaRPr kumimoji="1" lang="en-US" altLang="ja-JP" sz="2400" dirty="0"/>
          </a:p>
          <a:p>
            <a:endParaRPr lang="en-US" altLang="ja-JP" sz="2400" dirty="0"/>
          </a:p>
          <a:p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r>
              <a:rPr lang="en-US" altLang="ja-JP" sz="2400" b="1" dirty="0">
                <a:solidFill>
                  <a:srgbClr val="C00000"/>
                </a:solidFill>
              </a:rPr>
              <a:t>: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オブジェクト</a:t>
            </a:r>
            <a:r>
              <a:rPr kumimoji="1" lang="ja-JP" altLang="en-US" sz="2400" dirty="0"/>
              <a:t>に属する</a:t>
            </a:r>
            <a:r>
              <a:rPr lang="ja-JP" altLang="en-US" sz="2400" dirty="0"/>
              <a:t>機能</a:t>
            </a:r>
            <a:r>
              <a:rPr kumimoji="1" lang="ja-JP" altLang="en-US" sz="2400" dirty="0"/>
              <a:t>や操作． オブジェクトがもつ能力に相当する</a:t>
            </a:r>
            <a:endParaRPr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引数：メソッド</a:t>
            </a:r>
            <a:r>
              <a:rPr lang="ja-JP" altLang="en-US" sz="2400" dirty="0"/>
              <a:t>が行う操作の詳細に関する情報．</a:t>
            </a:r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r>
              <a:rPr lang="ja-JP" altLang="en-US" sz="2400" dirty="0"/>
              <a:t>呼び出しのときに，引数を指定できる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b="1" dirty="0" err="1">
                <a:latin typeface="Arial" panose="020B0604020202020204" pitchFamily="34" charset="0"/>
                <a:ea typeface="メイリオ" panose="020B0604030504040204" pitchFamily="50" charset="-128"/>
              </a:rPr>
              <a:t>t.goto</a:t>
            </a:r>
            <a:r>
              <a:rPr lang="en-US" altLang="ja-JP" sz="2400" b="1" dirty="0">
                <a:latin typeface="Arial" panose="020B0604020202020204" pitchFamily="34" charset="0"/>
                <a:ea typeface="メイリオ" panose="020B0604030504040204" pitchFamily="50" charset="-128"/>
              </a:rPr>
              <a:t>(0,100)</a:t>
            </a:r>
            <a:endParaRPr lang="en-US" altLang="ja-JP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D4A4FB-CA78-4DC9-B60F-2F7EB373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925F51B-B9CF-DE61-0BBA-C886F9D514AF}"/>
              </a:ext>
            </a:extLst>
          </p:cNvPr>
          <p:cNvSpPr/>
          <p:nvPr/>
        </p:nvSpPr>
        <p:spPr>
          <a:xfrm>
            <a:off x="155710" y="1816686"/>
            <a:ext cx="8697685" cy="1130515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t.goto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(0,100) t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オブジェクト</a:t>
            </a: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                                </a:t>
            </a:r>
            <a:r>
              <a:rPr kumimoji="0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goto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(0,100)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メソッド</a:t>
            </a: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間を「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.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」で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区切って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いる</a:t>
            </a:r>
          </a:p>
        </p:txBody>
      </p:sp>
      <p:sp>
        <p:nvSpPr>
          <p:cNvPr id="6" name="右中かっこ 5">
            <a:extLst>
              <a:ext uri="{FF2B5EF4-FFF2-40B4-BE49-F238E27FC236}">
                <a16:creationId xmlns:a16="http://schemas.microsoft.com/office/drawing/2014/main" id="{36E0C097-8F99-1B74-5C14-EDFF3BBD506D}"/>
              </a:ext>
            </a:extLst>
          </p:cNvPr>
          <p:cNvSpPr/>
          <p:nvPr/>
        </p:nvSpPr>
        <p:spPr>
          <a:xfrm rot="5400000">
            <a:off x="3479800" y="5219700"/>
            <a:ext cx="323850" cy="69215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2007280-BF15-7A8C-D4B2-869C2807EB7A}"/>
              </a:ext>
            </a:extLst>
          </p:cNvPr>
          <p:cNvSpPr txBox="1"/>
          <p:nvPr/>
        </p:nvSpPr>
        <p:spPr>
          <a:xfrm>
            <a:off x="3187581" y="589468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引数</a:t>
            </a:r>
          </a:p>
        </p:txBody>
      </p:sp>
    </p:spTree>
    <p:extLst>
      <p:ext uri="{BB962C8B-B14F-4D97-AF65-F5344CB8AC3E}">
        <p14:creationId xmlns:p14="http://schemas.microsoft.com/office/powerpoint/2010/main" val="19705023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</TotalTime>
  <Words>4886</Words>
  <Application>Microsoft Office PowerPoint</Application>
  <PresentationFormat>画面に合わせる (4:3)</PresentationFormat>
  <Paragraphs>536</Paragraphs>
  <Slides>66</Slides>
  <Notes>66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66</vt:i4>
      </vt:variant>
    </vt:vector>
  </HeadingPairs>
  <TitlesOfParts>
    <vt:vector size="76" baseType="lpstr">
      <vt:lpstr>ＭＳ ゴシック</vt:lpstr>
      <vt:lpstr>Söhne</vt:lpstr>
      <vt:lpstr>ヒラギノ角ゴ Pro W3</vt:lpstr>
      <vt:lpstr>メイリオ</vt:lpstr>
      <vt:lpstr>游ゴシック</vt:lpstr>
      <vt:lpstr>Abadi</vt:lpstr>
      <vt:lpstr>Arial</vt:lpstr>
      <vt:lpstr>Calibri</vt:lpstr>
      <vt:lpstr>Merriweather</vt:lpstr>
      <vt:lpstr>Office テーマ</vt:lpstr>
      <vt:lpstr>cs-6. プログラミング入門: プログラミング思考の基礎 </vt:lpstr>
      <vt:lpstr>PowerPoint プレゼンテーション</vt:lpstr>
      <vt:lpstr>アウトライン</vt:lpstr>
      <vt:lpstr>プログラミング</vt:lpstr>
      <vt:lpstr>プログラミングの楽しさと達成感</vt:lpstr>
      <vt:lpstr>プログラミングの基礎</vt:lpstr>
      <vt:lpstr>6-1. Python プログラミングの基礎  </vt:lpstr>
      <vt:lpstr>変数，代入</vt:lpstr>
      <vt:lpstr>オブジェクトとメソッド</vt:lpstr>
      <vt:lpstr>6-2.コードコンバット（Code Combat）を用いたプログラミング演習 </vt:lpstr>
      <vt:lpstr>コードコンバット</vt:lpstr>
      <vt:lpstr>コードコンバットの授業の範囲</vt:lpstr>
      <vt:lpstr>コードコンバットの最初の５つのレベルのトピックス</vt:lpstr>
      <vt:lpstr>オブジェクトとメソッド</vt:lpstr>
      <vt:lpstr>オブジェクトとメソッド</vt:lpstr>
      <vt:lpstr>引数</vt:lpstr>
      <vt:lpstr>演習 プログラミングを行う</vt:lpstr>
      <vt:lpstr>①Webブラウザを使う</vt:lpstr>
      <vt:lpstr>② 「私は学生である」をクリック</vt:lpstr>
      <vt:lpstr>クラスコードを持っているか</vt:lpstr>
      <vt:lpstr>③ キースガードのダンジョンを選んでみる．「ゲームスタート」をクリック</vt:lpstr>
      <vt:lpstr>④ 「キースガードのダンジョン」の最初のダンジョンを選ぶ</vt:lpstr>
      <vt:lpstr>⑤ 「ゲームスタート」をクリック</vt:lpstr>
      <vt:lpstr>⑥ 「Python（汎用プログラミング言語）（デフォルト）」を選び，「次へ」をクリック</vt:lpstr>
      <vt:lpstr>⑦ 使用可能なアイテムを選ぶ（ダブルクリック）</vt:lpstr>
      <vt:lpstr>⑧「ゲームスタート」をクリック</vt:lpstr>
      <vt:lpstr>⑨ 「レベルスタート」をクリック</vt:lpstr>
      <vt:lpstr>ヒントを見たいときは，「ヒント」をクリック</vt:lpstr>
      <vt:lpstr>メソッドの説明を見たいときは，「メソッド」のリストの中から，説明を見たいメソッドをクリック</vt:lpstr>
      <vt:lpstr>⑩ 編集画面で，試しに，「hero.moveDown()」と追加して，「実行」をクリック</vt:lpstr>
      <vt:lpstr>⑪ 「実行」で，キャラクタが動くので確認する</vt:lpstr>
      <vt:lpstr>迷ったら，「ミッション（目標）」や「ヒント」を確認する</vt:lpstr>
      <vt:lpstr>⑫「目標：成功！」になるまで，編集画面を書き換えて，「実行」を繰り返す．</vt:lpstr>
      <vt:lpstr>⑬ 完了の確認． 「続ける」をクリック</vt:lpstr>
      <vt:lpstr>続けてみる</vt:lpstr>
      <vt:lpstr>PowerPoint プレゼンテーション</vt:lpstr>
      <vt:lpstr>PowerPoint プレゼンテーション</vt:lpstr>
      <vt:lpstr>PowerPoint プレゼンテーション</vt:lpstr>
      <vt:lpstr>6-3.オブジェクト，メソッド</vt:lpstr>
      <vt:lpstr>オブジェクトとメソッド</vt:lpstr>
      <vt:lpstr>タートルグラフィックス</vt:lpstr>
      <vt:lpstr>タートルグラフィックス入門</vt:lpstr>
      <vt:lpstr>オブジェクトとメソッド</vt:lpstr>
      <vt:lpstr>オブジェクトとメソッド</vt:lpstr>
      <vt:lpstr>PowerPoint プレゼンテーション</vt:lpstr>
      <vt:lpstr>trinket</vt:lpstr>
      <vt:lpstr>trinketでのプログラム実行</vt:lpstr>
      <vt:lpstr>演習． タートルグラフィックス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ここまでのまとめ</vt:lpstr>
      <vt:lpstr>6-4.プログラミングの楽しさと達成感 </vt:lpstr>
      <vt:lpstr>ソースコード</vt:lpstr>
      <vt:lpstr>演習 図形のバリエーション</vt:lpstr>
      <vt:lpstr>PowerPoint プレゼンテーション</vt:lpstr>
      <vt:lpstr>PowerPoint プレゼンテーション</vt:lpstr>
      <vt:lpstr>演習 プログラミングの楽しさと達成感</vt:lpstr>
      <vt:lpstr>PowerPoint プレゼンテーション</vt:lpstr>
      <vt:lpstr>演習 プログラミングの楽しさと達成感</vt:lpstr>
      <vt:lpstr>PowerPoint プレゼンテーション</vt:lpstr>
      <vt:lpstr>PowerPoint プレゼンテーション</vt:lpstr>
      <vt:lpstr>①https://trinket.io/python/5366def2f4</vt:lpstr>
      <vt:lpstr>②https://trinket.io/python/f8cd554693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コンピューターサイエンス</dc:title>
  <dc:creator>kunihiko</dc:creator>
  <cp:lastModifiedBy>金子　邦彦</cp:lastModifiedBy>
  <cp:revision>123</cp:revision>
  <dcterms:created xsi:type="dcterms:W3CDTF">2020-06-03T12:20:31Z</dcterms:created>
  <dcterms:modified xsi:type="dcterms:W3CDTF">2025-05-23T06:50:10Z</dcterms:modified>
</cp:coreProperties>
</file>