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544" r:id="rId2"/>
    <p:sldId id="596" r:id="rId3"/>
    <p:sldId id="595" r:id="rId4"/>
    <p:sldId id="696" r:id="rId5"/>
    <p:sldId id="586" r:id="rId6"/>
    <p:sldId id="592" r:id="rId7"/>
    <p:sldId id="593" r:id="rId8"/>
    <p:sldId id="594" r:id="rId9"/>
    <p:sldId id="560" r:id="rId10"/>
    <p:sldId id="559" r:id="rId11"/>
    <p:sldId id="554" r:id="rId12"/>
    <p:sldId id="555" r:id="rId13"/>
    <p:sldId id="548" r:id="rId14"/>
    <p:sldId id="561" r:id="rId15"/>
    <p:sldId id="546" r:id="rId16"/>
    <p:sldId id="547" r:id="rId17"/>
    <p:sldId id="549" r:id="rId18"/>
    <p:sldId id="562" r:id="rId19"/>
    <p:sldId id="545" r:id="rId20"/>
    <p:sldId id="563" r:id="rId21"/>
    <p:sldId id="550" r:id="rId22"/>
    <p:sldId id="572" r:id="rId23"/>
    <p:sldId id="573" r:id="rId24"/>
    <p:sldId id="429" r:id="rId25"/>
    <p:sldId id="553" r:id="rId26"/>
    <p:sldId id="574" r:id="rId27"/>
    <p:sldId id="575" r:id="rId28"/>
    <p:sldId id="556" r:id="rId29"/>
    <p:sldId id="557" r:id="rId30"/>
    <p:sldId id="597" r:id="rId31"/>
    <p:sldId id="587" r:id="rId32"/>
    <p:sldId id="576" r:id="rId33"/>
    <p:sldId id="447" r:id="rId34"/>
    <p:sldId id="577" r:id="rId35"/>
    <p:sldId id="578" r:id="rId36"/>
    <p:sldId id="579" r:id="rId37"/>
    <p:sldId id="564" r:id="rId38"/>
    <p:sldId id="456" r:id="rId39"/>
    <p:sldId id="457" r:id="rId40"/>
    <p:sldId id="598" r:id="rId41"/>
    <p:sldId id="459" r:id="rId42"/>
    <p:sldId id="460" r:id="rId43"/>
    <p:sldId id="580" r:id="rId44"/>
    <p:sldId id="565" r:id="rId45"/>
    <p:sldId id="463" r:id="rId46"/>
    <p:sldId id="464" r:id="rId47"/>
    <p:sldId id="465" r:id="rId48"/>
    <p:sldId id="599" r:id="rId49"/>
    <p:sldId id="581" r:id="rId50"/>
    <p:sldId id="467" r:id="rId51"/>
    <p:sldId id="582" r:id="rId52"/>
    <p:sldId id="583" r:id="rId53"/>
    <p:sldId id="584" r:id="rId54"/>
    <p:sldId id="585" r:id="rId55"/>
    <p:sldId id="566" r:id="rId56"/>
    <p:sldId id="472" r:id="rId57"/>
    <p:sldId id="474" r:id="rId58"/>
    <p:sldId id="517" r:id="rId59"/>
    <p:sldId id="600" r:id="rId6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51" d="100"/>
          <a:sy n="51" d="100"/>
        </p:scale>
        <p:origin x="4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要約：1.無料ソフトウエア，無料データ，エコシステム，Scratch（子ども向けビジュアルプログラミング環境）プログラミング，Scratchのキャラクタ （コンピューターサイエンス） URL:https://www.kkaneko.jp/cc/cs/index.html  1 金子邦彦。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要約：デジタルの知的財産 デジタルの知的財産には，あらゆる「表現」が含まれる ソフトウエア 解説，ニュース，レビュー，ブログなどの文章   著作権法，特許法などの法律によって保護されている 無断での利用は，作者が特に断っていない限り，違法 10。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要約：無料ソフトウエア，無料データ 「無料ソフトウェア」，「無料データ」は，特定の条件下で無料で利用できる便利なもの  ソフトウエアやデータを組み合わせることで，やりたいことができたり，社会を発展させたり，経験を共有できたりなど，役立｜つ  人類全体の発展に役立つ財産になる   11。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要約：無料ソフトウエア，無料データの注意点 〇　無料ソフトウェアや無料データを利用する際には，以下のマナーが重要 作者が定める利用条件を確認する 不具合があっても自己責任という条件になっていることが多い 著作権を尊重する  〇 無料なので注意が必要な場合も 広告，善意の提供者ではれば問題ない 詐欺的なもの（役に立たないもの，悪意を持って誘導するもの）が存在するのも事実  12。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要約：無料データの例　－　無料で利用できる地図 13 今や地図は「無料化」している ・国土地理院 ・OpenStreetMap（誰でも編集可能な地図データ） ・Google Map  ※中には，独自の情報を重ね合わせて 再配布を条件付きで許可している場合も 無料の地図（広島県部分を抜粋）  コンピュータ インター ネット 個々人のもとへ。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要約：1-3情報工学の世界 14 謝辞：この資料では「いらすとや」のイラストを使用している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要約：コンピュータの目 15。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要約：データ活用の例 16。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要約：3次元コンピュータグラフィックスの例 17 実世界をデジタル化． コンピュータでシミュレーション．。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要約：３次元スキャナで読み込んだ３次元データの例 18。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要約：ここまでのまとめ 情報工学の世界 急速に発展している 学んだことが役立つ 多様な分野がある（プログラミング，データの扱い，人工知能，３次元コンピュータグラフィックス｜などのメディア，・・・） 社会や生活を変える大きな力があり，魅力が高い 創造力，発想力，デザイン力，実行力を必要とする 新しいアイデア，革新的なアプローチが歓迎される  19。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要約：自己紹介 2 金子邦彦　（かねこくにひこ）（福山大学工学部）  【研究領域】 データベース応用，データベース基盤技術，高度データ利用 【実績】 ・学術論文等：２７編，査読付き国際会議：７６編，その他講演多数 ・教科書等：３ ・授業担当経験：のべ２４科目 ・科学研究費：のべ１１件　概算のべ数千万円　他大学との共同多数 ・共同研究，受託研究など：のべ１０件　概算のべ一億円　国際共同研究あり ・学部生，大学院生の指導経験多数    人工知能，画像処理，３次元コンピュータグラフィックス（VR含む）， Webシステム，知的システムや社会システムの成功には， データベースが必要という気持ちで進めている 詳しくはhttp://www.kkaneko.jp/index.html。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要約：1-4 Scratchプログラミング 20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要約：プログラム 21 プログラムとは，コンピュータに実行させたい一連の手順を記述したもの プログラムの起動により，手順を実行し，必要な処理を行う   プログラム。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要約：プログラミングを学ぶことの魅力 ①コンピュータを自分の思い通りに活用できるようになる ② コンピュータの活用で，自分自身の能力増幅も ③ 創造力，発想力，デザイン力，行動力，チャレンジ精神など，総合的な人間力の成長にも ④論理的な思考力を試すチャンスにも ⑤ 「部品」を組み立てて作品を作り上げることに似ているため，エンジニアとしての素養や知識を磨くことにも ⑥ プログラミングは，情報工学の基礎．基礎を学ぶことで，将来，応用や最新技術の進歩を学ぶときにも役立つ．自分の可能性を広げることができる ⑦プログラミング自体も重要であり，将来のキャリアにも有利に働くことが期待される ．   22。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 Scratchを用いて，ビジュアルにプログラムの製作を行うことができる． 23  その鍵は プログラム   キャラクタ プログラム プログラムに書いた 手順通りにキャラクタ が動く キャラクタを自在に操る。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要約：いまからの実習   24 キャラクタを自在に操る ・ダンス ・ゲームの世界を作る。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　ブロックを置く 25    種類を選ぶ  ブロックを選ぶ ドラッグして置く。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要約：②　ブロックを組み合わせる 26    種類を選ぶ  ブロックを選ぶ ドラッグして合体。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　プログラムの起動  27   起動ボタンを クリック  キャラクタが 動く！。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要約：ブロックの削除（間違っても大丈夫！） 28 不要なブロックは， 右クリックメニューで， 「ブロックを削除」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要約：キャラクタの強制移動（間違っても大丈夫！） 29 キャラクタがおかしな場所 に行ってしまったときは， ドラッグして動かすことができる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 コンピュータと人間の協働は当たり前のこと．コンピュータは，人間の知的能力を増幅できる強力なマシン コンピュータは知的な能力を持ち（人工知能），そして，ネットワーク化され，生活や社会を変革できる能力を持つ  コンピュータはプログラムによって動作 プログラムの作成は創造的な活動 コンピュータの基礎を学ぶことは楽しく，エキサイティング  3。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資料：31～34  【トピックス】 Scratchの開始 ブロック ブロックの種類  30。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要約：Webブラウザを起動 Webブラウザで，次のURLを開く https://scratch.mit.edu/  3.「作る」をクリック   31 ※次ページに続く  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要約：6.「動き」をクリック     7.をドラッグし， と合体   4.「イベント」をクリック     5.をドラッグ （左ボタンを押しながら移動し，左ボタンを離す）    ドラッグ ドラッグ ２つを合体  32。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要約：イベント 動き  組み合わせて合体 33。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要約：8.ボタンをクリックするとキャラクタが，少し右に，動く  9.ボタンを数回クリックしてみよう  34。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要約：Scratchのブロック 35 ブロックを組み合わせてキャラクタを動かす      ブロックには，たくさんの種類がある 離れていると うまく動かない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要約：Scratchの良さ 日本語対応 ビジュアルで，誰でも使いやすい オンラインで動くので，インターネットがあれば，すぐに開始できる ビジュアルなブロックを組み合わせることで，複雑なプログラミングも可能  プログラミングを学ぶための良い手段である  36。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要約：1-5 Scratchのキャラクタ （コンピューターサイエンス） URL: https://www.kkaneko.jp/cc/cs/index.｜html  37 金子邦彦。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要約：Scratchのキャラクタ 38 キャラクタは自由に増やすことができる  キャラクタごとに，プログラムを組み立てる  キャラクタを増やした直後は，プログラムは空  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要約：スプライト（キャラクタ画像） スプライトは，キャラクタの画像データのこと 39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要約：アウトライン コンピュータサイエンスで学ぶこと 無料ソフトウエア，無料データ，エコシステム 情報工学の世界 Scratchプログラミング Scratchのキャラクタ Scratchのキャラクタの制御  4。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資料：41～44  【トピックス】 キャラクタ スプライト 40。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要約：1．「スプライトを選ぶ」をクリック      2．好きなキャラクタを選ぶ  41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要約：3．新しいキャラクタを選んでから．     4.前と同じようにブロックを組み立てる  42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要約：5.ボタンをクリックするとキャラクタが動く．何度かクリックしてみよう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要約：1-6 Scratchのキャラクタの</a:t>
            </a:r>
            <a:br/>
            <a:r>
              <a:t>制御 44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要約：①繰り返し 45   ずっと ドラッグ キャラクタが自動で 動き続けるようになる 制御。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要約：②もし・・・たら，・・・する 46   動き ドラッグ 端に着いたら 跳ね返るようになる もし端に着いたら，跳ね返る。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要約：③強制中断 47   強制中断用の ボタン。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資料：49～53  【トピックス】 キャラクタの制御 48。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要約：１． 新しいキャラクタが選ばれていることを確認     ２． 「制御」を選び　　　　をドラッグ  49 ※次ページに続く    ドラッグ 合体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要約：1-1コンピューターサイエンスで学ぶこと 5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1243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要約：3.「動き」を選び　　　　　　　　をドラッグ  50   ドラッグ 合体。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要約：51 4.ボタンをクリックするとキャラクタが動く. ボタンをクリックすると止まる   ※次ページに続く。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要約：52 ５.ボタンをクリックして止めてから， 「15度回す」を加える． 動き始めるときに，ななめに傾くようになる 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要約：53 6.ボタンをクリックするとキャラクタが動く. ボタンをクリックすると止まる   動き始めの瞬間に １５度傾く。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要約：繰り返しの例 54 強制中断する まで動き続ける。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要約：1-7 Scratchでの</a:t>
            </a:r>
            <a:br/>
            <a:r>
              <a:t>自由制作の例 55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要約：スクラッチ（Scratch）でのキャラクタの操作 キャラクタの削除      キャラクタの強制移動 56  削除したいキャラクタ の「x」で 「削除」  マウスでドラッグ （左ボタンを押しながら） ※プログラム実行中でも OK。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要約：作ってみよう 57 各自で工夫 ・いろいろな動き ・複数のキャラクタを同時に動かす。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要約：58 たくさんの種類の ブロック 同じ形のブロックは合体できる 六角形 ブロック 六角形 の穴 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要約：まとめ ① インターネット上には多くの無料ソフトウェアや無料データが存在． 利用の前に作者が定める利用条件を確認し，著作権を尊重することが重要 ②コンピュータとプログラムは，人間の知的能力の増幅を可能とする． ③プログラミングの学習は，現代社会で役立つスキルの一つであり，将来の進路にもつながり，将来の自分の成長にもつながり，クリエイティブな思考力，自由な発想力を育成することにもつながる ④Scratchはプログラミング初心者にとって理想的なツール．キャラクタを自由に操り，ブロックを選んで組み合わせ，自分だけのプログラムを作成できる  59。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 ①コンピュータで何ができないか コンピュータの計算は，誤差を含む可能性あり コンピュータは自分の結果の誤り（バグ）を完全に発見できない  ② プログラミングの基礎 プログラミングは，コンピュータに動作を指示するための方法 プログラミング言語を使用 パソコンはスマートフォンのアプリは，プログラムで動いている  6。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 ③ 情報化社会，人工知能化社会 情報の収集・処理・共有が容易に 情報が価値を持つように 人工知能は身近に普及し，社会が大きく変化しつつある  ④ データベースシステム データベースシステムは，大量のデータを管理するためのシステム データの蓄積，処理，共有が簡単にできるようになった  7。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 ⑤ データの取り扱い，種々のデータ処理 データを整理し，可視化し，統計処理を行うことで，さまざまに活用できる  ⑥ コンピュータの仕組み コンピュータは，プロセッサ（CPU）やメモリなどの部品から構成 プロセッサ（CPU）でプログラム実行 メモリにデータを蓄積 コンピュータはデジタル．二進数が重要  8。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要約：1-2無料ソフトウエア，無料データ，エコシステム 9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75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c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scratch.mit.edu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1.</a:t>
            </a:r>
            <a:r>
              <a:rPr lang="ja-JP" altLang="en-US" sz="3600" dirty="0"/>
              <a:t>無料ソフトウエア，無料データ，エコシステム，</a:t>
            </a:r>
            <a:r>
              <a:rPr lang="en-US" altLang="ja-JP" sz="3600" dirty="0"/>
              <a:t>Scratch</a:t>
            </a:r>
            <a:r>
              <a:rPr lang="ja-JP" altLang="en-US" sz="3600" dirty="0"/>
              <a:t>プログラミング，</a:t>
            </a:r>
            <a:r>
              <a:rPr lang="en-US" altLang="ja-JP" sz="3600" dirty="0"/>
              <a:t>Scratch</a:t>
            </a:r>
            <a:r>
              <a:rPr lang="ja-JP" altLang="en-US" sz="3600" dirty="0"/>
              <a:t>のキャラクタ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r>
              <a:rPr lang="en-US" altLang="ja-JP" dirty="0"/>
              <a:t>URL:</a:t>
            </a:r>
            <a:r>
              <a:rPr lang="en-US" altLang="ja-JP" dirty="0">
                <a:hlinkClick r:id="rId3"/>
              </a:rPr>
              <a:t>https://www.kkaneko.jp/cc/cs/index.html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0AA17DB0-784F-4097-9D8F-907E64D26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D67B02-1392-408E-90B4-D1A8661A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デジタルの知的財産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115D503-3C5C-48A4-BB67-02AEBDD4D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デジタルの知的財産には，</a:t>
            </a:r>
            <a:r>
              <a:rPr lang="ja-JP" altLang="en-US" sz="2400" b="1" dirty="0"/>
              <a:t>あらゆる「表現」</a:t>
            </a:r>
            <a:r>
              <a:rPr lang="ja-JP" altLang="en-US" sz="2400" dirty="0"/>
              <a:t>が含まれる</a:t>
            </a:r>
            <a:endParaRPr lang="en-US" altLang="ja-JP" sz="2400" dirty="0"/>
          </a:p>
          <a:p>
            <a:r>
              <a:rPr lang="ja-JP" altLang="en-US" sz="2400" dirty="0"/>
              <a:t>ソフトウエア</a:t>
            </a:r>
            <a:endParaRPr lang="en-US" altLang="ja-JP" sz="2400" dirty="0"/>
          </a:p>
          <a:p>
            <a:r>
              <a:rPr lang="ja-JP" altLang="en-US" sz="2400" dirty="0"/>
              <a:t>解説，ニュース，レビュー，ブログなどの文章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著作権法，特許法などの法律によって保護されている</a:t>
            </a:r>
            <a:endParaRPr lang="en-US" altLang="ja-JP" sz="2400" dirty="0"/>
          </a:p>
          <a:p>
            <a:r>
              <a:rPr lang="ja-JP" altLang="en-US" sz="2400" dirty="0"/>
              <a:t>無断での利用は，</a:t>
            </a:r>
            <a:r>
              <a:rPr lang="ja-JP" altLang="en-US" sz="2400" u="sng" dirty="0"/>
              <a:t>作者が特に断っていない限り</a:t>
            </a:r>
            <a:r>
              <a:rPr lang="ja-JP" altLang="en-US" sz="2400" dirty="0"/>
              <a:t>，違法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CBE6A1-972C-4A94-BBB7-93C6AB47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92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ED01D0-97A8-48D7-8F06-6A42BB6F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無料ソフトウエア，無料データ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E45133-EB8A-4494-9B0D-E961D1EAB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/>
              <a:t>「無料ソフトウェア」，「無料データ」は，</a:t>
            </a:r>
            <a:r>
              <a:rPr lang="ja-JP" altLang="en-US" sz="2400" b="1" dirty="0"/>
              <a:t>特定の条件下で無料で利用できる</a:t>
            </a:r>
            <a:r>
              <a:rPr lang="ja-JP" altLang="en-US" sz="2400" dirty="0"/>
              <a:t>便利なもの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ソフトウエア</a:t>
            </a:r>
            <a:r>
              <a:rPr lang="ja-JP" altLang="en-US" sz="2400" dirty="0"/>
              <a:t>や</a:t>
            </a:r>
            <a:r>
              <a:rPr lang="ja-JP" altLang="en-US" sz="2400" b="1" dirty="0"/>
              <a:t>データ</a:t>
            </a:r>
            <a:r>
              <a:rPr lang="ja-JP" altLang="en-US" sz="2400" dirty="0"/>
              <a:t>を</a:t>
            </a:r>
            <a:r>
              <a:rPr lang="ja-JP" altLang="en-US" sz="2400" b="1" dirty="0"/>
              <a:t>組み合わせる</a:t>
            </a:r>
            <a:r>
              <a:rPr lang="ja-JP" altLang="en-US" sz="2400" dirty="0"/>
              <a:t>ことで，やりたいことができたり，社会を発展させたり，経験を共有できたりなど，役立｜つ</a:t>
            </a:r>
            <a:endParaRPr lang="en-US" altLang="ja-JP" sz="2400" dirty="0"/>
          </a:p>
          <a:p>
            <a:endParaRPr lang="en-US" altLang="ja-JP" sz="2400" b="1" dirty="0"/>
          </a:p>
          <a:p>
            <a:r>
              <a:rPr lang="ja-JP" altLang="en-US" sz="2400" b="1" dirty="0"/>
              <a:t>人類全体の発展に役立つ財産</a:t>
            </a:r>
            <a:r>
              <a:rPr lang="ja-JP" altLang="en-US" sz="2400" dirty="0"/>
              <a:t>になる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799C7C-73ED-4A90-88DF-2144CE28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5926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5EE65-D983-4A03-8D44-818F22C7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無料ソフトウエア，無料データの注意点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03845E-110F-4348-952E-A86E72521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7987472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〇 無料ソフトウェアや無料データを利用する際には，以下のマナーが重要</a:t>
            </a:r>
          </a:p>
          <a:p>
            <a:r>
              <a:rPr lang="ja-JP" altLang="en-US" sz="2400" b="1" dirty="0"/>
              <a:t>作者が定める利用条件</a:t>
            </a:r>
            <a:r>
              <a:rPr lang="ja-JP" altLang="en-US" sz="2400" dirty="0"/>
              <a:t>を確認する</a:t>
            </a:r>
            <a:endParaRPr lang="en-US" altLang="ja-JP" sz="2400" dirty="0"/>
          </a:p>
          <a:p>
            <a:r>
              <a:rPr lang="ja-JP" altLang="en-US" sz="2400" dirty="0"/>
              <a:t>不具合があっても</a:t>
            </a:r>
            <a:r>
              <a:rPr lang="ja-JP" altLang="en-US" sz="2400" b="1" dirty="0"/>
              <a:t>自己責任</a:t>
            </a:r>
            <a:r>
              <a:rPr lang="ja-JP" altLang="en-US" sz="2400" dirty="0"/>
              <a:t>という条件になっていることが多い</a:t>
            </a:r>
          </a:p>
          <a:p>
            <a:r>
              <a:rPr lang="ja-JP" altLang="en-US" sz="2400" b="1" u="sng" dirty="0"/>
              <a:t>著作権を尊重</a:t>
            </a:r>
            <a:r>
              <a:rPr lang="ja-JP" altLang="en-US" sz="2400" dirty="0"/>
              <a:t>する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〇 無料なので注意が必要な場合も</a:t>
            </a:r>
            <a:endParaRPr lang="en-US" altLang="ja-JP" sz="2400" dirty="0"/>
          </a:p>
          <a:p>
            <a:r>
              <a:rPr lang="ja-JP" altLang="en-US" sz="2400" dirty="0"/>
              <a:t>広告，善意の提供者ではれば問題ない</a:t>
            </a:r>
            <a:endParaRPr lang="en-US" altLang="ja-JP" sz="2400" dirty="0"/>
          </a:p>
          <a:p>
            <a:r>
              <a:rPr lang="ja-JP" altLang="en-US" sz="2400" dirty="0"/>
              <a:t>詐欺的なもの（役に立たないもの，悪意を持って誘導するもの）が存在するのも事実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0B38E9-15E7-447F-A8DA-CA33A6D0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97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4D2920-2447-4F9E-8DD4-A19AAA59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無料データの例 － 無料で利用</a:t>
            </a:r>
            <a:r>
              <a:rPr lang="ja-JP" altLang="en-US" dirty="0"/>
              <a:t>できる</a:t>
            </a:r>
            <a:r>
              <a:rPr kumimoji="1" lang="ja-JP" altLang="en-US" dirty="0"/>
              <a:t>地図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14A006-CF30-400B-BC91-8022CCB5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F9A14980-45C8-4262-A6E4-D36C71DFF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574" y="4215726"/>
            <a:ext cx="4142114" cy="12944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今や地図は「</a:t>
            </a:r>
            <a:r>
              <a:rPr lang="ja-JP" altLang="en-US" b="1" dirty="0">
                <a:latin typeface="メイリオ" panose="020B0604030504040204" pitchFamily="50" charset="-128"/>
              </a:rPr>
              <a:t>無料化</a:t>
            </a:r>
            <a:r>
              <a:rPr lang="ja-JP" altLang="en-US" dirty="0">
                <a:latin typeface="メイリオ" panose="020B0604030504040204" pitchFamily="50" charset="-128"/>
              </a:rPr>
              <a:t>」している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・国土地理院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・</a:t>
            </a:r>
            <a:r>
              <a:rPr lang="en-US" altLang="ja-JP" dirty="0" err="1">
                <a:latin typeface="メイリオ" panose="020B0604030504040204" pitchFamily="50" charset="-128"/>
              </a:rPr>
              <a:t>OpenStreetMap（誰でも編集可能な地図データ）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・</a:t>
            </a:r>
            <a:r>
              <a:rPr lang="en-US" altLang="ja-JP" dirty="0">
                <a:latin typeface="メイリオ" panose="020B0604030504040204" pitchFamily="50" charset="-128"/>
              </a:rPr>
              <a:t>Google Map</a:t>
            </a:r>
            <a:endParaRPr lang="ja-JP" altLang="en-US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564A5C-8DF6-4BAF-BA1F-95842DA12D56}"/>
              </a:ext>
            </a:extLst>
          </p:cNvPr>
          <p:cNvSpPr txBox="1"/>
          <p:nvPr/>
        </p:nvSpPr>
        <p:spPr>
          <a:xfrm>
            <a:off x="5264265" y="5469835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kumimoji="1" lang="en-US" altLang="ja-JP" sz="1500" dirty="0">
                <a:solidFill>
                  <a:srgbClr val="4472C4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500" dirty="0">
                <a:solidFill>
                  <a:srgbClr val="4472C4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中には，独自の情報を重ね合わせて</a:t>
            </a:r>
            <a:endParaRPr kumimoji="1" lang="en-US" altLang="ja-JP" sz="1500" dirty="0" err="1">
              <a:solidFill>
                <a:srgbClr val="4472C4">
                  <a:lumMod val="50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85800">
              <a:defRPr/>
            </a:pPr>
            <a:r>
              <a:rPr kumimoji="1" lang="ja-JP" altLang="en-US" sz="1500" dirty="0">
                <a:solidFill>
                  <a:srgbClr val="4472C4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再配布を条件付きで許可している場合も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9BCBFE9-C06C-4F7C-B7B6-C98F7A785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188" y="1719856"/>
            <a:ext cx="2831139" cy="180107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9D246C-B51B-47D6-ACA3-C91EEF25F935}"/>
              </a:ext>
            </a:extLst>
          </p:cNvPr>
          <p:cNvSpPr txBox="1"/>
          <p:nvPr/>
        </p:nvSpPr>
        <p:spPr>
          <a:xfrm>
            <a:off x="5401425" y="3598267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無料の地図（広島県部分を抜粋）</a:t>
            </a:r>
          </a:p>
        </p:txBody>
      </p:sp>
      <p:pic>
        <p:nvPicPr>
          <p:cNvPr id="9" name="Picture 2" descr="http://4.bp.blogspot.com/-ugfDrCNROHw/VbnRccqW8JI/AAAAAAAAwLQ/W3tt2UI4bcA/s800/computer_server.png">
            <a:extLst>
              <a:ext uri="{FF2B5EF4-FFF2-40B4-BE49-F238E27FC236}">
                <a16:creationId xmlns:a16="http://schemas.microsoft.com/office/drawing/2014/main" id="{6EC2CAA2-82AE-410D-B045-FC15245D8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14" y="2137068"/>
            <a:ext cx="1564871" cy="14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579AD2A1-E01A-42F2-9DDC-6E6F8B440DE5}"/>
              </a:ext>
            </a:extLst>
          </p:cNvPr>
          <p:cNvSpPr/>
          <p:nvPr/>
        </p:nvSpPr>
        <p:spPr>
          <a:xfrm>
            <a:off x="5264265" y="1673975"/>
            <a:ext cx="137160" cy="222573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kumimoji="1" lang="ja-JP" altLang="en-US" sz="1350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ED25EFD-3500-4271-BAD2-9E22191D609C}"/>
              </a:ext>
            </a:extLst>
          </p:cNvPr>
          <p:cNvSpPr txBox="1"/>
          <p:nvPr/>
        </p:nvSpPr>
        <p:spPr>
          <a:xfrm>
            <a:off x="3651502" y="354933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</a:t>
            </a:r>
          </a:p>
        </p:txBody>
      </p:sp>
      <p:pic>
        <p:nvPicPr>
          <p:cNvPr id="12" name="Picture 4" descr="http://3.bp.blogspot.com/-KD-vDEF7A5A/VUIJfNA38SI/AAAAAAAAtU4/aDV-_O6jlcY/s800/internet_earth.png">
            <a:extLst>
              <a:ext uri="{FF2B5EF4-FFF2-40B4-BE49-F238E27FC236}">
                <a16:creationId xmlns:a16="http://schemas.microsoft.com/office/drawing/2014/main" id="{05C9AA60-6CB7-445D-8112-F5BCF2B0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22" y="2434366"/>
            <a:ext cx="866602" cy="8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9C103C-2994-4555-AEAF-E344D914301C}"/>
              </a:ext>
            </a:extLst>
          </p:cNvPr>
          <p:cNvSpPr txBox="1"/>
          <p:nvPr/>
        </p:nvSpPr>
        <p:spPr>
          <a:xfrm>
            <a:off x="2212048" y="335379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インター</a:t>
            </a:r>
            <a:endParaRPr kumimoji="1" lang="en-US" altLang="ja-JP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ネット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646FEAE-4DCF-49CD-908E-819F6A913A6D}"/>
              </a:ext>
            </a:extLst>
          </p:cNvPr>
          <p:cNvCxnSpPr/>
          <p:nvPr/>
        </p:nvCxnSpPr>
        <p:spPr>
          <a:xfrm flipV="1">
            <a:off x="3166525" y="2867666"/>
            <a:ext cx="37832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8DA9678-F956-4229-9B8F-4689E7C43743}"/>
              </a:ext>
            </a:extLst>
          </p:cNvPr>
          <p:cNvCxnSpPr/>
          <p:nvPr/>
        </p:nvCxnSpPr>
        <p:spPr>
          <a:xfrm>
            <a:off x="1985278" y="2370282"/>
            <a:ext cx="277054" cy="219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66838B9-E9CA-47BE-B2C6-A4D16A8E8628}"/>
              </a:ext>
            </a:extLst>
          </p:cNvPr>
          <p:cNvCxnSpPr/>
          <p:nvPr/>
        </p:nvCxnSpPr>
        <p:spPr>
          <a:xfrm flipV="1">
            <a:off x="1924411" y="2933350"/>
            <a:ext cx="289226" cy="24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599C14C-8A9E-4B84-A4D7-B70F7DF23257}"/>
              </a:ext>
            </a:extLst>
          </p:cNvPr>
          <p:cNvCxnSpPr/>
          <p:nvPr/>
        </p:nvCxnSpPr>
        <p:spPr>
          <a:xfrm flipV="1">
            <a:off x="2037696" y="3215720"/>
            <a:ext cx="215942" cy="27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38A913B-EF9C-410C-984B-EC663B8A7BD1}"/>
              </a:ext>
            </a:extLst>
          </p:cNvPr>
          <p:cNvSpPr txBox="1"/>
          <p:nvPr/>
        </p:nvSpPr>
        <p:spPr>
          <a:xfrm>
            <a:off x="260286" y="52967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個々人のもとへ</a:t>
            </a:r>
          </a:p>
        </p:txBody>
      </p:sp>
      <p:pic>
        <p:nvPicPr>
          <p:cNvPr id="19" name="Picture 6" descr="http://2.bp.blogspot.com/-knpe_YTl1fQ/VGLMqiapu2I/AAAAAAAApDo/znRPOJsBz0o/s800/smartphone5_ojisan.png">
            <a:extLst>
              <a:ext uri="{FF2B5EF4-FFF2-40B4-BE49-F238E27FC236}">
                <a16:creationId xmlns:a16="http://schemas.microsoft.com/office/drawing/2014/main" id="{503CF9EA-FCF9-48E9-A7E4-5274208E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9" y="1615818"/>
            <a:ext cx="874091" cy="13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1.bp.blogspot.com/-korV00hkoBQ/UnXnURDGAhI/AAAAAAAAaM4/-meAoF-m8Lo/s800/kaden_tablet.png">
            <a:extLst>
              <a:ext uri="{FF2B5EF4-FFF2-40B4-BE49-F238E27FC236}">
                <a16:creationId xmlns:a16="http://schemas.microsoft.com/office/drawing/2014/main" id="{4E6D1252-FA1C-48BF-BEEC-186740816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" y="2952883"/>
            <a:ext cx="983701" cy="9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4.bp.blogspot.com/-qiH7dVl4f6o/V1z82R-VpDI/AAAAAAAA7Ms/ktb-hWAZC0En3moU425ZRduzs_RpPqTRwCLcB/s800/computer_laptop_note_zabuton.png">
            <a:extLst>
              <a:ext uri="{FF2B5EF4-FFF2-40B4-BE49-F238E27FC236}">
                <a16:creationId xmlns:a16="http://schemas.microsoft.com/office/drawing/2014/main" id="{B3CD7A9C-B0A3-45F2-9021-DC609062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10" y="2881477"/>
            <a:ext cx="754516" cy="6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1.bp.blogspot.com/-MTFj_Gg4Cys/WI1zKkWMaII/AAAAAAABBW8/TCt5uTdjg_gtv4SWCOPN7BwRp3V5o-GQACLcB/s800/computer_side_man.png">
            <a:extLst>
              <a:ext uri="{FF2B5EF4-FFF2-40B4-BE49-F238E27FC236}">
                <a16:creationId xmlns:a16="http://schemas.microsoft.com/office/drawing/2014/main" id="{999C9F4B-C294-4A4A-BD62-11360ADAF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1" y="3977038"/>
            <a:ext cx="1083639" cy="10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1-3 </a:t>
            </a:r>
            <a:r>
              <a:rPr lang="ja-JP" altLang="en-US" dirty="0"/>
              <a:t>情報工学の世界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63D61E-5D77-47E8-8A66-7E669417C219}"/>
              </a:ext>
            </a:extLst>
          </p:cNvPr>
          <p:cNvSpPr txBox="1"/>
          <p:nvPr/>
        </p:nvSpPr>
        <p:spPr>
          <a:xfrm>
            <a:off x="1418950" y="6197873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謝辞：この資料では「いらすとや」のイラストを使用している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060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EC1AAB-BD5E-4E34-A51E-F8036609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コンピュータの目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CBFC4E-1773-4479-8643-B9472170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58564A-A721-41D4-805B-22AFFD9B8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7" y="644892"/>
            <a:ext cx="8422106" cy="5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65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32F680-0881-4C25-A0AE-46E92FA0B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データ活用の例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D32CC1-56E8-4B2C-B430-0A1126F0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18434E-48F7-48AC-B9F6-CC3CAA13A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00617"/>
            <a:ext cx="9159869" cy="40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2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DCA3D8-529B-4692-BEF1-14914E61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3</a:t>
            </a:r>
            <a:r>
              <a:rPr kumimoji="1" lang="ja-JP" altLang="en-US" dirty="0"/>
              <a:t>次元コンピュータグラフィックスの例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0BC060-425A-4BD7-87FC-44952B15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C64F1F2-3D15-4520-9869-23D1C97C0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32" y="863805"/>
            <a:ext cx="4937379" cy="305133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004285-7816-4276-BCFE-16B9B815817D}"/>
              </a:ext>
            </a:extLst>
          </p:cNvPr>
          <p:cNvSpPr txBox="1"/>
          <p:nvPr/>
        </p:nvSpPr>
        <p:spPr>
          <a:xfrm>
            <a:off x="68161" y="4812578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実世界をデジタル化．</a:t>
            </a:r>
            <a:endParaRPr kumimoji="1" lang="en-US" altLang="ja-JP" dirty="0"/>
          </a:p>
          <a:p>
            <a:r>
              <a:rPr kumimoji="1" lang="ja-JP" altLang="en-US" dirty="0"/>
              <a:t>コンピュータでシミュレーション．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37FB447-DE41-4D7C-ACA1-B74789AD5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279" y="2675716"/>
            <a:ext cx="4987560" cy="37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7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415" y="563764"/>
            <a:ext cx="9144000" cy="507206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３次元</a:t>
            </a:r>
            <a:r>
              <a:rPr lang="ja-JP" altLang="en-US" dirty="0"/>
              <a:t>スキャナで読み込んだ３次元データの例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7" y="1502373"/>
            <a:ext cx="6902788" cy="44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0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3F293E-840D-4BAF-BC7F-37EC65F4D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28BD2E-3025-4472-B2AF-3353D6FA7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ja-JP" altLang="en-US" sz="2400" dirty="0"/>
              <a:t>情報工学の世界</a:t>
            </a:r>
            <a:endParaRPr kumimoji="1"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急速に発展している</a:t>
            </a:r>
            <a:endParaRPr lang="en-US" altLang="ja-JP" sz="2400" b="1" dirty="0"/>
          </a:p>
          <a:p>
            <a:pPr>
              <a:spcBef>
                <a:spcPts val="1200"/>
              </a:spcBef>
            </a:pPr>
            <a:r>
              <a:rPr kumimoji="1" lang="ja-JP" altLang="en-US" sz="2400" b="1" dirty="0"/>
              <a:t>学んだことが役立つ</a:t>
            </a:r>
            <a:endParaRPr kumimoji="1" lang="en-US" altLang="ja-JP" sz="2400" b="1" dirty="0"/>
          </a:p>
          <a:p>
            <a:pPr>
              <a:spcBef>
                <a:spcPts val="1200"/>
              </a:spcBef>
            </a:pPr>
            <a:r>
              <a:rPr kumimoji="1" lang="ja-JP" altLang="en-US" sz="2400" b="1" dirty="0"/>
              <a:t>多様な分野</a:t>
            </a:r>
            <a:r>
              <a:rPr kumimoji="1" lang="ja-JP" altLang="en-US" sz="2400" dirty="0"/>
              <a:t>がある（プログラミング，データの扱い，人工知能，３次元コンピュータグラフィックス｜などのメディア，・・・）</a:t>
            </a:r>
            <a:endParaRPr kumimoji="1"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社会や生活を変える大きな力</a:t>
            </a:r>
            <a:r>
              <a:rPr lang="ja-JP" altLang="en-US" sz="2400" dirty="0"/>
              <a:t>があり，魅力が高い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創造力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発想力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デザイン力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実行力</a:t>
            </a:r>
            <a:r>
              <a:rPr lang="ja-JP" altLang="en-US" sz="2400" dirty="0"/>
              <a:t>を必要とする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kumimoji="1" lang="ja-JP" altLang="en-US" sz="2400" b="1" dirty="0"/>
              <a:t>新しいアイデア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革新的なアプローチ</a:t>
            </a:r>
            <a:r>
              <a:rPr kumimoji="1" lang="ja-JP" altLang="en-US" sz="2400" dirty="0"/>
              <a:t>が歓迎される</a:t>
            </a:r>
            <a:endParaRPr kumimoji="1" lang="en-US" altLang="ja-JP" sz="2400" dirty="0"/>
          </a:p>
          <a:p>
            <a:pPr>
              <a:spcBef>
                <a:spcPts val="1200"/>
              </a:spcBef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BD4B16-BB7C-43CD-9EE5-317A9775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001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自己紹介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7563" y="844661"/>
            <a:ext cx="7468689" cy="5139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 （かねこくにひこ）（福山大学工学部）</a:t>
            </a:r>
            <a:endParaRPr lang="en-US" altLang="ja-JP" sz="20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【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研究領域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データベース応用，データベース基盤技術，高度データ利用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【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実績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・学術論文等：２７編，査読付き国際会議：７６編，その他講演多数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・教科書等：３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・授業担当経験：のべ２４科目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・科学研究費：のべ１１件 概算のべ数千万円 他大学との共同多数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・共同研究，受託研究など：のべ１０件 概算のべ一億円 国際共同研究あり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・学部生，大学院生の指導経験多数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人工知能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画像処理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３次元コンピュータグラフィックス（</a:t>
            </a:r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VR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含む）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Web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知的システム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や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社会システム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の成功には，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u="sng" dirty="0">
                <a:latin typeface="Arial" panose="020B0604020202020204" pitchFamily="34" charset="0"/>
                <a:ea typeface="メイリオ" panose="020B0604030504040204" pitchFamily="50" charset="-128"/>
              </a:rPr>
              <a:t>データベースが必要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という気持ちで進めている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53871" y="4274110"/>
            <a:ext cx="4597156" cy="3000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1350" dirty="0">
                <a:latin typeface="Arial" panose="020B0604020202020204" pitchFamily="34" charset="0"/>
                <a:ea typeface="メイリオ" panose="020B0604030504040204" pitchFamily="50" charset="-128"/>
              </a:rPr>
              <a:t>詳しくは</a:t>
            </a:r>
            <a:r>
              <a:rPr lang="en-US" altLang="ja-JP" sz="1350" dirty="0">
                <a:latin typeface="Arial" panose="020B0604020202020204" pitchFamily="34" charset="0"/>
                <a:ea typeface="メイリオ" panose="020B0604030504040204" pitchFamily="50" charset="-128"/>
              </a:rPr>
              <a:t>http://www.kkaneko.jp/index.html</a:t>
            </a:r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 descr="メガネをかけた男性&#10;&#10;自動的に生成された説明">
            <a:extLst>
              <a:ext uri="{FF2B5EF4-FFF2-40B4-BE49-F238E27FC236}">
                <a16:creationId xmlns:a16="http://schemas.microsoft.com/office/drawing/2014/main" id="{E9AB72E5-23DB-41D7-986C-F085E56E0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7" y="1011148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27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1-4 Scratch</a:t>
            </a:r>
            <a:r>
              <a:rPr lang="ja-JP" altLang="en-US" dirty="0"/>
              <a:t>プログラミング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304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5" name="コンテンツ プレースホルダー 4"/>
          <p:cNvSpPr txBox="1">
            <a:spLocks/>
          </p:cNvSpPr>
          <p:nvPr/>
        </p:nvSpPr>
        <p:spPr>
          <a:xfrm>
            <a:off x="321845" y="953263"/>
            <a:ext cx="8461208" cy="2476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プログラム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とは，</a:t>
            </a:r>
            <a:r>
              <a:rPr lang="ja-JP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コンピュータに実行させたい一連の手順を記述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したもの</a:t>
            </a:r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プログラム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の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起動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により，手順を実行し，必要な処理を行う</a:t>
            </a:r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63397" y="2651808"/>
            <a:ext cx="1459079" cy="175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013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42" y="3438267"/>
            <a:ext cx="6501834" cy="2869738"/>
          </a:xfrm>
          <a:prstGeom prst="rect">
            <a:avLst/>
          </a:prstGeom>
        </p:spPr>
      </p:pic>
      <p:sp>
        <p:nvSpPr>
          <p:cNvPr id="11" name="四角形吹き出し 10"/>
          <p:cNvSpPr/>
          <p:nvPr/>
        </p:nvSpPr>
        <p:spPr>
          <a:xfrm>
            <a:off x="3316543" y="5546679"/>
            <a:ext cx="2216698" cy="981121"/>
          </a:xfrm>
          <a:prstGeom prst="wedgeRectCallout">
            <a:avLst>
              <a:gd name="adj1" fmla="val -25724"/>
              <a:gd name="adj2" fmla="val -865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16245" y="5806406"/>
            <a:ext cx="209588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プログラム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プログラミングを学ぶことの魅力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</a:t>
            </a:r>
            <a:r>
              <a:rPr lang="ja-JP" altLang="en-US" sz="2400" b="1" dirty="0"/>
              <a:t>コンピュータ</a:t>
            </a:r>
            <a:r>
              <a:rPr lang="ja-JP" altLang="en-US" sz="2400" dirty="0"/>
              <a:t>を</a:t>
            </a:r>
            <a:r>
              <a:rPr lang="ja-JP" altLang="en-US" sz="2400" b="1" dirty="0"/>
              <a:t>自分の思い通りに活用できる</a:t>
            </a:r>
            <a:r>
              <a:rPr lang="ja-JP" altLang="en-US" sz="2400" dirty="0"/>
              <a:t>ようになる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コンピュータの活用で，</a:t>
            </a:r>
            <a:r>
              <a:rPr lang="ja-JP" altLang="en-US" sz="2400" b="1" dirty="0"/>
              <a:t>自分自身の能力増幅</a:t>
            </a:r>
            <a:r>
              <a:rPr lang="ja-JP" altLang="en-US" sz="2400" dirty="0"/>
              <a:t>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創造力，発想力，デザイン力，行動力，チャレンジ精神など，</a:t>
            </a:r>
            <a:r>
              <a:rPr lang="ja-JP" altLang="en-US" sz="2400" b="1" dirty="0"/>
              <a:t>総合的な人間力の成長</a:t>
            </a:r>
            <a:r>
              <a:rPr lang="ja-JP" altLang="en-US" sz="2400" dirty="0"/>
              <a:t>にも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</a:t>
            </a:r>
            <a:r>
              <a:rPr lang="ja-JP" altLang="en-US" sz="2400" b="1" dirty="0"/>
              <a:t>論理的な思考力</a:t>
            </a:r>
            <a:r>
              <a:rPr lang="ja-JP" altLang="en-US" sz="2400" dirty="0"/>
              <a:t>を試すチャンスにも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⑤ 「</a:t>
            </a:r>
            <a:r>
              <a:rPr lang="ja-JP" altLang="en-US" sz="2400" b="1" dirty="0"/>
              <a:t>部品」を組み立てて作品を作り上げる</a:t>
            </a:r>
            <a:r>
              <a:rPr lang="ja-JP" altLang="en-US" sz="2400" dirty="0"/>
              <a:t>ことに似ているため，エンジニアとしての素養や知識を磨くことにも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⑥ プログラミングは，情報工学の基礎．</a:t>
            </a:r>
            <a:r>
              <a:rPr lang="ja-JP" altLang="en-US" sz="2400" b="1" dirty="0"/>
              <a:t>基礎を学ぶことで，将来，応用や最新技術の進歩を学ぶときにも役立つ</a:t>
            </a:r>
            <a:r>
              <a:rPr lang="ja-JP" altLang="en-US" sz="2400" dirty="0"/>
              <a:t>．</a:t>
            </a:r>
            <a:r>
              <a:rPr lang="ja-JP" altLang="en-US" sz="2400" b="1" dirty="0"/>
              <a:t>自分の可能性を広げる</a:t>
            </a:r>
            <a:r>
              <a:rPr lang="ja-JP" altLang="en-US" sz="2400" dirty="0"/>
              <a:t>ことができる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⑦</a:t>
            </a:r>
            <a:r>
              <a:rPr lang="ja-JP" altLang="en-US" sz="2400" b="1" dirty="0"/>
              <a:t>プログラミング自体も重要</a:t>
            </a:r>
            <a:r>
              <a:rPr lang="ja-JP" altLang="en-US" sz="2400" dirty="0"/>
              <a:t>であり，将来のキャリアにも有利に働くことが期待される</a:t>
            </a:r>
          </a:p>
          <a:p>
            <a:pPr marL="0" indent="0">
              <a:buNone/>
            </a:pPr>
            <a:r>
              <a:rPr lang="ja-JP" altLang="en-US" sz="2400" dirty="0" err="1"/>
              <a:t>．</a:t>
            </a:r>
            <a:endParaRPr lang="ja-JP" altLang="en-US" sz="2400" dirty="0"/>
          </a:p>
          <a:p>
            <a:pPr marL="0" indent="0">
              <a:buNone/>
            </a:pPr>
            <a:endParaRPr lang="ja-JP" altLang="en-US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1229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Scratch</a:t>
            </a:r>
            <a:r>
              <a:rPr lang="ja-JP" altLang="en-US" sz="2400" dirty="0"/>
              <a:t>を用いて，ビジュアルに</a:t>
            </a:r>
            <a:r>
              <a:rPr lang="ja-JP" altLang="en-US" sz="2400" b="1" dirty="0">
                <a:solidFill>
                  <a:srgbClr val="C00000"/>
                </a:solidFill>
              </a:rPr>
              <a:t>プログラム</a:t>
            </a:r>
            <a:r>
              <a:rPr lang="ja-JP" altLang="en-US" sz="2400" dirty="0"/>
              <a:t>の製作を行うことができる．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23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6" y="2032951"/>
            <a:ext cx="8052529" cy="3554173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5069840" y="6266779"/>
            <a:ext cx="292048" cy="344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74147" y="6057087"/>
            <a:ext cx="3393802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その鍵は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プログラム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3316543" y="4178598"/>
            <a:ext cx="2216698" cy="981121"/>
          </a:xfrm>
          <a:prstGeom prst="wedgeRectCallout">
            <a:avLst>
              <a:gd name="adj1" fmla="val -25724"/>
              <a:gd name="adj2" fmla="val -865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四角形吹き出し 10"/>
          <p:cNvSpPr/>
          <p:nvPr/>
        </p:nvSpPr>
        <p:spPr>
          <a:xfrm>
            <a:off x="6853092" y="1965109"/>
            <a:ext cx="2019636" cy="897198"/>
          </a:xfrm>
          <a:prstGeom prst="wedgeRectCallout">
            <a:avLst>
              <a:gd name="adj1" fmla="val -11154"/>
              <a:gd name="adj2" fmla="val 1170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52482" y="2258276"/>
            <a:ext cx="191095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キャラクタ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16245" y="4438325"/>
            <a:ext cx="209588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プログラム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32943" y="4403910"/>
            <a:ext cx="3311057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プログラム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に書いた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手順通りに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キャラクタ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が動く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37684" y="6208313"/>
            <a:ext cx="357020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キャラクタ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を自在に操る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37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いまからの実習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indent="0">
              <a:buNone/>
            </a:pPr>
            <a:endParaRPr kumimoji="1" lang="ja-JP" altLang="en-US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24</a:t>
            </a:fld>
            <a:endParaRPr kumimoji="1" lang="ja-JP" altLang="en-US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8524" y="5615583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キャラクタを自在に操る</a:t>
            </a:r>
            <a:endParaRPr lang="en-US" altLang="ja-JP" sz="2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lang="ja-JP" altLang="en-US" sz="2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・ダンス</a:t>
            </a:r>
            <a:endParaRPr lang="en-US" altLang="ja-JP" sz="2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lang="ja-JP" altLang="en-US" sz="2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・ゲームの世界を作る</a:t>
            </a:r>
            <a:endParaRPr lang="en-US" altLang="ja-JP" sz="2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59" y="767830"/>
            <a:ext cx="7378423" cy="43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6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13" y="1989638"/>
            <a:ext cx="7790770" cy="3438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 ブロックを置く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950898" y="2364505"/>
            <a:ext cx="656296" cy="2968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607193" y="2546562"/>
            <a:ext cx="1563461" cy="28095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141436" y="1477525"/>
            <a:ext cx="1885950" cy="790575"/>
          </a:xfrm>
          <a:prstGeom prst="wedgeRectCallout">
            <a:avLst>
              <a:gd name="adj1" fmla="val -7825"/>
              <a:gd name="adj2" fmla="val 860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8835" y="1710201"/>
            <a:ext cx="153118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種類を選ぶ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3287123" y="1927523"/>
            <a:ext cx="2526572" cy="790575"/>
          </a:xfrm>
          <a:prstGeom prst="wedgeRectCallout">
            <a:avLst>
              <a:gd name="adj1" fmla="val -54138"/>
              <a:gd name="adj2" fmla="val 783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61621" y="2145691"/>
            <a:ext cx="2069797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を選ぶ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428252" y="3023976"/>
            <a:ext cx="1399685" cy="354527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474593" y="3737804"/>
            <a:ext cx="2339102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ドラッグして置く</a:t>
            </a:r>
          </a:p>
        </p:txBody>
      </p:sp>
    </p:spTree>
    <p:extLst>
      <p:ext uri="{BB962C8B-B14F-4D97-AF65-F5344CB8AC3E}">
        <p14:creationId xmlns:p14="http://schemas.microsoft.com/office/powerpoint/2010/main" val="2581633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34" y="1901841"/>
            <a:ext cx="7806707" cy="3445674"/>
          </a:xfrm>
          <a:prstGeom prst="rect">
            <a:avLst/>
          </a:prstGeom>
        </p:spPr>
      </p:pic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 ブロックを組み合わせる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53276" y="2523026"/>
            <a:ext cx="454478" cy="28087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307754" y="2523026"/>
            <a:ext cx="1604183" cy="28244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96290" y="1527114"/>
            <a:ext cx="1971302" cy="790575"/>
          </a:xfrm>
          <a:prstGeom prst="wedgeRectCallout">
            <a:avLst>
              <a:gd name="adj1" fmla="val -1569"/>
              <a:gd name="adj2" fmla="val 727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9151" y="1738195"/>
            <a:ext cx="153118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種類を選ぶ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3161048" y="1912683"/>
            <a:ext cx="2403672" cy="790575"/>
          </a:xfrm>
          <a:prstGeom prst="wedgeRectCallout">
            <a:avLst>
              <a:gd name="adj1" fmla="val -59649"/>
              <a:gd name="adj2" fmla="val 7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06382" y="2130610"/>
            <a:ext cx="2069797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を選ぶ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25618" y="3821749"/>
            <a:ext cx="2339102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ドラッグして合体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164399" y="2921186"/>
            <a:ext cx="1495076" cy="595618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7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47" y="1847464"/>
            <a:ext cx="7846208" cy="3463109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③ プログラムの起動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622C21-4408-40BD-9C6B-FA1232926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643029" y="2097005"/>
            <a:ext cx="440301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3336392" y="2034191"/>
            <a:ext cx="1885950" cy="918680"/>
          </a:xfrm>
          <a:prstGeom prst="wedgeRectCallout">
            <a:avLst>
              <a:gd name="adj1" fmla="val 68561"/>
              <a:gd name="adj2" fmla="val -266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44932" y="2126498"/>
            <a:ext cx="1800493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起動ボタンを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クリック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6971371" y="2254591"/>
            <a:ext cx="2172629" cy="790575"/>
          </a:xfrm>
          <a:prstGeom prst="wedgeRectCallout">
            <a:avLst>
              <a:gd name="adj1" fmla="val -22260"/>
              <a:gd name="adj2" fmla="val 816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57438" y="2306502"/>
            <a:ext cx="1800493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kumimoji="1"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動く！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740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44" y="1883144"/>
            <a:ext cx="7502298" cy="3311316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ブロックの削除（間違っても大丈夫！）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83481" y="3732352"/>
            <a:ext cx="272382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不要なブロック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は，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右クリックメニュー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で，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kumimoji="1"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ブロックを削除</a:t>
            </a:r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</a:t>
            </a:r>
            <a:endParaRPr kumimoji="1" lang="en-US" altLang="ja-JP" sz="2400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964291" y="3329252"/>
            <a:ext cx="819479" cy="2838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0864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6" y="2357438"/>
            <a:ext cx="8637443" cy="3383330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41396" y="34271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キャラクタの強制移動（間違っても大丈夫！）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29</a:t>
            </a:fld>
            <a:endParaRPr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7426531" y="3838217"/>
            <a:ext cx="1094942" cy="315541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173260" y="4307676"/>
            <a:ext cx="364715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がおかしな場所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に行ってしまったときは，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ドラッグして動かす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ことができる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390437" y="3667735"/>
            <a:ext cx="541793" cy="90882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1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845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コンピュータと人間の協働</a:t>
            </a:r>
            <a:r>
              <a:rPr lang="ja-JP" altLang="en-US" sz="2400" dirty="0"/>
              <a:t>は当たり前のこと．</a:t>
            </a:r>
            <a:r>
              <a:rPr lang="ja-JP" altLang="en-US" sz="2400" b="1" dirty="0"/>
              <a:t>コンピュータ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人間の知的能力を増幅できる</a:t>
            </a:r>
            <a:r>
              <a:rPr lang="ja-JP" altLang="en-US" sz="2400" dirty="0"/>
              <a:t>強力なマシン</a:t>
            </a:r>
            <a:endParaRPr lang="en-US" altLang="ja-JP" sz="2400" dirty="0"/>
          </a:p>
          <a:p>
            <a:r>
              <a:rPr lang="ja-JP" altLang="en-US" sz="2400" b="1" dirty="0"/>
              <a:t>コンピュータ</a:t>
            </a:r>
            <a:r>
              <a:rPr lang="ja-JP" altLang="en-US" sz="2400" dirty="0"/>
              <a:t>は</a:t>
            </a:r>
            <a:r>
              <a:rPr lang="ja-JP" altLang="en-US" sz="2400" b="1" dirty="0"/>
              <a:t>知的な能力</a:t>
            </a:r>
            <a:r>
              <a:rPr lang="ja-JP" altLang="en-US" sz="2400" dirty="0"/>
              <a:t>を持ち（人工知能），そして，</a:t>
            </a:r>
            <a:r>
              <a:rPr lang="ja-JP" altLang="en-US" sz="2400" b="1" dirty="0"/>
              <a:t>ネットワーク化</a:t>
            </a:r>
            <a:r>
              <a:rPr lang="ja-JP" altLang="en-US" sz="2400" dirty="0"/>
              <a:t>され，</a:t>
            </a:r>
            <a:r>
              <a:rPr lang="ja-JP" altLang="en-US" sz="2400" b="1" dirty="0"/>
              <a:t>生活や社会を変革できる能力</a:t>
            </a:r>
            <a:r>
              <a:rPr lang="ja-JP" altLang="en-US" sz="2400" dirty="0"/>
              <a:t>を持つ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b="1" dirty="0"/>
              <a:t>コンピュータ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/>
              <a:t>プログラム</a:t>
            </a:r>
            <a:r>
              <a:rPr kumimoji="1" lang="ja-JP" altLang="en-US" sz="2400" dirty="0"/>
              <a:t>によって</a:t>
            </a:r>
            <a:r>
              <a:rPr lang="ja-JP" altLang="en-US" sz="2400" dirty="0"/>
              <a:t>動作</a:t>
            </a:r>
            <a:endParaRPr lang="en-US" altLang="ja-JP" sz="2400" dirty="0"/>
          </a:p>
          <a:p>
            <a:r>
              <a:rPr lang="ja-JP" altLang="en-US" sz="2400" b="1" dirty="0"/>
              <a:t>プログラム</a:t>
            </a:r>
            <a:r>
              <a:rPr lang="ja-JP" altLang="en-US" sz="2400" dirty="0"/>
              <a:t>の作成は</a:t>
            </a:r>
            <a:r>
              <a:rPr lang="ja-JP" altLang="en-US" sz="2400" b="1" dirty="0"/>
              <a:t>創造的な活動</a:t>
            </a:r>
            <a:endParaRPr lang="en-US" altLang="ja-JP" sz="2400" b="1" dirty="0"/>
          </a:p>
          <a:p>
            <a:r>
              <a:rPr lang="ja-JP" altLang="en-US" sz="2400" b="1" dirty="0"/>
              <a:t>コンピュータの基礎を学ぶこと</a:t>
            </a:r>
            <a:r>
              <a:rPr lang="ja-JP" altLang="en-US" sz="2400" dirty="0"/>
              <a:t>は楽しく，</a:t>
            </a:r>
            <a:r>
              <a:rPr lang="ja-JP" altLang="en-US" sz="2400" b="1" dirty="0"/>
              <a:t>エキサイティング</a:t>
            </a:r>
            <a:endParaRPr lang="en-US" altLang="ja-JP" sz="2400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983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dirty="0"/>
              <a:t>資料：</a:t>
            </a:r>
            <a:r>
              <a:rPr lang="en-US" altLang="ja-JP" sz="2400" b="1" dirty="0"/>
              <a:t>31</a:t>
            </a:r>
            <a:r>
              <a:rPr lang="ja-JP" altLang="en-US" sz="2400" b="1" dirty="0"/>
              <a:t>～</a:t>
            </a:r>
            <a:r>
              <a:rPr lang="en-US" altLang="ja-JP" sz="2400" b="1" dirty="0"/>
              <a:t>34</a:t>
            </a:r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en-US" altLang="ja-JP" b="1" dirty="0"/>
              <a:t>Scratch</a:t>
            </a:r>
            <a:r>
              <a:rPr lang="ja-JP" altLang="en-US" b="1" dirty="0"/>
              <a:t>の開始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ブロック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ブロックの種類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sz="17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14486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2E2E1A7-C064-5663-F875-16F8182A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308" y="4226594"/>
            <a:ext cx="4952163" cy="213021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119" y="1029461"/>
            <a:ext cx="4952163" cy="3879057"/>
          </a:xfrm>
        </p:spPr>
        <p:txBody>
          <a:bodyPr>
            <a:normAutofit/>
          </a:bodyPr>
          <a:lstStyle/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>
                <a:solidFill>
                  <a:srgbClr val="C00000"/>
                </a:solidFill>
              </a:rPr>
              <a:t>Web</a:t>
            </a:r>
            <a:r>
              <a:rPr lang="ja-JP" altLang="en-US" b="1" dirty="0">
                <a:solidFill>
                  <a:srgbClr val="C00000"/>
                </a:solidFill>
              </a:rPr>
              <a:t>ブラウザ</a:t>
            </a:r>
            <a:r>
              <a:rPr lang="ja-JP" altLang="en-US" dirty="0"/>
              <a:t>を</a:t>
            </a:r>
            <a:r>
              <a:rPr lang="ja-JP" altLang="en-US" b="1" dirty="0"/>
              <a:t>起動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kumimoji="1" lang="en-US" altLang="ja-JP" dirty="0"/>
              <a:t>Web</a:t>
            </a:r>
            <a:r>
              <a:rPr kumimoji="1" lang="ja-JP" altLang="en-US" dirty="0"/>
              <a:t>ブラウザで，次</a:t>
            </a:r>
            <a:r>
              <a:rPr lang="ja-JP" altLang="en-US" dirty="0"/>
              <a:t>の</a:t>
            </a:r>
            <a:r>
              <a:rPr lang="en-US" altLang="ja-JP" dirty="0"/>
              <a:t>URL</a:t>
            </a:r>
            <a:r>
              <a:rPr lang="ja-JP" altLang="en-US" dirty="0"/>
              <a:t>を開く</a:t>
            </a: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b="1" dirty="0">
                <a:hlinkClick r:id="rId4"/>
              </a:rPr>
              <a:t>https://scratch.mit.edu/</a:t>
            </a:r>
            <a:endParaRPr lang="en-US" altLang="ja-JP" b="1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ja-JP" dirty="0"/>
              <a:t>3.</a:t>
            </a:r>
            <a:r>
              <a:rPr kumimoji="1" lang="ja-JP" altLang="en-US" dirty="0"/>
              <a:t>「</a:t>
            </a:r>
            <a:r>
              <a:rPr lang="ja-JP" altLang="en-US" b="1" dirty="0"/>
              <a:t>作る</a:t>
            </a:r>
            <a:r>
              <a:rPr kumimoji="1" lang="ja-JP" altLang="en-US" dirty="0"/>
              <a:t>」をクリック</a:t>
            </a:r>
            <a:endParaRPr kumimoji="1"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682" y="2873430"/>
            <a:ext cx="4221629" cy="58633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8112" y="563359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※</a:t>
            </a:r>
            <a:r>
              <a:rPr kumimoji="1" lang="ja-JP" altLang="en-US" sz="2400" dirty="0"/>
              <a:t>次ページに続く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414280" y="3054697"/>
            <a:ext cx="1586324" cy="3318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7" name="正方形/長方形 6"/>
          <p:cNvSpPr/>
          <p:nvPr/>
        </p:nvSpPr>
        <p:spPr>
          <a:xfrm>
            <a:off x="5197572" y="4243895"/>
            <a:ext cx="548689" cy="2848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387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4523194" y="78537"/>
            <a:ext cx="4576528" cy="65759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6.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ja-JP" altLang="en-US" sz="2400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動き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」をクリック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7.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</a:t>
            </a:r>
            <a:r>
              <a:rPr lang="ja-JP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し，</a:t>
            </a:r>
            <a:endParaRPr lang="en-US" altLang="ja-JP" sz="2400" dirty="0">
              <a:solidFill>
                <a:srgbClr val="000066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と合体</a:t>
            </a:r>
            <a:endParaRPr lang="en-US" altLang="ja-JP" sz="2400" dirty="0">
              <a:solidFill>
                <a:srgbClr val="000066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532" y="4157642"/>
            <a:ext cx="3714750" cy="19788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7" y="4331805"/>
            <a:ext cx="3243304" cy="172768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865" y="630093"/>
            <a:ext cx="2222069" cy="1752812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72306" y="98390"/>
            <a:ext cx="4010025" cy="59597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4.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ja-JP" altLang="en-US" sz="2400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イベント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」をクリック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5.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</a:t>
            </a:r>
            <a:r>
              <a:rPr lang="ja-JP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  <a:endParaRPr lang="en-US" altLang="ja-JP" sz="2400" b="1" u="sng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（左ボタンを押しながら移動し，左ボタンを離す）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06864" y="1202173"/>
            <a:ext cx="512539" cy="4032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2038516" y="5028330"/>
            <a:ext cx="1006250" cy="362634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501081" y="4793297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848" y="2982563"/>
            <a:ext cx="878681" cy="335756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>
            <a:off x="6156248" y="4571173"/>
            <a:ext cx="1295651" cy="71639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554224" y="4457199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87937" y="5582476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２つを合体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071" y="721539"/>
            <a:ext cx="2136192" cy="1685070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1127071" y="1910192"/>
            <a:ext cx="440301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8DAB86A-091E-4E3D-B2E8-EFD4B806C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61" y="2888874"/>
            <a:ext cx="1208190" cy="52313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6BE1D0B-D4B4-490D-B4A3-4074406BB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810" y="2888874"/>
            <a:ext cx="1208190" cy="523134"/>
          </a:xfrm>
          <a:prstGeom prst="rect">
            <a:avLst/>
          </a:prstGeom>
        </p:spPr>
      </p:pic>
      <p:sp>
        <p:nvSpPr>
          <p:cNvPr id="2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r>
              <a:rPr kumimoji="1" lang="en-US" altLang="ja-JP" dirty="0"/>
              <a:t>32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521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1" y="1400614"/>
            <a:ext cx="7858720" cy="4177393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057983" y="2301230"/>
            <a:ext cx="1965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イベント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12377" y="3862093"/>
            <a:ext cx="1965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動き</a:t>
            </a:r>
          </a:p>
        </p:txBody>
      </p:sp>
      <p:sp>
        <p:nvSpPr>
          <p:cNvPr id="3" name="楕円 2"/>
          <p:cNvSpPr/>
          <p:nvPr/>
        </p:nvSpPr>
        <p:spPr>
          <a:xfrm>
            <a:off x="1718997" y="3284317"/>
            <a:ext cx="1654865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0" y="2692749"/>
            <a:ext cx="196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組み合わせて合体</a:t>
            </a:r>
          </a:p>
        </p:txBody>
      </p:sp>
      <p:sp>
        <p:nvSpPr>
          <p:cNvPr id="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r>
              <a:rPr kumimoji="1" lang="en-US" altLang="ja-JP" dirty="0"/>
              <a:t>33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725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112" y="4022632"/>
            <a:ext cx="1809016" cy="1424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112" y="1216083"/>
            <a:ext cx="2555422" cy="2012395"/>
          </a:xfrm>
          <a:prstGeom prst="rect">
            <a:avLst/>
          </a:prstGeom>
        </p:spPr>
      </p:pic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07698" y="282114"/>
            <a:ext cx="5234490" cy="18673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8.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が，少し右に，動く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679604" y="1276191"/>
            <a:ext cx="333938" cy="380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83" y="274933"/>
            <a:ext cx="440954" cy="423863"/>
          </a:xfrm>
          <a:prstGeom prst="rect">
            <a:avLst/>
          </a:prstGeom>
        </p:spPr>
      </p:pic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168872" y="3550913"/>
            <a:ext cx="5658731" cy="18673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9.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ボタンを数回クリックしてみよう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55" y="3521732"/>
            <a:ext cx="440954" cy="423863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1536621" y="3942589"/>
            <a:ext cx="333938" cy="380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r>
              <a:rPr kumimoji="1" lang="en-US" altLang="ja-JP" dirty="0"/>
              <a:t>34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8925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のブロック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5" name="コンテンツ プレースホルダー 4"/>
          <p:cNvSpPr txBox="1">
            <a:spLocks/>
          </p:cNvSpPr>
          <p:nvPr/>
        </p:nvSpPr>
        <p:spPr>
          <a:xfrm>
            <a:off x="321845" y="1205497"/>
            <a:ext cx="8172450" cy="4121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を組み合わせて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キャラクタ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を動かす</a:t>
            </a:r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には，たくさんの種類がある</a:t>
            </a:r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96" y="1680735"/>
            <a:ext cx="2464681" cy="167753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264150" y="2642876"/>
            <a:ext cx="1800493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離れていると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うまく動かない</a:t>
            </a:r>
          </a:p>
        </p:txBody>
      </p:sp>
      <p:sp>
        <p:nvSpPr>
          <p:cNvPr id="8" name="楕円 7"/>
          <p:cNvSpPr/>
          <p:nvPr/>
        </p:nvSpPr>
        <p:spPr>
          <a:xfrm>
            <a:off x="1004005" y="2327502"/>
            <a:ext cx="668372" cy="3839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405" y="1680735"/>
            <a:ext cx="2274445" cy="16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35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の良さ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日本語対応</a:t>
            </a:r>
            <a:endParaRPr lang="en-US" altLang="ja-JP" dirty="0"/>
          </a:p>
          <a:p>
            <a:r>
              <a:rPr lang="ja-JP" altLang="en-US" dirty="0"/>
              <a:t>ビジュアルで，誰でも使いやすい</a:t>
            </a:r>
          </a:p>
          <a:p>
            <a:r>
              <a:rPr lang="ja-JP" altLang="en-US" dirty="0"/>
              <a:t>オンラインで動くので，インターネットがあれば，すぐに開始できる</a:t>
            </a:r>
            <a:endParaRPr lang="en-US" altLang="ja-JP" dirty="0"/>
          </a:p>
          <a:p>
            <a:r>
              <a:rPr lang="ja-JP" altLang="en-US" dirty="0"/>
              <a:t>ビジュアルなブロックを組み合わせることで，複雑なプログラミングも可能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プログラミングを学ぶための良い手段である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5400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1-5 Scratch</a:t>
            </a:r>
            <a:r>
              <a:rPr lang="ja-JP" altLang="en-US" dirty="0"/>
              <a:t>のキャラクタ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r>
              <a:rPr lang="en-US" altLang="ja-JP" dirty="0"/>
              <a:t>URL: https://www.kkaneko.jp/cc/cs/index.｜html</a:t>
            </a:r>
            <a:endParaRPr lang="ja-JP" altLang="en-US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2995CB86-0DB4-4E20-AD0C-F42939DA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96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50" y="642253"/>
            <a:ext cx="8753475" cy="5072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Scratch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38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85775" y="1658737"/>
            <a:ext cx="8172450" cy="4697614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solidFill>
                  <a:srgbClr val="C00000"/>
                </a:solidFill>
              </a:rPr>
              <a:t>キャラクタ</a:t>
            </a:r>
            <a:r>
              <a:rPr lang="ja-JP" altLang="en-US" sz="2400" dirty="0"/>
              <a:t>は自由に増やすことができる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>
                <a:solidFill>
                  <a:srgbClr val="C00000"/>
                </a:solidFill>
              </a:rPr>
              <a:t>キャラクタ</a:t>
            </a:r>
            <a:r>
              <a:rPr lang="ja-JP" altLang="en-US" sz="2400" b="1" dirty="0"/>
              <a:t>ごと</a:t>
            </a:r>
            <a:r>
              <a:rPr lang="ja-JP" altLang="en-US" sz="2400" dirty="0"/>
              <a:t>に，</a:t>
            </a:r>
            <a:r>
              <a:rPr lang="ja-JP" altLang="en-US" sz="2400" b="1" dirty="0"/>
              <a:t>プログラムを組み立てる</a:t>
            </a:r>
            <a:endParaRPr lang="en-US" altLang="ja-JP" sz="2400" b="1" dirty="0"/>
          </a:p>
          <a:p>
            <a:endParaRPr lang="en-US" altLang="ja-JP" sz="2400" dirty="0"/>
          </a:p>
          <a:p>
            <a:r>
              <a:rPr lang="ja-JP" altLang="en-US" sz="2400" dirty="0">
                <a:solidFill>
                  <a:srgbClr val="C00000"/>
                </a:solidFill>
              </a:rPr>
              <a:t>キャラクタ</a:t>
            </a:r>
            <a:r>
              <a:rPr lang="ja-JP" altLang="en-US" sz="2400" dirty="0"/>
              <a:t>を増やした直後は，</a:t>
            </a:r>
            <a:r>
              <a:rPr lang="ja-JP" altLang="en-US" sz="2400" b="1" dirty="0"/>
              <a:t>プログラムは空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8132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1" y="1160065"/>
            <a:ext cx="3971281" cy="37603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スプライト（キャラクタ画像）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42282" y="5624513"/>
            <a:ext cx="8753475" cy="705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C00000"/>
                </a:solidFill>
              </a:rPr>
              <a:t>スプライト</a:t>
            </a:r>
            <a:r>
              <a:rPr kumimoji="1" lang="ja-JP" altLang="en-US" sz="2400" dirty="0"/>
              <a:t>は，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キャラクタ</a:t>
            </a:r>
            <a:r>
              <a:rPr kumimoji="1" lang="ja-JP" altLang="en-US" sz="2400" dirty="0"/>
              <a:t>の画像データのこと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496084" y="4323041"/>
            <a:ext cx="846572" cy="5973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709" y="1655365"/>
            <a:ext cx="3989573" cy="280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1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コンピュータサイエンスで学ぶこと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無料ソフトウエア，無料データ，エコシステム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情報工学の世界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/>
              <a:t>Scratch</a:t>
            </a:r>
            <a:r>
              <a:rPr kumimoji="1" lang="ja-JP" altLang="en-US" sz="2400" dirty="0"/>
              <a:t>プログラミング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Scratch</a:t>
            </a:r>
            <a:r>
              <a:rPr lang="ja-JP" altLang="en-US" sz="2400" dirty="0"/>
              <a:t>のキャラクタ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/>
              <a:t>Scratch</a:t>
            </a:r>
            <a:r>
              <a:rPr kumimoji="1" lang="ja-JP" altLang="en-US" sz="2400" dirty="0"/>
              <a:t>のキャラクタの制御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dirty="0"/>
              <a:t>資料：</a:t>
            </a:r>
            <a:r>
              <a:rPr lang="en-US" altLang="ja-JP" sz="2400" b="1" dirty="0"/>
              <a:t>41</a:t>
            </a:r>
            <a:r>
              <a:rPr lang="ja-JP" altLang="en-US" sz="2400" b="1" dirty="0"/>
              <a:t>～</a:t>
            </a:r>
            <a:r>
              <a:rPr lang="en-US" altLang="ja-JP" sz="2400" b="1" dirty="0"/>
              <a:t>44</a:t>
            </a:r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キャラクタ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スプライト</a:t>
            </a: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81459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1757" y="644894"/>
            <a:ext cx="8201025" cy="43401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/>
              <a:t>1</a:t>
            </a:r>
            <a:r>
              <a:rPr lang="ja-JP" altLang="en-US" dirty="0" err="1"/>
              <a:t>．</a:t>
            </a:r>
            <a:r>
              <a:rPr lang="ja-JP" altLang="en-US" dirty="0"/>
              <a:t>「</a:t>
            </a:r>
            <a:r>
              <a:rPr lang="ja-JP" altLang="en-US" b="1" dirty="0"/>
              <a:t>スプライトを選ぶ</a:t>
            </a:r>
            <a:r>
              <a:rPr lang="ja-JP" altLang="en-US" dirty="0"/>
              <a:t>」をクリック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2</a:t>
            </a:r>
            <a:r>
              <a:rPr lang="ja-JP" altLang="en-US" dirty="0" err="1"/>
              <a:t>．</a:t>
            </a:r>
            <a:r>
              <a:rPr lang="ja-JP" altLang="en-US" dirty="0"/>
              <a:t>好きな</a:t>
            </a:r>
            <a:r>
              <a:rPr lang="ja-JP" altLang="en-US" b="1" dirty="0">
                <a:solidFill>
                  <a:srgbClr val="C00000"/>
                </a:solidFill>
              </a:rPr>
              <a:t>キャラクタ</a:t>
            </a:r>
            <a:r>
              <a:rPr lang="ja-JP" altLang="en-US" dirty="0"/>
              <a:t>を選ぶ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93" y="1426729"/>
            <a:ext cx="2537086" cy="2402321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3349871" y="3372783"/>
            <a:ext cx="476458" cy="4072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727" y="4780124"/>
            <a:ext cx="2224746" cy="15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14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838" y="1099233"/>
            <a:ext cx="1856864" cy="194653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0793" y="336191"/>
            <a:ext cx="8201025" cy="387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3</a:t>
            </a:r>
            <a:r>
              <a:rPr lang="ja-JP" altLang="en-US" dirty="0" err="1"/>
              <a:t>．</a:t>
            </a:r>
            <a:r>
              <a:rPr lang="ja-JP" altLang="en-US" dirty="0"/>
              <a:t>新しいキャラクタを選んでから．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4.</a:t>
            </a:r>
            <a:r>
              <a:rPr lang="ja-JP" altLang="en-US" dirty="0"/>
              <a:t>前と同じようにブロックを組み立てる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758458" y="1517946"/>
            <a:ext cx="361930" cy="4134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80" y="4092252"/>
            <a:ext cx="5544061" cy="17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12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90" y="2093013"/>
            <a:ext cx="4772025" cy="3774886"/>
          </a:xfrm>
          <a:prstGeom prst="rect">
            <a:avLst/>
          </a:prstGeom>
        </p:spPr>
      </p:pic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319856" y="429986"/>
            <a:ext cx="7420085" cy="11334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5.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ボタンをクリックするとキャラクタが動く．何度かクリックしてみよう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62" y="475422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252993" y="2185542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0932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1-6 Scratch</a:t>
            </a:r>
            <a:r>
              <a:rPr lang="ja-JP" altLang="en-US" dirty="0"/>
              <a:t>のキャラクタの</a:t>
            </a:r>
            <a:br>
              <a:rPr lang="en-US" altLang="ja-JP" dirty="0"/>
            </a:br>
            <a:r>
              <a:rPr lang="ja-JP" altLang="en-US" dirty="0"/>
              <a:t>制御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73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273" y="1737096"/>
            <a:ext cx="4546991" cy="359687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/>
              <a:t>①</a:t>
            </a:r>
            <a:r>
              <a:rPr lang="ja-JP" altLang="en-US" sz="2400" b="1" dirty="0">
                <a:solidFill>
                  <a:srgbClr val="C00000"/>
                </a:solidFill>
              </a:rPr>
              <a:t>繰り返し</a:t>
            </a:r>
            <a:endParaRPr kumimoji="1" lang="ja-JP" altLang="en-US" sz="2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1678859" y="4291498"/>
            <a:ext cx="598330" cy="44083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1" name="正方形/長方形 20"/>
          <p:cNvSpPr/>
          <p:nvPr/>
        </p:nvSpPr>
        <p:spPr>
          <a:xfrm>
            <a:off x="2287423" y="4116277"/>
            <a:ext cx="1188326" cy="6662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9637" y="4802937"/>
            <a:ext cx="14542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ずっと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3485985" y="3801601"/>
            <a:ext cx="1372250" cy="449834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895997" y="4064274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52705" y="4991914"/>
            <a:ext cx="3339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kumimoji="1" lang="ja-JP" altLang="en-US" sz="2100" dirty="0"/>
              <a:t>キャラクタが自動で</a:t>
            </a:r>
            <a:endParaRPr kumimoji="1" lang="en-US" altLang="ja-JP" sz="2100" dirty="0"/>
          </a:p>
          <a:p>
            <a:pPr lvl="1"/>
            <a:r>
              <a:rPr kumimoji="1" lang="ja-JP" altLang="en-US" sz="2100" b="1" u="sng" dirty="0">
                <a:solidFill>
                  <a:srgbClr val="FF0000"/>
                </a:solidFill>
              </a:rPr>
              <a:t>動き続ける</a:t>
            </a:r>
            <a:r>
              <a:rPr kumimoji="1" lang="ja-JP" altLang="en-US" sz="2100" dirty="0"/>
              <a:t>ようになる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9350" y="4251435"/>
            <a:ext cx="11849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制御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74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347" y="1806646"/>
            <a:ext cx="4257675" cy="31932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/>
              <a:t>②</a:t>
            </a:r>
            <a:r>
              <a:rPr lang="ja-JP" altLang="en-US" sz="2400" b="1" dirty="0">
                <a:solidFill>
                  <a:srgbClr val="C00000"/>
                </a:solidFill>
              </a:rPr>
              <a:t>もし・・・たら，・・・する</a:t>
            </a:r>
            <a:endParaRPr kumimoji="1" lang="ja-JP" altLang="en-US" sz="2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2208467" y="2150249"/>
            <a:ext cx="560746" cy="3294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1" name="正方形/長方形 20"/>
          <p:cNvSpPr/>
          <p:nvPr/>
        </p:nvSpPr>
        <p:spPr>
          <a:xfrm>
            <a:off x="2650899" y="2775119"/>
            <a:ext cx="1484471" cy="4590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52251" y="2107220"/>
            <a:ext cx="11849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動き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4010185" y="2980433"/>
            <a:ext cx="1023257" cy="386443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050410" y="3770806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32900" y="3896498"/>
            <a:ext cx="3070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kumimoji="1" lang="ja-JP" altLang="en-US" sz="2100" dirty="0"/>
              <a:t>端に着いたら</a:t>
            </a:r>
            <a:endParaRPr kumimoji="1" lang="en-US" altLang="ja-JP" sz="2100" dirty="0"/>
          </a:p>
          <a:p>
            <a:pPr lvl="1"/>
            <a:r>
              <a:rPr lang="ja-JP" altLang="en-US" sz="2100" dirty="0"/>
              <a:t>跳ね返るようになる</a:t>
            </a:r>
            <a:endParaRPr kumimoji="1" lang="ja-JP" altLang="en-US" sz="21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101534" y="2738624"/>
            <a:ext cx="24354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もし端に着いたら，</a:t>
            </a:r>
            <a:r>
              <a:rPr kumimoji="1" lang="ja-JP" altLang="en-US" sz="2100" dirty="0">
                <a:solidFill>
                  <a:srgbClr val="FF0000"/>
                </a:solidFill>
              </a:rPr>
              <a:t>跳ね返る</a:t>
            </a:r>
          </a:p>
        </p:txBody>
      </p:sp>
    </p:spTree>
    <p:extLst>
      <p:ext uri="{BB962C8B-B14F-4D97-AF65-F5344CB8AC3E}">
        <p14:creationId xmlns:p14="http://schemas.microsoft.com/office/powerpoint/2010/main" val="1147990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39" y="1757596"/>
            <a:ext cx="4462110" cy="33445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/>
              <a:t>③</a:t>
            </a:r>
            <a:r>
              <a:rPr lang="ja-JP" altLang="en-US" sz="2400" dirty="0">
                <a:solidFill>
                  <a:srgbClr val="C00000"/>
                </a:solidFill>
              </a:rPr>
              <a:t>強制中断</a:t>
            </a:r>
            <a:endParaRPr kumimoji="1" lang="ja-JP" altLang="en-US" sz="2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17" name="四角形吹き出し 16"/>
          <p:cNvSpPr/>
          <p:nvPr/>
        </p:nvSpPr>
        <p:spPr>
          <a:xfrm>
            <a:off x="726037" y="2643359"/>
            <a:ext cx="1885950" cy="790575"/>
          </a:xfrm>
          <a:prstGeom prst="wedgeRectCallout">
            <a:avLst>
              <a:gd name="adj1" fmla="val 89918"/>
              <a:gd name="adj2" fmla="val -934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8" name="正方形/長方形 17"/>
          <p:cNvSpPr/>
          <p:nvPr/>
        </p:nvSpPr>
        <p:spPr>
          <a:xfrm>
            <a:off x="3414635" y="1992947"/>
            <a:ext cx="394562" cy="33350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1849" y="2727878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/>
              <a:t>強制中断用の</a:t>
            </a:r>
            <a:endParaRPr kumimoji="1" lang="en-US" altLang="ja-JP" sz="2100" dirty="0"/>
          </a:p>
          <a:p>
            <a:r>
              <a:rPr lang="ja-JP" altLang="en-US" sz="2100" dirty="0"/>
              <a:t>ボタン</a:t>
            </a:r>
            <a:endParaRPr kumimoji="1" lang="ja-JP" altLang="en-US" sz="2100" dirty="0"/>
          </a:p>
        </p:txBody>
      </p:sp>
    </p:spTree>
    <p:extLst>
      <p:ext uri="{BB962C8B-B14F-4D97-AF65-F5344CB8AC3E}">
        <p14:creationId xmlns:p14="http://schemas.microsoft.com/office/powerpoint/2010/main" val="4003901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dirty="0"/>
              <a:t>資料：</a:t>
            </a:r>
            <a:r>
              <a:rPr lang="en-US" altLang="ja-JP" sz="2400" b="1" dirty="0"/>
              <a:t>49</a:t>
            </a:r>
            <a:r>
              <a:rPr lang="ja-JP" altLang="en-US" sz="2400" b="1" dirty="0"/>
              <a:t>～</a:t>
            </a:r>
            <a:r>
              <a:rPr lang="en-US" altLang="ja-JP" sz="2400" b="1" dirty="0"/>
              <a:t>53</a:t>
            </a:r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キャラクタの制御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48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9569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１． 新しいキャラクタが選ばれていることを確認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２． 「制御」を選び をドラッグ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5" y="4246865"/>
            <a:ext cx="3149055" cy="17977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639" y="1415990"/>
            <a:ext cx="2258921" cy="172741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85888" y="6388608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次ページに続く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200946" y="2137312"/>
            <a:ext cx="633306" cy="5695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00322" y="5676245"/>
            <a:ext cx="420895" cy="2787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055" y="3541707"/>
            <a:ext cx="1063864" cy="59713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1283228" y="4917853"/>
            <a:ext cx="764678" cy="5464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11717" y="5535545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9648" y="5329996"/>
            <a:ext cx="6463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合体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2013742" y="5257701"/>
            <a:ext cx="1054632" cy="159761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169" y="4261013"/>
            <a:ext cx="2681803" cy="2536052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07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1-1 </a:t>
            </a:r>
            <a:r>
              <a:rPr lang="ja-JP" altLang="en-US" dirty="0"/>
              <a:t>コンピューターサイエンスで学ぶこと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4417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8" y="1606629"/>
            <a:ext cx="4510315" cy="250832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7147" y="1168145"/>
            <a:ext cx="8201025" cy="387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3.</a:t>
            </a:r>
            <a:r>
              <a:rPr lang="ja-JP" altLang="en-US" dirty="0"/>
              <a:t>「</a:t>
            </a:r>
            <a:r>
              <a:rPr lang="ja-JP" altLang="en-US" b="1" dirty="0"/>
              <a:t>動き</a:t>
            </a:r>
            <a:r>
              <a:rPr lang="ja-JP" altLang="en-US" dirty="0"/>
              <a:t>」を選び をドラッグ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93347" y="2007322"/>
            <a:ext cx="501311" cy="36848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4" name="正方形/長方形 13"/>
          <p:cNvSpPr/>
          <p:nvPr/>
        </p:nvSpPr>
        <p:spPr>
          <a:xfrm>
            <a:off x="734219" y="3482608"/>
            <a:ext cx="1373813" cy="4063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19504" y="36822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00525" y="36505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合体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2108031" y="3314343"/>
            <a:ext cx="1122938" cy="33621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889" y="1123734"/>
            <a:ext cx="1976938" cy="4626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401" y="1586422"/>
            <a:ext cx="3837386" cy="38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8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241" y="2038698"/>
            <a:ext cx="4335066" cy="34381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194617" y="406061"/>
            <a:ext cx="8392985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4.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動く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止まる</a:t>
            </a:r>
            <a:endParaRPr lang="en-US" altLang="ja-JP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48" y="457036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237649" y="2277733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16403" y="2277733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626" y="1182651"/>
            <a:ext cx="401398" cy="3808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66204" y="6350858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次ページに続く</a:t>
            </a:r>
          </a:p>
        </p:txBody>
      </p:sp>
    </p:spTree>
    <p:extLst>
      <p:ext uri="{BB962C8B-B14F-4D97-AF65-F5344CB8AC3E}">
        <p14:creationId xmlns:p14="http://schemas.microsoft.com/office/powerpoint/2010/main" val="2314186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39917" y="233063"/>
            <a:ext cx="8669191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５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ボタンをクリックして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止めてから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en-US" altLang="ja-JP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15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度回す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加える．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b="1" u="sng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動き始める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ときに，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ななめに傾く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ようになる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3740552" y="3787904"/>
            <a:ext cx="435428" cy="805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30" y="331961"/>
            <a:ext cx="401398" cy="38081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4" y="2473100"/>
            <a:ext cx="3432196" cy="33014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311" y="2764987"/>
            <a:ext cx="4628797" cy="2557802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>
            <a:off x="5831059" y="3723712"/>
            <a:ext cx="1480007" cy="9763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4820071" y="3514986"/>
            <a:ext cx="1056417" cy="4110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0115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898" y="1995252"/>
            <a:ext cx="3890099" cy="349931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09757" y="246173"/>
            <a:ext cx="8649017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6.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動く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止まる</a:t>
            </a:r>
            <a:endParaRPr lang="en-US" altLang="ja-JP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16" y="304896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019885" y="2163982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398639" y="2163982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94" y="977318"/>
            <a:ext cx="401398" cy="3808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142309" y="3283646"/>
            <a:ext cx="264687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動き始めの瞬間に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１５度傾く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147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繰り返しの例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54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04" y="959722"/>
            <a:ext cx="4989094" cy="496929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127916" y="3038957"/>
            <a:ext cx="2608406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kumimoji="1" lang="ja-JP" altLang="en-US" sz="2700" dirty="0">
                <a:latin typeface="Arial" panose="020B0604020202020204" pitchFamily="34" charset="0"/>
                <a:ea typeface="メイリオ" panose="020B0604030504040204" pitchFamily="50" charset="-128"/>
              </a:rPr>
              <a:t>強制中断する</a:t>
            </a:r>
            <a:endParaRPr kumimoji="1" lang="en-US" altLang="ja-JP" sz="27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700" dirty="0" err="1">
                <a:latin typeface="Arial" panose="020B0604020202020204" pitchFamily="34" charset="0"/>
                <a:ea typeface="メイリオ" panose="020B0604030504040204" pitchFamily="50" charset="-128"/>
              </a:rPr>
              <a:t>まで</a:t>
            </a:r>
            <a:r>
              <a:rPr kumimoji="1" lang="ja-JP" altLang="en-US" sz="2700" dirty="0">
                <a:latin typeface="Arial" panose="020B0604020202020204" pitchFamily="34" charset="0"/>
                <a:ea typeface="メイリオ" panose="020B0604030504040204" pitchFamily="50" charset="-128"/>
              </a:rPr>
              <a:t>動き続ける</a:t>
            </a:r>
          </a:p>
        </p:txBody>
      </p:sp>
    </p:spTree>
    <p:extLst>
      <p:ext uri="{BB962C8B-B14F-4D97-AF65-F5344CB8AC3E}">
        <p14:creationId xmlns:p14="http://schemas.microsoft.com/office/powerpoint/2010/main" val="1542643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1-7 Scratch</a:t>
            </a:r>
            <a:r>
              <a:rPr lang="ja-JP" altLang="en-US" dirty="0"/>
              <a:t>での</a:t>
            </a:r>
            <a:br>
              <a:rPr lang="en-US" altLang="ja-JP" dirty="0"/>
            </a:br>
            <a:r>
              <a:rPr lang="ja-JP" altLang="en-US" dirty="0"/>
              <a:t>自由制作の例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55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687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830" y="1768078"/>
            <a:ext cx="2532342" cy="21196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スクラッチ（</a:t>
            </a:r>
            <a:r>
              <a:rPr kumimoji="1" lang="en-US" altLang="ja-JP" dirty="0"/>
              <a:t>Scratch</a:t>
            </a:r>
            <a:r>
              <a:rPr kumimoji="1" lang="ja-JP" altLang="en-US" dirty="0"/>
              <a:t>）での</a:t>
            </a:r>
            <a:r>
              <a:rPr lang="ja-JP" altLang="en-US" dirty="0"/>
              <a:t>キャラクタの操作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キャラクタ</a:t>
            </a:r>
            <a:r>
              <a:rPr kumimoji="1" lang="ja-JP" altLang="en-US" dirty="0"/>
              <a:t>の削除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b="1" dirty="0"/>
              <a:t>キャラクタ</a:t>
            </a:r>
            <a:r>
              <a:rPr kumimoji="1" lang="ja-JP" altLang="en-US" dirty="0"/>
              <a:t>の</a:t>
            </a:r>
            <a:r>
              <a:rPr kumimoji="1" lang="ja-JP" altLang="en-US" b="1" dirty="0"/>
              <a:t>強制移動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440299" y="2171700"/>
            <a:ext cx="431739" cy="5500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63243" y="2254946"/>
            <a:ext cx="3262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削除したいキャラクタ</a:t>
            </a:r>
            <a:endParaRPr lang="en-US" altLang="ja-JP" sz="2400" dirty="0"/>
          </a:p>
          <a:p>
            <a:r>
              <a:rPr lang="ja-JP" altLang="en-US" sz="2400" dirty="0"/>
              <a:t>の「</a:t>
            </a:r>
            <a:r>
              <a:rPr lang="en-US" altLang="ja-JP" sz="2400" dirty="0"/>
              <a:t>x</a:t>
            </a:r>
            <a:r>
              <a:rPr lang="ja-JP" altLang="en-US" sz="2400" dirty="0"/>
              <a:t>」で</a:t>
            </a:r>
            <a:endParaRPr kumimoji="1" lang="en-US" altLang="ja-JP" sz="2400" dirty="0"/>
          </a:p>
          <a:p>
            <a:r>
              <a:rPr lang="ja-JP" altLang="en-US" sz="2400" dirty="0"/>
              <a:t>「</a:t>
            </a:r>
            <a:r>
              <a:rPr lang="ja-JP" altLang="en-US" sz="2400" b="1" dirty="0"/>
              <a:t>削除</a:t>
            </a:r>
            <a:r>
              <a:rPr lang="ja-JP" altLang="en-US" sz="2400" dirty="0"/>
              <a:t>」</a:t>
            </a:r>
            <a:endParaRPr kumimoji="1" lang="ja-JP" altLang="en-US" sz="2400" dirty="0"/>
          </a:p>
        </p:txBody>
      </p:sp>
      <p:sp>
        <p:nvSpPr>
          <p:cNvPr id="11" name="右矢印 10"/>
          <p:cNvSpPr/>
          <p:nvPr/>
        </p:nvSpPr>
        <p:spPr>
          <a:xfrm>
            <a:off x="2641859" y="5233143"/>
            <a:ext cx="324839" cy="548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27434" y="4786691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マウスで</a:t>
            </a:r>
            <a:r>
              <a:rPr kumimoji="1" lang="ja-JP" altLang="en-US" sz="2400" b="1" dirty="0"/>
              <a:t>ドラッグ</a:t>
            </a:r>
            <a:endParaRPr kumimoji="1" lang="en-US" altLang="ja-JP" sz="2400" b="1" dirty="0"/>
          </a:p>
          <a:p>
            <a:r>
              <a:rPr lang="ja-JP" altLang="en-US" sz="2400"/>
              <a:t>（</a:t>
            </a:r>
            <a:r>
              <a:rPr lang="ja-JP" altLang="en-US" sz="2400" b="1" dirty="0"/>
              <a:t>左</a:t>
            </a:r>
            <a:r>
              <a:rPr lang="ja-JP" altLang="en-US" sz="2400" b="1"/>
              <a:t>ボタン</a:t>
            </a:r>
            <a:r>
              <a:rPr lang="ja-JP" altLang="en-US" sz="2400" b="1" dirty="0"/>
              <a:t>を押しながら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r>
              <a:rPr kumimoji="1" lang="en-US" altLang="ja-JP" sz="2400" dirty="0"/>
              <a:t>※</a:t>
            </a:r>
            <a:r>
              <a:rPr kumimoji="1" lang="ja-JP" altLang="en-US" sz="2400" dirty="0"/>
              <a:t>プログラム実行中でも</a:t>
            </a:r>
            <a:endParaRPr kumimoji="1" lang="en-US" altLang="ja-JP" sz="2400" dirty="0"/>
          </a:p>
          <a:p>
            <a:r>
              <a:rPr lang="en-US" altLang="ja-JP" sz="2400" dirty="0"/>
              <a:t>OK</a:t>
            </a:r>
            <a:endParaRPr kumimoji="1" lang="ja-JP" altLang="en-US" sz="24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92" y="4781455"/>
            <a:ext cx="1956137" cy="149252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129" y="4750339"/>
            <a:ext cx="1996919" cy="1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8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857" y="313681"/>
            <a:ext cx="8753475" cy="50720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作ってみよう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57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50" y="1483896"/>
            <a:ext cx="4502093" cy="451685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171347" y="3214008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各自で工夫</a:t>
            </a:r>
            <a:endParaRPr kumimoji="1" lang="en-US" altLang="ja-JP" b="1" dirty="0"/>
          </a:p>
          <a:p>
            <a:r>
              <a:rPr lang="ja-JP" altLang="en-US" b="1" dirty="0"/>
              <a:t>・いろいろな動き</a:t>
            </a:r>
            <a:endParaRPr lang="en-US" altLang="ja-JP" b="1" dirty="0"/>
          </a:p>
          <a:p>
            <a:r>
              <a:rPr kumimoji="1" lang="ja-JP" altLang="en-US" b="1" dirty="0"/>
              <a:t>・複数のキャラクタを同時に動かす</a:t>
            </a:r>
          </a:p>
        </p:txBody>
      </p:sp>
    </p:spTree>
    <p:extLst>
      <p:ext uri="{BB962C8B-B14F-4D97-AF65-F5344CB8AC3E}">
        <p14:creationId xmlns:p14="http://schemas.microsoft.com/office/powerpoint/2010/main" val="633985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23" y="2484717"/>
            <a:ext cx="3087837" cy="195179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7315" y="471083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たくさんの種類の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738622" y="3507290"/>
            <a:ext cx="1080980" cy="27131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5032667" y="4436511"/>
            <a:ext cx="2504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同じ形のブロックは合体できる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052651" y="299249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</a:rPr>
              <a:t>六角形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r>
              <a:rPr lang="ja-JP" altLang="en-US" sz="2000" b="1" dirty="0">
                <a:solidFill>
                  <a:srgbClr val="FF0000"/>
                </a:solidFill>
              </a:rPr>
              <a:t>ブロック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66490" y="292654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</a:rPr>
              <a:t>六角形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r>
              <a:rPr lang="ja-JP" altLang="en-US" sz="2000" b="1" dirty="0">
                <a:solidFill>
                  <a:srgbClr val="FF0000"/>
                </a:solidFill>
              </a:rPr>
              <a:t>の穴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24" y="1743251"/>
            <a:ext cx="1069700" cy="282401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281" y="1729267"/>
            <a:ext cx="1040752" cy="2283235"/>
          </a:xfrm>
          <a:prstGeom prst="rect">
            <a:avLst/>
          </a:prstGeom>
        </p:spPr>
      </p:pic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4758155" y="3301015"/>
            <a:ext cx="1026455" cy="2573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/>
          </a:p>
        </p:txBody>
      </p:sp>
    </p:spTree>
    <p:extLst>
      <p:ext uri="{BB962C8B-B14F-4D97-AF65-F5344CB8AC3E}">
        <p14:creationId xmlns:p14="http://schemas.microsoft.com/office/powerpoint/2010/main" val="37983796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① インターネット上には多くの</a:t>
            </a:r>
            <a:r>
              <a:rPr lang="ja-JP" altLang="en-US" sz="2400" b="1" dirty="0"/>
              <a:t>無料ソフトウェア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無料データ</a:t>
            </a:r>
            <a:r>
              <a:rPr lang="ja-JP" altLang="en-US" sz="2400" dirty="0"/>
              <a:t>が存在． 利用の前に</a:t>
            </a:r>
            <a:r>
              <a:rPr lang="ja-JP" altLang="en-US" sz="2400" b="1" dirty="0"/>
              <a:t>作者が定める利用条件を確認</a:t>
            </a:r>
            <a:r>
              <a:rPr lang="ja-JP" altLang="en-US" sz="2400" dirty="0"/>
              <a:t>し，</a:t>
            </a:r>
            <a:r>
              <a:rPr lang="ja-JP" altLang="en-US" sz="2400" b="1" dirty="0"/>
              <a:t>著作権を尊重</a:t>
            </a:r>
            <a:r>
              <a:rPr lang="ja-JP" altLang="en-US" sz="2400" dirty="0"/>
              <a:t>することが重要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②</a:t>
            </a:r>
            <a:r>
              <a:rPr lang="ja-JP" altLang="en-US" sz="2400" b="1" dirty="0"/>
              <a:t>コンピュータ</a:t>
            </a:r>
            <a:r>
              <a:rPr lang="ja-JP" altLang="en-US" sz="2400" dirty="0"/>
              <a:t>と</a:t>
            </a:r>
            <a:r>
              <a:rPr lang="ja-JP" altLang="en-US" sz="2400" b="1" dirty="0"/>
              <a:t>プログラム</a:t>
            </a:r>
            <a:r>
              <a:rPr lang="ja-JP" altLang="en-US" sz="2400" dirty="0"/>
              <a:t>は，</a:t>
            </a:r>
            <a:r>
              <a:rPr lang="ja-JP" altLang="en-US" sz="2400" b="1" i="1" dirty="0"/>
              <a:t>人間の知的能力の増幅</a:t>
            </a:r>
            <a:r>
              <a:rPr lang="ja-JP" altLang="en-US" sz="2400" dirty="0"/>
              <a:t>を可能とする．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③</a:t>
            </a:r>
            <a:r>
              <a:rPr lang="ja-JP" altLang="en-US" sz="2400" b="1" dirty="0"/>
              <a:t>プログラミングの学習</a:t>
            </a:r>
            <a:r>
              <a:rPr lang="ja-JP" altLang="en-US" sz="2400" dirty="0"/>
              <a:t>は，現代社会で役立つスキルの一つであり，</a:t>
            </a:r>
            <a:r>
              <a:rPr lang="ja-JP" altLang="en-US" sz="2400" b="1" dirty="0"/>
              <a:t>将来の進路</a:t>
            </a:r>
            <a:r>
              <a:rPr lang="ja-JP" altLang="en-US" sz="2400" dirty="0"/>
              <a:t>にもつながり，</a:t>
            </a:r>
            <a:r>
              <a:rPr lang="ja-JP" altLang="en-US" sz="2400" b="1" dirty="0"/>
              <a:t>将来の自分の成長</a:t>
            </a:r>
            <a:r>
              <a:rPr lang="ja-JP" altLang="en-US" sz="2400" dirty="0"/>
              <a:t>にもつながり，</a:t>
            </a:r>
            <a:r>
              <a:rPr lang="ja-JP" altLang="en-US" sz="2400" b="1" dirty="0"/>
              <a:t>クリエイティブな思考力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自由な発想力</a:t>
            </a:r>
            <a:r>
              <a:rPr lang="ja-JP" altLang="en-US" sz="2400" dirty="0"/>
              <a:t>を</a:t>
            </a:r>
            <a:r>
              <a:rPr lang="ja-JP" altLang="en-US" sz="2400" b="1" dirty="0"/>
              <a:t>育成</a:t>
            </a:r>
            <a:r>
              <a:rPr lang="ja-JP" altLang="en-US" sz="2400" dirty="0"/>
              <a:t>することにもつながる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④</a:t>
            </a:r>
            <a:r>
              <a:rPr lang="en-US" altLang="ja-JP" sz="2400" b="1" dirty="0"/>
              <a:t>Scratch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プログラミング初心者</a:t>
            </a:r>
            <a:r>
              <a:rPr lang="ja-JP" altLang="en-US" sz="2400" dirty="0"/>
              <a:t>にとって理想的なツール．</a:t>
            </a:r>
            <a:r>
              <a:rPr lang="ja-JP" altLang="en-US" sz="2400" b="1" dirty="0"/>
              <a:t>キャラクタ</a:t>
            </a:r>
            <a:r>
              <a:rPr lang="ja-JP" altLang="en-US" sz="2400" dirty="0"/>
              <a:t>を自由に操り，</a:t>
            </a:r>
            <a:r>
              <a:rPr lang="ja-JP" altLang="en-US" sz="2400" b="1" dirty="0"/>
              <a:t>ブロックを選んで組み合わせ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自分だけのプログラムを作成</a:t>
            </a:r>
            <a:r>
              <a:rPr lang="ja-JP" altLang="en-US" sz="2400" dirty="0"/>
              <a:t>できる</a:t>
            </a:r>
          </a:p>
          <a:p>
            <a:pPr>
              <a:spcBef>
                <a:spcPts val="1200"/>
              </a:spcBef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51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ja-JP" altLang="en-US" sz="2400" dirty="0"/>
              <a:t>①</a:t>
            </a:r>
            <a:r>
              <a:rPr lang="ja-JP" altLang="en-US" sz="2400" b="1" dirty="0"/>
              <a:t>コンピュータで何ができないか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コンピュータ</a:t>
            </a:r>
            <a:r>
              <a:rPr lang="ja-JP" altLang="en-US" sz="2400" dirty="0"/>
              <a:t>の計算は，</a:t>
            </a:r>
            <a:r>
              <a:rPr lang="ja-JP" altLang="en-US" sz="2400" b="1" u="sng" dirty="0"/>
              <a:t>誤差を含む可能性</a:t>
            </a:r>
            <a:r>
              <a:rPr lang="ja-JP" altLang="en-US" sz="2400" dirty="0"/>
              <a:t>あり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コンピュータ</a:t>
            </a:r>
            <a:r>
              <a:rPr lang="ja-JP" altLang="en-US" sz="2400" dirty="0"/>
              <a:t>は自分の</a:t>
            </a:r>
            <a:r>
              <a:rPr lang="ja-JP" altLang="en-US" sz="2400" b="1" u="sng" dirty="0"/>
              <a:t>結果の誤り（バグ）を完全に発見</a:t>
            </a:r>
            <a:r>
              <a:rPr lang="ja-JP" altLang="en-US" sz="2400" dirty="0"/>
              <a:t>できない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endParaRPr lang="ja-JP" altLang="en-US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② プログラミングの基礎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プログラミング</a:t>
            </a:r>
            <a:r>
              <a:rPr lang="ja-JP" altLang="en-US" sz="2400" dirty="0"/>
              <a:t>は，</a:t>
            </a:r>
            <a:r>
              <a:rPr lang="ja-JP" altLang="en-US" sz="2400" b="1" u="sng" dirty="0"/>
              <a:t>コンピュータに動作を指示する</a:t>
            </a:r>
            <a:r>
              <a:rPr lang="ja-JP" altLang="en-US" sz="2400" dirty="0"/>
              <a:t>ための方法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プログラミング言語</a:t>
            </a:r>
            <a:r>
              <a:rPr lang="ja-JP" altLang="en-US" sz="2400" dirty="0"/>
              <a:t>を使用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パソコンはスマートフォンの</a:t>
            </a:r>
            <a:r>
              <a:rPr lang="ja-JP" altLang="en-US" sz="2400" b="1" dirty="0"/>
              <a:t>アプリ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プログラム</a:t>
            </a:r>
            <a:r>
              <a:rPr lang="ja-JP" altLang="en-US" sz="2400" dirty="0"/>
              <a:t>で動いている</a:t>
            </a:r>
          </a:p>
          <a:p>
            <a:pPr marL="0" indent="0">
              <a:spcBef>
                <a:spcPts val="1200"/>
              </a:spcBef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88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③ 情報化社会，人工知能化社会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情報の収集・処理・共有が容易に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u="sng" dirty="0"/>
              <a:t>情報が価値を持つ</a:t>
            </a:r>
            <a:r>
              <a:rPr lang="ja-JP" altLang="en-US" sz="2400" dirty="0"/>
              <a:t>ように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u="sng" dirty="0"/>
              <a:t>人工知能は身近に普及</a:t>
            </a:r>
            <a:r>
              <a:rPr lang="ja-JP" altLang="en-US" sz="2400" dirty="0"/>
              <a:t>し，</a:t>
            </a:r>
            <a:r>
              <a:rPr lang="ja-JP" altLang="en-US" sz="2400" b="1" u="sng" dirty="0"/>
              <a:t>社会が大きく変化</a:t>
            </a:r>
            <a:r>
              <a:rPr lang="ja-JP" altLang="en-US" sz="2400" dirty="0"/>
              <a:t>しつつある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endParaRPr lang="ja-JP" altLang="en-US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④ データベースシステム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データベースシステム</a:t>
            </a:r>
            <a:r>
              <a:rPr lang="ja-JP" altLang="en-US" sz="2400" dirty="0"/>
              <a:t>は，</a:t>
            </a:r>
            <a:r>
              <a:rPr lang="ja-JP" altLang="en-US" sz="2400" b="1" u="sng" dirty="0"/>
              <a:t>大量のデータを管理</a:t>
            </a:r>
            <a:r>
              <a:rPr lang="ja-JP" altLang="en-US" sz="2400" dirty="0"/>
              <a:t>するためのシステム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データの蓄積，処理，共有</a:t>
            </a:r>
            <a:r>
              <a:rPr lang="ja-JP" altLang="en-US" sz="2400" dirty="0"/>
              <a:t>が</a:t>
            </a:r>
            <a:r>
              <a:rPr lang="ja-JP" altLang="en-US" sz="2400" b="1" dirty="0"/>
              <a:t>簡単</a:t>
            </a:r>
            <a:r>
              <a:rPr lang="ja-JP" altLang="en-US" sz="2400" dirty="0"/>
              <a:t>にできるようになった</a:t>
            </a:r>
          </a:p>
          <a:p>
            <a:pPr marL="0" indent="0">
              <a:spcBef>
                <a:spcPts val="1200"/>
              </a:spcBef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0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⑤ データの取り扱い，種々のデータ処理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データを整理</a:t>
            </a:r>
            <a:r>
              <a:rPr lang="ja-JP" altLang="en-US" sz="2400" dirty="0"/>
              <a:t>し，</a:t>
            </a:r>
            <a:r>
              <a:rPr lang="ja-JP" altLang="en-US" sz="2400" b="1" dirty="0"/>
              <a:t>可視化</a:t>
            </a:r>
            <a:r>
              <a:rPr lang="ja-JP" altLang="en-US" sz="2400" dirty="0"/>
              <a:t>し，</a:t>
            </a:r>
            <a:r>
              <a:rPr lang="ja-JP" altLang="en-US" sz="2400" b="1" dirty="0"/>
              <a:t>統計処理</a:t>
            </a:r>
            <a:r>
              <a:rPr lang="ja-JP" altLang="en-US" sz="2400" dirty="0"/>
              <a:t>を行うことで，</a:t>
            </a:r>
            <a:r>
              <a:rPr lang="ja-JP" altLang="en-US" sz="2400" b="1" dirty="0"/>
              <a:t>さまざまに活用</a:t>
            </a:r>
            <a:r>
              <a:rPr lang="ja-JP" altLang="en-US" sz="2400" dirty="0"/>
              <a:t>できる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endParaRPr lang="ja-JP" altLang="en-US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⑥ コンピュータの仕組み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コンピュータ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プロセッサ（</a:t>
            </a:r>
            <a:r>
              <a:rPr lang="en-US" altLang="ja-JP" sz="2400" b="1" dirty="0"/>
              <a:t>CPU</a:t>
            </a:r>
            <a:r>
              <a:rPr lang="ja-JP" altLang="en-US" sz="2400" b="1" dirty="0"/>
              <a:t>）</a:t>
            </a:r>
            <a:r>
              <a:rPr lang="ja-JP" altLang="en-US" sz="2400" dirty="0"/>
              <a:t>や</a:t>
            </a:r>
            <a:r>
              <a:rPr lang="ja-JP" altLang="en-US" sz="2400" b="1" dirty="0"/>
              <a:t>メモリ</a:t>
            </a:r>
            <a:r>
              <a:rPr lang="ja-JP" altLang="en-US" sz="2400" dirty="0"/>
              <a:t>などの部品から構成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プロセッサ（</a:t>
            </a:r>
            <a:r>
              <a:rPr lang="en-US" altLang="ja-JP" sz="2400" b="1" dirty="0"/>
              <a:t>CPU</a:t>
            </a:r>
            <a:r>
              <a:rPr lang="ja-JP" altLang="en-US" sz="2400" b="1" dirty="0"/>
              <a:t>）</a:t>
            </a:r>
            <a:r>
              <a:rPr lang="ja-JP" altLang="en-US" sz="2400" dirty="0"/>
              <a:t>で</a:t>
            </a:r>
            <a:r>
              <a:rPr lang="ja-JP" altLang="en-US" sz="2400" b="1" dirty="0"/>
              <a:t>プログラム実行</a:t>
            </a:r>
            <a:endParaRPr lang="en-US" altLang="ja-JP" sz="2400" b="1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メモリ</a:t>
            </a:r>
            <a:r>
              <a:rPr lang="ja-JP" altLang="en-US" sz="2400" dirty="0"/>
              <a:t>に</a:t>
            </a:r>
            <a:r>
              <a:rPr lang="ja-JP" altLang="en-US" sz="2400" b="1" dirty="0"/>
              <a:t>データを蓄積</a:t>
            </a:r>
            <a:endParaRPr lang="en-US" altLang="ja-JP" sz="2400" b="1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コンピュータ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デジタル</a:t>
            </a:r>
            <a:r>
              <a:rPr lang="ja-JP" altLang="en-US" sz="2400" dirty="0"/>
              <a:t>．</a:t>
            </a:r>
            <a:r>
              <a:rPr lang="ja-JP" altLang="en-US" sz="2400" b="1" dirty="0"/>
              <a:t>二進数</a:t>
            </a:r>
            <a:r>
              <a:rPr lang="ja-JP" altLang="en-US" sz="2400" dirty="0"/>
              <a:t>が重要</a:t>
            </a:r>
          </a:p>
          <a:p>
            <a:pPr marL="0" indent="0">
              <a:spcBef>
                <a:spcPts val="1200"/>
              </a:spcBef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1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1-2</a:t>
            </a:r>
            <a:r>
              <a:rPr lang="ja-JP" altLang="en-US" dirty="0"/>
              <a:t> 無料ソフトウエア，無料データ，エコシステム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656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3073</Words>
  <Application>Microsoft Office PowerPoint</Application>
  <PresentationFormat>画面に合わせる (4:3)</PresentationFormat>
  <Paragraphs>450</Paragraphs>
  <Slides>59</Slides>
  <Notes>59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7" baseType="lpstr">
      <vt:lpstr>ＭＳ ゴシック</vt:lpstr>
      <vt:lpstr>ＭＳ 明朝</vt:lpstr>
      <vt:lpstr>メイリオ</vt:lpstr>
      <vt:lpstr>游ゴシック</vt:lpstr>
      <vt:lpstr>Arial</vt:lpstr>
      <vt:lpstr>Calibri</vt:lpstr>
      <vt:lpstr>Segoe UI</vt:lpstr>
      <vt:lpstr>Office テーマ</vt:lpstr>
      <vt:lpstr>1.無料ソフトウエア，無料データ，エコシステム，Scratchプログラミング，Scratchのキャラクタ </vt:lpstr>
      <vt:lpstr>自己紹介</vt:lpstr>
      <vt:lpstr>PowerPoint プレゼンテーション</vt:lpstr>
      <vt:lpstr>アウトライン</vt:lpstr>
      <vt:lpstr>1-1 コンピューターサイエンスで学ぶこと</vt:lpstr>
      <vt:lpstr>PowerPoint プレゼンテーション</vt:lpstr>
      <vt:lpstr>PowerPoint プレゼンテーション</vt:lpstr>
      <vt:lpstr>PowerPoint プレゼンテーション</vt:lpstr>
      <vt:lpstr>1-2 無料ソフトウエア，無料データ，エコシステム </vt:lpstr>
      <vt:lpstr>デジタルの知的財産</vt:lpstr>
      <vt:lpstr>無料ソフトウエア，無料データ</vt:lpstr>
      <vt:lpstr>無料ソフトウエア，無料データの注意点</vt:lpstr>
      <vt:lpstr>無料データの例 － 無料で利用できる地図</vt:lpstr>
      <vt:lpstr>1-3 情報工学の世界 </vt:lpstr>
      <vt:lpstr>コンピュータの目</vt:lpstr>
      <vt:lpstr>データ活用の例</vt:lpstr>
      <vt:lpstr>3次元コンピュータグラフィックスの例</vt:lpstr>
      <vt:lpstr>３次元スキャナで読み込んだ３次元データの例</vt:lpstr>
      <vt:lpstr>ここまでのまとめ</vt:lpstr>
      <vt:lpstr>1-4 Scratchプログラミング </vt:lpstr>
      <vt:lpstr>プログラム</vt:lpstr>
      <vt:lpstr>プログラミングを学ぶことの魅力</vt:lpstr>
      <vt:lpstr>Scratch</vt:lpstr>
      <vt:lpstr>いまからの実習</vt:lpstr>
      <vt:lpstr>① ブロックを置く</vt:lpstr>
      <vt:lpstr>② ブロックを組み合わせる</vt:lpstr>
      <vt:lpstr>③ プログラムの起動</vt:lpstr>
      <vt:lpstr>ブロックの削除（間違っても大丈夫！）</vt:lpstr>
      <vt:lpstr>キャラクタの強制移動（間違っても大丈夫！）</vt:lpstr>
      <vt:lpstr>演習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Scratchのブロック</vt:lpstr>
      <vt:lpstr>Scratchの良さ</vt:lpstr>
      <vt:lpstr>1-5 Scratchのキャラクタ </vt:lpstr>
      <vt:lpstr>Scratchのキャラクタ</vt:lpstr>
      <vt:lpstr>スプライト（キャラクタ画像）</vt:lpstr>
      <vt:lpstr>演習</vt:lpstr>
      <vt:lpstr>PowerPoint プレゼンテーション</vt:lpstr>
      <vt:lpstr>PowerPoint プレゼンテーション</vt:lpstr>
      <vt:lpstr>PowerPoint プレゼンテーション</vt:lpstr>
      <vt:lpstr>1-6 Scratchのキャラクタの 制御 </vt:lpstr>
      <vt:lpstr>①繰り返し</vt:lpstr>
      <vt:lpstr>②もし・・・たら，・・・する</vt:lpstr>
      <vt:lpstr>③強制中断</vt:lpstr>
      <vt:lpstr>演習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繰り返しの例</vt:lpstr>
      <vt:lpstr>1-7 Scratchでの 自由制作の例 </vt:lpstr>
      <vt:lpstr>スクラッチ（Scratch）でのキャラクタの操作</vt:lpstr>
      <vt:lpstr>作ってみよう</vt:lpstr>
      <vt:lpstr>PowerPoint プレゼンテーション</vt:lpstr>
      <vt:lpstr>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41</cp:revision>
  <dcterms:created xsi:type="dcterms:W3CDTF">2020-05-07T08:06:06Z</dcterms:created>
  <dcterms:modified xsi:type="dcterms:W3CDTF">2025-05-23T06:48:40Z</dcterms:modified>
</cp:coreProperties>
</file>