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10" r:id="rId2"/>
  </p:sldMasterIdLst>
  <p:notesMasterIdLst>
    <p:notesMasterId r:id="rId41"/>
  </p:notesMasterIdLst>
  <p:sldIdLst>
    <p:sldId id="1037" r:id="rId3"/>
    <p:sldId id="2333" r:id="rId4"/>
    <p:sldId id="2334" r:id="rId5"/>
    <p:sldId id="2332" r:id="rId6"/>
    <p:sldId id="2335" r:id="rId7"/>
    <p:sldId id="2336" r:id="rId8"/>
    <p:sldId id="2337" r:id="rId9"/>
    <p:sldId id="2338" r:id="rId10"/>
    <p:sldId id="2370" r:id="rId11"/>
    <p:sldId id="2339" r:id="rId12"/>
    <p:sldId id="2365" r:id="rId13"/>
    <p:sldId id="2340" r:id="rId14"/>
    <p:sldId id="2341" r:id="rId15"/>
    <p:sldId id="2343" r:id="rId16"/>
    <p:sldId id="2366" r:id="rId17"/>
    <p:sldId id="2344" r:id="rId18"/>
    <p:sldId id="2345" r:id="rId19"/>
    <p:sldId id="2367" r:id="rId20"/>
    <p:sldId id="2346" r:id="rId21"/>
    <p:sldId id="2347" r:id="rId22"/>
    <p:sldId id="2348" r:id="rId23"/>
    <p:sldId id="2349" r:id="rId24"/>
    <p:sldId id="2350" r:id="rId25"/>
    <p:sldId id="2368" r:id="rId26"/>
    <p:sldId id="2351" r:id="rId27"/>
    <p:sldId id="2352" r:id="rId28"/>
    <p:sldId id="2353" r:id="rId29"/>
    <p:sldId id="2354" r:id="rId30"/>
    <p:sldId id="2355" r:id="rId31"/>
    <p:sldId id="2369" r:id="rId32"/>
    <p:sldId id="2357" r:id="rId33"/>
    <p:sldId id="2358" r:id="rId34"/>
    <p:sldId id="2359" r:id="rId35"/>
    <p:sldId id="2360" r:id="rId36"/>
    <p:sldId id="2361" r:id="rId37"/>
    <p:sldId id="2362" r:id="rId38"/>
    <p:sldId id="2363" r:id="rId39"/>
    <p:sldId id="2364" r:id="rId4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3817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3960"/>
    </p:cViewPr>
  </p:sorterViewPr>
  <p:notesViewPr>
    <p:cSldViewPr snapToGrid="0">
      <p:cViewPr varScale="1">
        <p:scale>
          <a:sx n="36" d="100"/>
          <a:sy n="36" d="100"/>
        </p:scale>
        <p:origin x="1886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3D265-C8A4-0D60-37B8-97F58D8A1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B30D11C-0869-70E2-269D-81ABA37CDA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3C821D-C025-A31E-416A-994AD5F65F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8EB021-F685-0EA3-2BF7-3BD26791D2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034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82825-4FA8-29B5-8892-9E9E1DBFF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8AA1E5-2A79-DD17-BE57-FE5500290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AE1E48-16F0-260D-CCEE-7DAEBB17D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612CB2-C7CF-669E-13E2-09A65E71EA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416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2F793-4A89-D992-9217-28FB9B10A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7F2A36-591D-E03F-3763-34760CA0FD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BF6758-304A-0DE9-E53B-372970198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42C84F-0793-3707-1D39-103AE30506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5955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77949-1F98-3626-71DB-14B216918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D203399-8B59-9399-AD1D-4377AD59F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35E8BF-FA28-8EBB-8DC1-224C6A6361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2927A6-4D8C-56CF-8887-20EAEEDEE8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862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49773-3C38-67B6-55D5-48F1BF7F1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7442D1-C31D-004F-A783-EF1B05592E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7EE8125-D3D3-EA59-0EF0-99246D2BB4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8DE4FB-DC58-3ADE-DD8F-E76FCB7CA0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921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BE8DD-AC73-F988-BE7B-93B9275AB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C8786E-7A78-EC76-0A2B-806B0E1A37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EF25BC-F6E4-C6FF-3E72-E6D094A5CD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982E04-FE29-81C2-7EC4-141FD931C2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701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76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91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67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90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1FBDB-3FE1-4E23-8A3E-D23037547262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2025/12/11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58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2025/12/11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550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2025/12/11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0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17190-F4F2-435C-9433-79F7AB9E97BF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2025/12/11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59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badi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badi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177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FBE731-6ED8-4A42-8A57-3C41D7584935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2025/12/11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7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AI</a:t>
            </a:r>
            <a:r>
              <a:rPr lang="ja-JP" altLang="en-US" sz="3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とはじめるプログラミング </a:t>
            </a:r>
            <a:br>
              <a:rPr lang="en-US" altLang="ja-JP" sz="3600" b="1" dirty="0">
                <a:solidFill>
                  <a:srgbClr val="C00000"/>
                </a:solidFill>
                <a:latin typeface="メイリオ" panose="020B0604030504040204" pitchFamily="50" charset="-128"/>
              </a:rPr>
            </a:br>
            <a:r>
              <a:rPr lang="en-US" altLang="ja-JP" sz="3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― </a:t>
            </a:r>
            <a:r>
              <a:rPr lang="ja-JP" altLang="en-US" sz="3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言葉がコードに変わる</a:t>
            </a:r>
            <a:br>
              <a:rPr lang="en-US" altLang="ja-JP" sz="4000" dirty="0">
                <a:solidFill>
                  <a:srgbClr val="C00000"/>
                </a:solidFill>
                <a:latin typeface="メイリオ" panose="020B0604030504040204" pitchFamily="50" charset="-128"/>
              </a:rPr>
            </a:br>
            <a:endParaRPr lang="ja-JP" altLang="en-US" sz="4000" dirty="0">
              <a:solidFill>
                <a:srgbClr val="C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6" name="字幕 5">
            <a:extLst>
              <a:ext uri="{FF2B5EF4-FFF2-40B4-BE49-F238E27FC236}">
                <a16:creationId xmlns:a16="http://schemas.microsoft.com/office/drawing/2014/main" id="{4BB9B13F-ADCF-9545-DD02-6BB41E37C0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7E2AA-6B09-ABC1-8E6B-19F6E4B15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2DCFC8-52F1-84CA-2F18-DA7775015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デモンストレーション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7B2332-B161-CEAB-E376-0C112DEF4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b="1" dirty="0"/>
              <a:t>例題：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から</a:t>
            </a:r>
            <a:r>
              <a:rPr kumimoji="1" lang="en-US" altLang="ja-JP" b="1" dirty="0"/>
              <a:t>100</a:t>
            </a:r>
            <a:r>
              <a:rPr kumimoji="1" lang="ja-JP" altLang="en-US" b="1" dirty="0"/>
              <a:t>までの合計を計算するプログラム</a:t>
            </a:r>
          </a:p>
          <a:p>
            <a:pPr marL="0" indent="0">
              <a:buNone/>
            </a:pPr>
            <a:r>
              <a:rPr kumimoji="1" lang="ja-JP" altLang="en-US" dirty="0"/>
              <a:t>手順</a:t>
            </a:r>
            <a:r>
              <a:rPr kumimoji="1" lang="en-US" altLang="ja-JP" dirty="0"/>
              <a:t>1</a:t>
            </a:r>
            <a:r>
              <a:rPr kumimoji="1" lang="ja-JP" altLang="en-US" dirty="0"/>
              <a:t>：対話型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に日本語で指示を入力する</a:t>
            </a:r>
          </a:p>
          <a:p>
            <a:pPr marL="0" indent="0">
              <a:buNone/>
            </a:pPr>
            <a:r>
              <a:rPr kumimoji="1" lang="en-US" altLang="ja-JP" dirty="0"/>
              <a:t>	Copilot </a:t>
            </a:r>
            <a:r>
              <a:rPr kumimoji="1" lang="ja-JP" altLang="en-US" dirty="0"/>
              <a:t>を</a:t>
            </a:r>
            <a:r>
              <a:rPr lang="ja-JP" altLang="en-US" dirty="0"/>
              <a:t>使用</a:t>
            </a: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dirty="0"/>
              <a:t>「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から</a:t>
            </a:r>
            <a:r>
              <a:rPr kumimoji="1" lang="en-US" altLang="ja-JP" b="1" dirty="0"/>
              <a:t>100</a:t>
            </a:r>
            <a:r>
              <a:rPr kumimoji="1" lang="ja-JP" altLang="en-US" b="1" dirty="0"/>
              <a:t>までの整数の合計を計算する</a:t>
            </a:r>
            <a:r>
              <a:rPr kumimoji="1" lang="en-US" altLang="ja-JP" b="1" dirty="0"/>
              <a:t>Python</a:t>
            </a:r>
            <a:r>
              <a:rPr kumimoji="1" lang="ja-JP" altLang="en-US" b="1" dirty="0"/>
              <a:t>プログラムを作成してください。</a:t>
            </a:r>
            <a:r>
              <a:rPr kumimoji="1" lang="en-US" altLang="ja-JP" b="1" dirty="0"/>
              <a:t>Trinket </a:t>
            </a:r>
            <a:r>
              <a:rPr kumimoji="1" lang="ja-JP" altLang="en-US" b="1" dirty="0"/>
              <a:t>の </a:t>
            </a:r>
            <a:r>
              <a:rPr kumimoji="1" lang="en-US" altLang="ja-JP" b="1" dirty="0"/>
              <a:t>Python 2 </a:t>
            </a:r>
            <a:r>
              <a:rPr kumimoji="1" lang="ja-JP" altLang="en-US" b="1" dirty="0"/>
              <a:t>で動作するコードでお願いします</a:t>
            </a:r>
            <a:r>
              <a:rPr kumimoji="1" lang="ja-JP" altLang="en-US" dirty="0"/>
              <a:t>」</a:t>
            </a:r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dirty="0"/>
              <a:t>手順</a:t>
            </a:r>
            <a:r>
              <a:rPr kumimoji="1" lang="en-US" altLang="ja-JP" dirty="0"/>
              <a:t>2</a:t>
            </a:r>
            <a:r>
              <a:rPr kumimoji="1" lang="ja-JP" altLang="en-US" dirty="0"/>
              <a:t>：生成されたコードを</a:t>
            </a:r>
            <a:r>
              <a:rPr kumimoji="1" lang="en-US" altLang="ja-JP" dirty="0"/>
              <a:t>Trinket </a:t>
            </a:r>
            <a:r>
              <a:rPr kumimoji="1" lang="ja-JP" altLang="en-US" dirty="0"/>
              <a:t>の </a:t>
            </a:r>
            <a:r>
              <a:rPr kumimoji="1" lang="en-US" altLang="ja-JP" dirty="0"/>
              <a:t>Python 2 </a:t>
            </a:r>
            <a:r>
              <a:rPr kumimoji="1" lang="ja-JP" altLang="en-US" dirty="0"/>
              <a:t>で実行し、動作を確認する　</a:t>
            </a:r>
            <a:r>
              <a:rPr lang="en-US" altLang="ja-JP" b="1" dirty="0"/>
              <a:t>https://trinket.io/python</a:t>
            </a:r>
            <a:endParaRPr kumimoji="1" lang="ja-JP" altLang="en-US" dirty="0"/>
          </a:p>
          <a:p>
            <a:pPr marL="0" indent="0">
              <a:buNone/>
            </a:pPr>
            <a:r>
              <a:rPr kumimoji="1" lang="en-US" altLang="ja-JP" b="1" dirty="0"/>
              <a:t>total = 0</a:t>
            </a:r>
          </a:p>
          <a:p>
            <a:pPr marL="0" indent="0">
              <a:buNone/>
            </a:pPr>
            <a:r>
              <a:rPr kumimoji="1" lang="en-US" altLang="ja-JP" b="1" dirty="0"/>
              <a:t>for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in range(1, 101):</a:t>
            </a:r>
          </a:p>
          <a:p>
            <a:pPr marL="0" indent="0">
              <a:buNone/>
            </a:pPr>
            <a:r>
              <a:rPr kumimoji="1" lang="en-US" altLang="ja-JP" b="1" dirty="0"/>
              <a:t>    total += </a:t>
            </a:r>
            <a:r>
              <a:rPr kumimoji="1" lang="en-US" altLang="ja-JP" b="1" dirty="0" err="1"/>
              <a:t>i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print(total)  </a:t>
            </a:r>
          </a:p>
          <a:p>
            <a:pPr marL="0" indent="0">
              <a:buNone/>
            </a:pPr>
            <a:r>
              <a:rPr kumimoji="1" lang="ja-JP" altLang="en-US" dirty="0"/>
              <a:t>結果：</a:t>
            </a:r>
            <a:r>
              <a:rPr kumimoji="1" lang="en-US" altLang="ja-JP" dirty="0"/>
              <a:t>5050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B4D931-85D6-B029-CD68-689F49B2B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8" name="図 7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DFEDFA5-D5D9-4087-4D49-918CFE56B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182" y="5578316"/>
            <a:ext cx="3738718" cy="128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24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B1C1C8-14B5-7FE1-5DAC-A315BB4BD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999C5A1-E3C6-F5D6-C740-0122CEA58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0D2E05-2BA3-A670-C2C9-0378BAD53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1435006-8817-C4E3-B0B8-8AD518B1E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71" y="1741337"/>
            <a:ext cx="6611258" cy="2387918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</a:rPr>
              <a:t>2. </a:t>
            </a:r>
            <a:r>
              <a:rPr lang="ja-JP" altLang="en-US" sz="4500" dirty="0">
                <a:solidFill>
                  <a:schemeClr val="tx2"/>
                </a:solidFill>
              </a:rPr>
              <a:t>対話型</a:t>
            </a:r>
            <a:r>
              <a:rPr lang="en-US" altLang="ja-JP" sz="4500" dirty="0">
                <a:solidFill>
                  <a:schemeClr val="tx2"/>
                </a:solidFill>
              </a:rPr>
              <a:t>AI</a:t>
            </a:r>
            <a:r>
              <a:rPr lang="ja-JP" altLang="en-US" sz="4500" dirty="0">
                <a:solidFill>
                  <a:schemeClr val="tx2"/>
                </a:solidFill>
              </a:rPr>
              <a:t>への指示を自分で書いて実行する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7CD1D3-8DBA-4F29-0412-4A37A1977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128" y="4200522"/>
            <a:ext cx="5055514" cy="682079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4574507-D8CB-DCD0-CE7A-B72DB9C7C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28" y="0"/>
            <a:ext cx="3872286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95E0EDD-687D-C2C3-A668-39E297E94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32ACFBE-934E-9448-918A-85EDA3F3C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2E78E93-ACFA-12DF-A2EB-6F678CC2D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2201183-7D95-7F1C-469D-AFFE70CB3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9A392C-F90E-C12B-B711-F1E95DE24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360C339-FCCE-81D2-EA17-643A08703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6553998" y="4267997"/>
            <a:ext cx="3142400" cy="2037604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7A399D4-C2D1-7AC8-CF0D-87F1C7C10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BF0FC5D-7455-6A6D-9BB1-F5A446F44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3F543F9-20BA-173A-51B7-3CD4FC464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6D1A097-9E20-CD3E-B265-75B38E96C1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134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91AEA-FB31-4860-8DF0-87297D3C7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6DB87C-68A1-D638-9846-BDFBE6A7A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対話型</a:t>
            </a:r>
            <a:r>
              <a:rPr lang="en-US" altLang="ja-JP" b="1" dirty="0"/>
              <a:t>AI</a:t>
            </a:r>
            <a:r>
              <a:rPr lang="ja-JP" altLang="en-US" b="1" dirty="0"/>
              <a:t>への指示を自分で書いて実行する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9D737C-8568-2B04-C744-9357BDE89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b="1" dirty="0"/>
              <a:t>要件定義</a:t>
            </a:r>
            <a:r>
              <a:rPr kumimoji="1" lang="ja-JP" altLang="en-US" dirty="0"/>
              <a:t>は、「</a:t>
            </a:r>
            <a:r>
              <a:rPr kumimoji="1" lang="ja-JP" altLang="en-US" b="1" dirty="0"/>
              <a:t>何をしたいか</a:t>
            </a:r>
            <a:r>
              <a:rPr kumimoji="1" lang="ja-JP" altLang="en-US" dirty="0"/>
              <a:t>」を</a:t>
            </a:r>
            <a:r>
              <a:rPr kumimoji="1" lang="ja-JP" altLang="en-US" b="1" dirty="0"/>
              <a:t>明確に言語化する作業</a:t>
            </a:r>
            <a:r>
              <a:rPr kumimoji="1" lang="ja-JP" altLang="en-US" dirty="0"/>
              <a:t>である</a:t>
            </a:r>
            <a:r>
              <a:rPr lang="ja-JP" altLang="en-US" dirty="0"/>
              <a:t>。対話型</a:t>
            </a:r>
            <a:r>
              <a:rPr lang="en-US" altLang="ja-JP" dirty="0"/>
              <a:t>AI</a:t>
            </a:r>
            <a:r>
              <a:rPr lang="ja-JP" altLang="en-US" dirty="0"/>
              <a:t>活用において特に重要。</a:t>
            </a: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u="sng" dirty="0"/>
              <a:t>具体例</a:t>
            </a:r>
          </a:p>
          <a:p>
            <a:pPr marL="0" indent="0">
              <a:buNone/>
            </a:pPr>
            <a:r>
              <a:rPr kumimoji="1" lang="ja-JP" altLang="en-US" dirty="0"/>
              <a:t>曖昧な指示：「数字を足すプログラムを作って」 </a:t>
            </a:r>
            <a:r>
              <a:rPr kumimoji="1" lang="en-US" altLang="ja-JP" dirty="0"/>
              <a:t>NG</a:t>
            </a: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dirty="0"/>
              <a:t>明確な指示：「リスト</a:t>
            </a:r>
            <a:r>
              <a:rPr kumimoji="1" lang="en-US" altLang="ja-JP" b="1" dirty="0"/>
              <a:t>[1, 2, 3, 4, 5]</a:t>
            </a:r>
            <a:r>
              <a:rPr kumimoji="1" lang="ja-JP" altLang="en-US" b="1" dirty="0"/>
              <a:t>の合計を計算して表示するプログラムを作って」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生成されるコード例</a:t>
            </a:r>
          </a:p>
          <a:p>
            <a:pPr marL="0" indent="0">
              <a:buNone/>
            </a:pPr>
            <a:r>
              <a:rPr kumimoji="1" lang="en-US" altLang="ja-JP" b="1" dirty="0"/>
              <a:t>numbers = [1, 2, 3, 4, 5]</a:t>
            </a:r>
          </a:p>
          <a:p>
            <a:pPr marL="0" indent="0">
              <a:buNone/>
            </a:pPr>
            <a:r>
              <a:rPr kumimoji="1" lang="en-US" altLang="ja-JP" b="1" dirty="0"/>
              <a:t>total = sum(numbers)</a:t>
            </a:r>
          </a:p>
          <a:p>
            <a:pPr marL="0" indent="0">
              <a:buNone/>
            </a:pPr>
            <a:r>
              <a:rPr kumimoji="1" lang="en-US" altLang="ja-JP" b="1" dirty="0"/>
              <a:t>print(total)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D49B7D-1A38-A1A5-1BB1-84D89723B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8" name="図 7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27E016D5-E574-E174-1A11-DF40E862E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0278" y="4938665"/>
            <a:ext cx="3526021" cy="124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953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0720B-66B8-0847-8BD2-BD773DB83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628F9-9A83-38FF-7AA0-5332D6A58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834622"/>
          </a:xfrm>
        </p:spPr>
        <p:txBody>
          <a:bodyPr>
            <a:normAutofit fontScale="90000"/>
          </a:bodyPr>
          <a:lstStyle/>
          <a:p>
            <a:r>
              <a:rPr lang="ja-JP" altLang="en-US" b="1" dirty="0"/>
              <a:t>生成されたコードが要求を満たしているか確認する（検証）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D46A58-F820-85EC-FD33-E4CE4DFB6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1200149"/>
            <a:ext cx="8461208" cy="54828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b="1" u="sng" dirty="0"/>
              <a:t>検証の具体例：リストの合計を求めるコード</a:t>
            </a:r>
          </a:p>
          <a:p>
            <a:pPr marL="0" indent="0">
              <a:buNone/>
            </a:pPr>
            <a:r>
              <a:rPr kumimoji="1" lang="en-US" altLang="ja-JP" dirty="0"/>
              <a:t>numbers = [1, 2, 3, 4, 5]</a:t>
            </a:r>
          </a:p>
          <a:p>
            <a:pPr marL="0" indent="0">
              <a:buNone/>
            </a:pPr>
            <a:r>
              <a:rPr kumimoji="1" lang="en-US" altLang="ja-JP" dirty="0"/>
              <a:t>total = sum(numbers)</a:t>
            </a:r>
          </a:p>
          <a:p>
            <a:pPr marL="0" indent="0">
              <a:buNone/>
            </a:pPr>
            <a:r>
              <a:rPr kumimoji="1" lang="en-US" altLang="ja-JP" dirty="0"/>
              <a:t>print(total)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・期待する結果を準備しておく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1+2+3+4+5=15</a:t>
            </a:r>
            <a:r>
              <a:rPr kumimoji="1" lang="ja-JP" altLang="en-US" dirty="0"/>
              <a:t>。実行結果が</a:t>
            </a:r>
            <a:r>
              <a:rPr kumimoji="1" lang="en-US" altLang="ja-JP" dirty="0"/>
              <a:t>15</a:t>
            </a:r>
            <a:r>
              <a:rPr kumimoji="1" lang="ja-JP" altLang="en-US" dirty="0"/>
              <a:t>であれば正しい</a:t>
            </a:r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u="sng" dirty="0"/>
              <a:t>検証を行う意義</a:t>
            </a:r>
          </a:p>
          <a:p>
            <a:r>
              <a:rPr kumimoji="1" lang="ja-JP" altLang="en-US" dirty="0"/>
              <a:t>バグの少ないプログラムを作成できる</a:t>
            </a:r>
          </a:p>
          <a:p>
            <a:r>
              <a:rPr kumimoji="1" lang="ja-JP" altLang="en-US" dirty="0"/>
              <a:t>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の誤りに気づくことができる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D2B5E5-B97B-70C7-4E59-EC8D2D3AB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4939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4F469-5EEB-ADE2-5060-931AB90A5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E9D5CB-0713-2B11-B74F-761E7CF8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演習</a:t>
            </a:r>
            <a:r>
              <a:rPr lang="en-US" altLang="ja-JP" b="1" dirty="0"/>
              <a:t>1. </a:t>
            </a:r>
            <a:r>
              <a:rPr lang="ja-JP" altLang="en-US" b="1" dirty="0"/>
              <a:t>リストの最大値を見つける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DB2863-FB69-813B-E9DD-C94BBBC28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644894"/>
            <a:ext cx="8461208" cy="621310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課題：リスト</a:t>
            </a:r>
            <a:r>
              <a:rPr kumimoji="1" lang="en-US" altLang="ja-JP" dirty="0"/>
              <a:t>[10, 25, 8, 42, 17]</a:t>
            </a:r>
            <a:r>
              <a:rPr kumimoji="1" lang="ja-JP" altLang="en-US" dirty="0"/>
              <a:t>の中から最大値を見つけて表示するプログラムを作成する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　入力は何か → 数値のリスト</a:t>
            </a:r>
            <a:r>
              <a:rPr kumimoji="1" lang="en-US" altLang="ja-JP" dirty="0"/>
              <a:t>[10, 25, 8, 42, 17]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　出力は何か → 最大値（</a:t>
            </a:r>
            <a:r>
              <a:rPr kumimoji="1" lang="en-US" altLang="ja-JP" dirty="0"/>
              <a:t>42</a:t>
            </a:r>
            <a:r>
              <a:rPr kumimoji="1" lang="ja-JP" altLang="en-US" dirty="0"/>
              <a:t>）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・手順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ブラウザで </a:t>
            </a:r>
            <a:r>
              <a:rPr kumimoji="1" lang="en-US" altLang="ja-JP" dirty="0"/>
              <a:t>Microsoft Copilot</a:t>
            </a:r>
            <a:r>
              <a:rPr kumimoji="1" lang="ja-JP" altLang="en-US" dirty="0"/>
              <a:t>にアクセス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b="1" dirty="0"/>
              <a:t>以下のプロンプトを入力欄にコピー＆ペーストし、送信する</a:t>
            </a:r>
            <a:br>
              <a:rPr kumimoji="1" lang="en-US" altLang="ja-JP" b="1" dirty="0"/>
            </a:br>
            <a:r>
              <a:rPr kumimoji="1" lang="ja-JP" altLang="en-US" b="1" dirty="0"/>
              <a:t>リスト</a:t>
            </a:r>
            <a:r>
              <a:rPr kumimoji="1" lang="en-US" altLang="ja-JP" b="1" dirty="0"/>
              <a:t>[10, 25, 8, 42, 17]</a:t>
            </a:r>
            <a:r>
              <a:rPr kumimoji="1" lang="ja-JP" altLang="en-US" b="1" dirty="0"/>
              <a:t>の中から最大値を見つけて表示する</a:t>
            </a:r>
            <a:r>
              <a:rPr kumimoji="1" lang="en-US" altLang="ja-JP" b="1" dirty="0"/>
              <a:t>Python</a:t>
            </a:r>
            <a:r>
              <a:rPr kumimoji="1" lang="ja-JP" altLang="en-US" b="1" dirty="0"/>
              <a:t>プログラムを作成してください。</a:t>
            </a:r>
            <a:r>
              <a:rPr kumimoji="1" lang="en-US" altLang="ja-JP" b="1" dirty="0"/>
              <a:t>Trinket </a:t>
            </a:r>
            <a:r>
              <a:rPr kumimoji="1" lang="ja-JP" altLang="en-US" b="1" dirty="0"/>
              <a:t>の </a:t>
            </a:r>
            <a:r>
              <a:rPr kumimoji="1" lang="en-US" altLang="ja-JP" b="1" dirty="0"/>
              <a:t>Python 2 </a:t>
            </a:r>
            <a:r>
              <a:rPr kumimoji="1" lang="ja-JP" altLang="en-US" b="1" dirty="0"/>
              <a:t>で動作するコードでお願いします。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/>
              <a:t>Microsoft Copilot</a:t>
            </a:r>
            <a:r>
              <a:rPr kumimoji="1" lang="ja-JP" altLang="en-US" dirty="0"/>
              <a:t>が生成したコードをコピー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別のタブで</a:t>
            </a:r>
            <a:r>
              <a:rPr kumimoji="1" lang="en-US" altLang="ja-JP" dirty="0"/>
              <a:t>Trinket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https://trinket.io/python</a:t>
            </a:r>
            <a:r>
              <a:rPr kumimoji="1" lang="ja-JP" altLang="en-US" dirty="0"/>
              <a:t>）にアクセス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画面左側のエディタに、コピーしたコードを貼り付ける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画面上部の実行ボタンをクリック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画面右側に実行結果が表示される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kumimoji="1" lang="ja-JP" altLang="en-US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・生成されるコードの例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numbers = [10, 25, 8, 42, 17]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print(max(numbers))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</a:t>
            </a:r>
            <a:r>
              <a:rPr kumimoji="1" lang="ja-JP" altLang="en-US" b="1" dirty="0">
                <a:solidFill>
                  <a:srgbClr val="FF0000"/>
                </a:solidFill>
              </a:rPr>
              <a:t>実行すると</a:t>
            </a:r>
            <a:r>
              <a:rPr kumimoji="1" lang="en-US" altLang="ja-JP" b="1" dirty="0">
                <a:solidFill>
                  <a:srgbClr val="FF0000"/>
                </a:solidFill>
              </a:rPr>
              <a:t>42</a:t>
            </a:r>
            <a:r>
              <a:rPr kumimoji="1" lang="ja-JP" altLang="en-US" b="1" dirty="0">
                <a:solidFill>
                  <a:srgbClr val="FF0000"/>
                </a:solidFill>
              </a:rPr>
              <a:t>と表示される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11348A-3887-926B-490F-AE5C72FE8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2078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8D4748-BE3C-09EB-80D4-DD5E16989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3592284-19CC-2406-F596-965A1FEDA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84FA76A-F984-65DA-C39C-E6A0C1D78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B1F00E-74E1-0E29-D7F7-58A4029AA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71" y="1741337"/>
            <a:ext cx="6611258" cy="2387918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</a:rPr>
              <a:t>3.</a:t>
            </a:r>
            <a:r>
              <a:rPr lang="ja-JP" altLang="en-US" sz="4500" dirty="0">
                <a:solidFill>
                  <a:schemeClr val="tx2"/>
                </a:solidFill>
              </a:rPr>
              <a:t> 対話型</a:t>
            </a:r>
            <a:r>
              <a:rPr lang="en-US" altLang="ja-JP" sz="4500" dirty="0">
                <a:solidFill>
                  <a:schemeClr val="tx2"/>
                </a:solidFill>
              </a:rPr>
              <a:t>AI</a:t>
            </a:r>
            <a:r>
              <a:rPr lang="ja-JP" altLang="en-US" sz="4500" dirty="0">
                <a:solidFill>
                  <a:schemeClr val="tx2"/>
                </a:solidFill>
              </a:rPr>
              <a:t>活用のメリットと従来のプログラミングとの違い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3EF8EE-FA41-DF08-8F48-22087DAB8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128" y="4200522"/>
            <a:ext cx="5055514" cy="682079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3D7C7C1-769A-81F3-C4DE-785802D4A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28" y="0"/>
            <a:ext cx="3872286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9F516CA-708C-0E03-F311-D9BEBCBB6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216822A-0E51-3753-6E08-5A3AC658E1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890E370-DAE6-A31F-0C8D-F2E3B3674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6470971-D883-7710-0E94-EFCA41052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A22364-AC59-F23B-6754-A72CCADD3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1072A3A-1E1B-5D23-B657-B17892CA4D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6553998" y="4267997"/>
            <a:ext cx="3142400" cy="2037604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65CC2F38-985F-C5EE-8EDB-0BB097AB8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BFDE876-30C5-9A55-B073-6E34ABF31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7ABB6EE-3CDE-D461-8CD2-581792119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B24BB0-CEC5-72FC-3144-75E5E9F83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120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44C57-C053-DBAC-96FE-CDEF30A38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93D38E-2E49-BE6A-91A6-0357869BF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役割の変化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158F44-3042-41B5-5851-66A8C509E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/>
              <a:t>人間は「</a:t>
            </a:r>
            <a:r>
              <a:rPr kumimoji="1" lang="ja-JP" altLang="en-US" dirty="0"/>
              <a:t>コードを書く実装者」から「</a:t>
            </a:r>
            <a:r>
              <a:rPr kumimoji="1" lang="ja-JP" altLang="en-US" b="1" dirty="0"/>
              <a:t>問題を定義し評価する設計者</a:t>
            </a:r>
            <a:r>
              <a:rPr kumimoji="1" lang="ja-JP" altLang="en-US" dirty="0"/>
              <a:t>」へ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設計者の役割</a:t>
            </a:r>
          </a:p>
          <a:p>
            <a:r>
              <a:rPr kumimoji="1" lang="ja-JP" altLang="en-US" b="1" dirty="0"/>
              <a:t>何を作るか</a:t>
            </a:r>
            <a:r>
              <a:rPr kumimoji="1" lang="ja-JP" altLang="en-US" dirty="0"/>
              <a:t>を決める</a:t>
            </a:r>
          </a:p>
          <a:p>
            <a:r>
              <a:rPr kumimoji="1" lang="ja-JP" altLang="en-US" dirty="0"/>
              <a:t>生成されたコードが</a:t>
            </a:r>
            <a:r>
              <a:rPr kumimoji="1" lang="ja-JP" altLang="en-US" b="1" dirty="0"/>
              <a:t>正しいか確認</a:t>
            </a:r>
            <a:r>
              <a:rPr kumimoji="1" lang="ja-JP" altLang="en-US" dirty="0"/>
              <a:t>する</a:t>
            </a:r>
          </a:p>
          <a:p>
            <a:r>
              <a:rPr kumimoji="1" lang="ja-JP" altLang="en-US" b="1" dirty="0"/>
              <a:t>改善点を指示</a:t>
            </a:r>
            <a:r>
              <a:rPr kumimoji="1" lang="ja-JP" altLang="en-US" dirty="0"/>
              <a:t>する</a:t>
            </a:r>
          </a:p>
          <a:p>
            <a:pPr marL="0" indent="0">
              <a:buNone/>
            </a:pPr>
            <a:r>
              <a:rPr kumimoji="1" lang="ja-JP" altLang="en-US" b="1" u="sng" dirty="0"/>
              <a:t>設計者の視点で確認</a:t>
            </a:r>
          </a:p>
          <a:p>
            <a:pPr marL="0" indent="0">
              <a:buNone/>
            </a:pPr>
            <a:r>
              <a:rPr kumimoji="1" lang="en-US" altLang="ja-JP" dirty="0"/>
              <a:t>scores = [80, 90, 75, 85, 70]</a:t>
            </a:r>
          </a:p>
          <a:p>
            <a:pPr marL="0" indent="0">
              <a:buNone/>
            </a:pPr>
            <a:r>
              <a:rPr kumimoji="1" lang="en-US" altLang="ja-JP" dirty="0"/>
              <a:t>average = sum(scores) / </a:t>
            </a:r>
            <a:r>
              <a:rPr kumimoji="1" lang="en-US" altLang="ja-JP" dirty="0" err="1"/>
              <a:t>len</a:t>
            </a:r>
            <a:r>
              <a:rPr kumimoji="1" lang="en-US" altLang="ja-JP" dirty="0"/>
              <a:t>(scores)</a:t>
            </a:r>
          </a:p>
          <a:p>
            <a:pPr marL="0" indent="0">
              <a:buNone/>
            </a:pPr>
            <a:r>
              <a:rPr kumimoji="1" lang="en-US" altLang="ja-JP" dirty="0"/>
              <a:t>print(average)</a:t>
            </a:r>
          </a:p>
          <a:p>
            <a:pPr marL="0" indent="0">
              <a:buNone/>
            </a:pPr>
            <a:r>
              <a:rPr kumimoji="1" lang="ja-JP" altLang="en-US" dirty="0"/>
              <a:t>・</a:t>
            </a:r>
            <a:r>
              <a:rPr kumimoji="1" lang="ja-JP" altLang="en-US" b="1" dirty="0"/>
              <a:t>実行すると</a:t>
            </a:r>
            <a:r>
              <a:rPr kumimoji="1" lang="en-US" altLang="ja-JP" b="1" dirty="0"/>
              <a:t>80</a:t>
            </a:r>
            <a:r>
              <a:rPr kumimoji="1" lang="ja-JP" altLang="en-US" b="1" dirty="0"/>
              <a:t>と表示される</a:t>
            </a:r>
            <a:r>
              <a:rPr kumimoji="1" lang="ja-JP" altLang="en-US" dirty="0"/>
              <a:t>。</a:t>
            </a:r>
            <a:r>
              <a:rPr kumimoji="1" lang="en-US" altLang="ja-JP" dirty="0"/>
              <a:t>(80+90+75+85+70)/5=80</a:t>
            </a:r>
            <a:r>
              <a:rPr kumimoji="1" lang="ja-JP" altLang="en-US" dirty="0"/>
              <a:t>なので</a:t>
            </a:r>
            <a:r>
              <a:rPr kumimoji="1" lang="ja-JP" altLang="en-US" b="1" dirty="0"/>
              <a:t>正しい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20F092-4CC7-925D-8B16-5F95EDE5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5319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05CDD-37F2-35D9-E92A-E812B4795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13CFFB-B5C8-818C-7EE3-4A762652E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本質的な変化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4D3A83-9CBF-1CE4-05EF-E9451AB46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b="1" u="sng" dirty="0"/>
              <a:t>従来のプログラミング</a:t>
            </a:r>
          </a:p>
          <a:p>
            <a:r>
              <a:rPr lang="ja-JP" altLang="en-US" dirty="0"/>
              <a:t>構文規則を学習し、一から記述する</a:t>
            </a:r>
          </a:p>
          <a:p>
            <a:r>
              <a:rPr lang="ja-JP" altLang="en-US" dirty="0"/>
              <a:t>エラー解決に時間がかかる</a:t>
            </a:r>
          </a:p>
          <a:p>
            <a:pPr marL="0" indent="0">
              <a:buNone/>
            </a:pPr>
            <a:r>
              <a:rPr lang="ja-JP" altLang="en-US" b="1" u="sng" dirty="0"/>
              <a:t>対話型</a:t>
            </a:r>
            <a:r>
              <a:rPr lang="en-US" altLang="ja-JP" b="1" u="sng" dirty="0"/>
              <a:t>AI</a:t>
            </a:r>
            <a:r>
              <a:rPr lang="ja-JP" altLang="en-US" b="1" u="sng" dirty="0"/>
              <a:t>活用</a:t>
            </a:r>
          </a:p>
          <a:p>
            <a:r>
              <a:rPr lang="ja-JP" altLang="en-US" b="1" dirty="0"/>
              <a:t>自然言語で指示する</a:t>
            </a:r>
          </a:p>
          <a:p>
            <a:r>
              <a:rPr lang="ja-JP" altLang="en-US" b="1" dirty="0"/>
              <a:t>数分でプロトタイプが完成する</a:t>
            </a:r>
          </a:p>
          <a:p>
            <a:r>
              <a:rPr lang="ja-JP" altLang="en-US" b="1" dirty="0"/>
              <a:t>対話で段階的に改善する</a:t>
            </a:r>
          </a:p>
          <a:p>
            <a:pPr marL="0" indent="0">
              <a:buNone/>
            </a:pPr>
            <a:r>
              <a:rPr lang="ja-JP" altLang="en-US" b="1" u="sng" dirty="0"/>
              <a:t>求められる能力の変化</a:t>
            </a:r>
          </a:p>
          <a:p>
            <a:r>
              <a:rPr lang="ja-JP" altLang="en-US" dirty="0"/>
              <a:t>従来：文法や関数名を暗記し正確に書く能力</a:t>
            </a:r>
          </a:p>
          <a:p>
            <a:r>
              <a:rPr lang="ja-JP" altLang="en-US" dirty="0"/>
              <a:t>現在：「</a:t>
            </a:r>
            <a:r>
              <a:rPr lang="ja-JP" altLang="en-US" b="1" dirty="0"/>
              <a:t>何を作りたいか</a:t>
            </a:r>
            <a:r>
              <a:rPr lang="ja-JP" altLang="en-US" dirty="0"/>
              <a:t>」を明確にし「</a:t>
            </a:r>
            <a:r>
              <a:rPr lang="ja-JP" altLang="en-US" b="1" dirty="0"/>
              <a:t>正しいか</a:t>
            </a:r>
            <a:r>
              <a:rPr lang="ja-JP" altLang="en-US" dirty="0"/>
              <a:t>」を判断する能力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5FBF35-B5EC-C956-4849-5F02A5A4D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231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1B0C59-92CE-7341-CA3E-9CD7B5D0F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F5915EC-351A-EBB4-61AA-FDC4389FE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4ADDF5-1CB6-FAA7-AE4A-77DA8C216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AF57043-D8E9-1A23-B28A-52257D666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71" y="1741337"/>
            <a:ext cx="6611258" cy="2387918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</a:rPr>
              <a:t>4.</a:t>
            </a:r>
            <a:r>
              <a:rPr lang="ja-JP" altLang="en-US" sz="4500" dirty="0">
                <a:solidFill>
                  <a:schemeClr val="tx2"/>
                </a:solidFill>
              </a:rPr>
              <a:t> 対話型</a:t>
            </a:r>
            <a:r>
              <a:rPr lang="en-US" altLang="ja-JP" sz="4500" dirty="0">
                <a:solidFill>
                  <a:schemeClr val="tx2"/>
                </a:solidFill>
              </a:rPr>
              <a:t>AI</a:t>
            </a:r>
            <a:r>
              <a:rPr lang="ja-JP" altLang="en-US" sz="4500" dirty="0">
                <a:solidFill>
                  <a:schemeClr val="tx2"/>
                </a:solidFill>
              </a:rPr>
              <a:t>利用時の注意点と失敗を避ける方法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2AE777-30EF-A4B8-06D1-A23B313375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128" y="4200522"/>
            <a:ext cx="5055514" cy="682079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0B8E591-3D66-6113-E0C9-FE733AF0F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28" y="0"/>
            <a:ext cx="3872286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7A26979-9B04-9FCE-D587-D2339C145A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E2A1042-5AD6-58F2-5799-BB3A633F8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411BD5D-16B2-DD56-E2E2-9FC971F5C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B47C3CD-C920-3F4C-CBA8-E57FCED15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305113-0E0D-9C8C-EA78-933A4CB21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D986D38-8516-1CDB-0EE3-DA39AB089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6553998" y="4267997"/>
            <a:ext cx="3142400" cy="2037604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7ED85B5-35C6-4155-5F24-26C183C77B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ECC50E4-CF3E-119E-9F7F-73649EF824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015FF00-475D-29BC-C6CD-E1C5B8514A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3E77508-20CB-4F27-B365-959108645C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54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607A6-1E9B-7D4D-FC00-904DB600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71B08-D236-4244-6E21-0BE1340E1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/>
              <a:t>AI</a:t>
            </a:r>
            <a:r>
              <a:rPr lang="ja-JP" altLang="en-US" b="1" dirty="0"/>
              <a:t>の不確実性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86A753-85BA-4567-0679-2B34A4E06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は誤りや幻覚（</a:t>
            </a:r>
            <a:r>
              <a:rPr kumimoji="1" lang="en-US" altLang="ja-JP" dirty="0"/>
              <a:t>hallucination</a:t>
            </a:r>
            <a:r>
              <a:rPr kumimoji="1" lang="ja-JP" altLang="en-US" dirty="0"/>
              <a:t>：</a:t>
            </a:r>
            <a:r>
              <a:rPr kumimoji="1" lang="ja-JP" altLang="en-US" b="1" dirty="0"/>
              <a:t>存在しない情報</a:t>
            </a:r>
            <a:r>
              <a:rPr kumimoji="1" lang="ja-JP" altLang="en-US" dirty="0"/>
              <a:t>を</a:t>
            </a:r>
            <a:r>
              <a:rPr kumimoji="1" lang="ja-JP" altLang="en-US" b="1" dirty="0"/>
              <a:t>事実のように生成する現象</a:t>
            </a:r>
            <a:r>
              <a:rPr kumimoji="1" lang="ja-JP" altLang="en-US" dirty="0"/>
              <a:t>）が発生することがある</a:t>
            </a:r>
          </a:p>
          <a:p>
            <a:pPr marL="0" indent="0">
              <a:buNone/>
            </a:pPr>
            <a:endParaRPr kumimoji="1" lang="en-US" altLang="ja-JP" b="1" u="sng" dirty="0"/>
          </a:p>
          <a:p>
            <a:pPr marL="0" indent="0">
              <a:buNone/>
            </a:pPr>
            <a:r>
              <a:rPr kumimoji="1" lang="ja-JP" altLang="en-US" b="1" u="sng" dirty="0"/>
              <a:t>誤りの例：</a:t>
            </a:r>
            <a:r>
              <a:rPr kumimoji="1" lang="ja-JP" altLang="en-US" dirty="0">
                <a:solidFill>
                  <a:srgbClr val="FF0000"/>
                </a:solidFill>
              </a:rPr>
              <a:t>存在しないメソッドを使用したコード</a:t>
            </a:r>
          </a:p>
          <a:p>
            <a:pPr marL="0" indent="0">
              <a:buNone/>
            </a:pPr>
            <a:r>
              <a:rPr kumimoji="1" lang="en-US" altLang="ja-JP" dirty="0"/>
              <a:t>numbers = [1, 2, 3, 4, 5]</a:t>
            </a:r>
          </a:p>
          <a:p>
            <a:pPr marL="0" indent="0">
              <a:buNone/>
            </a:pPr>
            <a:r>
              <a:rPr kumimoji="1" lang="en-US" altLang="ja-JP" dirty="0"/>
              <a:t>result = </a:t>
            </a:r>
            <a:r>
              <a:rPr kumimoji="1" lang="en-US" altLang="ja-JP" dirty="0" err="1"/>
              <a:t>numbers.average</a:t>
            </a:r>
            <a:r>
              <a:rPr kumimoji="1" lang="en-US" altLang="ja-JP" dirty="0"/>
              <a:t>()  # </a:t>
            </a:r>
            <a:r>
              <a:rPr kumimoji="1" lang="ja-JP" altLang="en-US" dirty="0"/>
              <a:t>このメソッドは存在しない</a:t>
            </a:r>
          </a:p>
          <a:p>
            <a:pPr marL="0" indent="0">
              <a:buNone/>
            </a:pPr>
            <a:r>
              <a:rPr kumimoji="1" lang="ja-JP" altLang="en-US" b="1" u="sng" dirty="0"/>
              <a:t>正しいコード</a:t>
            </a:r>
          </a:p>
          <a:p>
            <a:pPr marL="0" indent="0">
              <a:buNone/>
            </a:pPr>
            <a:r>
              <a:rPr kumimoji="1" lang="en-US" altLang="ja-JP" dirty="0"/>
              <a:t>numbers = [1, 2, 3, 4, 5]</a:t>
            </a:r>
          </a:p>
          <a:p>
            <a:pPr marL="0" indent="0">
              <a:buNone/>
            </a:pPr>
            <a:r>
              <a:rPr kumimoji="1" lang="en-US" altLang="ja-JP" dirty="0"/>
              <a:t>result = sum(numbers) / </a:t>
            </a:r>
            <a:r>
              <a:rPr kumimoji="1" lang="en-US" altLang="ja-JP" dirty="0" err="1"/>
              <a:t>len</a:t>
            </a:r>
            <a:r>
              <a:rPr kumimoji="1" lang="en-US" altLang="ja-JP" dirty="0"/>
              <a:t>(numbers)</a:t>
            </a:r>
          </a:p>
          <a:p>
            <a:pPr marL="0" indent="0">
              <a:buNone/>
            </a:pPr>
            <a:r>
              <a:rPr kumimoji="1" lang="en-US" altLang="ja-JP" dirty="0"/>
              <a:t>print(result)</a:t>
            </a:r>
          </a:p>
          <a:p>
            <a:pPr marL="0" indent="0">
              <a:buNone/>
            </a:pPr>
            <a:r>
              <a:rPr lang="ja-JP" altLang="en-US" dirty="0"/>
              <a:t>⇒　</a:t>
            </a:r>
            <a:r>
              <a:rPr kumimoji="1" lang="ja-JP" altLang="en-US" dirty="0"/>
              <a:t>実行すると</a:t>
            </a:r>
            <a:r>
              <a:rPr kumimoji="1" lang="en-US" altLang="ja-JP" dirty="0"/>
              <a:t>3</a:t>
            </a:r>
            <a:r>
              <a:rPr kumimoji="1" lang="ja-JP" altLang="en-US" dirty="0"/>
              <a:t>と表示される</a:t>
            </a:r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dirty="0"/>
              <a:t>対話型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は</a:t>
            </a:r>
            <a:r>
              <a:rPr kumimoji="1" lang="en-US" altLang="ja-JP" b="1" dirty="0"/>
              <a:t>100%</a:t>
            </a:r>
            <a:r>
              <a:rPr kumimoji="1" lang="ja-JP" altLang="en-US" b="1" dirty="0"/>
              <a:t>正確ではない</a:t>
            </a:r>
            <a:r>
              <a:rPr kumimoji="1" lang="ja-JP" altLang="en-US" dirty="0"/>
              <a:t>。エラーが出たら</a:t>
            </a:r>
            <a:r>
              <a:rPr kumimoji="1" lang="ja-JP" altLang="en-US" b="1" dirty="0"/>
              <a:t>対話型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に質問</a:t>
            </a:r>
            <a:r>
              <a:rPr kumimoji="1" lang="ja-JP" altLang="en-US" dirty="0"/>
              <a:t>すれば解決のヒントが得られることが多い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38B463-9338-647C-3C35-F0FA8A2C7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390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00F78C-838A-9909-13B1-A92B64AC8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/>
              <a:t>AI</a:t>
            </a:r>
            <a:r>
              <a:rPr lang="ja-JP" altLang="en-US" b="1" dirty="0"/>
              <a:t>が拓くプログラミングの新時代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1173D5-F45B-3037-6A15-299A4421B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対話型</a:t>
            </a:r>
            <a:r>
              <a:rPr lang="en-US" altLang="ja-JP" dirty="0"/>
              <a:t>AI</a:t>
            </a:r>
            <a:r>
              <a:rPr lang="ja-JP" altLang="en-US" dirty="0"/>
              <a:t>の登場により、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プログラミングは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「構文を暗記して書く作業」から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「</a:t>
            </a:r>
            <a:r>
              <a:rPr lang="ja-JP" altLang="en-US" b="1" dirty="0"/>
              <a:t>実現したいことを言葉で伝え、生成されたコードを評価・改善する創造的な活動</a:t>
            </a:r>
            <a:r>
              <a:rPr lang="ja-JP" altLang="en-US" dirty="0"/>
              <a:t>」へと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変化している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C3F0FC-DD5A-F346-B37E-4D985DF60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642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2D80A-FAD6-8A42-DA50-D6DB8CF7C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4F2F3-A8DE-FBDD-9724-EE5FAB99D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検証責任と批判的思考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225E64-78B5-CD0F-F8BD-060CB3ED4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生成された</a:t>
            </a:r>
            <a:r>
              <a:rPr kumimoji="1" lang="ja-JP" altLang="en-US" b="1" dirty="0"/>
              <a:t>コードの正当性を保証</a:t>
            </a:r>
            <a:r>
              <a:rPr kumimoji="1" lang="ja-JP" altLang="en-US" dirty="0"/>
              <a:t>するのは</a:t>
            </a:r>
            <a:r>
              <a:rPr kumimoji="1" lang="ja-JP" altLang="en-US" b="1" dirty="0"/>
              <a:t>人間</a:t>
            </a:r>
            <a:r>
              <a:rPr kumimoji="1" lang="ja-JP" altLang="en-US" dirty="0"/>
              <a:t>である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u="sng" dirty="0"/>
              <a:t>批判的思考の具体的な方法</a:t>
            </a:r>
            <a:endParaRPr kumimoji="1" lang="ja-JP" altLang="en-US" dirty="0"/>
          </a:p>
          <a:p>
            <a:r>
              <a:rPr kumimoji="1" lang="ja-JP" altLang="en-US" dirty="0"/>
              <a:t>コードを一行ずつ読み、何をしているか確認する</a:t>
            </a:r>
          </a:p>
          <a:p>
            <a:r>
              <a:rPr kumimoji="1" lang="ja-JP" altLang="en-US" dirty="0"/>
              <a:t>異なる入力値で実行し、結果が正しいか確認する</a:t>
            </a:r>
          </a:p>
          <a:p>
            <a:r>
              <a:rPr kumimoji="1" lang="ja-JP" altLang="en-US" dirty="0"/>
              <a:t>「なぜこの書き方なのか」を対話型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に質問する</a:t>
            </a:r>
          </a:p>
          <a:p>
            <a:pPr marL="0" indent="0">
              <a:buNone/>
            </a:pPr>
            <a:r>
              <a:rPr kumimoji="1" lang="ja-JP" altLang="en-US" b="1" u="sng" dirty="0"/>
              <a:t>検証の例</a:t>
            </a:r>
          </a:p>
          <a:p>
            <a:pPr marL="0" indent="0">
              <a:buNone/>
            </a:pPr>
            <a:r>
              <a:rPr kumimoji="1" lang="en-US" altLang="ja-JP" dirty="0"/>
              <a:t>scores = [80, 90, 70]</a:t>
            </a:r>
          </a:p>
          <a:p>
            <a:pPr marL="0" indent="0">
              <a:buNone/>
            </a:pPr>
            <a:r>
              <a:rPr kumimoji="1" lang="en-US" altLang="ja-JP" dirty="0"/>
              <a:t>average = sum(scores) / </a:t>
            </a:r>
            <a:r>
              <a:rPr kumimoji="1" lang="en-US" altLang="ja-JP" dirty="0" err="1"/>
              <a:t>len</a:t>
            </a:r>
            <a:r>
              <a:rPr kumimoji="1" lang="en-US" altLang="ja-JP" dirty="0"/>
              <a:t>(scores)</a:t>
            </a:r>
          </a:p>
          <a:p>
            <a:pPr marL="0" indent="0">
              <a:buNone/>
            </a:pPr>
            <a:r>
              <a:rPr kumimoji="1" lang="en-US" altLang="ja-JP" dirty="0"/>
              <a:t>print(average)</a:t>
            </a:r>
          </a:p>
          <a:p>
            <a:pPr marL="0" indent="0">
              <a:buNone/>
            </a:pPr>
            <a:r>
              <a:rPr kumimoji="1" lang="ja-JP" altLang="en-US" dirty="0"/>
              <a:t>・実行すると</a:t>
            </a:r>
            <a:r>
              <a:rPr kumimoji="1" lang="en-US" altLang="ja-JP" dirty="0"/>
              <a:t>80</a:t>
            </a:r>
            <a:r>
              <a:rPr kumimoji="1" lang="ja-JP" altLang="en-US" dirty="0"/>
              <a:t>と表示される。</a:t>
            </a:r>
            <a:r>
              <a:rPr kumimoji="1" lang="en-US" altLang="ja-JP" b="1" dirty="0"/>
              <a:t>(80+90+70)/3=80</a:t>
            </a:r>
            <a:r>
              <a:rPr kumimoji="1" lang="ja-JP" altLang="en-US" b="1" dirty="0"/>
              <a:t>なので正しい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4127E3-B062-4545-ED43-5000E802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4290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0B1E5-02E5-8C89-5B03-4803B5641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F58D0D-E4FF-F223-1A62-08B618F4D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生成コードの限界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8B81FA-FC7E-C8CC-8A5C-388964A70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1652018"/>
          </a:xfrm>
        </p:spPr>
        <p:txBody>
          <a:bodyPr/>
          <a:lstStyle/>
          <a:p>
            <a:r>
              <a:rPr lang="ja-JP" altLang="en-US" dirty="0"/>
              <a:t>正確性の問題：構文エラーや論理エラーを含む可能性がある</a:t>
            </a:r>
          </a:p>
          <a:p>
            <a:r>
              <a:rPr lang="ja-JP" altLang="en-US" dirty="0"/>
              <a:t>品質の問題：非効率なコードを含む可能性がある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3DB498-B749-22F7-2ABA-02F59257E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74DF97B-CDE3-0AFA-1D63-EF92F61EA255}"/>
              </a:ext>
            </a:extLst>
          </p:cNvPr>
          <p:cNvSpPr txBox="1"/>
          <p:nvPr/>
        </p:nvSpPr>
        <p:spPr>
          <a:xfrm>
            <a:off x="440872" y="2882402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0" i="0" dirty="0">
                <a:solidFill>
                  <a:srgbClr val="6A737D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# </a:t>
            </a:r>
            <a:r>
              <a:rPr lang="ja-JP" altLang="en-US" b="0" i="0" dirty="0">
                <a:solidFill>
                  <a:srgbClr val="6A737D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冗長な書き方</a:t>
            </a:r>
            <a:r>
              <a:rPr lang="ja-JP" altLang="en-US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 </a:t>
            </a:r>
            <a:endParaRPr lang="en-US" altLang="ja-JP" b="0" i="0" dirty="0">
              <a:solidFill>
                <a:srgbClr val="24292E"/>
              </a:solidFill>
              <a:effectLst/>
              <a:latin typeface="Noto Sans SC" panose="020B0200000000000000" pitchFamily="50" charset="-128"/>
              <a:ea typeface="Noto Sans SC" panose="020B0200000000000000" pitchFamily="50" charset="-128"/>
            </a:endParaRPr>
          </a:p>
          <a:p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numbers = [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1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2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3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4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5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] total =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0</a:t>
            </a:r>
            <a:endParaRPr lang="en-US" altLang="ja-JP" dirty="0">
              <a:solidFill>
                <a:srgbClr val="24292E"/>
              </a:solidFill>
              <a:latin typeface="Noto Sans SC" panose="020B0200000000000000" pitchFamily="50" charset="-128"/>
              <a:ea typeface="Noto Sans SC" panose="020B0200000000000000" pitchFamily="50" charset="-128"/>
            </a:endParaRPr>
          </a:p>
          <a:p>
            <a:r>
              <a:rPr lang="en-US" altLang="ja-JP" b="0" i="0" dirty="0">
                <a:solidFill>
                  <a:srgbClr val="D73A4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for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 </a:t>
            </a:r>
            <a:r>
              <a:rPr lang="en-US" altLang="ja-JP" b="0" i="0" dirty="0" err="1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i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 </a:t>
            </a:r>
            <a:r>
              <a:rPr lang="en-US" altLang="ja-JP" b="0" i="0" dirty="0">
                <a:solidFill>
                  <a:srgbClr val="D73A4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in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 </a:t>
            </a:r>
            <a:r>
              <a:rPr lang="en-US" altLang="ja-JP" b="0" i="0" dirty="0">
                <a:solidFill>
                  <a:srgbClr val="E3620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range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(</a:t>
            </a:r>
            <a:r>
              <a:rPr lang="en-US" altLang="ja-JP" b="0" i="0" dirty="0" err="1">
                <a:solidFill>
                  <a:srgbClr val="E3620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len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(numbers)):</a:t>
            </a:r>
          </a:p>
          <a:p>
            <a:r>
              <a:rPr lang="ja-JP" altLang="en-US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    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total = total + numbers[</a:t>
            </a:r>
            <a:r>
              <a:rPr lang="en-US" altLang="ja-JP" b="0" i="0" dirty="0" err="1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i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] </a:t>
            </a:r>
          </a:p>
          <a:p>
            <a:r>
              <a:rPr lang="en-US" altLang="ja-JP" b="0" i="0" dirty="0">
                <a:solidFill>
                  <a:srgbClr val="E3620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print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(total)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B3EBB5F-FF0B-D276-620D-DC291D73F3D9}"/>
              </a:ext>
            </a:extLst>
          </p:cNvPr>
          <p:cNvSpPr txBox="1"/>
          <p:nvPr/>
        </p:nvSpPr>
        <p:spPr>
          <a:xfrm>
            <a:off x="1094014" y="4559195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非効率なコード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71C04E9-C672-79F1-32DC-6E4F57BD7D6B}"/>
              </a:ext>
            </a:extLst>
          </p:cNvPr>
          <p:cNvSpPr txBox="1"/>
          <p:nvPr/>
        </p:nvSpPr>
        <p:spPr>
          <a:xfrm>
            <a:off x="5012872" y="2882402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0" i="0" dirty="0">
                <a:solidFill>
                  <a:srgbClr val="6A737D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# </a:t>
            </a:r>
            <a:r>
              <a:rPr lang="ja-JP" altLang="en-US" b="0" i="0" dirty="0">
                <a:solidFill>
                  <a:srgbClr val="6A737D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簡潔な書き方</a:t>
            </a:r>
            <a:endParaRPr lang="en-US" altLang="ja-JP" dirty="0">
              <a:solidFill>
                <a:srgbClr val="24292E"/>
              </a:solidFill>
              <a:latin typeface="Noto Sans SC" panose="020B0200000000000000" pitchFamily="50" charset="-128"/>
              <a:ea typeface="Noto Sans SC" panose="020B0200000000000000" pitchFamily="50" charset="-128"/>
            </a:endParaRPr>
          </a:p>
          <a:p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numbers = [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1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2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3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4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, </a:t>
            </a:r>
            <a:r>
              <a:rPr lang="en-US" altLang="ja-JP" b="0" i="0" dirty="0">
                <a:solidFill>
                  <a:srgbClr val="005CC5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5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] </a:t>
            </a:r>
            <a:r>
              <a:rPr lang="en-US" altLang="ja-JP" b="0" i="0" dirty="0">
                <a:solidFill>
                  <a:srgbClr val="E3620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print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(</a:t>
            </a:r>
            <a:r>
              <a:rPr lang="en-US" altLang="ja-JP" b="0" i="0" dirty="0">
                <a:solidFill>
                  <a:srgbClr val="E36209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sum</a:t>
            </a:r>
            <a:r>
              <a:rPr lang="en-US" altLang="ja-JP" b="0" i="0" dirty="0">
                <a:solidFill>
                  <a:srgbClr val="24292E"/>
                </a:solidFill>
                <a:effectLst/>
                <a:latin typeface="Noto Sans SC" panose="020B0200000000000000" pitchFamily="50" charset="-128"/>
                <a:ea typeface="Noto Sans SC" panose="020B0200000000000000" pitchFamily="50" charset="-128"/>
              </a:rPr>
              <a:t>(numbers))</a:t>
            </a:r>
            <a:endParaRPr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5C0541-9163-FA83-B565-2E9728A47AF5}"/>
              </a:ext>
            </a:extLst>
          </p:cNvPr>
          <p:cNvSpPr txBox="1"/>
          <p:nvPr/>
        </p:nvSpPr>
        <p:spPr>
          <a:xfrm>
            <a:off x="5498378" y="399039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効率の良いコード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203D9F1-57AD-FB00-3EEF-559FFD98BB60}"/>
              </a:ext>
            </a:extLst>
          </p:cNvPr>
          <p:cNvSpPr txBox="1"/>
          <p:nvPr/>
        </p:nvSpPr>
        <p:spPr>
          <a:xfrm>
            <a:off x="671379" y="5212244"/>
            <a:ext cx="78012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どちらも</a:t>
            </a:r>
            <a:r>
              <a:rPr lang="en-US" altLang="ja-JP" sz="2800" b="0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2800" b="0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と表示されるが、簡潔な書き方は読みやすい。より良い書き方があるか対話型</a:t>
            </a:r>
            <a:r>
              <a:rPr lang="en-US" altLang="ja-JP" sz="2800" b="0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AI</a:t>
            </a:r>
            <a:r>
              <a:rPr lang="ja-JP" altLang="en-US" sz="2800" b="0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2800" b="1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相談</a:t>
            </a:r>
            <a:r>
              <a:rPr lang="ja-JP" altLang="en-US" sz="2800" b="0" i="0" dirty="0">
                <a:solidFill>
                  <a:srgbClr val="232425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できる</a:t>
            </a:r>
            <a:endParaRPr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332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150FA-00CD-06AD-AADF-1BD84EFC3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4E2DFC-5811-54CB-B6DC-7486E3A43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学習上のポイント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52F21A-D06B-6A14-92D9-78BDDC596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/>
              <a:t>コピー＆ペーストだけでなく、コードを読む習慣も重要</a:t>
            </a:r>
          </a:p>
          <a:p>
            <a:r>
              <a:rPr kumimoji="1" lang="ja-JP" altLang="en-US" b="1" dirty="0"/>
              <a:t>基礎概念に慣れているとスムーズになる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コードの例</a:t>
            </a:r>
          </a:p>
          <a:p>
            <a:pPr marL="0" indent="0">
              <a:buNone/>
            </a:pPr>
            <a:r>
              <a:rPr kumimoji="1" lang="en-US" altLang="ja-JP" b="1" dirty="0"/>
              <a:t>count = 0</a:t>
            </a:r>
          </a:p>
          <a:p>
            <a:pPr marL="0" indent="0">
              <a:buNone/>
            </a:pPr>
            <a:r>
              <a:rPr kumimoji="1" lang="en-US" altLang="ja-JP" b="1" dirty="0"/>
              <a:t>for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in range(1, 11):</a:t>
            </a:r>
          </a:p>
          <a:p>
            <a:pPr marL="0" indent="0">
              <a:buNone/>
            </a:pPr>
            <a:r>
              <a:rPr kumimoji="1" lang="en-US" altLang="ja-JP" b="1" dirty="0"/>
              <a:t>    if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% 2 == 0:</a:t>
            </a:r>
          </a:p>
          <a:p>
            <a:pPr marL="0" indent="0">
              <a:buNone/>
            </a:pPr>
            <a:r>
              <a:rPr kumimoji="1" lang="en-US" altLang="ja-JP" b="1" dirty="0"/>
              <a:t>        count += 1</a:t>
            </a:r>
          </a:p>
          <a:p>
            <a:pPr marL="0" indent="0">
              <a:buNone/>
            </a:pPr>
            <a:r>
              <a:rPr kumimoji="1" lang="en-US" altLang="ja-JP" b="1" dirty="0"/>
              <a:t>print(count)</a:t>
            </a:r>
          </a:p>
          <a:p>
            <a:r>
              <a:rPr kumimoji="1" lang="ja-JP" altLang="en-US" dirty="0"/>
              <a:t>このコードは</a:t>
            </a:r>
            <a:r>
              <a:rPr kumimoji="1" lang="en-US" altLang="ja-JP" dirty="0"/>
              <a:t>1</a:t>
            </a:r>
            <a:r>
              <a:rPr kumimoji="1" lang="ja-JP" altLang="en-US" dirty="0"/>
              <a:t>から</a:t>
            </a:r>
            <a:r>
              <a:rPr kumimoji="1" lang="en-US" altLang="ja-JP" dirty="0"/>
              <a:t>10</a:t>
            </a:r>
            <a:r>
              <a:rPr kumimoji="1" lang="ja-JP" altLang="en-US" dirty="0"/>
              <a:t>までの偶数の個数を数えている。</a:t>
            </a:r>
            <a:endParaRPr kumimoji="1" lang="en-US" altLang="ja-JP" dirty="0"/>
          </a:p>
          <a:p>
            <a:r>
              <a:rPr kumimoji="1" lang="en-US" altLang="ja-JP" dirty="0"/>
              <a:t>count</a:t>
            </a:r>
            <a:r>
              <a:rPr kumimoji="1" lang="ja-JP" altLang="en-US" dirty="0"/>
              <a:t>は変数、</a:t>
            </a:r>
            <a:r>
              <a:rPr kumimoji="1" lang="en-US" altLang="ja-JP" dirty="0"/>
              <a:t>for</a:t>
            </a:r>
            <a:r>
              <a:rPr kumimoji="1" lang="ja-JP" altLang="en-US" dirty="0"/>
              <a:t>は繰り返し、</a:t>
            </a:r>
            <a:r>
              <a:rPr kumimoji="1" lang="en-US" altLang="ja-JP" dirty="0"/>
              <a:t>if</a:t>
            </a:r>
            <a:r>
              <a:rPr kumimoji="1" lang="ja-JP" altLang="en-US" dirty="0"/>
              <a:t>は条件分岐、</a:t>
            </a:r>
            <a:r>
              <a:rPr kumimoji="1" lang="en-US" altLang="ja-JP" dirty="0"/>
              <a:t>%</a:t>
            </a:r>
            <a:r>
              <a:rPr kumimoji="1" lang="ja-JP" altLang="en-US" dirty="0"/>
              <a:t>は余りを求める演算子。</a:t>
            </a:r>
            <a:endParaRPr kumimoji="1" lang="en-US" altLang="ja-JP" dirty="0"/>
          </a:p>
          <a:p>
            <a:r>
              <a:rPr kumimoji="1" lang="ja-JP" altLang="en-US" dirty="0"/>
              <a:t>実行すると</a:t>
            </a:r>
            <a:r>
              <a:rPr kumimoji="1" lang="en-US" altLang="ja-JP" dirty="0"/>
              <a:t>5</a:t>
            </a:r>
            <a:r>
              <a:rPr kumimoji="1" lang="ja-JP" altLang="en-US" dirty="0"/>
              <a:t>と表示される。わからない点は対話型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に質問できる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319268-C463-1F40-3B16-19EFDD26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0FF771E6-1F53-C8E4-1AD8-F33F1DD4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667" y="3145933"/>
            <a:ext cx="3916261" cy="116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2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4CC00-D19E-FF61-278A-ED1F7BA3F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41A425-B33C-CA82-5792-E93CCE5A6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効果的な学習方法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FF5A0B-BD05-4B03-6FD0-C3757C54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8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/>
              <a:t>生成されたコードを一行ずつ読む</a:t>
            </a:r>
          </a:p>
          <a:p>
            <a:r>
              <a:rPr lang="ja-JP" altLang="en-US" dirty="0"/>
              <a:t>なぜそのアルゴリズム（問題を解決するための手順）が選ばれたかを確認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total = 0</a:t>
            </a:r>
            <a:endParaRPr lang="ja-JP" altLang="en-US" b="1" dirty="0"/>
          </a:p>
          <a:p>
            <a:pPr marL="0" indent="0">
              <a:buNone/>
            </a:pPr>
            <a:r>
              <a:rPr lang="en-US" altLang="ja-JP" b="1" dirty="0"/>
              <a:t>for</a:t>
            </a:r>
            <a:r>
              <a:rPr lang="ja-JP" altLang="en-US" b="1" dirty="0"/>
              <a:t> </a:t>
            </a:r>
            <a:r>
              <a:rPr lang="en-US" altLang="ja-JP" b="1" dirty="0" err="1"/>
              <a:t>i</a:t>
            </a:r>
            <a:r>
              <a:rPr lang="en-US" altLang="ja-JP" b="1" dirty="0"/>
              <a:t> in</a:t>
            </a:r>
            <a:r>
              <a:rPr lang="ja-JP" altLang="en-US" b="1" dirty="0"/>
              <a:t> </a:t>
            </a:r>
            <a:r>
              <a:rPr lang="en-US" altLang="ja-JP" b="1" dirty="0"/>
              <a:t>range(5):</a:t>
            </a:r>
          </a:p>
          <a:p>
            <a:pPr marL="0" indent="0">
              <a:buNone/>
            </a:pPr>
            <a:r>
              <a:rPr lang="en-US" altLang="ja-JP" b="1" dirty="0"/>
              <a:t>    total += 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print(total)</a:t>
            </a:r>
          </a:p>
          <a:p>
            <a:r>
              <a:rPr lang="en-US" altLang="ja-JP" dirty="0"/>
              <a:t>1</a:t>
            </a:r>
            <a:r>
              <a:rPr lang="ja-JP" altLang="en-US" dirty="0"/>
              <a:t>行目：</a:t>
            </a:r>
            <a:r>
              <a:rPr lang="en-US" altLang="ja-JP" dirty="0"/>
              <a:t>total</a:t>
            </a:r>
            <a:r>
              <a:rPr lang="ja-JP" altLang="en-US" dirty="0"/>
              <a:t>を</a:t>
            </a:r>
            <a:r>
              <a:rPr lang="en-US" altLang="ja-JP" dirty="0"/>
              <a:t>0</a:t>
            </a:r>
            <a:r>
              <a:rPr lang="ja-JP" altLang="en-US" dirty="0"/>
              <a:t>で初期化。</a:t>
            </a:r>
            <a:endParaRPr lang="en-US" altLang="ja-JP" dirty="0"/>
          </a:p>
          <a:p>
            <a:r>
              <a:rPr lang="en-US" altLang="ja-JP" dirty="0"/>
              <a:t>2</a:t>
            </a:r>
            <a:r>
              <a:rPr lang="ja-JP" altLang="en-US" dirty="0"/>
              <a:t>行目：</a:t>
            </a:r>
            <a:r>
              <a:rPr lang="en-US" altLang="ja-JP" dirty="0" err="1"/>
              <a:t>i</a:t>
            </a:r>
            <a:r>
              <a:rPr lang="ja-JP" altLang="en-US" dirty="0"/>
              <a:t>を</a:t>
            </a:r>
            <a:r>
              <a:rPr lang="en-US" altLang="ja-JP" dirty="0"/>
              <a:t>0</a:t>
            </a:r>
            <a:r>
              <a:rPr lang="ja-JP" altLang="en-US" dirty="0"/>
              <a:t>から</a:t>
            </a:r>
            <a:r>
              <a:rPr lang="en-US" altLang="ja-JP" dirty="0"/>
              <a:t>4</a:t>
            </a:r>
            <a:r>
              <a:rPr lang="ja-JP" altLang="en-US" dirty="0"/>
              <a:t>まで変化させながら繰り返す。</a:t>
            </a:r>
            <a:endParaRPr lang="en-US" altLang="ja-JP" dirty="0"/>
          </a:p>
          <a:p>
            <a:r>
              <a:rPr lang="en-US" altLang="ja-JP" dirty="0"/>
              <a:t>3</a:t>
            </a:r>
            <a:r>
              <a:rPr lang="ja-JP" altLang="en-US" dirty="0"/>
              <a:t>行目：</a:t>
            </a:r>
            <a:r>
              <a:rPr lang="en-US" altLang="ja-JP" dirty="0"/>
              <a:t>total</a:t>
            </a:r>
            <a:r>
              <a:rPr lang="ja-JP" altLang="en-US" dirty="0"/>
              <a:t>に</a:t>
            </a:r>
            <a:r>
              <a:rPr lang="en-US" altLang="ja-JP" dirty="0" err="1"/>
              <a:t>i</a:t>
            </a:r>
            <a:r>
              <a:rPr lang="ja-JP" altLang="en-US" dirty="0"/>
              <a:t>を加える。</a:t>
            </a:r>
            <a:endParaRPr lang="en-US" altLang="ja-JP" dirty="0"/>
          </a:p>
          <a:p>
            <a:r>
              <a:rPr lang="en-US" altLang="ja-JP" dirty="0"/>
              <a:t>4</a:t>
            </a:r>
            <a:r>
              <a:rPr lang="ja-JP" altLang="en-US" dirty="0"/>
              <a:t>行目：合計を表示。計算過程は</a:t>
            </a:r>
            <a:r>
              <a:rPr lang="en-US" altLang="ja-JP" dirty="0"/>
              <a:t>0+1+2+3+4=10</a:t>
            </a:r>
            <a:r>
              <a:rPr lang="ja-JP" altLang="en-US" dirty="0"/>
              <a:t>で、実行すると</a:t>
            </a:r>
            <a:r>
              <a:rPr lang="en-US" altLang="ja-JP" dirty="0"/>
              <a:t>10</a:t>
            </a:r>
            <a:r>
              <a:rPr lang="ja-JP" altLang="en-US" dirty="0"/>
              <a:t>と表示される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AI</a:t>
            </a:r>
            <a:r>
              <a:rPr lang="ja-JP" altLang="en-US" dirty="0">
                <a:solidFill>
                  <a:srgbClr val="FF0000"/>
                </a:solidFill>
              </a:rPr>
              <a:t>に説明を求めることも可能</a:t>
            </a:r>
          </a:p>
          <a:p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027061-02D9-4B9E-3C6B-22D8B019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919FAB47-0D3C-1A3A-47B4-C2992BF0D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448" y="2432957"/>
            <a:ext cx="3852349" cy="133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931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36B83F-B1D6-9A0D-5136-6DC1DE44C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CBE65D1-A995-ADA9-F3F8-1C92B1162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BFAB94C-F610-8062-397E-514879A00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7D6E574-221D-6D28-25E8-92465AFFA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71" y="1741337"/>
            <a:ext cx="6611258" cy="2387918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</a:rPr>
              <a:t>5.</a:t>
            </a:r>
            <a:r>
              <a:rPr lang="ja-JP" altLang="en-US" sz="4500" dirty="0">
                <a:solidFill>
                  <a:schemeClr val="tx2"/>
                </a:solidFill>
              </a:rPr>
              <a:t> </a:t>
            </a:r>
            <a:r>
              <a:rPr lang="en-US" altLang="ja-JP" sz="4500" dirty="0">
                <a:solidFill>
                  <a:schemeClr val="tx2"/>
                </a:solidFill>
              </a:rPr>
              <a:t>Python</a:t>
            </a:r>
            <a:r>
              <a:rPr lang="ja-JP" altLang="en-US" sz="4500" dirty="0">
                <a:solidFill>
                  <a:schemeClr val="tx2"/>
                </a:solidFill>
              </a:rPr>
              <a:t>プログラミングの必須基礎知識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D1538B-AED7-4EBC-68D1-60F6C943E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128" y="4200522"/>
            <a:ext cx="5055514" cy="682079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F29CD09-4A57-41B4-1851-849CB19F1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28" y="0"/>
            <a:ext cx="3872286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003F6A6-0824-963B-5D1A-FD852D5D5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B3A174E-CFFA-F745-BB29-4E4E520DF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CA526CC-81FE-943E-1792-B8686B1D4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38BDA92-1AEE-07DE-8F25-29EA220D24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A47604-3CF2-BACA-E9FC-DC17D7CD0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521C996-BD67-2EAD-3541-D07759518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6553998" y="4267997"/>
            <a:ext cx="3142400" cy="2037604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05DD692C-6AE6-3BC6-2553-F45C0C891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E834B0D-A68E-9354-D027-EF1DFB7FA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156D7DA6-AA59-58ED-1E6E-A2312E771A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E9898589-DC36-3812-1F93-695F1AC85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500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76B41-59AD-3D27-64CB-3C6CDD64E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98A63-0FEB-BA7D-4C1D-B2E547E3B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/>
              <a:t>変数（状態）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E8CF9E-2324-FF49-AA5C-9433A4773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変数：値を保持する仕組み</a:t>
            </a:r>
          </a:p>
          <a:p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u="sng" dirty="0"/>
              <a:t>例（</a:t>
            </a:r>
            <a:r>
              <a:rPr kumimoji="1" lang="en-US" altLang="ja-JP" b="1" u="sng" dirty="0"/>
              <a:t>Trinket </a:t>
            </a:r>
            <a:r>
              <a:rPr kumimoji="1" lang="ja-JP" altLang="en-US" b="1" u="sng" dirty="0"/>
              <a:t>の </a:t>
            </a:r>
            <a:r>
              <a:rPr kumimoji="1" lang="en-US" altLang="ja-JP" b="1" u="sng" dirty="0"/>
              <a:t>Python 2 </a:t>
            </a:r>
            <a:r>
              <a:rPr kumimoji="1" lang="ja-JP" altLang="en-US" b="1" u="sng" dirty="0"/>
              <a:t>で実行可能）</a:t>
            </a:r>
          </a:p>
          <a:p>
            <a:pPr marL="0" indent="0">
              <a:buNone/>
            </a:pPr>
            <a:r>
              <a:rPr kumimoji="1" lang="en-US" altLang="ja-JP" b="1" dirty="0"/>
              <a:t>total = 0</a:t>
            </a:r>
          </a:p>
          <a:p>
            <a:pPr marL="0" indent="0">
              <a:buNone/>
            </a:pPr>
            <a:r>
              <a:rPr kumimoji="1" lang="en-US" altLang="ja-JP" b="1" dirty="0"/>
              <a:t>name = "Python"</a:t>
            </a:r>
          </a:p>
          <a:p>
            <a:pPr marL="0" indent="0">
              <a:buNone/>
            </a:pPr>
            <a:r>
              <a:rPr kumimoji="1" lang="en-US" altLang="ja-JP" b="1" dirty="0" err="1"/>
              <a:t>is_valid</a:t>
            </a:r>
            <a:r>
              <a:rPr kumimoji="1" lang="en-US" altLang="ja-JP" b="1" dirty="0"/>
              <a:t> = True</a:t>
            </a:r>
          </a:p>
          <a:p>
            <a:pPr marL="0" indent="0">
              <a:buNone/>
            </a:pPr>
            <a:r>
              <a:rPr kumimoji="1" lang="en-US" altLang="ja-JP" b="1" dirty="0"/>
              <a:t>print(total, name, </a:t>
            </a:r>
            <a:r>
              <a:rPr kumimoji="1" lang="en-US" altLang="ja-JP" b="1" dirty="0" err="1"/>
              <a:t>is_valid</a:t>
            </a:r>
            <a:r>
              <a:rPr kumimoji="1" lang="en-US" altLang="ja-JP" b="1" dirty="0"/>
              <a:t>)</a:t>
            </a:r>
          </a:p>
          <a:p>
            <a:pPr marL="0" indent="0">
              <a:buNone/>
            </a:pPr>
            <a:r>
              <a:rPr kumimoji="1" lang="en-US" altLang="ja-JP" dirty="0"/>
              <a:t>total</a:t>
            </a:r>
            <a:r>
              <a:rPr kumimoji="1" lang="ja-JP" altLang="en-US" dirty="0"/>
              <a:t>には数値</a:t>
            </a:r>
            <a:r>
              <a:rPr kumimoji="1" lang="en-US" altLang="ja-JP" dirty="0"/>
              <a:t>0</a:t>
            </a:r>
            <a:r>
              <a:rPr kumimoji="1" lang="ja-JP" altLang="en-US" dirty="0"/>
              <a:t>、</a:t>
            </a:r>
            <a:r>
              <a:rPr kumimoji="1" lang="en-US" altLang="ja-JP" dirty="0"/>
              <a:t>name</a:t>
            </a:r>
            <a:r>
              <a:rPr kumimoji="1" lang="ja-JP" altLang="en-US" dirty="0"/>
              <a:t>には文字列</a:t>
            </a:r>
            <a:r>
              <a:rPr kumimoji="1" lang="en-US" altLang="ja-JP" dirty="0"/>
              <a:t>"Python"</a:t>
            </a:r>
            <a:r>
              <a:rPr kumimoji="1" lang="ja-JP" altLang="en-US" dirty="0"/>
              <a:t>、</a:t>
            </a:r>
            <a:r>
              <a:rPr kumimoji="1" lang="en-US" altLang="ja-JP" dirty="0" err="1"/>
              <a:t>is_valid</a:t>
            </a:r>
            <a:r>
              <a:rPr kumimoji="1" lang="ja-JP" altLang="en-US" dirty="0"/>
              <a:t>には真偽値</a:t>
            </a:r>
            <a:r>
              <a:rPr kumimoji="1" lang="en-US" altLang="ja-JP" dirty="0"/>
              <a:t>True</a:t>
            </a:r>
            <a:r>
              <a:rPr kumimoji="1" lang="ja-JP" altLang="en-US" dirty="0"/>
              <a:t>が保持されている。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実行すると</a:t>
            </a:r>
            <a:r>
              <a:rPr kumimoji="1" lang="en-US" altLang="ja-JP" dirty="0"/>
              <a:t>(0, 'Python', True)</a:t>
            </a:r>
            <a:r>
              <a:rPr kumimoji="1" lang="ja-JP" altLang="en-US" dirty="0"/>
              <a:t>と表示される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0D7332-B154-0087-37CF-5FCA9031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 descr="会社名&#10;&#10;AI 生成コンテンツは誤りを含む可能性があります。">
            <a:extLst>
              <a:ext uri="{FF2B5EF4-FFF2-40B4-BE49-F238E27FC236}">
                <a16:creationId xmlns:a16="http://schemas.microsoft.com/office/drawing/2014/main" id="{BFBD706B-3673-E0C0-9BFF-089ED5611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033" y="3592287"/>
            <a:ext cx="3523183" cy="96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198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CEEC0-096A-9BCE-95E4-DF43E09DC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486816-48F5-2355-BEE8-6B05DBFE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制御構造（条件分岐・繰り返し）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624480-5260-52DE-C3A7-2D643859A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en-US" altLang="ja-JP" b="1" u="sng" dirty="0"/>
              <a:t>if</a:t>
            </a:r>
            <a:r>
              <a:rPr kumimoji="1" lang="ja-JP" altLang="en-US" b="1" u="sng" dirty="0"/>
              <a:t>文：条件分岐</a:t>
            </a:r>
          </a:p>
          <a:p>
            <a:pPr marL="0" indent="0">
              <a:buNone/>
            </a:pPr>
            <a:r>
              <a:rPr kumimoji="1" lang="en-US" altLang="ja-JP" b="1" dirty="0"/>
              <a:t>x = 15</a:t>
            </a:r>
          </a:p>
          <a:p>
            <a:pPr marL="0" indent="0">
              <a:buNone/>
            </a:pPr>
            <a:r>
              <a:rPr kumimoji="1" lang="en-US" altLang="ja-JP" b="1" dirty="0"/>
              <a:t>if x &gt; 10:</a:t>
            </a:r>
          </a:p>
          <a:p>
            <a:pPr marL="0" indent="0">
              <a:buNone/>
            </a:pPr>
            <a:r>
              <a:rPr kumimoji="1" lang="en-US" altLang="ja-JP" b="1" dirty="0"/>
              <a:t>    print("large")</a:t>
            </a:r>
          </a:p>
          <a:p>
            <a:pPr marL="0" indent="0">
              <a:buNone/>
            </a:pPr>
            <a:r>
              <a:rPr kumimoji="1" lang="en-US" altLang="ja-JP" b="1" dirty="0"/>
              <a:t>else:</a:t>
            </a:r>
          </a:p>
          <a:p>
            <a:pPr marL="0" indent="0">
              <a:buNone/>
            </a:pPr>
            <a:r>
              <a:rPr kumimoji="1" lang="en-US" altLang="ja-JP" b="1" dirty="0"/>
              <a:t>    print("small")</a:t>
            </a:r>
          </a:p>
          <a:p>
            <a:pPr marL="0" indent="0">
              <a:buNone/>
            </a:pPr>
            <a:r>
              <a:rPr kumimoji="1" lang="en-US" altLang="ja-JP" dirty="0"/>
              <a:t>x</a:t>
            </a:r>
            <a:r>
              <a:rPr kumimoji="1" lang="ja-JP" altLang="en-US" dirty="0"/>
              <a:t>が</a:t>
            </a:r>
            <a:r>
              <a:rPr kumimoji="1" lang="en-US" altLang="ja-JP" dirty="0"/>
              <a:t>10</a:t>
            </a:r>
            <a:r>
              <a:rPr kumimoji="1" lang="ja-JP" altLang="en-US" dirty="0"/>
              <a:t>より大きければ</a:t>
            </a:r>
            <a:r>
              <a:rPr kumimoji="1" lang="en-US" altLang="ja-JP" dirty="0"/>
              <a:t>"large"</a:t>
            </a:r>
            <a:r>
              <a:rPr kumimoji="1" lang="ja-JP" altLang="en-US" dirty="0"/>
              <a:t>、そうでなければ</a:t>
            </a:r>
            <a:r>
              <a:rPr kumimoji="1" lang="en-US" altLang="ja-JP" dirty="0"/>
              <a:t>"small"</a:t>
            </a:r>
            <a:r>
              <a:rPr kumimoji="1" lang="ja-JP" altLang="en-US" dirty="0"/>
              <a:t>を表示する。実行すると</a:t>
            </a:r>
            <a:r>
              <a:rPr kumimoji="1" lang="en-US" altLang="ja-JP" dirty="0"/>
              <a:t>large</a:t>
            </a:r>
            <a:r>
              <a:rPr kumimoji="1" lang="ja-JP" altLang="en-US" dirty="0"/>
              <a:t>と表示される</a:t>
            </a:r>
          </a:p>
          <a:p>
            <a:endParaRPr kumimoji="1" lang="ja-JP" altLang="en-US" dirty="0"/>
          </a:p>
          <a:p>
            <a:pPr marL="0" indent="0">
              <a:buNone/>
            </a:pPr>
            <a:r>
              <a:rPr kumimoji="1" lang="en-US" altLang="ja-JP" b="1" u="sng" dirty="0"/>
              <a:t>for</a:t>
            </a:r>
            <a:r>
              <a:rPr kumimoji="1" lang="ja-JP" altLang="en-US" b="1" u="sng" dirty="0"/>
              <a:t>文：繰り返し</a:t>
            </a:r>
          </a:p>
          <a:p>
            <a:pPr marL="0" indent="0">
              <a:buNone/>
            </a:pPr>
            <a:r>
              <a:rPr kumimoji="1" lang="en-US" altLang="ja-JP" b="1" dirty="0"/>
              <a:t>for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in range(5):</a:t>
            </a:r>
          </a:p>
          <a:p>
            <a:pPr marL="0" indent="0">
              <a:buNone/>
            </a:pPr>
            <a:r>
              <a:rPr kumimoji="1" lang="en-US" altLang="ja-JP" b="1" dirty="0"/>
              <a:t>    print(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)</a:t>
            </a:r>
          </a:p>
          <a:p>
            <a:pPr marL="0" indent="0">
              <a:buNone/>
            </a:pPr>
            <a:r>
              <a:rPr kumimoji="1" lang="en-US" altLang="ja-JP" dirty="0"/>
              <a:t>range(5)</a:t>
            </a:r>
            <a:r>
              <a:rPr kumimoji="1" lang="ja-JP" altLang="en-US" dirty="0"/>
              <a:t>は</a:t>
            </a:r>
            <a:r>
              <a:rPr kumimoji="1" lang="en-US" altLang="ja-JP" dirty="0"/>
              <a:t>0</a:t>
            </a:r>
            <a:r>
              <a:rPr kumimoji="1" lang="ja-JP" altLang="en-US" dirty="0"/>
              <a:t>から</a:t>
            </a:r>
            <a:r>
              <a:rPr kumimoji="1" lang="en-US" altLang="ja-JP" dirty="0"/>
              <a:t>4</a:t>
            </a:r>
            <a:r>
              <a:rPr kumimoji="1" lang="ja-JP" altLang="en-US" dirty="0"/>
              <a:t>までの数を生成。実行すると</a:t>
            </a:r>
            <a:r>
              <a:rPr kumimoji="1" lang="en-US" altLang="ja-JP" dirty="0"/>
              <a:t>0, 1, 2, 3, 4</a:t>
            </a:r>
            <a:r>
              <a:rPr kumimoji="1" lang="ja-JP" altLang="en-US" dirty="0"/>
              <a:t>が各行に表示される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7F6D72-DB6F-CBEF-A0A5-882974D6A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27C8584D-D8A8-CAE6-218C-2F0D92E66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724" y="1536157"/>
            <a:ext cx="4307042" cy="1516565"/>
          </a:xfrm>
          <a:prstGeom prst="rect">
            <a:avLst/>
          </a:prstGeom>
        </p:spPr>
      </p:pic>
      <p:pic>
        <p:nvPicPr>
          <p:cNvPr id="9" name="図 8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B9A34DF3-9F5D-1D8A-F4A9-E2ABD5CDE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3031" y="4258759"/>
            <a:ext cx="2248214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197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69E45-890D-693C-DA6E-0A7E48972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5FFEA-EFE1-8709-1A7D-56D7052F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/>
              <a:t>関数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1C78A3-9A80-370A-418A-E514FB434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関数：</a:t>
            </a:r>
            <a:r>
              <a:rPr kumimoji="1" lang="ja-JP" altLang="en-US" b="1" dirty="0"/>
              <a:t>処理をまとめる仕組み</a:t>
            </a:r>
          </a:p>
          <a:p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u="sng" dirty="0"/>
              <a:t>例（</a:t>
            </a:r>
            <a:r>
              <a:rPr kumimoji="1" lang="en-US" altLang="ja-JP" b="1" u="sng" dirty="0"/>
              <a:t>Trinket </a:t>
            </a:r>
            <a:r>
              <a:rPr kumimoji="1" lang="ja-JP" altLang="en-US" b="1" u="sng" dirty="0"/>
              <a:t>の </a:t>
            </a:r>
            <a:r>
              <a:rPr kumimoji="1" lang="en-US" altLang="ja-JP" b="1" u="sng" dirty="0"/>
              <a:t>Python 2 </a:t>
            </a:r>
            <a:r>
              <a:rPr kumimoji="1" lang="ja-JP" altLang="en-US" b="1" u="sng" dirty="0"/>
              <a:t>で実行可能）</a:t>
            </a:r>
          </a:p>
          <a:p>
            <a:pPr marL="0" indent="0">
              <a:buNone/>
            </a:pPr>
            <a:r>
              <a:rPr kumimoji="1" lang="en-US" altLang="ja-JP" b="1" dirty="0"/>
              <a:t>def add(a, b):</a:t>
            </a:r>
          </a:p>
          <a:p>
            <a:pPr marL="0" indent="0">
              <a:buNone/>
            </a:pPr>
            <a:r>
              <a:rPr kumimoji="1" lang="en-US" altLang="ja-JP" b="1" dirty="0"/>
              <a:t>    result = a + b</a:t>
            </a:r>
          </a:p>
          <a:p>
            <a:pPr marL="0" indent="0">
              <a:buNone/>
            </a:pPr>
            <a:r>
              <a:rPr kumimoji="1" lang="en-US" altLang="ja-JP" b="1" dirty="0"/>
              <a:t>    return result</a:t>
            </a:r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print(add(3, 5))</a:t>
            </a:r>
          </a:p>
          <a:p>
            <a:pPr marL="0" indent="0">
              <a:buNone/>
            </a:pPr>
            <a:r>
              <a:rPr kumimoji="1" lang="en-US" altLang="ja-JP" b="1" dirty="0"/>
              <a:t>print(add(10, 20))</a:t>
            </a:r>
          </a:p>
          <a:p>
            <a:pPr marL="0" indent="0">
              <a:buNone/>
            </a:pPr>
            <a:r>
              <a:rPr kumimoji="1" lang="en-US" altLang="ja-JP" dirty="0"/>
              <a:t>add</a:t>
            </a:r>
            <a:r>
              <a:rPr kumimoji="1" lang="ja-JP" altLang="en-US" dirty="0"/>
              <a:t>は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つの数を受け取り合計を返す関数である。</a:t>
            </a:r>
            <a:r>
              <a:rPr kumimoji="1" lang="en-US" altLang="ja-JP" dirty="0"/>
              <a:t>add(3, 5)</a:t>
            </a:r>
            <a:r>
              <a:rPr kumimoji="1" lang="ja-JP" altLang="en-US" dirty="0"/>
              <a:t>は</a:t>
            </a:r>
            <a:r>
              <a:rPr kumimoji="1" lang="en-US" altLang="ja-JP" dirty="0"/>
              <a:t>8</a:t>
            </a:r>
            <a:r>
              <a:rPr kumimoji="1" lang="ja-JP" altLang="en-US" dirty="0"/>
              <a:t>を、</a:t>
            </a:r>
            <a:r>
              <a:rPr kumimoji="1" lang="en-US" altLang="ja-JP" dirty="0"/>
              <a:t>add(10, 20)</a:t>
            </a:r>
            <a:r>
              <a:rPr kumimoji="1" lang="ja-JP" altLang="en-US" dirty="0"/>
              <a:t>は</a:t>
            </a:r>
            <a:r>
              <a:rPr kumimoji="1" lang="en-US" altLang="ja-JP" dirty="0"/>
              <a:t>30</a:t>
            </a:r>
            <a:r>
              <a:rPr kumimoji="1" lang="ja-JP" altLang="en-US" dirty="0"/>
              <a:t>を返す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C7F42A-4435-2FB6-5ABD-DBBB36073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8F2789E1-D76B-0C65-F06C-A29AD88CB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023" y="3217202"/>
            <a:ext cx="4323377" cy="169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67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AB4DF-026E-91A3-1873-E30772240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8C7E84-3BC0-C55D-BEE3-13E0A2905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プログラムの意味を理解する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61AA0D-E1B0-493F-5BC4-354CBE904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b="1" dirty="0"/>
              <a:t>各行</a:t>
            </a:r>
            <a:r>
              <a:rPr kumimoji="1" lang="ja-JP" altLang="en-US" dirty="0"/>
              <a:t>について「</a:t>
            </a:r>
            <a:r>
              <a:rPr kumimoji="1" lang="ja-JP" altLang="en-US" b="1" dirty="0"/>
              <a:t>この行は何をしているか</a:t>
            </a:r>
            <a:r>
              <a:rPr kumimoji="1" lang="ja-JP" altLang="en-US" dirty="0"/>
              <a:t>」を</a:t>
            </a:r>
            <a:r>
              <a:rPr kumimoji="1" lang="ja-JP" altLang="en-US" b="1" dirty="0"/>
              <a:t>自分で説明</a:t>
            </a:r>
            <a:r>
              <a:rPr kumimoji="1" lang="ja-JP" altLang="en-US" dirty="0"/>
              <a:t>してみる</a:t>
            </a:r>
          </a:p>
          <a:p>
            <a:endParaRPr kumimoji="1" lang="ja-JP" altLang="en-US" dirty="0"/>
          </a:p>
          <a:p>
            <a:pPr marL="0" indent="0">
              <a:buNone/>
            </a:pPr>
            <a:r>
              <a:rPr kumimoji="1" lang="en-US" altLang="ja-JP" b="1" dirty="0"/>
              <a:t>total = 0</a:t>
            </a:r>
          </a:p>
          <a:p>
            <a:pPr marL="0" indent="0">
              <a:buNone/>
            </a:pPr>
            <a:r>
              <a:rPr kumimoji="1" lang="en-US" altLang="ja-JP" b="1" dirty="0"/>
              <a:t>for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in range(1, 6):</a:t>
            </a:r>
          </a:p>
          <a:p>
            <a:pPr marL="0" indent="0">
              <a:buNone/>
            </a:pPr>
            <a:r>
              <a:rPr kumimoji="1" lang="en-US" altLang="ja-JP" b="1" dirty="0"/>
              <a:t>    total += </a:t>
            </a:r>
            <a:r>
              <a:rPr kumimoji="1" lang="en-US" altLang="ja-JP" b="1" dirty="0" err="1"/>
              <a:t>i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print(total)</a:t>
            </a:r>
          </a:p>
          <a:p>
            <a:pPr marL="0" indent="0">
              <a:buNone/>
            </a:pPr>
            <a:r>
              <a:rPr kumimoji="1" lang="en-US" altLang="ja-JP" dirty="0"/>
              <a:t>1</a:t>
            </a:r>
            <a:r>
              <a:rPr kumimoji="1" lang="ja-JP" altLang="en-US" dirty="0"/>
              <a:t>行目：</a:t>
            </a:r>
            <a:r>
              <a:rPr kumimoji="1" lang="en-US" altLang="ja-JP" dirty="0"/>
              <a:t>total</a:t>
            </a:r>
            <a:r>
              <a:rPr kumimoji="1" lang="ja-JP" altLang="en-US" dirty="0"/>
              <a:t>を</a:t>
            </a:r>
            <a:r>
              <a:rPr kumimoji="1" lang="en-US" altLang="ja-JP" dirty="0"/>
              <a:t>0</a:t>
            </a:r>
            <a:r>
              <a:rPr kumimoji="1" lang="ja-JP" altLang="en-US" dirty="0"/>
              <a:t>で初期化。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行目：</a:t>
            </a:r>
            <a:r>
              <a:rPr kumimoji="1" lang="en-US" altLang="ja-JP" dirty="0" err="1"/>
              <a:t>i</a:t>
            </a:r>
            <a:r>
              <a:rPr kumimoji="1" lang="ja-JP" altLang="en-US" dirty="0"/>
              <a:t>を</a:t>
            </a:r>
            <a:r>
              <a:rPr kumimoji="1" lang="en-US" altLang="ja-JP" dirty="0"/>
              <a:t>1</a:t>
            </a:r>
            <a:r>
              <a:rPr kumimoji="1" lang="ja-JP" altLang="en-US" dirty="0"/>
              <a:t>から</a:t>
            </a:r>
            <a:r>
              <a:rPr kumimoji="1" lang="en-US" altLang="ja-JP" dirty="0"/>
              <a:t>5</a:t>
            </a:r>
            <a:r>
              <a:rPr kumimoji="1" lang="ja-JP" altLang="en-US" dirty="0"/>
              <a:t>まで変化させる。</a:t>
            </a:r>
            <a:r>
              <a:rPr kumimoji="1" lang="en-US" altLang="ja-JP" dirty="0"/>
              <a:t>3</a:t>
            </a:r>
            <a:r>
              <a:rPr kumimoji="1" lang="ja-JP" altLang="en-US" dirty="0"/>
              <a:t>行目：</a:t>
            </a:r>
            <a:r>
              <a:rPr kumimoji="1" lang="en-US" altLang="ja-JP" dirty="0"/>
              <a:t>total</a:t>
            </a:r>
            <a:r>
              <a:rPr kumimoji="1" lang="ja-JP" altLang="en-US" dirty="0"/>
              <a:t>に</a:t>
            </a:r>
            <a:r>
              <a:rPr kumimoji="1" lang="en-US" altLang="ja-JP" dirty="0" err="1"/>
              <a:t>i</a:t>
            </a:r>
            <a:r>
              <a:rPr kumimoji="1" lang="ja-JP" altLang="en-US" dirty="0"/>
              <a:t>を加える。</a:t>
            </a:r>
            <a:r>
              <a:rPr kumimoji="1" lang="en-US" altLang="ja-JP" dirty="0"/>
              <a:t>4</a:t>
            </a:r>
            <a:r>
              <a:rPr kumimoji="1" lang="ja-JP" altLang="en-US" dirty="0"/>
              <a:t>行目：</a:t>
            </a:r>
            <a:r>
              <a:rPr kumimoji="1" lang="en-US" altLang="ja-JP" dirty="0"/>
              <a:t>total</a:t>
            </a:r>
            <a:r>
              <a:rPr kumimoji="1" lang="ja-JP" altLang="en-US" dirty="0"/>
              <a:t>を表示。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計算過程は</a:t>
            </a:r>
            <a:r>
              <a:rPr kumimoji="1" lang="en-US" altLang="ja-JP" dirty="0"/>
              <a:t>1+2+3+4+5=15</a:t>
            </a:r>
            <a:r>
              <a:rPr kumimoji="1" lang="ja-JP" altLang="en-US" dirty="0"/>
              <a:t>で、実行すると</a:t>
            </a:r>
            <a:r>
              <a:rPr kumimoji="1" lang="en-US" altLang="ja-JP" dirty="0"/>
              <a:t>15</a:t>
            </a:r>
            <a:r>
              <a:rPr kumimoji="1" lang="ja-JP" altLang="en-US" dirty="0"/>
              <a:t>と表示される。</a:t>
            </a:r>
            <a:r>
              <a:rPr lang="en-US" altLang="ja-JP" dirty="0">
                <a:solidFill>
                  <a:srgbClr val="FF0000"/>
                </a:solidFill>
              </a:rPr>
              <a:t>AI</a:t>
            </a:r>
            <a:r>
              <a:rPr lang="ja-JP" altLang="en-US" dirty="0">
                <a:solidFill>
                  <a:srgbClr val="FF0000"/>
                </a:solidFill>
              </a:rPr>
              <a:t>に説明を求めることも可能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9F0AF3-9B92-60BB-A04D-793A4C4AC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6718585C-4C8F-6655-4D88-35B13EFA0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8534" y="2676419"/>
            <a:ext cx="4265995" cy="144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138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D3C4B-9286-F5F1-F657-768B178DB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37D2F1-29FB-C6E2-1645-2DB629FD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演習</a:t>
            </a:r>
            <a:r>
              <a:rPr lang="en-US" altLang="ja-JP" b="1" dirty="0"/>
              <a:t>2. </a:t>
            </a:r>
            <a:r>
              <a:rPr lang="ja-JP" altLang="en-US" b="1" dirty="0"/>
              <a:t>条件分岐を使ったプログラム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A09EC5-9EDA-A6DC-1A0A-516C9FCFB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課題：</a:t>
            </a:r>
            <a:r>
              <a:rPr kumimoji="1" lang="ja-JP" altLang="en-US" b="1" dirty="0"/>
              <a:t>点数に応じて「合格」または「不合格」を表示するプログラムを作成する（</a:t>
            </a:r>
            <a:r>
              <a:rPr kumimoji="1" lang="en-US" altLang="ja-JP" b="1" dirty="0"/>
              <a:t>60</a:t>
            </a:r>
            <a:r>
              <a:rPr kumimoji="1" lang="ja-JP" altLang="en-US" b="1" dirty="0"/>
              <a:t>点以上で合格）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・手順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ブラウザで </a:t>
            </a:r>
            <a:r>
              <a:rPr kumimoji="1" lang="en-US" altLang="ja-JP" dirty="0"/>
              <a:t>Microsoft Copilot</a:t>
            </a:r>
            <a:r>
              <a:rPr kumimoji="1" lang="ja-JP" altLang="en-US" dirty="0"/>
              <a:t>にアクセス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以下のプロンプトを入力欄にコピー＆ペーストし、送信する</a:t>
            </a:r>
            <a:br>
              <a:rPr kumimoji="1" lang="en-US" altLang="ja-JP" dirty="0"/>
            </a:br>
            <a:r>
              <a:rPr kumimoji="1" lang="ja-JP" altLang="en-US" dirty="0"/>
              <a:t>点数を変数</a:t>
            </a:r>
            <a:r>
              <a:rPr kumimoji="1" lang="en-US" altLang="ja-JP" dirty="0"/>
              <a:t>score</a:t>
            </a:r>
            <a:r>
              <a:rPr kumimoji="1" lang="ja-JP" altLang="en-US" dirty="0"/>
              <a:t>に代入し、</a:t>
            </a:r>
            <a:r>
              <a:rPr kumimoji="1" lang="en-US" altLang="ja-JP" dirty="0"/>
              <a:t>60</a:t>
            </a:r>
            <a:r>
              <a:rPr kumimoji="1" lang="ja-JP" altLang="en-US" dirty="0"/>
              <a:t>点以上なら「</a:t>
            </a:r>
            <a:r>
              <a:rPr kumimoji="1" lang="en-US" altLang="ja-JP" dirty="0"/>
              <a:t>pass</a:t>
            </a:r>
            <a:r>
              <a:rPr kumimoji="1" lang="ja-JP" altLang="en-US" dirty="0"/>
              <a:t>」、</a:t>
            </a:r>
            <a:r>
              <a:rPr kumimoji="1" lang="en-US" altLang="ja-JP" dirty="0"/>
              <a:t>60</a:t>
            </a:r>
            <a:r>
              <a:rPr kumimoji="1" lang="ja-JP" altLang="en-US" dirty="0"/>
              <a:t>点未満なら「</a:t>
            </a:r>
            <a:r>
              <a:rPr kumimoji="1" lang="en-US" altLang="ja-JP" dirty="0"/>
              <a:t>fail</a:t>
            </a:r>
            <a:r>
              <a:rPr kumimoji="1" lang="ja-JP" altLang="en-US" dirty="0"/>
              <a:t>」と表示する</a:t>
            </a:r>
            <a:r>
              <a:rPr kumimoji="1" lang="en-US" altLang="ja-JP" dirty="0"/>
              <a:t>Python</a:t>
            </a:r>
            <a:r>
              <a:rPr kumimoji="1" lang="ja-JP" altLang="en-US" dirty="0"/>
              <a:t>プログラムを作成してください。</a:t>
            </a:r>
            <a:r>
              <a:rPr kumimoji="1" lang="en-US" altLang="ja-JP" dirty="0"/>
              <a:t>score</a:t>
            </a:r>
            <a:r>
              <a:rPr kumimoji="1" lang="ja-JP" altLang="en-US" dirty="0"/>
              <a:t>には</a:t>
            </a:r>
            <a:r>
              <a:rPr kumimoji="1" lang="en-US" altLang="ja-JP" dirty="0"/>
              <a:t>75</a:t>
            </a:r>
            <a:r>
              <a:rPr kumimoji="1" lang="ja-JP" altLang="en-US" dirty="0"/>
              <a:t>を代入してください。</a:t>
            </a:r>
            <a:r>
              <a:rPr kumimoji="1" lang="en-US" altLang="ja-JP" dirty="0"/>
              <a:t>Trinket </a:t>
            </a:r>
            <a:r>
              <a:rPr kumimoji="1" lang="ja-JP" altLang="en-US" dirty="0"/>
              <a:t>の </a:t>
            </a:r>
            <a:r>
              <a:rPr kumimoji="1" lang="en-US" altLang="ja-JP" dirty="0"/>
              <a:t>Python 2 </a:t>
            </a:r>
            <a:r>
              <a:rPr kumimoji="1" lang="ja-JP" altLang="en-US" dirty="0"/>
              <a:t>で動作するコードでお願いします。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/>
              <a:t>Microsoft Copilot</a:t>
            </a:r>
            <a:r>
              <a:rPr kumimoji="1" lang="ja-JP" altLang="en-US" dirty="0"/>
              <a:t>が生成したコードをコピーする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別のタブで</a:t>
            </a:r>
            <a:r>
              <a:rPr kumimoji="1" lang="en-US" altLang="ja-JP" dirty="0"/>
              <a:t>Trinket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https://trinket.io/python</a:t>
            </a:r>
            <a:r>
              <a:rPr kumimoji="1" lang="ja-JP" altLang="en-US" dirty="0"/>
              <a:t>）にアクセス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画面左側のエディタに、コピーしたコードを貼り付ける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画面上部の「</a:t>
            </a:r>
            <a:r>
              <a:rPr kumimoji="1" lang="en-US" altLang="ja-JP" dirty="0"/>
              <a:t>Run</a:t>
            </a:r>
            <a:r>
              <a:rPr kumimoji="1" lang="ja-JP" altLang="en-US" dirty="0"/>
              <a:t>」ボタンをクリックする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画面右側に実行結果が表示される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・生成されるコードの例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score = 75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if score &gt;= 60: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    print("pass")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else: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dirty="0"/>
              <a:t>    print("fail")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</a:t>
            </a:r>
            <a:r>
              <a:rPr kumimoji="1" lang="ja-JP" altLang="en-US" dirty="0">
                <a:solidFill>
                  <a:srgbClr val="FF0000"/>
                </a:solidFill>
              </a:rPr>
              <a:t>実行すると</a:t>
            </a:r>
            <a:r>
              <a:rPr kumimoji="1" lang="en-US" altLang="ja-JP" dirty="0">
                <a:solidFill>
                  <a:srgbClr val="FF0000"/>
                </a:solidFill>
              </a:rPr>
              <a:t>pass</a:t>
            </a:r>
            <a:r>
              <a:rPr kumimoji="1" lang="ja-JP" altLang="en-US" dirty="0">
                <a:solidFill>
                  <a:srgbClr val="FF0000"/>
                </a:solidFill>
              </a:rPr>
              <a:t>と表示される。</a:t>
            </a:r>
            <a:r>
              <a:rPr kumimoji="1" lang="en-US" altLang="ja-JP" dirty="0">
                <a:solidFill>
                  <a:srgbClr val="FF0000"/>
                </a:solidFill>
              </a:rPr>
              <a:t>score</a:t>
            </a:r>
            <a:r>
              <a:rPr kumimoji="1" lang="ja-JP" altLang="en-US" dirty="0">
                <a:solidFill>
                  <a:srgbClr val="FF0000"/>
                </a:solidFill>
              </a:rPr>
              <a:t>を</a:t>
            </a:r>
            <a:r>
              <a:rPr kumimoji="1" lang="en-US" altLang="ja-JP" dirty="0">
                <a:solidFill>
                  <a:srgbClr val="FF0000"/>
                </a:solidFill>
              </a:rPr>
              <a:t>55</a:t>
            </a:r>
            <a:r>
              <a:rPr kumimoji="1" lang="ja-JP" altLang="en-US" dirty="0">
                <a:solidFill>
                  <a:srgbClr val="FF0000"/>
                </a:solidFill>
              </a:rPr>
              <a:t>に変更すると</a:t>
            </a:r>
            <a:r>
              <a:rPr kumimoji="1" lang="en-US" altLang="ja-JP" dirty="0">
                <a:solidFill>
                  <a:srgbClr val="FF0000"/>
                </a:solidFill>
              </a:rPr>
              <a:t>fail</a:t>
            </a:r>
            <a:r>
              <a:rPr kumimoji="1" lang="ja-JP" altLang="en-US" dirty="0">
                <a:solidFill>
                  <a:srgbClr val="FF0000"/>
                </a:solidFill>
              </a:rPr>
              <a:t>と表示される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9AC336-E88E-D1EA-60BE-E838E3BC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49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B59BB3-EAFD-6DAE-612C-2414F4AD5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本授業で学ぶ内容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266B9-5C0C-FE61-9302-0B85CF550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fontScale="85000" lnSpcReduction="20000"/>
          </a:bodyPr>
          <a:lstStyle/>
          <a:p>
            <a:r>
              <a:rPr lang="ja-JP" altLang="en-US" b="1" dirty="0"/>
              <a:t>対話型</a:t>
            </a:r>
            <a:r>
              <a:rPr lang="en-US" altLang="ja-JP" b="1" dirty="0"/>
              <a:t>AI</a:t>
            </a:r>
            <a:r>
              <a:rPr lang="ja-JP" altLang="en-US" b="1" dirty="0"/>
              <a:t>に日本語で指示を出してプログラムを作成</a:t>
            </a:r>
            <a:r>
              <a:rPr lang="ja-JP" altLang="en-US" dirty="0"/>
              <a:t>する方法</a:t>
            </a:r>
          </a:p>
          <a:p>
            <a:r>
              <a:rPr lang="ja-JP" altLang="en-US" dirty="0"/>
              <a:t>生成されたコードを理解し、評価し、修正する技術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u="sng" dirty="0"/>
              <a:t>この授業の意義</a:t>
            </a:r>
          </a:p>
          <a:p>
            <a:r>
              <a:rPr lang="ja-JP" altLang="en-US" dirty="0"/>
              <a:t>「</a:t>
            </a:r>
            <a:r>
              <a:rPr lang="ja-JP" altLang="en-US" b="1" dirty="0"/>
              <a:t>何を作りたいか</a:t>
            </a:r>
            <a:r>
              <a:rPr lang="ja-JP" altLang="en-US" dirty="0"/>
              <a:t>」を考え「</a:t>
            </a:r>
            <a:r>
              <a:rPr lang="ja-JP" altLang="en-US" b="1" dirty="0"/>
              <a:t>正しく動くか</a:t>
            </a:r>
            <a:r>
              <a:rPr lang="ja-JP" altLang="en-US" dirty="0"/>
              <a:t>」を</a:t>
            </a:r>
            <a:r>
              <a:rPr lang="ja-JP" altLang="en-US" b="1" dirty="0"/>
              <a:t>確認</a:t>
            </a:r>
            <a:r>
              <a:rPr lang="ja-JP" altLang="en-US" dirty="0"/>
              <a:t>する能力を習得</a:t>
            </a:r>
          </a:p>
          <a:p>
            <a:r>
              <a:rPr lang="ja-JP" altLang="en-US" b="1" dirty="0"/>
              <a:t>数分でプロトタイプを作成</a:t>
            </a:r>
            <a:r>
              <a:rPr lang="ja-JP" altLang="en-US" dirty="0"/>
              <a:t>し、</a:t>
            </a:r>
            <a:r>
              <a:rPr lang="ja-JP" altLang="en-US" b="1" dirty="0"/>
              <a:t>対話で改善</a:t>
            </a:r>
            <a:r>
              <a:rPr lang="ja-JP" altLang="en-US" dirty="0"/>
              <a:t>する開発スタイルを身につける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デモンストレーション→演習→メリットと注意点→基礎知識→自己学習方法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u="sng" dirty="0"/>
              <a:t>本授業の実行環境</a:t>
            </a:r>
          </a:p>
          <a:p>
            <a:r>
              <a:rPr lang="en-US" altLang="ja-JP" dirty="0"/>
              <a:t>Copilot, Trinket </a:t>
            </a:r>
            <a:r>
              <a:rPr lang="ja-JP" altLang="en-US" dirty="0"/>
              <a:t>の </a:t>
            </a:r>
            <a:r>
              <a:rPr lang="en-US" altLang="ja-JP" dirty="0"/>
              <a:t>Python 2 </a:t>
            </a:r>
            <a:r>
              <a:rPr lang="ja-JP" altLang="en-US" dirty="0"/>
              <a:t>を使用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A803AA-0530-F04A-3D21-918A114F2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5935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EF980C-20F9-6297-3AE5-6CC1D6B67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FF19781-6800-AD9E-E93E-743B87E34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F9F7ED-E93D-4A71-CC37-2047260FD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19835AC-CF83-0D42-4971-7BAFC3F92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71" y="1741337"/>
            <a:ext cx="6611258" cy="2387918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</a:rPr>
              <a:t>6.</a:t>
            </a:r>
            <a:r>
              <a:rPr lang="ja-JP" altLang="en-US" sz="4500" dirty="0">
                <a:solidFill>
                  <a:schemeClr val="tx2"/>
                </a:solidFill>
              </a:rPr>
              <a:t>発展的演習による自己学習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3DEB72-8F60-7444-634E-5D8271854A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128" y="4200522"/>
            <a:ext cx="5055514" cy="682079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38C6B52-19AD-B24E-ABF6-0119C3ECA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28" y="0"/>
            <a:ext cx="3872286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68CA31E-DBDB-B55E-F62D-CA863F00D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7C690557-E930-21D5-FA1C-270203CEB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6612F28-F05D-B626-1071-A975DEE65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992B280-E768-7B7B-D42E-B36A85ED9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E0A639-B88A-44C0-2302-BAB6832A2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F78D65D-FCD0-14F8-1EBD-F964B8441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6553998" y="4267997"/>
            <a:ext cx="3142400" cy="2037604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38D3640-0372-4FC3-4411-C728D61E17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B3A24BD-0D75-00DA-086D-5CD4BA53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F1838BA-35D0-3C8F-793B-2908379BF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49E2F7A2-E6D4-D11E-7BB9-18748FCF8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38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62AFD-2577-FEA6-134D-BFAF4773C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CBCA0-12C8-B7D6-B576-61A31FFE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メタ認知と問題分解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860F97-25B0-5EA6-CD65-BA8E1A2C7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メタ認知とは、</a:t>
            </a:r>
            <a:r>
              <a:rPr lang="ja-JP" altLang="en-US" b="1" dirty="0"/>
              <a:t>自分の理解度</a:t>
            </a:r>
            <a:r>
              <a:rPr lang="ja-JP" altLang="en-US" dirty="0"/>
              <a:t>を</a:t>
            </a:r>
            <a:r>
              <a:rPr lang="ja-JP" altLang="en-US" b="1" dirty="0"/>
              <a:t>客観的に評価する能力</a:t>
            </a:r>
            <a:r>
              <a:rPr lang="ja-JP" altLang="en-US" dirty="0"/>
              <a:t>である</a:t>
            </a:r>
          </a:p>
          <a:p>
            <a:pPr lvl="1"/>
            <a:r>
              <a:rPr lang="ja-JP" altLang="en-US" dirty="0"/>
              <a:t>「</a:t>
            </a:r>
            <a:r>
              <a:rPr lang="ja-JP" altLang="en-US" b="1" dirty="0"/>
              <a:t>このコードを他の人に説明できるか</a:t>
            </a:r>
            <a:r>
              <a:rPr lang="ja-JP" altLang="en-US" dirty="0"/>
              <a:t>」と自問する</a:t>
            </a:r>
          </a:p>
          <a:p>
            <a:pPr lvl="1"/>
            <a:r>
              <a:rPr lang="ja-JP" altLang="en-US" b="1" dirty="0"/>
              <a:t>説明できない部分</a:t>
            </a:r>
            <a:r>
              <a:rPr lang="ja-JP" altLang="en-US" dirty="0"/>
              <a:t>は</a:t>
            </a:r>
            <a:r>
              <a:rPr lang="ja-JP" altLang="en-US" b="1" dirty="0"/>
              <a:t>対話型</a:t>
            </a:r>
            <a:r>
              <a:rPr lang="en-US" altLang="ja-JP" b="1" dirty="0"/>
              <a:t>AI</a:t>
            </a:r>
            <a:r>
              <a:rPr lang="ja-JP" altLang="en-US" b="1" dirty="0"/>
              <a:t>に質問できる</a:t>
            </a:r>
            <a:endParaRPr lang="ja-JP" altLang="en-US" dirty="0"/>
          </a:p>
          <a:p>
            <a:r>
              <a:rPr lang="ja-JP" altLang="en-US" b="1" dirty="0"/>
              <a:t>問題分解</a:t>
            </a:r>
            <a:r>
              <a:rPr lang="ja-JP" altLang="en-US" dirty="0"/>
              <a:t>とは、</a:t>
            </a:r>
            <a:r>
              <a:rPr lang="ja-JP" altLang="en-US" b="1" dirty="0"/>
              <a:t>大きな問題</a:t>
            </a:r>
            <a:r>
              <a:rPr lang="ja-JP" altLang="en-US" dirty="0"/>
              <a:t>を</a:t>
            </a:r>
            <a:r>
              <a:rPr lang="ja-JP" altLang="en-US" b="1" dirty="0"/>
              <a:t>小さな問題に分ける</a:t>
            </a:r>
            <a:r>
              <a:rPr lang="ja-JP" altLang="en-US" dirty="0"/>
              <a:t>手法である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例：「</a:t>
            </a:r>
            <a:r>
              <a:rPr lang="ja-JP" altLang="en-US" b="1" dirty="0"/>
              <a:t>じゃんけんゲームを作る</a:t>
            </a:r>
            <a:r>
              <a:rPr lang="ja-JP" altLang="en-US" dirty="0"/>
              <a:t>」→</a:t>
            </a:r>
            <a:r>
              <a:rPr lang="ja-JP" altLang="en-US" b="1" dirty="0"/>
              <a:t>①手を選ぶ②勝敗を判定③結果を表示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23A418-5E2F-6FB6-A3FA-DCBDD45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23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8A292-3970-1372-7D87-57A0209B1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A931B7-F1A6-AFA8-941F-51F385980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段階的学習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E734F8-5FA0-B2A9-4F53-649E66F6A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ja-JP" altLang="en-US" b="1" dirty="0"/>
              <a:t>簡単なもの</a:t>
            </a:r>
            <a:r>
              <a:rPr lang="ja-JP" altLang="en-US" dirty="0"/>
              <a:t>から</a:t>
            </a:r>
            <a:r>
              <a:rPr lang="ja-JP" altLang="en-US" b="1" dirty="0"/>
              <a:t>徐々に難しく</a:t>
            </a:r>
            <a:r>
              <a:rPr lang="ja-JP" altLang="en-US" dirty="0"/>
              <a:t>する進め方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# </a:t>
            </a:r>
            <a:r>
              <a:rPr lang="ja-JP" altLang="en-US" b="1" dirty="0"/>
              <a:t>レベル</a:t>
            </a:r>
            <a:r>
              <a:rPr lang="en-US" altLang="ja-JP" b="1" dirty="0"/>
              <a:t>1</a:t>
            </a:r>
            <a:r>
              <a:rPr lang="ja-JP" altLang="en-US" b="1" dirty="0"/>
              <a:t>：数値を表示する 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print(42) </a:t>
            </a:r>
          </a:p>
          <a:p>
            <a:pPr marL="0" indent="0">
              <a:buNone/>
            </a:pPr>
            <a:r>
              <a:rPr lang="en-US" altLang="ja-JP" b="1" dirty="0"/>
              <a:t># </a:t>
            </a:r>
            <a:r>
              <a:rPr lang="ja-JP" altLang="en-US" b="1" dirty="0"/>
              <a:t>レベル</a:t>
            </a:r>
            <a:r>
              <a:rPr lang="en-US" altLang="ja-JP" b="1" dirty="0"/>
              <a:t>2</a:t>
            </a:r>
            <a:r>
              <a:rPr lang="ja-JP" altLang="en-US" b="1" dirty="0"/>
              <a:t>：変数を使う 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x = 42</a:t>
            </a:r>
          </a:p>
          <a:p>
            <a:pPr marL="0" indent="0">
              <a:buNone/>
            </a:pPr>
            <a:r>
              <a:rPr lang="en-US" altLang="ja-JP" dirty="0"/>
              <a:t>print(x) </a:t>
            </a:r>
          </a:p>
          <a:p>
            <a:pPr marL="0" indent="0">
              <a:buNone/>
            </a:pPr>
            <a:r>
              <a:rPr lang="en-US" altLang="ja-JP" b="1" dirty="0"/>
              <a:t># </a:t>
            </a:r>
            <a:r>
              <a:rPr lang="ja-JP" altLang="en-US" b="1" dirty="0"/>
              <a:t>レベル</a:t>
            </a:r>
            <a:r>
              <a:rPr lang="en-US" altLang="ja-JP" b="1" dirty="0"/>
              <a:t>3</a:t>
            </a:r>
            <a:r>
              <a:rPr lang="ja-JP" altLang="en-US" b="1" dirty="0"/>
              <a:t>：計算を行う 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print(40</a:t>
            </a:r>
            <a:r>
              <a:rPr lang="ja-JP" altLang="en-US" dirty="0"/>
              <a:t> </a:t>
            </a:r>
            <a:r>
              <a:rPr lang="en-US" altLang="ja-JP" dirty="0"/>
              <a:t>+ 2) </a:t>
            </a:r>
          </a:p>
          <a:p>
            <a:pPr marL="0" indent="0">
              <a:buNone/>
            </a:pPr>
            <a:r>
              <a:rPr lang="en-US" altLang="ja-JP" b="1" dirty="0"/>
              <a:t># </a:t>
            </a:r>
            <a:r>
              <a:rPr lang="ja-JP" altLang="en-US" b="1" dirty="0"/>
              <a:t>レベル</a:t>
            </a:r>
            <a:r>
              <a:rPr lang="en-US" altLang="ja-JP" b="1" dirty="0"/>
              <a:t>4</a:t>
            </a:r>
            <a:r>
              <a:rPr lang="ja-JP" altLang="en-US" b="1" dirty="0"/>
              <a:t>：繰り返しを使う 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for</a:t>
            </a:r>
            <a:r>
              <a:rPr lang="ja-JP" altLang="en-US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in</a:t>
            </a:r>
            <a:r>
              <a:rPr lang="ja-JP" altLang="en-US" dirty="0"/>
              <a:t> </a:t>
            </a:r>
            <a:r>
              <a:rPr lang="en-US" altLang="ja-JP" dirty="0"/>
              <a:t>range(1, 6):</a:t>
            </a:r>
          </a:p>
          <a:p>
            <a:pPr marL="0" indent="0">
              <a:buNone/>
            </a:pPr>
            <a:r>
              <a:rPr lang="en-US" altLang="ja-JP" dirty="0"/>
              <a:t>    print(</a:t>
            </a:r>
            <a:r>
              <a:rPr lang="en-US" altLang="ja-JP" dirty="0" err="1"/>
              <a:t>i</a:t>
            </a:r>
            <a:r>
              <a:rPr lang="en-US" altLang="ja-JP" dirty="0"/>
              <a:t>)</a:t>
            </a:r>
            <a:br>
              <a:rPr lang="en-US" altLang="ja-JP" dirty="0"/>
            </a:b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レベル</a:t>
            </a:r>
            <a:r>
              <a:rPr lang="en-US" altLang="ja-JP" dirty="0"/>
              <a:t>1</a:t>
            </a:r>
            <a:r>
              <a:rPr lang="ja-JP" altLang="en-US" dirty="0"/>
              <a:t>から</a:t>
            </a:r>
            <a:r>
              <a:rPr lang="en-US" altLang="ja-JP" dirty="0"/>
              <a:t>4</a:t>
            </a:r>
            <a:r>
              <a:rPr lang="ja-JP" altLang="en-US" dirty="0"/>
              <a:t>まで順に</a:t>
            </a:r>
            <a:r>
              <a:rPr lang="en-US" altLang="ja-JP" dirty="0"/>
              <a:t>42</a:t>
            </a:r>
            <a:r>
              <a:rPr lang="ja-JP" altLang="en-US" dirty="0"/>
              <a:t>、</a:t>
            </a:r>
            <a:r>
              <a:rPr lang="en-US" altLang="ja-JP" dirty="0"/>
              <a:t>42</a:t>
            </a:r>
            <a:r>
              <a:rPr lang="ja-JP" altLang="en-US" dirty="0"/>
              <a:t>、</a:t>
            </a:r>
            <a:r>
              <a:rPr lang="en-US" altLang="ja-JP" dirty="0"/>
              <a:t>42</a:t>
            </a:r>
            <a:r>
              <a:rPr lang="ja-JP" altLang="en-US" dirty="0"/>
              <a:t>、</a:t>
            </a:r>
            <a:r>
              <a:rPr lang="en-US" altLang="ja-JP" dirty="0"/>
              <a:t>1</a:t>
            </a:r>
            <a:r>
              <a:rPr lang="ja-JP" altLang="en-US" dirty="0"/>
              <a:t>から</a:t>
            </a:r>
            <a:r>
              <a:rPr lang="en-US" altLang="ja-JP" dirty="0"/>
              <a:t>5</a:t>
            </a:r>
            <a:r>
              <a:rPr lang="ja-JP" altLang="en-US" dirty="0"/>
              <a:t>が表示される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4A10AA-49B7-A5B7-960B-892DB4EE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8275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192CD-E529-4B5E-24E4-D909622CF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A93146-4A48-C799-DE10-4DAD09D6B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学習の進め方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5F2E5E-D6A0-E65D-5731-F83624B2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簡単な課題から始める</a:t>
            </a:r>
          </a:p>
          <a:p>
            <a:pPr lvl="1"/>
            <a:r>
              <a:rPr lang="ja-JP" altLang="en-US" dirty="0"/>
              <a:t>自分のレベルに適した課題を選択</a:t>
            </a:r>
          </a:p>
          <a:p>
            <a:r>
              <a:rPr lang="ja-JP" altLang="en-US" dirty="0"/>
              <a:t>生成されたコードを理解してから次へ進む</a:t>
            </a:r>
          </a:p>
          <a:p>
            <a:pPr lvl="1"/>
            <a:r>
              <a:rPr lang="ja-JP" altLang="en-US" dirty="0"/>
              <a:t>各行が何をしているか説明してみる</a:t>
            </a:r>
          </a:p>
          <a:p>
            <a:r>
              <a:rPr lang="ja-JP" altLang="en-US" dirty="0"/>
              <a:t>コードを改造して挙動を観察する</a:t>
            </a:r>
          </a:p>
          <a:p>
            <a:pPr lvl="1"/>
            <a:r>
              <a:rPr lang="en-US" altLang="ja-JP" dirty="0"/>
              <a:t>range(5)</a:t>
            </a:r>
            <a:r>
              <a:rPr lang="ja-JP" altLang="en-US" dirty="0"/>
              <a:t>を</a:t>
            </a:r>
            <a:r>
              <a:rPr lang="en-US" altLang="ja-JP" dirty="0"/>
              <a:t>range(10)</a:t>
            </a:r>
            <a:r>
              <a:rPr lang="ja-JP" altLang="en-US" dirty="0"/>
              <a:t>に変更して結果の違いを確認する</a:t>
            </a:r>
          </a:p>
          <a:p>
            <a:r>
              <a:rPr lang="ja-JP" altLang="en-US" dirty="0"/>
              <a:t>時々は自分で書く練習をする</a:t>
            </a:r>
          </a:p>
          <a:p>
            <a:pPr lvl="1"/>
            <a:r>
              <a:rPr lang="ja-JP" altLang="en-US" dirty="0"/>
              <a:t>対話型</a:t>
            </a:r>
            <a:r>
              <a:rPr lang="en-US" altLang="ja-JP" dirty="0"/>
              <a:t>AI</a:t>
            </a:r>
            <a:r>
              <a:rPr lang="ja-JP" altLang="en-US" dirty="0"/>
              <a:t>に頼りすぎず、自分でも挑戦してみる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DCF03C-C509-D96A-0A18-68FD39D03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62254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75F2E-012F-27EA-4997-368458295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8CE514-A325-925C-3B46-6437EB62D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演習</a:t>
            </a:r>
            <a:r>
              <a:rPr lang="en-US" altLang="ja-JP" b="1" dirty="0"/>
              <a:t>3. </a:t>
            </a:r>
            <a:r>
              <a:rPr lang="ja-JP" altLang="en-US" b="1" dirty="0"/>
              <a:t>リストの平均値を計算する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7523F0-EDF9-C52D-A7F0-14FEF915E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課題</a:t>
            </a:r>
            <a:r>
              <a:rPr kumimoji="1" lang="ja-JP" altLang="en-US" dirty="0"/>
              <a:t>：リスト</a:t>
            </a:r>
            <a:r>
              <a:rPr kumimoji="1" lang="en-US" altLang="ja-JP" dirty="0"/>
              <a:t>[10, 20, 30, 40, 50]</a:t>
            </a:r>
            <a:r>
              <a:rPr kumimoji="1" lang="ja-JP" altLang="en-US" dirty="0"/>
              <a:t>の平均値を計算して表示するプログラムを作成する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手順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ブラウザで </a:t>
            </a:r>
            <a:r>
              <a:rPr kumimoji="1" lang="en-US" altLang="ja-JP" dirty="0"/>
              <a:t>Microsoft Copilot</a:t>
            </a:r>
            <a:r>
              <a:rPr kumimoji="1" lang="ja-JP" altLang="en-US" dirty="0"/>
              <a:t>にアクセス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以下のプロンプトを入力欄にコピー＆ペーストし、送信する</a:t>
            </a:r>
            <a:br>
              <a:rPr kumimoji="1" lang="en-US" altLang="ja-JP" dirty="0"/>
            </a:br>
            <a:r>
              <a:rPr kumimoji="1" lang="ja-JP" altLang="en-US" b="1" dirty="0"/>
              <a:t>リスト</a:t>
            </a:r>
            <a:r>
              <a:rPr kumimoji="1" lang="en-US" altLang="ja-JP" b="1" dirty="0"/>
              <a:t>[10, 20, 30, 40, 50]</a:t>
            </a:r>
            <a:r>
              <a:rPr kumimoji="1" lang="ja-JP" altLang="en-US" b="1" dirty="0"/>
              <a:t>の平均値を計算して表示する</a:t>
            </a:r>
            <a:r>
              <a:rPr kumimoji="1" lang="en-US" altLang="ja-JP" b="1" dirty="0"/>
              <a:t>Python</a:t>
            </a:r>
            <a:r>
              <a:rPr kumimoji="1" lang="ja-JP" altLang="en-US" b="1" dirty="0"/>
              <a:t>プログラムを作成してください。</a:t>
            </a:r>
            <a:r>
              <a:rPr kumimoji="1" lang="en-US" altLang="ja-JP" b="1" dirty="0"/>
              <a:t>Trinket </a:t>
            </a:r>
            <a:r>
              <a:rPr kumimoji="1" lang="ja-JP" altLang="en-US" b="1" dirty="0"/>
              <a:t>の </a:t>
            </a:r>
            <a:r>
              <a:rPr kumimoji="1" lang="en-US" altLang="ja-JP" b="1" dirty="0"/>
              <a:t>Python 2 </a:t>
            </a:r>
            <a:r>
              <a:rPr kumimoji="1" lang="ja-JP" altLang="en-US" b="1" dirty="0"/>
              <a:t>で動作するコードでお願いします。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en-US" altLang="ja-JP" dirty="0"/>
              <a:t>Microsoft Copilot</a:t>
            </a:r>
            <a:r>
              <a:rPr kumimoji="1" lang="ja-JP" altLang="en-US" dirty="0"/>
              <a:t>が生成したコードをコピーする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別のタブで</a:t>
            </a:r>
            <a:r>
              <a:rPr kumimoji="1" lang="en-US" altLang="ja-JP" dirty="0"/>
              <a:t>Trinket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https://trinket.io/python</a:t>
            </a:r>
            <a:r>
              <a:rPr kumimoji="1" lang="ja-JP" altLang="en-US" dirty="0"/>
              <a:t>）にアクセス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画面左側のエディタに、コピーしたコードを貼り付ける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画面上部の「</a:t>
            </a:r>
            <a:r>
              <a:rPr kumimoji="1" lang="en-US" altLang="ja-JP" dirty="0"/>
              <a:t>Run</a:t>
            </a:r>
            <a:r>
              <a:rPr kumimoji="1" lang="ja-JP" altLang="en-US" dirty="0"/>
              <a:t>」ボタンをクリックする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kumimoji="1" lang="ja-JP" altLang="en-US" dirty="0"/>
              <a:t>画面右側に実行結果が表示される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生成されるコードの例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b="1" dirty="0"/>
              <a:t>data = [10, 20, 30, 40, 50]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b="1" dirty="0"/>
              <a:t>average = sum(data) / </a:t>
            </a:r>
            <a:r>
              <a:rPr kumimoji="1" lang="en-US" altLang="ja-JP" b="1" dirty="0" err="1"/>
              <a:t>len</a:t>
            </a:r>
            <a:r>
              <a:rPr kumimoji="1" lang="en-US" altLang="ja-JP" b="1" dirty="0"/>
              <a:t>(data)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en-US" altLang="ja-JP" b="1" dirty="0"/>
              <a:t>print(average)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実行すると</a:t>
            </a:r>
            <a:r>
              <a:rPr kumimoji="1" lang="en-US" altLang="ja-JP" dirty="0">
                <a:solidFill>
                  <a:srgbClr val="FF0000"/>
                </a:solidFill>
              </a:rPr>
              <a:t>30</a:t>
            </a:r>
            <a:r>
              <a:rPr kumimoji="1" lang="ja-JP" altLang="en-US" dirty="0">
                <a:solidFill>
                  <a:srgbClr val="FF0000"/>
                </a:solidFill>
              </a:rPr>
              <a:t>と表示される。</a:t>
            </a:r>
            <a:r>
              <a:rPr kumimoji="1" lang="en-US" altLang="ja-JP" dirty="0">
                <a:solidFill>
                  <a:srgbClr val="FF0000"/>
                </a:solidFill>
              </a:rPr>
              <a:t>(10+20+30+40+50)/5=30</a:t>
            </a:r>
            <a:r>
              <a:rPr kumimoji="1" lang="ja-JP" altLang="en-US" dirty="0">
                <a:solidFill>
                  <a:srgbClr val="FF0000"/>
                </a:solidFill>
              </a:rPr>
              <a:t>なので正しい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55B59F-52D5-BBE9-04E1-817B3277D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0AC0F0D2-BAA8-BFF5-6C0D-4E2CA888E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449" y="5218043"/>
            <a:ext cx="2667370" cy="79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459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5DC50-9A4A-C8F8-D54B-FA1831328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5B65CD-5347-6D95-A9FF-57D0E1471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71225"/>
          </a:xfrm>
        </p:spPr>
        <p:txBody>
          <a:bodyPr>
            <a:normAutofit fontScale="90000"/>
          </a:bodyPr>
          <a:lstStyle/>
          <a:p>
            <a:r>
              <a:rPr lang="ja-JP" altLang="en-US" b="1" dirty="0"/>
              <a:t>演習</a:t>
            </a:r>
            <a:r>
              <a:rPr lang="en-US" altLang="ja-JP" b="1" dirty="0"/>
              <a:t>4. </a:t>
            </a:r>
            <a:r>
              <a:rPr lang="ja-JP" altLang="en-US" b="1" dirty="0"/>
              <a:t>じゃんけんゲーム（コンピュータ同士の対戦）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5184D6-2331-1BEF-EA9A-61A170A9C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kumimoji="1" lang="ja-JP" altLang="en-US" b="1" u="sng" dirty="0"/>
              <a:t>課題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</a:t>
            </a:r>
            <a:r>
              <a:rPr kumimoji="1" lang="ja-JP" altLang="en-US" dirty="0"/>
              <a:t>台のコンピュータがランダムに手を選び、対戦結果を表示するプログラムを作成する</a:t>
            </a:r>
          </a:p>
          <a:p>
            <a:pPr marL="0" indent="0">
              <a:buNone/>
            </a:pPr>
            <a:r>
              <a:rPr kumimoji="1" lang="ja-JP" altLang="en-US" b="1" u="sng" dirty="0"/>
              <a:t>手順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ブラウザで </a:t>
            </a:r>
            <a:r>
              <a:rPr kumimoji="1" lang="en-US" altLang="ja-JP" dirty="0"/>
              <a:t>Microsoft Copilot</a:t>
            </a:r>
            <a:r>
              <a:rPr kumimoji="1" lang="ja-JP" altLang="en-US" dirty="0"/>
              <a:t>にアクセス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以下のプロンプトを入力欄にコピー＆ペーストし、送信する</a:t>
            </a:r>
            <a:br>
              <a:rPr kumimoji="1" lang="en-US" altLang="ja-JP" dirty="0"/>
            </a:br>
            <a:r>
              <a:rPr kumimoji="1" lang="ja-JP" altLang="en-US" b="1" dirty="0"/>
              <a:t>じゃんけんゲームを作成してください。</a:t>
            </a:r>
            <a:r>
              <a:rPr kumimoji="1" lang="en-US" altLang="ja-JP" b="1" dirty="0"/>
              <a:t>2</a:t>
            </a:r>
            <a:r>
              <a:rPr kumimoji="1" lang="ja-JP" altLang="en-US" b="1" dirty="0"/>
              <a:t>台のコンピュータがそれぞれランダムに手（</a:t>
            </a:r>
            <a:r>
              <a:rPr kumimoji="1" lang="en-US" altLang="ja-JP" b="1" dirty="0"/>
              <a:t>rock, paper, scissors</a:t>
            </a:r>
            <a:r>
              <a:rPr kumimoji="1" lang="ja-JP" altLang="en-US" b="1" dirty="0"/>
              <a:t>）を選び、両者の手を表示する</a:t>
            </a:r>
            <a:r>
              <a:rPr kumimoji="1" lang="en-US" altLang="ja-JP" b="1" dirty="0"/>
              <a:t>Python</a:t>
            </a:r>
            <a:r>
              <a:rPr kumimoji="1" lang="ja-JP" altLang="en-US" b="1" dirty="0"/>
              <a:t>プログラムを作成してください。</a:t>
            </a:r>
            <a:r>
              <a:rPr kumimoji="1" lang="en-US" altLang="ja-JP" b="1" dirty="0"/>
              <a:t>Trinket </a:t>
            </a:r>
            <a:r>
              <a:rPr kumimoji="1" lang="ja-JP" altLang="en-US" b="1" dirty="0"/>
              <a:t>の </a:t>
            </a:r>
            <a:r>
              <a:rPr kumimoji="1" lang="en-US" altLang="ja-JP" b="1" dirty="0"/>
              <a:t>Python 2 </a:t>
            </a:r>
            <a:r>
              <a:rPr kumimoji="1" lang="ja-JP" altLang="en-US" b="1" dirty="0"/>
              <a:t>で動作するコードでお願いします。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Microsoft Copilot</a:t>
            </a:r>
            <a:r>
              <a:rPr kumimoji="1" lang="ja-JP" altLang="en-US" dirty="0"/>
              <a:t>が生成したコードをコピーする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別のタブで</a:t>
            </a:r>
            <a:r>
              <a:rPr kumimoji="1" lang="en-US" altLang="ja-JP" dirty="0"/>
              <a:t>Trinket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https://trinket.io/python</a:t>
            </a:r>
            <a:r>
              <a:rPr kumimoji="1" lang="ja-JP" altLang="en-US" dirty="0"/>
              <a:t>）にアクセス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画面左側のエディタに、コピーしたコードを貼り付ける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画面上部の「</a:t>
            </a:r>
            <a:r>
              <a:rPr kumimoji="1" lang="en-US" altLang="ja-JP" dirty="0"/>
              <a:t>Run</a:t>
            </a:r>
            <a:r>
              <a:rPr kumimoji="1" lang="ja-JP" altLang="en-US" dirty="0"/>
              <a:t>」ボタンをクリックする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画面右側に実行結果が表示される</a:t>
            </a:r>
          </a:p>
          <a:p>
            <a:pPr marL="0" indent="0">
              <a:buNone/>
            </a:pPr>
            <a:r>
              <a:rPr kumimoji="1" lang="ja-JP" altLang="en-US" dirty="0"/>
              <a:t>生成されるコードの例</a:t>
            </a:r>
          </a:p>
          <a:p>
            <a:pPr marL="0" indent="0">
              <a:buNone/>
            </a:pPr>
            <a:r>
              <a:rPr kumimoji="1" lang="en-US" altLang="ja-JP" b="1" dirty="0"/>
              <a:t>import random</a:t>
            </a:r>
          </a:p>
          <a:p>
            <a:pPr marL="0" indent="0">
              <a:buNone/>
            </a:pPr>
            <a:r>
              <a:rPr kumimoji="1" lang="en-US" altLang="ja-JP" b="1" dirty="0"/>
              <a:t>hands = ["rock", "paper", "scissors"]</a:t>
            </a:r>
          </a:p>
          <a:p>
            <a:pPr marL="0" indent="0">
              <a:buNone/>
            </a:pPr>
            <a:r>
              <a:rPr kumimoji="1" lang="en-US" altLang="ja-JP" b="1" dirty="0"/>
              <a:t>p1 = </a:t>
            </a:r>
            <a:r>
              <a:rPr kumimoji="1" lang="en-US" altLang="ja-JP" b="1" dirty="0" err="1"/>
              <a:t>random.choice</a:t>
            </a:r>
            <a:r>
              <a:rPr kumimoji="1" lang="en-US" altLang="ja-JP" b="1" dirty="0"/>
              <a:t>(hands)</a:t>
            </a:r>
          </a:p>
          <a:p>
            <a:pPr marL="0" indent="0">
              <a:buNone/>
            </a:pPr>
            <a:r>
              <a:rPr kumimoji="1" lang="en-US" altLang="ja-JP" b="1" dirty="0"/>
              <a:t>p2 = </a:t>
            </a:r>
            <a:r>
              <a:rPr kumimoji="1" lang="en-US" altLang="ja-JP" b="1" dirty="0" err="1"/>
              <a:t>random.choice</a:t>
            </a:r>
            <a:r>
              <a:rPr kumimoji="1" lang="en-US" altLang="ja-JP" b="1" dirty="0"/>
              <a:t>(hands)</a:t>
            </a:r>
          </a:p>
          <a:p>
            <a:pPr marL="0" indent="0">
              <a:buNone/>
            </a:pPr>
            <a:r>
              <a:rPr kumimoji="1" lang="en-US" altLang="ja-JP" b="1" dirty="0"/>
              <a:t>print(p1, "vs", p2)</a:t>
            </a: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実行するとランダムな結果が表示される。実行するたびに結果が変わる</a:t>
            </a:r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E06CA5-E396-326E-BDBC-AE1AC082C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5A7B4DB3-F73F-6A5B-C16D-793E3FD53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9186" y="4373217"/>
            <a:ext cx="3369248" cy="102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95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C23E1-FD2D-FD99-3118-A31D744FF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9BAA64-28D1-945B-3934-CE132E461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演習５</a:t>
            </a:r>
            <a:r>
              <a:rPr lang="en-US" altLang="ja-JP" b="1" dirty="0"/>
              <a:t>. </a:t>
            </a:r>
            <a:r>
              <a:rPr lang="ja-JP" altLang="en-US" b="1" dirty="0"/>
              <a:t>テキストベースの棒グラフ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DABE6F-71D5-452C-9972-043231D36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kumimoji="1" lang="ja-JP" altLang="en-US" b="1" u="sng" dirty="0"/>
              <a:t>課題</a:t>
            </a:r>
            <a:r>
              <a:rPr kumimoji="1" lang="ja-JP" altLang="en-US" dirty="0"/>
              <a:t>：リスト</a:t>
            </a:r>
            <a:r>
              <a:rPr kumimoji="1" lang="en-US" altLang="ja-JP" dirty="0"/>
              <a:t>[3, 5, 2, 7, 4]</a:t>
            </a:r>
            <a:r>
              <a:rPr kumimoji="1" lang="ja-JP" altLang="en-US" dirty="0"/>
              <a:t>のデータをアスタリスク（*）で棒グラフ表示する</a:t>
            </a:r>
          </a:p>
          <a:p>
            <a:pPr marL="0" indent="0">
              <a:buNone/>
            </a:pPr>
            <a:r>
              <a:rPr kumimoji="1" lang="ja-JP" altLang="en-US" b="1" u="sng" dirty="0"/>
              <a:t>手順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ブラウザで </a:t>
            </a:r>
            <a:r>
              <a:rPr kumimoji="1" lang="en-US" altLang="ja-JP" dirty="0"/>
              <a:t>Microsoft Copilot</a:t>
            </a:r>
            <a:r>
              <a:rPr kumimoji="1" lang="ja-JP" altLang="en-US" dirty="0"/>
              <a:t>にアクセス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以下のプロンプトを入力欄にコピー＆ペーストし、送信する</a:t>
            </a:r>
            <a:br>
              <a:rPr lang="en-US" altLang="ja-JP" dirty="0"/>
            </a:br>
            <a:r>
              <a:rPr kumimoji="1" lang="ja-JP" altLang="en-US" b="1" dirty="0"/>
              <a:t>リスト</a:t>
            </a:r>
            <a:r>
              <a:rPr kumimoji="1" lang="en-US" altLang="ja-JP" b="1" dirty="0"/>
              <a:t>[3, 5, 2, 7, 4]</a:t>
            </a:r>
            <a:r>
              <a:rPr kumimoji="1" lang="ja-JP" altLang="en-US" b="1" dirty="0"/>
              <a:t>のデータをテキストベースの棒グラフで表示する</a:t>
            </a:r>
            <a:r>
              <a:rPr kumimoji="1" lang="en-US" altLang="ja-JP" b="1" dirty="0"/>
              <a:t>Python</a:t>
            </a:r>
            <a:r>
              <a:rPr kumimoji="1" lang="ja-JP" altLang="en-US" b="1" dirty="0"/>
              <a:t>プログラムを作成してください。各データの値の数だけアスタリスク（*）を横に並べて表示してください。</a:t>
            </a:r>
            <a:r>
              <a:rPr kumimoji="1" lang="en-US" altLang="ja-JP" b="1" dirty="0"/>
              <a:t>Trinket </a:t>
            </a:r>
            <a:r>
              <a:rPr kumimoji="1" lang="ja-JP" altLang="en-US" b="1" dirty="0"/>
              <a:t>の </a:t>
            </a:r>
            <a:r>
              <a:rPr kumimoji="1" lang="en-US" altLang="ja-JP" b="1" dirty="0"/>
              <a:t>Python 2 </a:t>
            </a:r>
            <a:r>
              <a:rPr kumimoji="1" lang="ja-JP" altLang="en-US" b="1" dirty="0"/>
              <a:t>で動作するコードでお願いします。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/>
              <a:t>Microsoft Copilot</a:t>
            </a:r>
            <a:r>
              <a:rPr kumimoji="1" lang="ja-JP" altLang="en-US" dirty="0"/>
              <a:t>が生成したコードをコピーする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別のタブで</a:t>
            </a:r>
            <a:r>
              <a:rPr kumimoji="1" lang="en-US" altLang="ja-JP" dirty="0"/>
              <a:t>Trinket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https://trinket.io/python</a:t>
            </a:r>
            <a:r>
              <a:rPr kumimoji="1" lang="ja-JP" altLang="en-US" dirty="0"/>
              <a:t>）にアクセス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画面左側のエディタに、コピーしたコードを貼り付ける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画面上部の「</a:t>
            </a:r>
            <a:r>
              <a:rPr kumimoji="1" lang="en-US" altLang="ja-JP" dirty="0"/>
              <a:t>Run</a:t>
            </a:r>
            <a:r>
              <a:rPr kumimoji="1" lang="ja-JP" altLang="en-US" dirty="0"/>
              <a:t>」ボタンをクリックする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画面右側に実行結果が表示される</a:t>
            </a:r>
          </a:p>
          <a:p>
            <a:pPr marL="0" indent="0">
              <a:buNone/>
            </a:pPr>
            <a:r>
              <a:rPr kumimoji="1" lang="ja-JP" altLang="en-US" b="1" u="sng" dirty="0"/>
              <a:t>生成されるコードの例</a:t>
            </a:r>
          </a:p>
          <a:p>
            <a:pPr marL="0" indent="0">
              <a:buNone/>
            </a:pPr>
            <a:r>
              <a:rPr kumimoji="1" lang="en-US" altLang="ja-JP" b="1" dirty="0"/>
              <a:t>data = [3, 5, 2, 7, 4]</a:t>
            </a:r>
          </a:p>
          <a:p>
            <a:pPr marL="0" indent="0">
              <a:buNone/>
            </a:pPr>
            <a:r>
              <a:rPr kumimoji="1" lang="en-US" altLang="ja-JP" b="1" dirty="0"/>
              <a:t>for value in data:</a:t>
            </a:r>
          </a:p>
          <a:p>
            <a:pPr marL="0" indent="0">
              <a:buNone/>
            </a:pPr>
            <a:r>
              <a:rPr kumimoji="1" lang="en-US" altLang="ja-JP" b="1" dirty="0"/>
              <a:t>    print("*" * value)</a:t>
            </a: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実行すると***、***、、*******、****が各行に表示される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3E5F62-58BC-9177-8B3F-1FB11896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886AF4B-A573-4778-0F72-F2CB8E5E8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7198" y="4129004"/>
            <a:ext cx="2172003" cy="119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9675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F111B-8888-023C-35F6-3472089DD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84461-844D-32C2-9EA6-0D3310AA5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演習</a:t>
            </a:r>
            <a:r>
              <a:rPr lang="en-US" altLang="ja-JP" b="1" dirty="0"/>
              <a:t>6. </a:t>
            </a:r>
            <a:r>
              <a:rPr lang="ja-JP" altLang="en-US" b="1" dirty="0"/>
              <a:t>エラー修正の体験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7DE16B-3C4A-499B-E70D-470CCB795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課題</a:t>
            </a:r>
            <a:r>
              <a:rPr kumimoji="1" lang="ja-JP" altLang="en-US" dirty="0"/>
              <a:t>：エラーを含むコードを実行し、対話型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に修正を依頼する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b="1" u="sng" dirty="0"/>
              <a:t>手順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１．</a:t>
            </a:r>
            <a:r>
              <a:rPr kumimoji="1" lang="en-US" altLang="ja-JP" dirty="0"/>
              <a:t>Trinket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https://trinket.io/python</a:t>
            </a:r>
            <a:r>
              <a:rPr kumimoji="1" lang="ja-JP" altLang="en-US" dirty="0"/>
              <a:t>）にアクセス</a:t>
            </a:r>
            <a:endParaRPr kumimoji="1" lang="en-US" altLang="ja-JP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ja-JP" altLang="en-US" dirty="0"/>
              <a:t>２．</a:t>
            </a:r>
            <a:r>
              <a:rPr kumimoji="1" lang="ja-JP" altLang="en-US" dirty="0"/>
              <a:t>以下のエラーを含むコードを貼り付ける</a:t>
            </a:r>
            <a:br>
              <a:rPr lang="en-US" altLang="ja-JP" dirty="0"/>
            </a:br>
            <a:r>
              <a:rPr lang="en-US" altLang="ja-JP" b="1" dirty="0"/>
              <a:t>total = 0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b="1" dirty="0"/>
              <a:t>for </a:t>
            </a:r>
            <a:r>
              <a:rPr lang="en-US" altLang="ja-JP" b="1" dirty="0" err="1"/>
              <a:t>i</a:t>
            </a:r>
            <a:r>
              <a:rPr lang="en-US" altLang="ja-JP" b="1" dirty="0"/>
              <a:t> in range(1, 11)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b="1" dirty="0"/>
              <a:t>total += 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b="1" dirty="0"/>
              <a:t>    print(total)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ja-JP" altLang="en-US" dirty="0"/>
              <a:t>３．</a:t>
            </a:r>
            <a:r>
              <a:rPr kumimoji="1" lang="ja-JP" altLang="en-US" dirty="0"/>
              <a:t>「</a:t>
            </a:r>
            <a:r>
              <a:rPr kumimoji="1" lang="en-US" altLang="ja-JP" dirty="0"/>
              <a:t>Run</a:t>
            </a:r>
            <a:r>
              <a:rPr kumimoji="1" lang="ja-JP" altLang="en-US" dirty="0"/>
              <a:t>」をクリックし、</a:t>
            </a:r>
            <a:r>
              <a:rPr kumimoji="1" lang="en-US" altLang="ja-JP" dirty="0" err="1"/>
              <a:t>SyntaxError</a:t>
            </a:r>
            <a:r>
              <a:rPr kumimoji="1" lang="ja-JP" altLang="en-US" dirty="0"/>
              <a:t>が表示されることを確認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４．</a:t>
            </a:r>
            <a:r>
              <a:rPr kumimoji="1" lang="en-US" altLang="ja-JP" dirty="0"/>
              <a:t>Microsoft Copilot</a:t>
            </a:r>
            <a:r>
              <a:rPr kumimoji="1" lang="ja-JP" altLang="en-US" dirty="0"/>
              <a:t>にアクセス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５．以下のプロンプトを送信する</a:t>
            </a:r>
            <a:br>
              <a:rPr kumimoji="1" lang="en-US" altLang="ja-JP" dirty="0"/>
            </a:br>
            <a:r>
              <a:rPr kumimoji="1" lang="ja-JP" altLang="en-US" b="1" dirty="0"/>
              <a:t>以下の</a:t>
            </a:r>
            <a:r>
              <a:rPr kumimoji="1" lang="en-US" altLang="ja-JP" b="1" dirty="0"/>
              <a:t>Python</a:t>
            </a:r>
            <a:r>
              <a:rPr kumimoji="1" lang="ja-JP" altLang="en-US" b="1" dirty="0"/>
              <a:t>コードを実行したところ、</a:t>
            </a:r>
            <a:r>
              <a:rPr kumimoji="1" lang="en-US" altLang="ja-JP" b="1" dirty="0" err="1"/>
              <a:t>SyntaxError</a:t>
            </a:r>
            <a:r>
              <a:rPr kumimoji="1" lang="en-US" altLang="ja-JP" b="1" dirty="0"/>
              <a:t>: invalid syntax</a:t>
            </a:r>
            <a:r>
              <a:rPr kumimoji="1" lang="ja-JP" altLang="en-US" b="1" dirty="0"/>
              <a:t>というエラーが出ました。原因と修正方法を教えてください。</a:t>
            </a:r>
            <a:br>
              <a:rPr kumimoji="1" lang="en-US" altLang="ja-JP" b="1" dirty="0"/>
            </a:br>
            <a:r>
              <a:rPr lang="en-US" altLang="ja-JP" b="1" dirty="0"/>
              <a:t>total = 0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b="1" dirty="0"/>
              <a:t>for </a:t>
            </a:r>
            <a:r>
              <a:rPr lang="en-US" altLang="ja-JP" b="1" dirty="0" err="1"/>
              <a:t>i</a:t>
            </a:r>
            <a:r>
              <a:rPr lang="en-US" altLang="ja-JP" b="1" dirty="0"/>
              <a:t> in range(1, 11)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b="1" dirty="0"/>
              <a:t>total += 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altLang="ja-JP" b="1" dirty="0"/>
              <a:t>    print(total)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６．回答を読み、</a:t>
            </a:r>
            <a:r>
              <a:rPr kumimoji="1" lang="en-US" altLang="ja-JP" dirty="0"/>
              <a:t>for</a:t>
            </a:r>
            <a:r>
              <a:rPr kumimoji="1" lang="ja-JP" altLang="en-US" dirty="0"/>
              <a:t>文の行末にコロンがないことを理解する</a:t>
            </a:r>
            <a:endParaRPr kumimoji="1" lang="en-US" altLang="ja-JP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ja-JP" altLang="en-US" b="1" dirty="0"/>
              <a:t>７．</a:t>
            </a:r>
            <a:r>
              <a:rPr kumimoji="1" lang="ja-JP" altLang="en-US" b="1" dirty="0"/>
              <a:t>修正後のコードを実行し、</a:t>
            </a:r>
            <a:r>
              <a:rPr kumimoji="1" lang="en-US" altLang="ja-JP" b="1" dirty="0">
                <a:solidFill>
                  <a:srgbClr val="FF0000"/>
                </a:solidFill>
              </a:rPr>
              <a:t>55</a:t>
            </a:r>
            <a:r>
              <a:rPr kumimoji="1" lang="ja-JP" altLang="en-US" b="1" dirty="0">
                <a:solidFill>
                  <a:srgbClr val="FF0000"/>
                </a:solidFill>
              </a:rPr>
              <a:t>と表示されることを確認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6F2FA8-4A0B-679C-788A-31AB1486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3137E9D4-9F64-3849-A3FF-90DE34880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929" y="2438401"/>
            <a:ext cx="3722502" cy="6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402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D40F2-B58A-B64B-5C46-2A6F183E0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DFA9D-5D6B-64AF-4F1D-2C7231FD6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全体まとめ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5A0157-4212-2973-3024-C9AF0E80F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77500" lnSpcReduction="20000"/>
          </a:bodyPr>
          <a:lstStyle/>
          <a:p>
            <a:r>
              <a:rPr kumimoji="1" lang="ja-JP" altLang="en-US" b="1" dirty="0"/>
              <a:t>対話型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で</a:t>
            </a:r>
            <a:r>
              <a:rPr lang="ja-JP" altLang="en-US" b="1" dirty="0"/>
              <a:t>人間の言葉</a:t>
            </a:r>
            <a:r>
              <a:rPr kumimoji="1" lang="ja-JP" altLang="en-US" b="1" dirty="0"/>
              <a:t>からプログラム</a:t>
            </a:r>
            <a:r>
              <a:rPr kumimoji="1" lang="ja-JP" altLang="en-US" dirty="0"/>
              <a:t>を生成できる</a:t>
            </a:r>
          </a:p>
          <a:p>
            <a:r>
              <a:rPr kumimoji="1" lang="ja-JP" altLang="en-US" b="1" dirty="0"/>
              <a:t>生成されたコード</a:t>
            </a:r>
            <a:r>
              <a:rPr kumimoji="1" lang="ja-JP" altLang="en-US" dirty="0"/>
              <a:t>を</a:t>
            </a:r>
            <a:r>
              <a:rPr kumimoji="1" lang="ja-JP" altLang="en-US" b="1" dirty="0"/>
              <a:t>理解・評価・修正する能力</a:t>
            </a:r>
            <a:r>
              <a:rPr kumimoji="1" lang="ja-JP" altLang="en-US" dirty="0"/>
              <a:t>が重要である</a:t>
            </a:r>
          </a:p>
          <a:p>
            <a:r>
              <a:rPr kumimoji="1" lang="ja-JP" altLang="en-US" dirty="0"/>
              <a:t>基礎知識に慣れていると</a:t>
            </a:r>
            <a:r>
              <a:rPr kumimoji="1" lang="ja-JP" altLang="en-US" b="1" dirty="0"/>
              <a:t>対話型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をより効果的に活用</a:t>
            </a:r>
            <a:r>
              <a:rPr kumimoji="1" lang="ja-JP" altLang="en-US" dirty="0"/>
              <a:t>できる</a:t>
            </a:r>
          </a:p>
          <a:p>
            <a:r>
              <a:rPr kumimoji="1" lang="ja-JP" altLang="en-US" dirty="0"/>
              <a:t>わからないことがあれば</a:t>
            </a:r>
            <a:r>
              <a:rPr kumimoji="1" lang="ja-JP" altLang="en-US" b="1" dirty="0"/>
              <a:t>対話型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に質問しながら学べる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復習用コード</a:t>
            </a:r>
          </a:p>
          <a:p>
            <a:pPr marL="0" indent="0">
              <a:buNone/>
            </a:pPr>
            <a:r>
              <a:rPr kumimoji="1" lang="en-US" altLang="ja-JP" b="1" dirty="0"/>
              <a:t>total = 0</a:t>
            </a:r>
          </a:p>
          <a:p>
            <a:pPr marL="0" indent="0">
              <a:buNone/>
            </a:pPr>
            <a:r>
              <a:rPr kumimoji="1" lang="en-US" altLang="ja-JP" b="1" dirty="0"/>
              <a:t>for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in range(1, 6):</a:t>
            </a:r>
          </a:p>
          <a:p>
            <a:pPr marL="0" indent="0">
              <a:buNone/>
            </a:pPr>
            <a:r>
              <a:rPr kumimoji="1" lang="en-US" altLang="ja-JP" b="1" dirty="0"/>
              <a:t>    total += </a:t>
            </a:r>
            <a:r>
              <a:rPr kumimoji="1" lang="en-US" altLang="ja-JP" b="1" dirty="0" err="1"/>
              <a:t>i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print(total)</a:t>
            </a:r>
          </a:p>
          <a:p>
            <a:pPr marL="0" indent="0">
              <a:buNone/>
            </a:pPr>
            <a:r>
              <a:rPr kumimoji="1" lang="ja-JP" altLang="en-US" dirty="0"/>
              <a:t>変数</a:t>
            </a:r>
            <a:r>
              <a:rPr kumimoji="1" lang="en-US" altLang="ja-JP" dirty="0"/>
              <a:t>total</a:t>
            </a:r>
            <a:r>
              <a:rPr kumimoji="1" lang="ja-JP" altLang="en-US" dirty="0"/>
              <a:t>を</a:t>
            </a:r>
            <a:r>
              <a:rPr kumimoji="1" lang="en-US" altLang="ja-JP" dirty="0"/>
              <a:t>0</a:t>
            </a:r>
            <a:r>
              <a:rPr kumimoji="1" lang="ja-JP" altLang="en-US" dirty="0"/>
              <a:t>で初期化し、</a:t>
            </a:r>
            <a:r>
              <a:rPr kumimoji="1" lang="en-US" altLang="ja-JP" dirty="0" err="1"/>
              <a:t>i</a:t>
            </a:r>
            <a:r>
              <a:rPr kumimoji="1" lang="ja-JP" altLang="en-US" dirty="0"/>
              <a:t>を</a:t>
            </a:r>
            <a:r>
              <a:rPr kumimoji="1" lang="en-US" altLang="ja-JP" dirty="0"/>
              <a:t>1</a:t>
            </a:r>
            <a:r>
              <a:rPr kumimoji="1" lang="ja-JP" altLang="en-US" dirty="0"/>
              <a:t>から</a:t>
            </a:r>
            <a:r>
              <a:rPr kumimoji="1" lang="en-US" altLang="ja-JP" dirty="0"/>
              <a:t>5</a:t>
            </a:r>
            <a:r>
              <a:rPr kumimoji="1" lang="ja-JP" altLang="en-US" dirty="0"/>
              <a:t>まで加算し表示する。実行すると</a:t>
            </a:r>
            <a:r>
              <a:rPr kumimoji="1" lang="en-US" altLang="ja-JP" dirty="0"/>
              <a:t>15</a:t>
            </a:r>
            <a:r>
              <a:rPr kumimoji="1" lang="ja-JP" altLang="en-US" dirty="0"/>
              <a:t>と表示される</a:t>
            </a:r>
          </a:p>
          <a:p>
            <a:pPr marL="0" indent="0">
              <a:buNone/>
            </a:pPr>
            <a:r>
              <a:rPr kumimoji="1" lang="ja-JP" altLang="en-US" dirty="0"/>
              <a:t>次のステップ：演習課題に取り組み、段階的に学習を進める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641957-2D1E-F6E5-7F7B-034F829D5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39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3FBD50-8B82-079A-7C07-3F9A61551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F7857EC5-6018-E67D-1645-6DB686A97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492B9CD-E7B9-5E93-7157-72A901F45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BF0044F-E940-813A-3493-038C90DF8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71" y="1741337"/>
            <a:ext cx="6611258" cy="2387918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</a:rPr>
              <a:t>1. </a:t>
            </a:r>
            <a:r>
              <a:rPr lang="ja-JP" altLang="en-US" sz="4500" dirty="0">
                <a:solidFill>
                  <a:schemeClr val="tx2"/>
                </a:solidFill>
              </a:rPr>
              <a:t>対話型</a:t>
            </a:r>
            <a:r>
              <a:rPr lang="en-US" altLang="ja-JP" sz="4500" dirty="0">
                <a:solidFill>
                  <a:schemeClr val="tx2"/>
                </a:solidFill>
              </a:rPr>
              <a:t>AI</a:t>
            </a:r>
            <a:r>
              <a:rPr lang="ja-JP" altLang="en-US" sz="4500" dirty="0">
                <a:solidFill>
                  <a:schemeClr val="tx2"/>
                </a:solidFill>
              </a:rPr>
              <a:t>でプログラムを作る（デモンストレーション）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C0AF54-8328-B60B-2E92-246242E20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4128" y="4200522"/>
            <a:ext cx="5055514" cy="682079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D788220-D375-B221-D0C2-5E478B3CA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28" y="0"/>
            <a:ext cx="3872286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EF9961F-196D-D808-2061-2430FCDF6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A615479-1A26-3357-9FF2-8E8DB00B8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15A60E9-E8C9-DA94-40A6-2F2EC0A3A6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8857904-8288-A0DF-97FC-D463A6D6D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F1EF79-459C-8096-9A79-DEE8C169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6395EC2-2E89-3A50-3D11-DA802C177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6553998" y="4267997"/>
            <a:ext cx="3142400" cy="2037604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88FB425-F1C6-8110-CAB3-BBCE0116F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A55E5F1-EC2F-E895-7EEB-F3C590D02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6510D632-8537-3001-2329-A5317B16BA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29E33AE-690A-C618-0D5B-631AC66C3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079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730B99-98C0-6C7B-F386-45E194F6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人間の言葉からコードを生成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CB51EA-DE02-901D-FCC6-B38206522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（人間の言葉を理解し対話する</a:t>
            </a:r>
            <a:r>
              <a:rPr kumimoji="1" lang="en-US" altLang="ja-JP" dirty="0"/>
              <a:t>AI</a:t>
            </a:r>
            <a:r>
              <a:rPr kumimoji="1" lang="ja-JP" altLang="en-US" dirty="0"/>
              <a:t>）が、人間の言葉（指示）をプログラムコードに変換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b="1" u="sng" dirty="0"/>
              <a:t>利点</a:t>
            </a:r>
          </a:p>
          <a:p>
            <a:r>
              <a:rPr kumimoji="1" lang="ja-JP" altLang="en-US" dirty="0"/>
              <a:t>開発を容易に開始</a:t>
            </a:r>
          </a:p>
          <a:p>
            <a:r>
              <a:rPr kumimoji="1" lang="ja-JP" altLang="en-US" dirty="0"/>
              <a:t>「</a:t>
            </a:r>
            <a:r>
              <a:rPr kumimoji="1" lang="ja-JP" altLang="en-US" b="1" dirty="0"/>
              <a:t>実現したいこと</a:t>
            </a:r>
            <a:r>
              <a:rPr kumimoji="1" lang="ja-JP" altLang="en-US" dirty="0"/>
              <a:t>」を日本語で指示すればコードが生成される</a:t>
            </a:r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例：「</a:t>
            </a:r>
            <a:r>
              <a:rPr kumimoji="1" lang="en-US" altLang="ja-JP" b="1" dirty="0"/>
              <a:t>2</a:t>
            </a:r>
            <a:r>
              <a:rPr kumimoji="1" lang="ja-JP" altLang="en-US" b="1" dirty="0"/>
              <a:t>つの数を足し算するプログラム</a:t>
            </a:r>
            <a:r>
              <a:rPr kumimoji="1" lang="ja-JP" altLang="en-US" dirty="0"/>
              <a:t>」という指示から生成されるコード</a:t>
            </a:r>
          </a:p>
          <a:p>
            <a:pPr marL="0" indent="0">
              <a:buNone/>
            </a:pPr>
            <a:r>
              <a:rPr kumimoji="1" lang="en-US" altLang="ja-JP" b="1" dirty="0"/>
              <a:t>a = 3</a:t>
            </a:r>
          </a:p>
          <a:p>
            <a:pPr marL="0" indent="0">
              <a:buNone/>
            </a:pPr>
            <a:r>
              <a:rPr kumimoji="1" lang="en-US" altLang="ja-JP" b="1" dirty="0"/>
              <a:t>b = 5</a:t>
            </a:r>
          </a:p>
          <a:p>
            <a:pPr marL="0" indent="0">
              <a:buNone/>
            </a:pPr>
            <a:r>
              <a:rPr kumimoji="1" lang="en-US" altLang="ja-JP" b="1" dirty="0"/>
              <a:t>print(a + b)</a:t>
            </a:r>
          </a:p>
          <a:p>
            <a:pPr marL="0" indent="0">
              <a:buNone/>
            </a:pPr>
            <a:r>
              <a:rPr kumimoji="1" lang="ja-JP" altLang="en-US" dirty="0"/>
              <a:t>実行すると</a:t>
            </a:r>
            <a:r>
              <a:rPr kumimoji="1" lang="en-US" altLang="ja-JP" dirty="0"/>
              <a:t>8</a:t>
            </a:r>
            <a:r>
              <a:rPr kumimoji="1" lang="ja-JP" altLang="en-US" dirty="0"/>
              <a:t>と表示される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130B1-426E-373F-5028-EDBB5275C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715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D1560-A2B8-1EC5-541A-13038D3F4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63D35-9657-07C6-D73C-3BA6F3F8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プログラムの基本構造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7892D8-FFAE-9B9E-D209-FE2DCFFDE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プログラムは入力、処理、出力の</a:t>
            </a:r>
            <a:r>
              <a:rPr kumimoji="1" lang="en-US" altLang="ja-JP" dirty="0"/>
              <a:t>3</a:t>
            </a:r>
            <a:r>
              <a:rPr kumimoji="1" lang="ja-JP" altLang="en-US" dirty="0"/>
              <a:t>要素で構成される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例：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data = [1, 2, 3, 4, 5]  	# </a:t>
            </a:r>
            <a:r>
              <a:rPr kumimoji="1" lang="ja-JP" altLang="en-US" b="1" dirty="0"/>
              <a:t>入力</a:t>
            </a:r>
          </a:p>
          <a:p>
            <a:pPr marL="0" indent="0">
              <a:buNone/>
            </a:pPr>
            <a:r>
              <a:rPr kumimoji="1" lang="en-US" altLang="ja-JP" b="1" dirty="0"/>
              <a:t>total = sum(data)        	# </a:t>
            </a:r>
            <a:r>
              <a:rPr kumimoji="1" lang="ja-JP" altLang="en-US" b="1" dirty="0"/>
              <a:t>処理</a:t>
            </a:r>
          </a:p>
          <a:p>
            <a:pPr marL="0" indent="0">
              <a:buNone/>
            </a:pPr>
            <a:r>
              <a:rPr kumimoji="1" lang="en-US" altLang="ja-JP" b="1" dirty="0"/>
              <a:t>print(total)             	# </a:t>
            </a:r>
            <a:r>
              <a:rPr kumimoji="1" lang="ja-JP" altLang="en-US" b="1" dirty="0"/>
              <a:t>出力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data</a:t>
            </a:r>
            <a:r>
              <a:rPr kumimoji="1" lang="ja-JP" altLang="en-US" dirty="0"/>
              <a:t>が入力、</a:t>
            </a:r>
            <a:r>
              <a:rPr kumimoji="1" lang="en-US" altLang="ja-JP" dirty="0"/>
              <a:t>sum</a:t>
            </a:r>
            <a:r>
              <a:rPr kumimoji="1" lang="ja-JP" altLang="en-US" dirty="0"/>
              <a:t>による計算が処理、</a:t>
            </a:r>
            <a:r>
              <a:rPr kumimoji="1" lang="en-US" altLang="ja-JP" dirty="0"/>
              <a:t>print</a:t>
            </a:r>
            <a:r>
              <a:rPr kumimoji="1" lang="ja-JP" altLang="en-US" dirty="0"/>
              <a:t>が出力。</a:t>
            </a:r>
            <a:r>
              <a:rPr kumimoji="1" lang="ja-JP" altLang="en-US" b="1" dirty="0"/>
              <a:t>実行すると</a:t>
            </a:r>
            <a:r>
              <a:rPr kumimoji="1" lang="en-US" altLang="ja-JP" b="1" dirty="0"/>
              <a:t>15</a:t>
            </a:r>
            <a:r>
              <a:rPr kumimoji="1" lang="ja-JP" altLang="en-US" b="1" dirty="0"/>
              <a:t>と表示</a:t>
            </a:r>
            <a:r>
              <a:rPr kumimoji="1" lang="ja-JP" altLang="en-US" dirty="0"/>
              <a:t>される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E5C30B-5468-E352-3A9F-419116A58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0995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57927-909F-3C87-6B94-8DE08DB0E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7CD23D-6D96-7122-AFFC-38639C89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対話型</a:t>
            </a:r>
            <a:r>
              <a:rPr lang="en-US" altLang="ja-JP" b="1" dirty="0"/>
              <a:t>AI</a:t>
            </a:r>
            <a:r>
              <a:rPr lang="ja-JP" altLang="en-US" b="1" dirty="0"/>
              <a:t>と会話形式でプログラムを作成・修正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9D41EC-FF75-E5A9-5CFA-F7D823D4E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b="1" dirty="0"/>
              <a:t>エラーが発生</a:t>
            </a:r>
            <a:r>
              <a:rPr kumimoji="1" lang="ja-JP" altLang="en-US" dirty="0"/>
              <a:t>しても</a:t>
            </a:r>
            <a:r>
              <a:rPr kumimoji="1" lang="ja-JP" altLang="en-US" b="1" dirty="0"/>
              <a:t>対話を通じて修正できる</a:t>
            </a:r>
          </a:p>
          <a:p>
            <a:pPr marL="0" indent="0">
              <a:buNone/>
            </a:pPr>
            <a:r>
              <a:rPr kumimoji="1" lang="ja-JP" altLang="en-US" b="1" u="sng" dirty="0"/>
              <a:t>例：構文エラーがある場合</a:t>
            </a:r>
          </a:p>
          <a:p>
            <a:pPr marL="0" indent="0">
              <a:buNone/>
            </a:pPr>
            <a:r>
              <a:rPr kumimoji="1" lang="en-US" altLang="ja-JP" b="1" dirty="0"/>
              <a:t>total = 0</a:t>
            </a:r>
          </a:p>
          <a:p>
            <a:pPr marL="0" indent="0">
              <a:buNone/>
            </a:pPr>
            <a:r>
              <a:rPr kumimoji="1" lang="en-US" altLang="ja-JP" b="1" dirty="0"/>
              <a:t>for 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 in range(1, 10)</a:t>
            </a:r>
          </a:p>
          <a:p>
            <a:pPr marL="0" indent="0">
              <a:buNone/>
            </a:pPr>
            <a:r>
              <a:rPr kumimoji="1" lang="en-US" altLang="ja-JP" b="1" dirty="0"/>
              <a:t>    total += </a:t>
            </a:r>
            <a:r>
              <a:rPr kumimoji="1" lang="en-US" altLang="ja-JP" b="1" dirty="0" err="1"/>
              <a:t>i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print(total)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対話型</a:t>
            </a:r>
            <a:r>
              <a:rPr kumimoji="1" lang="en-US" altLang="ja-JP" dirty="0"/>
              <a:t>AI</a:t>
            </a:r>
            <a:r>
              <a:rPr kumimoji="1" lang="ja-JP" altLang="en-US" dirty="0"/>
              <a:t>に「</a:t>
            </a:r>
            <a:r>
              <a:rPr kumimoji="1" lang="en-US" altLang="ja-JP" b="1" dirty="0" err="1"/>
              <a:t>SyntaxError</a:t>
            </a:r>
            <a:r>
              <a:rPr kumimoji="1" lang="ja-JP" altLang="en-US" b="1" dirty="0"/>
              <a:t>が出ました</a:t>
            </a:r>
            <a:r>
              <a:rPr kumimoji="1" lang="ja-JP" altLang="en-US" dirty="0"/>
              <a:t>」と</a:t>
            </a:r>
            <a:r>
              <a:rPr kumimoji="1" lang="ja-JP" altLang="en-US" b="1" dirty="0"/>
              <a:t>伝える</a:t>
            </a:r>
            <a:r>
              <a:rPr kumimoji="1" lang="ja-JP" altLang="en-US" dirty="0"/>
              <a:t>と、</a:t>
            </a:r>
            <a:r>
              <a:rPr kumimoji="1" lang="ja-JP" altLang="en-US" b="1" dirty="0"/>
              <a:t>行末にコロンを追加する修正案</a:t>
            </a:r>
            <a:r>
              <a:rPr kumimoji="1" lang="ja-JP" altLang="en-US" dirty="0"/>
              <a:t>が得られる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この手法の利点</a:t>
            </a:r>
          </a:p>
          <a:p>
            <a:r>
              <a:rPr kumimoji="1" lang="ja-JP" altLang="en-US" dirty="0"/>
              <a:t>一度で完璧なコードを作成する必要が</a:t>
            </a:r>
            <a:r>
              <a:rPr kumimoji="1" lang="ja-JP" altLang="en-US" b="1" dirty="0"/>
              <a:t>ない</a:t>
            </a:r>
          </a:p>
          <a:p>
            <a:r>
              <a:rPr kumimoji="1" lang="ja-JP" altLang="en-US" b="1" dirty="0"/>
              <a:t>段階的に改善</a:t>
            </a:r>
            <a:r>
              <a:rPr kumimoji="1" lang="ja-JP" altLang="en-US" dirty="0"/>
              <a:t>しながら完成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E750DC-9A29-3829-259D-2933EF55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FA2F4028-A2D7-0E80-9D5E-0A7B5F2A4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393475"/>
            <a:ext cx="3997619" cy="73781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18A4324-E37A-2A59-C9E6-4C482CC3056A}"/>
              </a:ext>
            </a:extLst>
          </p:cNvPr>
          <p:cNvSpPr txBox="1"/>
          <p:nvPr/>
        </p:nvSpPr>
        <p:spPr>
          <a:xfrm>
            <a:off x="5910942" y="323197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実行結果</a:t>
            </a:r>
          </a:p>
        </p:txBody>
      </p:sp>
    </p:spTree>
    <p:extLst>
      <p:ext uri="{BB962C8B-B14F-4D97-AF65-F5344CB8AC3E}">
        <p14:creationId xmlns:p14="http://schemas.microsoft.com/office/powerpoint/2010/main" val="119986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2BC7C-CE9D-17BE-A7E6-D6C14E642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B9BA5B-81C9-4C74-D3CD-6E2F393B4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/>
              <a:t>Trinket </a:t>
            </a:r>
            <a:r>
              <a:rPr lang="ja-JP" altLang="en-US" b="1" dirty="0"/>
              <a:t>の </a:t>
            </a:r>
            <a:r>
              <a:rPr lang="en-US" altLang="ja-JP" b="1" dirty="0"/>
              <a:t>Python 2 </a:t>
            </a:r>
            <a:r>
              <a:rPr lang="ja-JP" altLang="en-US" b="1" dirty="0"/>
              <a:t>の使い方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69F95F-ACB4-72CC-41C9-5366CA146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/>
              <a:t>Trinket</a:t>
            </a:r>
            <a:r>
              <a:rPr lang="ja-JP" altLang="en-US" dirty="0"/>
              <a:t>とは、ブラウザ上でプログラムを作成・実行できる無料の</a:t>
            </a:r>
            <a:r>
              <a:rPr lang="en-US" altLang="ja-JP" dirty="0"/>
              <a:t>Web</a:t>
            </a:r>
            <a:r>
              <a:rPr lang="ja-JP" altLang="en-US" dirty="0"/>
              <a:t>サービスである</a:t>
            </a:r>
          </a:p>
          <a:p>
            <a:pPr marL="0" indent="0">
              <a:buNone/>
            </a:pPr>
            <a:r>
              <a:rPr lang="ja-JP" altLang="en-US" b="1" u="sng" dirty="0"/>
              <a:t>利用手順</a:t>
            </a:r>
          </a:p>
          <a:p>
            <a:r>
              <a:rPr lang="ja-JP" altLang="en-US" dirty="0"/>
              <a:t>ブラウザで </a:t>
            </a:r>
            <a:r>
              <a:rPr lang="en-US" altLang="ja-JP" dirty="0"/>
              <a:t>Trinket</a:t>
            </a:r>
            <a:r>
              <a:rPr lang="ja-JP" altLang="en-US" dirty="0"/>
              <a:t>にアクセス </a:t>
            </a:r>
            <a:r>
              <a:rPr lang="en-US" altLang="ja-JP" b="1" dirty="0"/>
              <a:t>https://trinket.io/python</a:t>
            </a:r>
            <a:endParaRPr lang="ja-JP" altLang="en-US" b="1" dirty="0"/>
          </a:p>
          <a:p>
            <a:r>
              <a:rPr lang="ja-JP" altLang="en-US" dirty="0"/>
              <a:t>画面</a:t>
            </a:r>
            <a:r>
              <a:rPr lang="ja-JP" altLang="en-US" b="1" dirty="0"/>
              <a:t>左側のエディタ</a:t>
            </a:r>
            <a:r>
              <a:rPr lang="ja-JP" altLang="en-US" dirty="0"/>
              <a:t>にコードを入力</a:t>
            </a:r>
          </a:p>
          <a:p>
            <a:r>
              <a:rPr lang="ja-JP" altLang="en-US" dirty="0"/>
              <a:t>画面上部の実行ボタン（</a:t>
            </a:r>
            <a:r>
              <a:rPr lang="ja-JP" altLang="en-US" b="1" dirty="0"/>
              <a:t>三角形</a:t>
            </a:r>
            <a:r>
              <a:rPr lang="ja-JP" altLang="en-US" dirty="0"/>
              <a:t>）をクリック</a:t>
            </a:r>
          </a:p>
          <a:p>
            <a:r>
              <a:rPr lang="ja-JP" altLang="en-US" dirty="0"/>
              <a:t>画面右側に実行結果が表示される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b="1" u="sng" dirty="0"/>
              <a:t>注意事項</a:t>
            </a:r>
          </a:p>
          <a:p>
            <a:r>
              <a:rPr lang="ja-JP" altLang="en-US" dirty="0"/>
              <a:t>アカウント作成は不要である</a:t>
            </a:r>
          </a:p>
          <a:p>
            <a:r>
              <a:rPr lang="ja-JP" altLang="en-US" dirty="0"/>
              <a:t>本授業では</a:t>
            </a:r>
            <a:r>
              <a:rPr lang="en-US" altLang="ja-JP" dirty="0"/>
              <a:t>Python 2</a:t>
            </a:r>
            <a:r>
              <a:rPr lang="ja-JP" altLang="en-US" dirty="0"/>
              <a:t>を使用する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22E412-393B-C72F-DFF3-C7D84F42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06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962E26-8143-E762-C2B5-636FC10AF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4" name="図 3" descr="グラフィカル ユーザー インターフェイス, テキスト, アプリケーション, Word&#10;&#10;AI 生成コンテンツは誤りを含む可能性があります。">
            <a:extLst>
              <a:ext uri="{FF2B5EF4-FFF2-40B4-BE49-F238E27FC236}">
                <a16:creationId xmlns:a16="http://schemas.microsoft.com/office/drawing/2014/main" id="{DC445F23-9A79-9069-15F8-425F20D73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889" y="142416"/>
            <a:ext cx="7678222" cy="6573167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CCA68A-ADC4-694E-AEAF-45431EA1A30F}"/>
              </a:ext>
            </a:extLst>
          </p:cNvPr>
          <p:cNvSpPr/>
          <p:nvPr/>
        </p:nvSpPr>
        <p:spPr>
          <a:xfrm>
            <a:off x="1714500" y="1771650"/>
            <a:ext cx="628650" cy="5905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8759A6-9378-B39C-6643-64B3B65F5213}"/>
              </a:ext>
            </a:extLst>
          </p:cNvPr>
          <p:cNvSpPr/>
          <p:nvPr/>
        </p:nvSpPr>
        <p:spPr>
          <a:xfrm>
            <a:off x="933451" y="2647950"/>
            <a:ext cx="2696110" cy="5905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84DF569-0531-C617-3DD6-7939E2298295}"/>
              </a:ext>
            </a:extLst>
          </p:cNvPr>
          <p:cNvSpPr/>
          <p:nvPr/>
        </p:nvSpPr>
        <p:spPr>
          <a:xfrm>
            <a:off x="3790952" y="5581650"/>
            <a:ext cx="2696110" cy="5905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8126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3620</Words>
  <Application>Microsoft Office PowerPoint</Application>
  <PresentationFormat>画面に合わせる (4:3)</PresentationFormat>
  <Paragraphs>417</Paragraphs>
  <Slides>38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38</vt:i4>
      </vt:variant>
    </vt:vector>
  </HeadingPairs>
  <TitlesOfParts>
    <vt:vector size="46" baseType="lpstr">
      <vt:lpstr>Noto Sans SC</vt:lpstr>
      <vt:lpstr>メイリオ</vt:lpstr>
      <vt:lpstr>游ゴシック</vt:lpstr>
      <vt:lpstr>Abadi</vt:lpstr>
      <vt:lpstr>Arial</vt:lpstr>
      <vt:lpstr>Calibri</vt:lpstr>
      <vt:lpstr>1_Office テーマ</vt:lpstr>
      <vt:lpstr>4_Office テーマ</vt:lpstr>
      <vt:lpstr>AIとはじめるプログラミング  ― 言葉がコードに変わる </vt:lpstr>
      <vt:lpstr>AIが拓くプログラミングの新時代</vt:lpstr>
      <vt:lpstr>本授業で学ぶ内容</vt:lpstr>
      <vt:lpstr>1. 対話型AIでプログラムを作る（デモンストレーション）</vt:lpstr>
      <vt:lpstr>人間の言葉からコードを生成</vt:lpstr>
      <vt:lpstr>プログラムの基本構造</vt:lpstr>
      <vt:lpstr>対話型AIと会話形式でプログラムを作成・修正</vt:lpstr>
      <vt:lpstr>Trinket の Python 2 の使い方</vt:lpstr>
      <vt:lpstr>PowerPoint プレゼンテーション</vt:lpstr>
      <vt:lpstr>デモンストレーション</vt:lpstr>
      <vt:lpstr>2. 対話型AIへの指示を自分で書いて実行する</vt:lpstr>
      <vt:lpstr>対話型AIへの指示を自分で書いて実行する</vt:lpstr>
      <vt:lpstr>生成されたコードが要求を満たしているか確認する（検証）</vt:lpstr>
      <vt:lpstr>演習1. リストの最大値を見つける</vt:lpstr>
      <vt:lpstr>3. 対話型AI活用のメリットと従来のプログラミングとの違い</vt:lpstr>
      <vt:lpstr>役割の変化</vt:lpstr>
      <vt:lpstr>本質的な変化</vt:lpstr>
      <vt:lpstr>4. 対話型AI利用時の注意点と失敗を避ける方法</vt:lpstr>
      <vt:lpstr>AIの不確実性</vt:lpstr>
      <vt:lpstr>検証責任と批判的思考</vt:lpstr>
      <vt:lpstr>生成コードの限界</vt:lpstr>
      <vt:lpstr>学習上のポイント</vt:lpstr>
      <vt:lpstr>効果的な学習方法</vt:lpstr>
      <vt:lpstr>5. Pythonプログラミングの必須基礎知識</vt:lpstr>
      <vt:lpstr>変数（状態）</vt:lpstr>
      <vt:lpstr>制御構造（条件分岐・繰り返し）</vt:lpstr>
      <vt:lpstr>関数</vt:lpstr>
      <vt:lpstr>プログラムの意味を理解する</vt:lpstr>
      <vt:lpstr>演習2. 条件分岐を使ったプログラム</vt:lpstr>
      <vt:lpstr>6.発展的演習による自己学習</vt:lpstr>
      <vt:lpstr>メタ認知と問題分解</vt:lpstr>
      <vt:lpstr>段階的学習</vt:lpstr>
      <vt:lpstr>学習の進め方</vt:lpstr>
      <vt:lpstr>演習3. リストの平均値を計算する</vt:lpstr>
      <vt:lpstr>演習4. じゃんけんゲーム（コンピュータ同士の対戦）</vt:lpstr>
      <vt:lpstr>演習５. テキストベースの棒グラフ</vt:lpstr>
      <vt:lpstr>演習6. エラー修正の体験</vt:lpstr>
      <vt:lpstr>全体まとめ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ae-1.人工知能（AI）の基礎と応用：概要，種類，活用分野，およびプログラミング入門（AI演習）</dc:title>
  <dc:creator>kaneko kunihiko</dc:creator>
  <cp:lastModifiedBy>金子　邦彦</cp:lastModifiedBy>
  <cp:revision>519</cp:revision>
  <dcterms:created xsi:type="dcterms:W3CDTF">2019-11-02T00:06:04Z</dcterms:created>
  <dcterms:modified xsi:type="dcterms:W3CDTF">2025-12-11T06:24:51Z</dcterms:modified>
</cp:coreProperties>
</file>