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1037" r:id="rId2"/>
    <p:sldId id="604" r:id="rId3"/>
    <p:sldId id="572" r:id="rId4"/>
    <p:sldId id="573" r:id="rId5"/>
    <p:sldId id="574" r:id="rId6"/>
    <p:sldId id="575" r:id="rId7"/>
    <p:sldId id="585" r:id="rId8"/>
    <p:sldId id="576" r:id="rId9"/>
    <p:sldId id="578" r:id="rId10"/>
    <p:sldId id="579" r:id="rId11"/>
    <p:sldId id="580" r:id="rId12"/>
    <p:sldId id="581" r:id="rId13"/>
    <p:sldId id="582" r:id="rId14"/>
    <p:sldId id="583" r:id="rId15"/>
    <p:sldId id="584" r:id="rId16"/>
    <p:sldId id="586" r:id="rId17"/>
    <p:sldId id="588" r:id="rId18"/>
    <p:sldId id="590" r:id="rId19"/>
    <p:sldId id="591" r:id="rId20"/>
    <p:sldId id="592" r:id="rId21"/>
    <p:sldId id="593" r:id="rId22"/>
    <p:sldId id="612" r:id="rId23"/>
    <p:sldId id="613" r:id="rId24"/>
    <p:sldId id="614" r:id="rId25"/>
    <p:sldId id="605" r:id="rId26"/>
    <p:sldId id="606" r:id="rId27"/>
    <p:sldId id="607" r:id="rId28"/>
    <p:sldId id="608" r:id="rId29"/>
    <p:sldId id="609" r:id="rId30"/>
    <p:sldId id="598" r:id="rId31"/>
    <p:sldId id="599" r:id="rId32"/>
    <p:sldId id="600" r:id="rId33"/>
    <p:sldId id="601" r:id="rId34"/>
    <p:sldId id="602" r:id="rId35"/>
    <p:sldId id="603" r:id="rId3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0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691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077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182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5514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8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259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47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ca-9. </a:t>
            </a:r>
            <a:r>
              <a:rPr lang="ja-JP" altLang="en-US" dirty="0"/>
              <a:t>数の扱い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9AB82517-D85E-473F-84E0-EF2DE62A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dirty="0"/>
              <a:t>Visualize your code and live help now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1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88" y="1375515"/>
            <a:ext cx="7723052" cy="4337374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349655" y="4939132"/>
            <a:ext cx="4109314" cy="5266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797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1973A6C3-E8A7-425B-BB3F-8D4DF1257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5" name="コンテンツ プレースホルダー 14">
            <a:extLst>
              <a:ext uri="{FF2B5EF4-FFF2-40B4-BE49-F238E27FC236}">
                <a16:creationId xmlns:a16="http://schemas.microsoft.com/office/drawing/2014/main" id="{9B98CCCE-D929-469B-A023-481D4764C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382" y="900113"/>
            <a:ext cx="5266511" cy="499824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199761" y="2531688"/>
            <a:ext cx="5094008" cy="24403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93633" y="5350669"/>
            <a:ext cx="1342499" cy="4107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404265" y="5350668"/>
            <a:ext cx="1482060" cy="4107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87040" y="2250281"/>
            <a:ext cx="1834891" cy="2778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45295" y="1795280"/>
            <a:ext cx="428142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言語を選べる．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Python 3.6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」を選んでおく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32777" y="366482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16492" y="5369017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実行のためのボタン</a:t>
            </a:r>
          </a:p>
        </p:txBody>
      </p:sp>
    </p:spTree>
    <p:extLst>
      <p:ext uri="{BB962C8B-B14F-4D97-AF65-F5344CB8AC3E}">
        <p14:creationId xmlns:p14="http://schemas.microsoft.com/office/powerpoint/2010/main" val="306845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5CBB515F-3C4D-4CB0-A38A-F377976F1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次のように書きなさい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468479" y="1805968"/>
            <a:ext cx="5601443" cy="365512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-2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-1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print( format( </a:t>
            </a:r>
            <a:r>
              <a:rPr lang="en-US" altLang="ja-JP" sz="3300" b="1" dirty="0"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 &amp; </a:t>
            </a:r>
            <a:r>
              <a:rPr lang="en-US" altLang="ja-JP" sz="3300" dirty="0" err="1">
                <a:latin typeface="Arial" panose="020B0604020202020204" pitchFamily="34" charset="0"/>
                <a:ea typeface="メイリオ" panose="020B0604030504040204" pitchFamily="50" charset="-128"/>
              </a:rPr>
              <a:t>0xff</a:t>
            </a:r>
            <a:r>
              <a:rPr lang="en-US" altLang="ja-JP" sz="3300" dirty="0">
                <a:latin typeface="Arial" panose="020B0604020202020204" pitchFamily="34" charset="0"/>
                <a:ea typeface="メイリオ" panose="020B0604030504040204" pitchFamily="50" charset="-128"/>
              </a:rPr>
              <a:t>, 'b' ) )</a:t>
            </a:r>
          </a:p>
          <a:p>
            <a:pPr marL="0" indent="0">
              <a:buNone/>
            </a:pPr>
            <a:endParaRPr lang="ja-JP" altLang="en-US" sz="33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805968"/>
            <a:ext cx="3468479" cy="153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31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19" y="1467349"/>
            <a:ext cx="4027646" cy="4533401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0696ECA3-383A-4A3F-A459-6F01F24C4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②「</a:t>
            </a:r>
            <a:r>
              <a:rPr lang="en-US" altLang="ja-JP" dirty="0"/>
              <a:t>Visualize Execution</a:t>
            </a:r>
            <a:r>
              <a:rPr lang="ja-JP" altLang="en-US" dirty="0"/>
              <a:t>」をクリック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878682" y="5415630"/>
            <a:ext cx="1621795" cy="5354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5752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015" y="1560195"/>
            <a:ext cx="5069205" cy="4331866"/>
          </a:xfrm>
          <a:prstGeom prst="rect">
            <a:avLst/>
          </a:prstGeom>
        </p:spPr>
      </p:pic>
      <p:sp>
        <p:nvSpPr>
          <p:cNvPr id="8" name="タイトル 7">
            <a:extLst>
              <a:ext uri="{FF2B5EF4-FFF2-40B4-BE49-F238E27FC236}">
                <a16:creationId xmlns:a16="http://schemas.microsoft.com/office/drawing/2014/main" id="{E0CB668F-3FCA-41C4-8E9C-E3F958B61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③「</a:t>
            </a:r>
            <a:r>
              <a:rPr lang="en-US" altLang="ja-JP" dirty="0"/>
              <a:t>Last</a:t>
            </a:r>
            <a:r>
              <a:rPr lang="ja-JP" altLang="en-US" dirty="0"/>
              <a:t>」ボタンをクリック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4976017" y="5278314"/>
            <a:ext cx="1175229" cy="5354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974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22085C98-6422-4E86-BC1B-3A37C053D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　結果を確認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0410"/>
            <a:ext cx="8696325" cy="356705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954388" y="2646774"/>
            <a:ext cx="1226619" cy="300082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-2</a:t>
            </a:r>
          </a:p>
          <a:p>
            <a:pPr algn="ctr"/>
            <a:r>
              <a:rPr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-1</a:t>
            </a:r>
          </a:p>
          <a:p>
            <a:pPr algn="ctr"/>
            <a:r>
              <a:rPr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</a:p>
          <a:p>
            <a:pPr algn="ctr"/>
            <a:r>
              <a:rPr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</a:p>
          <a:p>
            <a:pPr algn="ctr"/>
            <a:r>
              <a:rPr kumimoji="1"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</a:p>
          <a:p>
            <a:pPr algn="ctr"/>
            <a:r>
              <a:rPr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</a:t>
            </a:r>
          </a:p>
          <a:p>
            <a:pPr algn="ctr"/>
            <a:r>
              <a:rPr kumimoji="1" lang="en-US" altLang="ja-JP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ja-JP" alt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  <a:endParaRPr kumimoji="1" lang="en-US" altLang="ja-JP" sz="27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271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9-3 </a:t>
            </a:r>
            <a:r>
              <a:rPr lang="ja-JP" altLang="en-US" dirty="0"/>
              <a:t>算術シフト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3970BAC-D939-4DC7-A44D-96B27B282A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0891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算術シフト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整数を２倍したい，４倍したい，１／２倍したい，１／４倍したい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0844" y="2369398"/>
            <a:ext cx="45397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数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99848" y="2369398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686877" y="3237390"/>
            <a:ext cx="854986" cy="6049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771113" y="2344212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883277" y="2821810"/>
            <a:ext cx="2555508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ここでは，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符号ビット</a:t>
            </a:r>
            <a:endParaRPr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+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－</a:t>
            </a:r>
            <a:r>
              <a:rPr lang="ja-JP" altLang="en-US" sz="21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かの記録）</a:t>
            </a:r>
            <a:endParaRPr lang="en-US" altLang="ja-JP" sz="21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789559" y="2724795"/>
            <a:ext cx="2354441" cy="1782091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33722" y="2369398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99848" y="4469866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771113" y="4427783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798632" y="4469866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53432" y="740145"/>
            <a:ext cx="8069834" cy="1150941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304145" y="5228392"/>
            <a:ext cx="8753475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整数の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２倍　＝　最上位ビット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のビットを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左に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ずらす（左シフト）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4140263" y="2720140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屈折矢印 18"/>
          <p:cNvSpPr/>
          <p:nvPr/>
        </p:nvSpPr>
        <p:spPr>
          <a:xfrm rot="10800000">
            <a:off x="5545909" y="4183721"/>
            <a:ext cx="252053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5829967" y="4040271"/>
            <a:ext cx="379589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4371017" y="2711515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4608240" y="2709359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4845464" y="2713673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5089157" y="2717987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5332850" y="2722301"/>
            <a:ext cx="231006" cy="1724198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465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算術シフトの左と右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D334231B-ED10-4F5D-B469-822757287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44567" y="602922"/>
            <a:ext cx="7469204" cy="57534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算術左シフト</a:t>
            </a:r>
            <a:endParaRPr lang="en-US" altLang="ja-JP" sz="24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は変化しない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を左にシフト．できた空きには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０を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詰める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457200" lvl="1" indent="0">
              <a:lnSpc>
                <a:spcPct val="120000"/>
              </a:lnSpc>
              <a:buNone/>
            </a:pP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算術右シフト</a:t>
            </a:r>
            <a:endParaRPr lang="en-US" altLang="ja-JP" sz="2400" b="1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は変化しない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lvl="1"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を右にシフト．できた空きには</a:t>
            </a:r>
            <a:r>
              <a:rPr lang="ja-JP" altLang="en-US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最上位ビットの値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を詰める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380" y="5488905"/>
            <a:ext cx="3696938" cy="1369095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7746" y="2270462"/>
            <a:ext cx="4236244" cy="134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4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算術左シフトによる２倍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0EC77172-B774-400E-946D-A0A0AD2A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03887" y="1313765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500025" y="1871462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275152" y="1288579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237762" y="1313765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3151" y="2349020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２０（十進数）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264416" y="2306937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291935" y="2349020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206436" y="5440092"/>
            <a:ext cx="7219950" cy="6827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左に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ずらす（左シフト）．</a:t>
            </a:r>
            <a:endParaRPr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最下位ビットに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を入れる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45482" y="3458576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－５（十進数）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2441620" y="4016272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3216747" y="3433390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5179356" y="3458576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34745" y="4493831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－１０（十進数）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206010" y="4451748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5233530" y="4493831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578653" y="3479189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6578653" y="4523489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 flipH="1">
            <a:off x="3637315" y="1706180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H="1">
            <a:off x="3874337" y="1712195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>
            <a:off x="4111360" y="1710992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4348382" y="1702569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4585405" y="1694147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>
            <a:off x="4822427" y="1685724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屈折矢印 35"/>
          <p:cNvSpPr/>
          <p:nvPr/>
        </p:nvSpPr>
        <p:spPr>
          <a:xfrm rot="10800000">
            <a:off x="5053434" y="2044901"/>
            <a:ext cx="252053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5343525" y="1909475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38" name="直線矢印コネクタ 37"/>
          <p:cNvCxnSpPr/>
          <p:nvPr/>
        </p:nvCxnSpPr>
        <p:spPr>
          <a:xfrm flipH="1">
            <a:off x="3557004" y="3876459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3794027" y="3882474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4031049" y="3881270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>
            <a:off x="4268072" y="3872847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>
            <a:off x="4505094" y="3864425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4742117" y="3856002"/>
            <a:ext cx="231006" cy="588581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屈折矢印 43"/>
          <p:cNvSpPr/>
          <p:nvPr/>
        </p:nvSpPr>
        <p:spPr>
          <a:xfrm rot="10800000">
            <a:off x="4973123" y="4215179"/>
            <a:ext cx="252053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5263215" y="4079753"/>
            <a:ext cx="630645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0309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9-1 </a:t>
            </a:r>
            <a:r>
              <a:rPr lang="ja-JP" altLang="en-US" dirty="0"/>
              <a:t>浮動小数点数の扱い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9-2 </a:t>
            </a:r>
            <a:r>
              <a:rPr lang="ja-JP" altLang="en-US" dirty="0"/>
              <a:t>２の補数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9-3 </a:t>
            </a:r>
            <a:r>
              <a:rPr lang="ja-JP" altLang="en-US" dirty="0"/>
              <a:t>算術シフト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9-4 </a:t>
            </a:r>
            <a:r>
              <a:rPr lang="ja-JP" altLang="en-US" dirty="0"/>
              <a:t>論理シフト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2327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算術左シフトによる４倍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8D584FE2-0FE2-4134-8499-5D8445A39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2358" y="1198152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298496" y="1755849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073623" y="1172966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036233" y="1198152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622" y="2233407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062887" y="2191324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090406" y="2233407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934924" y="5371936"/>
            <a:ext cx="7219950" cy="6827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左に</a:t>
            </a:r>
            <a:r>
              <a:rPr lang="en-US" altLang="ja-JP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つ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ずらす（左シフト）．</a:t>
            </a:r>
            <a:endParaRPr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最下位</a:t>
            </a:r>
            <a:r>
              <a:rPr lang="en-US" altLang="ja-JP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つに，「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  <a:r>
              <a:rPr lang="en-US" altLang="ja-JP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」を入れる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18500" y="3360406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－５（十進数）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2214638" y="3918102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2989765" y="3335220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4952374" y="3360406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7763" y="4395661"/>
            <a:ext cx="233910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－２０（十進数）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2979028" y="4353578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5006548" y="4395661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351671" y="3381019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6351671" y="4425319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 flipH="1">
            <a:off x="3457443" y="1590567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3695902" y="1590507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>
            <a:off x="3934362" y="1590447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H="1">
            <a:off x="4172821" y="1590387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4411281" y="1590327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屈折矢印 36"/>
          <p:cNvSpPr/>
          <p:nvPr/>
        </p:nvSpPr>
        <p:spPr>
          <a:xfrm rot="10800000">
            <a:off x="4724996" y="1911987"/>
            <a:ext cx="401663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>
          <a:xfrm>
            <a:off x="5141996" y="1793862"/>
            <a:ext cx="662866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</a:p>
        </p:txBody>
      </p:sp>
      <p:cxnSp>
        <p:nvCxnSpPr>
          <p:cNvPr id="39" name="直線矢印コネクタ 38"/>
          <p:cNvCxnSpPr/>
          <p:nvPr/>
        </p:nvCxnSpPr>
        <p:spPr>
          <a:xfrm flipH="1">
            <a:off x="3405852" y="3752613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H="1">
            <a:off x="3644312" y="3752553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>
            <a:off x="3882771" y="3752493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H="1">
            <a:off x="4121231" y="3752433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>
            <a:off x="4359690" y="3752373"/>
            <a:ext cx="423668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屈折矢印 43"/>
          <p:cNvSpPr/>
          <p:nvPr/>
        </p:nvSpPr>
        <p:spPr>
          <a:xfrm rot="10800000">
            <a:off x="4673406" y="4074032"/>
            <a:ext cx="401663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5090406" y="3955907"/>
            <a:ext cx="662866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154540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算術右シフトによる １／２倍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B84A9A6-01A0-43BB-94D8-7A6EE0EAA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2052" y="939806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2278190" y="1497503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3053317" y="914620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015927" y="939806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1316" y="1975061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５（十進数）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3042581" y="1932978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5070100" y="1975061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959616" y="5199441"/>
            <a:ext cx="7219950" cy="68278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以外</a:t>
            </a: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右に</a:t>
            </a:r>
            <a:r>
              <a:rPr lang="ja-JP" altLang="en-US" sz="27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１つ</a:t>
            </a:r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ずらす（右シフト）．</a:t>
            </a:r>
            <a:endParaRPr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7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最上位から２番目のビットには，最上位ビットを入れる</a:t>
            </a:r>
            <a:endParaRPr lang="en-US" altLang="ja-JP" sz="27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8878" y="3134158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－５（十進数）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2195016" y="3691854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2970143" y="3108972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4932752" y="3134158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88141" y="4169413"/>
            <a:ext cx="2069797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－３（十進数）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2959406" y="4127330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4986926" y="4169413"/>
            <a:ext cx="1531188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（二進数）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コンテンツ プレースホルダー 2"/>
          <p:cNvSpPr txBox="1">
            <a:spLocks/>
          </p:cNvSpPr>
          <p:nvPr/>
        </p:nvSpPr>
        <p:spPr>
          <a:xfrm>
            <a:off x="6351671" y="3134855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6351671" y="4179155"/>
            <a:ext cx="2590800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1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２の補数</a:t>
            </a:r>
            <a:endParaRPr lang="en-US" altLang="ja-JP" sz="21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3422699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>
            <a:off x="3662499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3902298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4142098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4381898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4621698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3190437" y="1332221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3145869" y="1332221"/>
            <a:ext cx="31876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3329536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3569336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3809136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4048935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288735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4528535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097275" y="355166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H="1">
            <a:off x="3052706" y="3551662"/>
            <a:ext cx="31876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305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算術シフト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26B28DD6-D0EA-4767-B116-30658F6BF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807775" y="1264689"/>
            <a:ext cx="6781022" cy="381689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整数を２倍，４倍，・・・，１／２倍，１／４倍・・・，したいときに使う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２の補数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では，符号ビットがある．符号ビットの部分はそのまま残すのが，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算術シフト</a:t>
            </a:r>
            <a:endParaRPr lang="en-US" altLang="ja-JP" b="1" u="sng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4777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10" y="2009605"/>
            <a:ext cx="5343815" cy="39873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算術右シフト </a:t>
            </a:r>
            <a:r>
              <a:rPr lang="en-US" altLang="ja-JP" dirty="0" err="1"/>
              <a:t>sar</a:t>
            </a:r>
            <a:r>
              <a:rPr lang="en-US" altLang="ja-JP" dirty="0"/>
              <a:t> </a:t>
            </a:r>
            <a:r>
              <a:rPr lang="ja-JP" altLang="en-US" dirty="0"/>
              <a:t>の例　</a:t>
            </a:r>
            <a:br>
              <a:rPr lang="en-US" altLang="ja-JP" dirty="0"/>
            </a:br>
            <a:r>
              <a:rPr lang="ja-JP" altLang="en-US" dirty="0"/>
              <a:t>　　</a:t>
            </a:r>
          </a:p>
        </p:txBody>
      </p: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42759619-C625-472E-B187-FD8284CA5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365003" y="3520863"/>
            <a:ext cx="2636623" cy="8804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1972" y="3073858"/>
            <a:ext cx="368562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アセンブリ言語のプログラム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01700" y="3566531"/>
            <a:ext cx="370806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32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ビット算術右シフト</a:t>
            </a:r>
            <a:endParaRPr kumimoji="1" lang="ja-JP" altLang="en-US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87037" y="5373847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274" y="5031581"/>
            <a:ext cx="1430551" cy="96533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943965" y="992366"/>
            <a:ext cx="6313844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算術右シフトは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1/2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倍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, 1/4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倍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・・・</a:t>
            </a:r>
          </a:p>
        </p:txBody>
      </p:sp>
    </p:spTree>
    <p:extLst>
      <p:ext uri="{BB962C8B-B14F-4D97-AF65-F5344CB8AC3E}">
        <p14:creationId xmlns:p14="http://schemas.microsoft.com/office/powerpoint/2010/main" val="3571909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43" y="1906697"/>
            <a:ext cx="5481731" cy="409021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算術左シフト </a:t>
            </a:r>
            <a:r>
              <a:rPr lang="en-US" altLang="ja-JP" dirty="0" err="1"/>
              <a:t>sal</a:t>
            </a:r>
            <a:r>
              <a:rPr lang="en-US" altLang="ja-JP" dirty="0"/>
              <a:t> </a:t>
            </a:r>
            <a:r>
              <a:rPr lang="ja-JP" altLang="en-US" dirty="0"/>
              <a:t>の例　</a:t>
            </a:r>
            <a:br>
              <a:rPr lang="en-US" altLang="ja-JP" dirty="0"/>
            </a:br>
            <a:r>
              <a:rPr lang="ja-JP" altLang="en-US" dirty="0"/>
              <a:t>　　</a:t>
            </a:r>
          </a:p>
        </p:txBody>
      </p: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62E0DFCB-0FAA-4A6A-8B0B-A2E3A8A39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344035" y="3476276"/>
            <a:ext cx="2636623" cy="8804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7056" y="2793838"/>
            <a:ext cx="368562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アセンブリ言語のプログラム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40811" y="3512529"/>
            <a:ext cx="370806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32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ビット算術左シフト</a:t>
            </a:r>
            <a:endParaRPr kumimoji="1" lang="ja-JP" altLang="en-US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87037" y="5373847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550" y="4956697"/>
            <a:ext cx="1613002" cy="103332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020436" y="981938"/>
            <a:ext cx="5554726" cy="523220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算術左シフトは 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倍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, 4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倍</a:t>
            </a:r>
            <a:r>
              <a:rPr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・・・</a:t>
            </a:r>
          </a:p>
        </p:txBody>
      </p:sp>
    </p:spTree>
    <p:extLst>
      <p:ext uri="{BB962C8B-B14F-4D97-AF65-F5344CB8AC3E}">
        <p14:creationId xmlns:p14="http://schemas.microsoft.com/office/powerpoint/2010/main" val="1139671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FE41C63-6D8E-4A8C-8FCD-2312516F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200" dirty="0">
                <a:latin typeface="Arial" panose="020B0604020202020204" pitchFamily="34" charset="0"/>
                <a:cs typeface="Calibri" panose="020F050202020403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372962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90" y="1711377"/>
            <a:ext cx="7580795" cy="500009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881115" y="2838994"/>
            <a:ext cx="5921765" cy="2437632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031C5F78-7957-45FF-8EB7-003366FBF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25717" y="5348894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追加</a:t>
            </a:r>
          </a:p>
        </p:txBody>
      </p:sp>
    </p:spTree>
    <p:extLst>
      <p:ext uri="{BB962C8B-B14F-4D97-AF65-F5344CB8AC3E}">
        <p14:creationId xmlns:p14="http://schemas.microsoft.com/office/powerpoint/2010/main" val="3377405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12" name="タイトル 11">
            <a:extLst>
              <a:ext uri="{FF2B5EF4-FFF2-40B4-BE49-F238E27FC236}">
                <a16:creationId xmlns:a16="http://schemas.microsoft.com/office/drawing/2014/main" id="{6321D9FA-7BC5-4FCE-8A34-A10FB42D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725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EE494E4-4D75-4C1D-91DB-DFE22BA97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69134" y="2265882"/>
            <a:ext cx="8255742" cy="44555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Visual Studio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で，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デバッガー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を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起動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しなさい．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ブレークポイント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の行で，実行が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中断する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ことを確認しなさい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 あとで使うので，</a:t>
            </a:r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中断したまま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にしておくこと</a:t>
            </a: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852020" y="3181345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23512" y="5592359"/>
            <a:ext cx="6866120" cy="413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77" y="2790824"/>
            <a:ext cx="1806788" cy="162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99" y="2841078"/>
            <a:ext cx="3981767" cy="2626272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38E42FC0-22E6-4B1A-901E-8936CCDF8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逆アセンブルで「</a:t>
            </a:r>
            <a:r>
              <a:rPr lang="en-US" altLang="ja-JP" dirty="0"/>
              <a:t>a = a / 2</a:t>
            </a:r>
            <a:r>
              <a:rPr lang="ja-JP" altLang="en-US" dirty="0"/>
              <a:t>」のところを確認しなさい．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 err="1"/>
              <a:t>idiv</a:t>
            </a:r>
            <a:r>
              <a:rPr lang="en-US" altLang="ja-JP" dirty="0"/>
              <a:t> </a:t>
            </a:r>
            <a:r>
              <a:rPr lang="ja-JP" altLang="en-US" dirty="0"/>
              <a:t>ではなく </a:t>
            </a:r>
            <a:r>
              <a:rPr lang="en-US" altLang="ja-JP" dirty="0" err="1"/>
              <a:t>sar</a:t>
            </a:r>
            <a:r>
              <a:rPr lang="en-US" altLang="ja-JP" dirty="0"/>
              <a:t> </a:t>
            </a:r>
            <a:r>
              <a:rPr lang="ja-JP" altLang="en-US" dirty="0"/>
              <a:t>になっている（算術シフト）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884" y="3132466"/>
            <a:ext cx="5008106" cy="1639559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5052357" y="4200690"/>
            <a:ext cx="691219" cy="2665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781240" y="4154215"/>
            <a:ext cx="352986" cy="2368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05550" y="5084460"/>
            <a:ext cx="220605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ビットのシフト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43966" y="3664823"/>
            <a:ext cx="2538626" cy="72620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6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9-1</a:t>
            </a:r>
            <a:r>
              <a:rPr lang="ja-JP" altLang="en-US" dirty="0"/>
              <a:t> 浮動小数点数の扱い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2C7BFA0-0F2F-454E-B701-19FEE8FAEC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029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>
            <a:extLst>
              <a:ext uri="{FF2B5EF4-FFF2-40B4-BE49-F238E27FC236}">
                <a16:creationId xmlns:a16="http://schemas.microsoft.com/office/drawing/2014/main" id="{739B5957-F3E3-4CDA-9154-27E1FDC83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ja-JP" altLang="en-US" dirty="0"/>
              <a:t>逆アセンブルで「</a:t>
            </a:r>
            <a:r>
              <a:rPr lang="en-US" altLang="ja-JP" dirty="0"/>
              <a:t>a = a / 4</a:t>
            </a:r>
            <a:r>
              <a:rPr lang="ja-JP" altLang="en-US" dirty="0"/>
              <a:t>」のところを確認しなさい．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14671" y="3786933"/>
            <a:ext cx="2232197" cy="7115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25340"/>
            <a:ext cx="4524375" cy="318673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753844" y="3873788"/>
            <a:ext cx="2538626" cy="726203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1191" y="2939533"/>
            <a:ext cx="4663790" cy="1851542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5239047" y="4164759"/>
            <a:ext cx="691219" cy="2665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160895" y="4142717"/>
            <a:ext cx="352986" cy="23681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92240" y="5048529"/>
            <a:ext cx="220605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ビットのシフト</a:t>
            </a:r>
          </a:p>
        </p:txBody>
      </p:sp>
    </p:spTree>
    <p:extLst>
      <p:ext uri="{BB962C8B-B14F-4D97-AF65-F5344CB8AC3E}">
        <p14:creationId xmlns:p14="http://schemas.microsoft.com/office/powerpoint/2010/main" val="3062741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59835"/>
            <a:ext cx="4212525" cy="3538521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0ADB47D1-56A5-45C1-B77C-5C0CC8E9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次のように書き替えて，今度は，変数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68193" y="3363112"/>
            <a:ext cx="2636983" cy="13898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1939" y="4629853"/>
            <a:ext cx="4493538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ビットのシフト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（８で割って，あまりを切り捨て）</a:t>
            </a:r>
            <a:endParaRPr kumimoji="1" lang="ja-JP" altLang="en-US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2465" y="2592861"/>
            <a:ext cx="5045494" cy="159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47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182416"/>
            <a:ext cx="4554866" cy="3818335"/>
          </a:xfrm>
          <a:prstGeom prst="rect">
            <a:avLst/>
          </a:prstGeom>
        </p:spPr>
      </p:pic>
      <p:sp>
        <p:nvSpPr>
          <p:cNvPr id="10" name="タイトル 9">
            <a:extLst>
              <a:ext uri="{FF2B5EF4-FFF2-40B4-BE49-F238E27FC236}">
                <a16:creationId xmlns:a16="http://schemas.microsoft.com/office/drawing/2014/main" id="{F5B68A31-F6BE-4851-9783-D027712B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 </a:t>
            </a:r>
            <a:r>
              <a:rPr lang="ja-JP" altLang="en-US" dirty="0"/>
              <a:t>次のように書き替えて，</a:t>
            </a:r>
            <a:r>
              <a:rPr lang="en-US" altLang="ja-JP" dirty="0"/>
              <a:t> </a:t>
            </a:r>
            <a:r>
              <a:rPr lang="ja-JP" altLang="en-US" dirty="0"/>
              <a:t>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301945" y="3696771"/>
            <a:ext cx="2069906" cy="8371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81939" y="4629853"/>
            <a:ext cx="233910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ビットのシフト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（８倍）</a:t>
            </a:r>
            <a:endParaRPr kumimoji="1" lang="ja-JP" altLang="en-US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977" y="2618184"/>
            <a:ext cx="4957129" cy="142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661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Pentium </a:t>
            </a:r>
            <a:r>
              <a:rPr lang="ja-JP" altLang="en-US" dirty="0"/>
              <a:t>系列プロセッサの</a:t>
            </a:r>
            <a:br>
              <a:rPr lang="en-US" altLang="ja-JP" dirty="0"/>
            </a:br>
            <a:r>
              <a:rPr lang="ja-JP" altLang="en-US" dirty="0"/>
              <a:t>算術演算命令の例</a:t>
            </a:r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064602C5-2A5A-4C90-8857-47AAD1B73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/>
          </a:p>
        </p:txBody>
      </p:sp>
      <p:graphicFrame>
        <p:nvGraphicFramePr>
          <p:cNvPr id="23" name="表 22"/>
          <p:cNvGraphicFramePr>
            <a:graphicFrameLocks noGrp="1"/>
          </p:cNvGraphicFramePr>
          <p:nvPr/>
        </p:nvGraphicFramePr>
        <p:xfrm>
          <a:off x="926230" y="1571464"/>
          <a:ext cx="6987541" cy="3321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0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36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種類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命令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意味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641">
                <a:tc rowSpan="5"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算術演算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add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加算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641">
                <a:tc v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sub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減算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641">
                <a:tc v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imul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乗算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641">
                <a:tc v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idiv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除算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3641">
                <a:tc v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sar</a:t>
                      </a:r>
                      <a:r>
                        <a:rPr kumimoji="1" lang="en-US" altLang="ja-JP" sz="2800" b="1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1" lang="en-US" altLang="ja-JP" sz="2800" b="1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1" lang="en-US" altLang="ja-JP" sz="2800" b="1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  <a:cs typeface="Calibri" panose="020F0502020204030204" pitchFamily="34" charset="0"/>
                        </a:rPr>
                        <a:t>sal</a:t>
                      </a:r>
                      <a:endParaRPr kumimoji="1" lang="ja-JP" altLang="en-US" sz="2800" b="1" dirty="0">
                        <a:latin typeface="Arial" panose="020B0604020202020204" pitchFamily="34" charset="0"/>
                        <a:ea typeface="メイリオ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算術シフト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4650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9-4 </a:t>
            </a:r>
            <a:r>
              <a:rPr lang="ja-JP" altLang="en-US" dirty="0"/>
              <a:t>論理シフト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261E018E-41B7-48E1-8030-42BEAE2C0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64213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論理シフトの例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A552424-728E-49FF-852D-DFC2EE411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8" name="下矢印 47"/>
          <p:cNvSpPr/>
          <p:nvPr/>
        </p:nvSpPr>
        <p:spPr>
          <a:xfrm>
            <a:off x="2164313" y="2865312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3568373" y="2334031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" name="表 51"/>
          <p:cNvGraphicFramePr>
            <a:graphicFrameLocks noGrp="1"/>
          </p:cNvGraphicFramePr>
          <p:nvPr/>
        </p:nvGraphicFramePr>
        <p:xfrm>
          <a:off x="3557637" y="3352389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54" name="直線矢印コネクタ 53"/>
          <p:cNvCxnSpPr/>
          <p:nvPr/>
        </p:nvCxnSpPr>
        <p:spPr>
          <a:xfrm>
            <a:off x="3937755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4177555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4417355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4657155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>
            <a:off x="4896954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5136754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705494" y="2751632"/>
            <a:ext cx="187693" cy="566924"/>
          </a:xfrm>
          <a:prstGeom prst="straightConnector1">
            <a:avLst/>
          </a:prstGeom>
          <a:ln w="47625">
            <a:solidFill>
              <a:schemeClr val="accent1">
                <a:alpha val="3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28268" y="2783126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論理右シフト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3" name="屈折矢印 62"/>
          <p:cNvSpPr/>
          <p:nvPr/>
        </p:nvSpPr>
        <p:spPr>
          <a:xfrm rot="10800000" flipH="1">
            <a:off x="3468087" y="3071793"/>
            <a:ext cx="235477" cy="217769"/>
          </a:xfrm>
          <a:prstGeom prst="bentUpArrow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3164906" y="2945796"/>
            <a:ext cx="439896" cy="4697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1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5136754" y="1965327"/>
            <a:ext cx="0" cy="3262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203536" y="1505276"/>
            <a:ext cx="422423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２ビット目が１か０かを調べたい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71076" y="1965327"/>
            <a:ext cx="2723823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他のビットは無視したい</a:t>
            </a:r>
          </a:p>
        </p:txBody>
      </p:sp>
      <p:sp>
        <p:nvSpPr>
          <p:cNvPr id="39" name="下矢印 38"/>
          <p:cNvSpPr/>
          <p:nvPr/>
        </p:nvSpPr>
        <p:spPr>
          <a:xfrm>
            <a:off x="2164313" y="4171439"/>
            <a:ext cx="854986" cy="312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67587" y="4106188"/>
            <a:ext cx="99257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論理積</a:t>
            </a:r>
            <a:endParaRPr lang="en-US" altLang="ja-JP" sz="21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/>
        </p:nvGraphicFramePr>
        <p:xfrm>
          <a:off x="5882477" y="3335646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/>
        </p:nvGraphicFramePr>
        <p:xfrm>
          <a:off x="3550394" y="4498603"/>
          <a:ext cx="1921616" cy="388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2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1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1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468087" y="5155740"/>
            <a:ext cx="4854214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もし，元</a:t>
            </a:r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の２ビット目が０だったときは，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　この値は「００００００００」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83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E12BE46B-E618-4969-A509-F18ACECE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id="{F9A0991B-62AA-4478-A4DB-023D34C2A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645"/>
            <a:ext cx="4007523" cy="338982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399" y="1552573"/>
            <a:ext cx="4841595" cy="407257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300038" y="3671888"/>
            <a:ext cx="1543050" cy="23574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443412" y="2178844"/>
            <a:ext cx="3043238" cy="485775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1914525" y="2543175"/>
            <a:ext cx="2521744" cy="1128713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926616" y="3187140"/>
            <a:ext cx="902811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対応</a:t>
            </a:r>
          </a:p>
        </p:txBody>
      </p:sp>
    </p:spTree>
    <p:extLst>
      <p:ext uri="{BB962C8B-B14F-4D97-AF65-F5344CB8AC3E}">
        <p14:creationId xmlns:p14="http://schemas.microsoft.com/office/powerpoint/2010/main" val="1268306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413" y="1224316"/>
            <a:ext cx="4371975" cy="4394112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52573"/>
            <a:ext cx="4114439" cy="3479121"/>
          </a:xfrm>
          <a:prstGeom prst="rect">
            <a:avLst/>
          </a:prstGeom>
        </p:spPr>
      </p:pic>
      <p:sp>
        <p:nvSpPr>
          <p:cNvPr id="17" name="タイトル 16">
            <a:extLst>
              <a:ext uri="{FF2B5EF4-FFF2-40B4-BE49-F238E27FC236}">
                <a16:creationId xmlns:a16="http://schemas.microsoft.com/office/drawing/2014/main" id="{FA0E31E4-C6AB-4FD5-B92E-831E9F06A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20923C8B-9E52-469F-9926-1FBAEB3DB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00038" y="3671888"/>
            <a:ext cx="1543050" cy="235744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21646" y="2000250"/>
            <a:ext cx="3415073" cy="485775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1914525" y="2543175"/>
            <a:ext cx="2521744" cy="1128713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2926616" y="3187140"/>
            <a:ext cx="87716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対応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00038" y="3222858"/>
            <a:ext cx="878681" cy="235744"/>
          </a:xfrm>
          <a:prstGeom prst="rect">
            <a:avLst/>
          </a:prstGeom>
          <a:solidFill>
            <a:srgbClr val="FF00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14337" y="5022172"/>
            <a:ext cx="3760163" cy="769031"/>
          </a:xfrm>
          <a:prstGeom prst="round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8644" y="5190910"/>
            <a:ext cx="359585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int</a:t>
            </a:r>
            <a:r>
              <a:rPr kumimoji="1"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を </a:t>
            </a:r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double </a:t>
            </a:r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に変更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4635934" y="2956213"/>
            <a:ext cx="4265179" cy="1450742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43476" y="3091211"/>
            <a:ext cx="3890809" cy="13388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使用されるレジスタが</a:t>
            </a:r>
            <a:endParaRPr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xmm0</a:t>
            </a:r>
            <a:r>
              <a:rPr kumimoji="1"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に変わる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など，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いくつかの変化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0531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9-4 </a:t>
            </a:r>
            <a:r>
              <a:rPr lang="ja-JP" altLang="en-US" dirty="0"/>
              <a:t>２の補数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B533D87A-EEB0-46E3-B2FC-2D7ACB935F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519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２の補数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711420" y="1284773"/>
            <a:ext cx="8071633" cy="353844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２の補数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負の整数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も扱いたいときに便利</a:t>
            </a:r>
            <a:endParaRPr lang="en-US" altLang="ja-JP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２の補数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が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符号ビット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　０　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正の整数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または０</a:t>
            </a:r>
            <a:endParaRPr lang="en-US" altLang="ja-JP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　　１　</a:t>
            </a:r>
            <a:r>
              <a:rPr lang="ja-JP" altLang="en-US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負の整数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144A99BB-C086-41C3-903D-142AAA30A4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55527"/>
              </p:ext>
            </p:extLst>
          </p:nvPr>
        </p:nvGraphicFramePr>
        <p:xfrm>
          <a:off x="2945024" y="50445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26544C6-FCD9-4B7E-83FE-EA01729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068371"/>
              </p:ext>
            </p:extLst>
          </p:nvPr>
        </p:nvGraphicFramePr>
        <p:xfrm>
          <a:off x="2935499" y="55398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B0041AEB-F3D1-426B-8478-24F0E5CBE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13012"/>
              </p:ext>
            </p:extLst>
          </p:nvPr>
        </p:nvGraphicFramePr>
        <p:xfrm>
          <a:off x="2925974" y="603518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501A179-3A1E-4A59-AE1F-BCAB7F279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95959"/>
              </p:ext>
            </p:extLst>
          </p:nvPr>
        </p:nvGraphicFramePr>
        <p:xfrm>
          <a:off x="2945024" y="4568339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81271BAF-27EF-4473-B44D-017F79EA4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046774"/>
              </p:ext>
            </p:extLst>
          </p:nvPr>
        </p:nvGraphicFramePr>
        <p:xfrm>
          <a:off x="2945024" y="4082564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9F52E76-328D-4065-8B4D-50F0AD261554}"/>
              </a:ext>
            </a:extLst>
          </p:cNvPr>
          <p:cNvSpPr txBox="1"/>
          <p:nvPr/>
        </p:nvSpPr>
        <p:spPr>
          <a:xfrm>
            <a:off x="1031781" y="4111936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BAC7721-DD97-4E4B-9982-09FF214A1587}"/>
              </a:ext>
            </a:extLst>
          </p:cNvPr>
          <p:cNvSpPr txBox="1"/>
          <p:nvPr/>
        </p:nvSpPr>
        <p:spPr>
          <a:xfrm>
            <a:off x="1017493" y="4618935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3DF08D9-143B-4213-8A89-F63EB3C73998}"/>
              </a:ext>
            </a:extLst>
          </p:cNvPr>
          <p:cNvSpPr txBox="1"/>
          <p:nvPr/>
        </p:nvSpPr>
        <p:spPr>
          <a:xfrm>
            <a:off x="1012730" y="5125935"/>
            <a:ext cx="1595309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01C0ED0-03C3-4256-95CB-F9EFD8CFE45E}"/>
              </a:ext>
            </a:extLst>
          </p:cNvPr>
          <p:cNvSpPr txBox="1"/>
          <p:nvPr/>
        </p:nvSpPr>
        <p:spPr>
          <a:xfrm>
            <a:off x="1007967" y="5632934"/>
            <a:ext cx="186461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－１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17B0895-73A5-4EFC-AE08-1E25BEDBD8D6}"/>
              </a:ext>
            </a:extLst>
          </p:cNvPr>
          <p:cNvSpPr txBox="1"/>
          <p:nvPr/>
        </p:nvSpPr>
        <p:spPr>
          <a:xfrm>
            <a:off x="1003204" y="6139933"/>
            <a:ext cx="186461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進数の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－２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2502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２の補数での符号ビット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2612314" y="2277004"/>
          <a:ext cx="4143376" cy="441326"/>
        </p:xfrm>
        <a:graphic>
          <a:graphicData uri="http://schemas.openxmlformats.org/drawingml/2006/table">
            <a:tbl>
              <a:tblPr bandCol="1">
                <a:tableStyleId>{5C22544A-7EE6-4342-B048-85BDC9FD1C3A}</a:tableStyleId>
              </a:tblPr>
              <a:tblGrid>
                <a:gridCol w="51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326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693151" y="1299301"/>
            <a:ext cx="4852610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の整数データの場合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58020" y="2729055"/>
            <a:ext cx="4069094" cy="400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8    7    6    5    4    3    2    1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3151" y="3645030"/>
            <a:ext cx="5570756" cy="224676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２の補数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では，</a:t>
            </a: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最上位ビット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8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符号ビット</a:t>
            </a:r>
            <a:endParaRPr lang="en-US" altLang="ja-JP" sz="2800" b="1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　　→　正の数，０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　　→　負の数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正なのか負なのかの区別に使う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516938" y="1164351"/>
            <a:ext cx="5241214" cy="759042"/>
          </a:xfrm>
          <a:prstGeom prst="roundRect">
            <a:avLst/>
          </a:prstGeom>
          <a:noFill/>
          <a:ln w="3810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0308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dirty="0"/>
              <a:t>python tutor </a:t>
            </a:r>
            <a:r>
              <a:rPr lang="ja-JP" altLang="en-US" dirty="0"/>
              <a:t>を使いたいので，次の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http://www.pythontutor.com/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※ Internet Explorer </a:t>
            </a:r>
            <a:r>
              <a:rPr lang="ja-JP" altLang="en-US" dirty="0"/>
              <a:t>でうまく動かない場合があります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→ うまく動かないときは </a:t>
            </a:r>
            <a:r>
              <a:rPr lang="en-US" altLang="ja-JP" dirty="0"/>
              <a:t>Google Chrome </a:t>
            </a:r>
            <a:r>
              <a:rPr lang="ja-JP" altLang="en-US" dirty="0"/>
              <a:t>を試してください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※ </a:t>
            </a:r>
            <a:r>
              <a:rPr lang="ja-JP" altLang="en-US" dirty="0"/>
              <a:t>日本語モードはないので，英語で使う</a:t>
            </a:r>
            <a:endParaRPr lang="en-US" altLang="ja-JP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988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1475</Words>
  <Application>Microsoft Office PowerPoint</Application>
  <PresentationFormat>画面に合わせる (4:3)</PresentationFormat>
  <Paragraphs>440</Paragraphs>
  <Slides>35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メイリオ</vt:lpstr>
      <vt:lpstr>游ゴシック</vt:lpstr>
      <vt:lpstr>Arial</vt:lpstr>
      <vt:lpstr>Calibri</vt:lpstr>
      <vt:lpstr>Segoe UI</vt:lpstr>
      <vt:lpstr>Office テーマ</vt:lpstr>
      <vt:lpstr>ca-9. 数の扱い </vt:lpstr>
      <vt:lpstr>アウトライン</vt:lpstr>
      <vt:lpstr>9-1 浮動小数点数の扱い</vt:lpstr>
      <vt:lpstr>PowerPoint プレゼンテーション</vt:lpstr>
      <vt:lpstr>PowerPoint プレゼンテーション</vt:lpstr>
      <vt:lpstr>9-4 ２の補数</vt:lpstr>
      <vt:lpstr>２の補数</vt:lpstr>
      <vt:lpstr>２の補数での符号ビット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9-3 算術シフト</vt:lpstr>
      <vt:lpstr>算術シフト</vt:lpstr>
      <vt:lpstr>算術シフトの左と右</vt:lpstr>
      <vt:lpstr>算術左シフトによる２倍</vt:lpstr>
      <vt:lpstr>算術左シフトによる４倍</vt:lpstr>
      <vt:lpstr>算術右シフトによる １／２倍</vt:lpstr>
      <vt:lpstr>算術シフト</vt:lpstr>
      <vt:lpstr>算術右シフト sar の例　 　　</vt:lpstr>
      <vt:lpstr>算術左シフト sal の例　 　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Pentium 系列プロセッサの 算術演算命令の例</vt:lpstr>
      <vt:lpstr>9-4 論理シフト</vt:lpstr>
      <vt:lpstr>論理シフトの例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数の扱い</dc:title>
  <dc:creator>kaneko kunihiko</dc:creator>
  <cp:lastModifiedBy>me</cp:lastModifiedBy>
  <cp:revision>35</cp:revision>
  <dcterms:created xsi:type="dcterms:W3CDTF">2019-11-02T00:06:04Z</dcterms:created>
  <dcterms:modified xsi:type="dcterms:W3CDTF">2021-12-23T00:10:34Z</dcterms:modified>
</cp:coreProperties>
</file>